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6"/>
  </p:notes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1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7FA84A16-0214-4FE1-98FB-221640AA8D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9630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6B44ED-DD77-4707-971B-2DF600B20DC8}" type="slidenum">
              <a:rPr lang="en-US"/>
              <a:pPr/>
              <a:t>2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full copy of the Hotel’s Mission Statement is provided.</a:t>
            </a:r>
          </a:p>
        </p:txBody>
      </p:sp>
    </p:spTree>
    <p:extLst>
      <p:ext uri="{BB962C8B-B14F-4D97-AF65-F5344CB8AC3E}">
        <p14:creationId xmlns:p14="http://schemas.microsoft.com/office/powerpoint/2010/main" val="2575721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380B-07C5-488A-90D4-F750FBC209FA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31719" y="4321158"/>
            <a:ext cx="1395473" cy="781781"/>
          </a:xfrm>
          <a:custGeom>
            <a:avLst/>
            <a:gdLst>
              <a:gd name="T0" fmla="*/ 287 w 372"/>
              <a:gd name="T1" fmla="*/ 166 h 166"/>
              <a:gd name="T2" fmla="*/ 293 w 372"/>
              <a:gd name="T3" fmla="*/ 164 h 166"/>
              <a:gd name="T4" fmla="*/ 294 w 372"/>
              <a:gd name="T5" fmla="*/ 163 h 166"/>
              <a:gd name="T6" fmla="*/ 370 w 372"/>
              <a:gd name="T7" fmla="*/ 87 h 166"/>
              <a:gd name="T8" fmla="*/ 370 w 372"/>
              <a:gd name="T9" fmla="*/ 78 h 166"/>
              <a:gd name="T10" fmla="*/ 294 w 372"/>
              <a:gd name="T11" fmla="*/ 3 h 166"/>
              <a:gd name="T12" fmla="*/ 293 w 372"/>
              <a:gd name="T13" fmla="*/ 2 h 166"/>
              <a:gd name="T14" fmla="*/ 287 w 372"/>
              <a:gd name="T15" fmla="*/ 0 h 166"/>
              <a:gd name="T16" fmla="*/ 0 w 372"/>
              <a:gd name="T17" fmla="*/ 0 h 166"/>
              <a:gd name="T18" fmla="*/ 0 w 372"/>
              <a:gd name="T19" fmla="*/ 166 h 166"/>
              <a:gd name="T20" fmla="*/ 287 w 372"/>
              <a:gd name="T21" fmla="*/ 166 h 166"/>
              <a:gd name="connsiteX0" fmla="*/ 7715 w 9946"/>
              <a:gd name="connsiteY0" fmla="*/ 10041 h 10041"/>
              <a:gd name="connsiteX1" fmla="*/ 7876 w 9946"/>
              <a:gd name="connsiteY1" fmla="*/ 9921 h 10041"/>
              <a:gd name="connsiteX2" fmla="*/ 7903 w 9946"/>
              <a:gd name="connsiteY2" fmla="*/ 9860 h 10041"/>
              <a:gd name="connsiteX3" fmla="*/ 9946 w 9946"/>
              <a:gd name="connsiteY3" fmla="*/ 5282 h 10041"/>
              <a:gd name="connsiteX4" fmla="*/ 9946 w 9946"/>
              <a:gd name="connsiteY4" fmla="*/ 4740 h 10041"/>
              <a:gd name="connsiteX5" fmla="*/ 7903 w 9946"/>
              <a:gd name="connsiteY5" fmla="*/ 222 h 10041"/>
              <a:gd name="connsiteX6" fmla="*/ 7876 w 9946"/>
              <a:gd name="connsiteY6" fmla="*/ 161 h 10041"/>
              <a:gd name="connsiteX7" fmla="*/ 7715 w 9946"/>
              <a:gd name="connsiteY7" fmla="*/ 41 h 10041"/>
              <a:gd name="connsiteX8" fmla="*/ 1965 w 9946"/>
              <a:gd name="connsiteY8" fmla="*/ 0 h 10041"/>
              <a:gd name="connsiteX9" fmla="*/ 0 w 9946"/>
              <a:gd name="connsiteY9" fmla="*/ 41 h 10041"/>
              <a:gd name="connsiteX10" fmla="*/ 0 w 9946"/>
              <a:gd name="connsiteY10" fmla="*/ 10041 h 10041"/>
              <a:gd name="connsiteX11" fmla="*/ 7715 w 9946"/>
              <a:gd name="connsiteY11" fmla="*/ 10041 h 10041"/>
              <a:gd name="connsiteX0" fmla="*/ 7757 w 10000"/>
              <a:gd name="connsiteY0" fmla="*/ 10000 h 10000"/>
              <a:gd name="connsiteX1" fmla="*/ 7919 w 10000"/>
              <a:gd name="connsiteY1" fmla="*/ 9880 h 10000"/>
              <a:gd name="connsiteX2" fmla="*/ 7946 w 10000"/>
              <a:gd name="connsiteY2" fmla="*/ 9820 h 10000"/>
              <a:gd name="connsiteX3" fmla="*/ 10000 w 10000"/>
              <a:gd name="connsiteY3" fmla="*/ 5260 h 10000"/>
              <a:gd name="connsiteX4" fmla="*/ 10000 w 10000"/>
              <a:gd name="connsiteY4" fmla="*/ 4721 h 10000"/>
              <a:gd name="connsiteX5" fmla="*/ 7946 w 10000"/>
              <a:gd name="connsiteY5" fmla="*/ 221 h 10000"/>
              <a:gd name="connsiteX6" fmla="*/ 7919 w 10000"/>
              <a:gd name="connsiteY6" fmla="*/ 160 h 10000"/>
              <a:gd name="connsiteX7" fmla="*/ 7757 w 10000"/>
              <a:gd name="connsiteY7" fmla="*/ 41 h 10000"/>
              <a:gd name="connsiteX8" fmla="*/ 1976 w 10000"/>
              <a:gd name="connsiteY8" fmla="*/ 0 h 10000"/>
              <a:gd name="connsiteX9" fmla="*/ 0 w 10000"/>
              <a:gd name="connsiteY9" fmla="*/ 41 h 10000"/>
              <a:gd name="connsiteX10" fmla="*/ 0 w 10000"/>
              <a:gd name="connsiteY10" fmla="*/ 10000 h 10000"/>
              <a:gd name="connsiteX11" fmla="*/ 1958 w 10000"/>
              <a:gd name="connsiteY11" fmla="*/ 9991 h 10000"/>
              <a:gd name="connsiteX12" fmla="*/ 7757 w 10000"/>
              <a:gd name="connsiteY12" fmla="*/ 10000 h 10000"/>
              <a:gd name="connsiteX0" fmla="*/ 7757 w 10000"/>
              <a:gd name="connsiteY0" fmla="*/ 10000 h 10000"/>
              <a:gd name="connsiteX1" fmla="*/ 7919 w 10000"/>
              <a:gd name="connsiteY1" fmla="*/ 9880 h 10000"/>
              <a:gd name="connsiteX2" fmla="*/ 7946 w 10000"/>
              <a:gd name="connsiteY2" fmla="*/ 9820 h 10000"/>
              <a:gd name="connsiteX3" fmla="*/ 10000 w 10000"/>
              <a:gd name="connsiteY3" fmla="*/ 5260 h 10000"/>
              <a:gd name="connsiteX4" fmla="*/ 10000 w 10000"/>
              <a:gd name="connsiteY4" fmla="*/ 4721 h 10000"/>
              <a:gd name="connsiteX5" fmla="*/ 7946 w 10000"/>
              <a:gd name="connsiteY5" fmla="*/ 221 h 10000"/>
              <a:gd name="connsiteX6" fmla="*/ 7919 w 10000"/>
              <a:gd name="connsiteY6" fmla="*/ 160 h 10000"/>
              <a:gd name="connsiteX7" fmla="*/ 7757 w 10000"/>
              <a:gd name="connsiteY7" fmla="*/ 41 h 10000"/>
              <a:gd name="connsiteX8" fmla="*/ 1976 w 10000"/>
              <a:gd name="connsiteY8" fmla="*/ 0 h 10000"/>
              <a:gd name="connsiteX9" fmla="*/ 0 w 10000"/>
              <a:gd name="connsiteY9" fmla="*/ 41 h 10000"/>
              <a:gd name="connsiteX10" fmla="*/ 1958 w 10000"/>
              <a:gd name="connsiteY10" fmla="*/ 9991 h 10000"/>
              <a:gd name="connsiteX11" fmla="*/ 7757 w 10000"/>
              <a:gd name="connsiteY11" fmla="*/ 10000 h 10000"/>
              <a:gd name="connsiteX0" fmla="*/ 5799 w 8042"/>
              <a:gd name="connsiteY0" fmla="*/ 10000 h 10000"/>
              <a:gd name="connsiteX1" fmla="*/ 5961 w 8042"/>
              <a:gd name="connsiteY1" fmla="*/ 9880 h 10000"/>
              <a:gd name="connsiteX2" fmla="*/ 5988 w 8042"/>
              <a:gd name="connsiteY2" fmla="*/ 9820 h 10000"/>
              <a:gd name="connsiteX3" fmla="*/ 8042 w 8042"/>
              <a:gd name="connsiteY3" fmla="*/ 5260 h 10000"/>
              <a:gd name="connsiteX4" fmla="*/ 8042 w 8042"/>
              <a:gd name="connsiteY4" fmla="*/ 4721 h 10000"/>
              <a:gd name="connsiteX5" fmla="*/ 5988 w 8042"/>
              <a:gd name="connsiteY5" fmla="*/ 221 h 10000"/>
              <a:gd name="connsiteX6" fmla="*/ 5961 w 8042"/>
              <a:gd name="connsiteY6" fmla="*/ 160 h 10000"/>
              <a:gd name="connsiteX7" fmla="*/ 5799 w 8042"/>
              <a:gd name="connsiteY7" fmla="*/ 41 h 10000"/>
              <a:gd name="connsiteX8" fmla="*/ 18 w 8042"/>
              <a:gd name="connsiteY8" fmla="*/ 0 h 10000"/>
              <a:gd name="connsiteX9" fmla="*/ 0 w 8042"/>
              <a:gd name="connsiteY9" fmla="*/ 9991 h 10000"/>
              <a:gd name="connsiteX10" fmla="*/ 5799 w 8042"/>
              <a:gd name="connsiteY10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4883A591-A77B-4321-9311-6C55A6FE77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146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927101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9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292239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604229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5416" y="612648"/>
            <a:ext cx="6109096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101669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3167282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8B1D-A52C-4A63-8F13-C4140D2A1539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2A9F-877C-426E-840C-BCE529B094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4872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944C-BA1C-494E-B612-3247A9E41C02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AD54-B7B4-4993-9D40-836C9E44A6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814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1E31-A548-4D3D-9643-DC86353D2BDE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024E5-B4DF-488D-ADCE-14DE9410EB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80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DF1-27FB-47FD-A129-49F98CD861DC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2C0F9A2-DDFC-4F26-8995-0E8041D5E2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59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ED556-7208-4AFD-A97D-EB4470FCAB9B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BF4253D-AC39-4EC4-A8B7-8723714566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608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062F-E8D3-45B8-9A11-5949DC25FE81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297BA03-916D-4E43-8326-98FF707930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12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440C-C50F-4524-851B-8FD7D4386382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DB7F-0297-4ACE-B769-7137F22755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01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FC6A-6978-4A29-B961-DFC3A5A6817E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AF6A-4A50-49A5-81C1-67E4CD40A3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434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7E72-6C5A-4E15-9842-746CC92C9A89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2D70A-20F0-4C90-8AB5-76F6B78D05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581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41B8-A789-48E5-A86A-6062DA136CCF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E1B35F7-FE6B-493E-9447-AD2E849925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258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  <a:solidFill>
            <a:schemeClr val="accent1">
              <a:lumMod val="75000"/>
              <a:alpha val="40000"/>
            </a:schemeClr>
          </a:solidFill>
        </p:grpSpPr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2 w 22"/>
                <a:gd name="T1" fmla="*/ 136 h 136"/>
                <a:gd name="T2" fmla="*/ 17 w 22"/>
                <a:gd name="T3" fmla="*/ 80 h 136"/>
                <a:gd name="T4" fmla="*/ 0 w 22"/>
                <a:gd name="T5" fmla="*/ 0 h 136"/>
                <a:gd name="T6" fmla="*/ 0 w 22"/>
                <a:gd name="T7" fmla="*/ 35 h 136"/>
                <a:gd name="T8" fmla="*/ 20 w 22"/>
                <a:gd name="T9" fmla="*/ 124 h 136"/>
                <a:gd name="T10" fmla="*/ 22 w 22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86 w 140"/>
                <a:gd name="T1" fmla="*/ 350 h 504"/>
                <a:gd name="T2" fmla="*/ 139 w 140"/>
                <a:gd name="T3" fmla="*/ 504 h 504"/>
                <a:gd name="T4" fmla="*/ 140 w 140"/>
                <a:gd name="T5" fmla="*/ 478 h 504"/>
                <a:gd name="T6" fmla="*/ 95 w 140"/>
                <a:gd name="T7" fmla="*/ 347 h 504"/>
                <a:gd name="T8" fmla="*/ 0 w 140"/>
                <a:gd name="T9" fmla="*/ 0 h 504"/>
                <a:gd name="T10" fmla="*/ 6 w 140"/>
                <a:gd name="T11" fmla="*/ 61 h 504"/>
                <a:gd name="T12" fmla="*/ 86 w 140"/>
                <a:gd name="T13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8 w 132"/>
                <a:gd name="T1" fmla="*/ 22 h 308"/>
                <a:gd name="T2" fmla="*/ 0 w 132"/>
                <a:gd name="T3" fmla="*/ 0 h 308"/>
                <a:gd name="T4" fmla="*/ 0 w 132"/>
                <a:gd name="T5" fmla="*/ 29 h 308"/>
                <a:gd name="T6" fmla="*/ 68 w 132"/>
                <a:gd name="T7" fmla="*/ 194 h 308"/>
                <a:gd name="T8" fmla="*/ 123 w 132"/>
                <a:gd name="T9" fmla="*/ 308 h 308"/>
                <a:gd name="T10" fmla="*/ 132 w 132"/>
                <a:gd name="T11" fmla="*/ 308 h 308"/>
                <a:gd name="T12" fmla="*/ 77 w 132"/>
                <a:gd name="T13" fmla="*/ 190 h 308"/>
                <a:gd name="T14" fmla="*/ 8 w 132"/>
                <a:gd name="T15" fmla="*/ 2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8 w 37"/>
                <a:gd name="T1" fmla="*/ 79 h 79"/>
                <a:gd name="T2" fmla="*/ 37 w 37"/>
                <a:gd name="T3" fmla="*/ 79 h 79"/>
                <a:gd name="T4" fmla="*/ 0 w 37"/>
                <a:gd name="T5" fmla="*/ 0 h 79"/>
                <a:gd name="T6" fmla="*/ 28 w 37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162 w 178"/>
                <a:gd name="T1" fmla="*/ 660 h 722"/>
                <a:gd name="T2" fmla="*/ 116 w 178"/>
                <a:gd name="T3" fmla="*/ 534 h 722"/>
                <a:gd name="T4" fmla="*/ 40 w 178"/>
                <a:gd name="T5" fmla="*/ 236 h 722"/>
                <a:gd name="T6" fmla="*/ 12 w 178"/>
                <a:gd name="T7" fmla="*/ 51 h 722"/>
                <a:gd name="T8" fmla="*/ 0 w 178"/>
                <a:gd name="T9" fmla="*/ 0 h 722"/>
                <a:gd name="T10" fmla="*/ 33 w 178"/>
                <a:gd name="T11" fmla="*/ 237 h 722"/>
                <a:gd name="T12" fmla="*/ 107 w 178"/>
                <a:gd name="T13" fmla="*/ 537 h 722"/>
                <a:gd name="T14" fmla="*/ 160 w 178"/>
                <a:gd name="T15" fmla="*/ 681 h 722"/>
                <a:gd name="T16" fmla="*/ 178 w 178"/>
                <a:gd name="T17" fmla="*/ 722 h 722"/>
                <a:gd name="T18" fmla="*/ 174 w 178"/>
                <a:gd name="T19" fmla="*/ 708 h 722"/>
                <a:gd name="T20" fmla="*/ 162 w 178"/>
                <a:gd name="T21" fmla="*/ 66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11 w 23"/>
                <a:gd name="T1" fmla="*/ 577 h 635"/>
                <a:gd name="T2" fmla="*/ 12 w 23"/>
                <a:gd name="T3" fmla="*/ 589 h 635"/>
                <a:gd name="T4" fmla="*/ 22 w 23"/>
                <a:gd name="T5" fmla="*/ 632 h 635"/>
                <a:gd name="T6" fmla="*/ 23 w 23"/>
                <a:gd name="T7" fmla="*/ 635 h 635"/>
                <a:gd name="T8" fmla="*/ 17 w 23"/>
                <a:gd name="T9" fmla="*/ 576 h 635"/>
                <a:gd name="T10" fmla="*/ 5 w 23"/>
                <a:gd name="T11" fmla="*/ 269 h 635"/>
                <a:gd name="T12" fmla="*/ 15 w 23"/>
                <a:gd name="T13" fmla="*/ 0 h 635"/>
                <a:gd name="T14" fmla="*/ 12 w 23"/>
                <a:gd name="T15" fmla="*/ 0 h 635"/>
                <a:gd name="T16" fmla="*/ 1 w 23"/>
                <a:gd name="T17" fmla="*/ 269 h 635"/>
                <a:gd name="T18" fmla="*/ 11 w 23"/>
                <a:gd name="T19" fmla="*/ 577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5 w 17"/>
                <a:gd name="T3" fmla="*/ 56 h 107"/>
                <a:gd name="T4" fmla="*/ 17 w 17"/>
                <a:gd name="T5" fmla="*/ 107 h 107"/>
                <a:gd name="T6" fmla="*/ 11 w 17"/>
                <a:gd name="T7" fmla="*/ 46 h 107"/>
                <a:gd name="T8" fmla="*/ 10 w 17"/>
                <a:gd name="T9" fmla="*/ 43 h 107"/>
                <a:gd name="T10" fmla="*/ 0 w 17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5 w 41"/>
                <a:gd name="T3" fmla="*/ 93 h 222"/>
                <a:gd name="T4" fmla="*/ 17 w 41"/>
                <a:gd name="T5" fmla="*/ 166 h 222"/>
                <a:gd name="T6" fmla="*/ 24 w 41"/>
                <a:gd name="T7" fmla="*/ 184 h 222"/>
                <a:gd name="T8" fmla="*/ 41 w 41"/>
                <a:gd name="T9" fmla="*/ 222 h 222"/>
                <a:gd name="T10" fmla="*/ 38 w 41"/>
                <a:gd name="T11" fmla="*/ 212 h 222"/>
                <a:gd name="T12" fmla="*/ 13 w 41"/>
                <a:gd name="T13" fmla="*/ 92 h 222"/>
                <a:gd name="T14" fmla="*/ 8 w 41"/>
                <a:gd name="T15" fmla="*/ 22 h 222"/>
                <a:gd name="T16" fmla="*/ 7 w 41"/>
                <a:gd name="T17" fmla="*/ 18 h 222"/>
                <a:gd name="T18" fmla="*/ 0 w 41"/>
                <a:gd name="T1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7 w 450"/>
                <a:gd name="T1" fmla="*/ 854 h 878"/>
                <a:gd name="T2" fmla="*/ 50 w 450"/>
                <a:gd name="T3" fmla="*/ 613 h 878"/>
                <a:gd name="T4" fmla="*/ 149 w 450"/>
                <a:gd name="T5" fmla="*/ 388 h 878"/>
                <a:gd name="T6" fmla="*/ 285 w 450"/>
                <a:gd name="T7" fmla="*/ 183 h 878"/>
                <a:gd name="T8" fmla="*/ 364 w 450"/>
                <a:gd name="T9" fmla="*/ 89 h 878"/>
                <a:gd name="T10" fmla="*/ 406 w 450"/>
                <a:gd name="T11" fmla="*/ 44 h 878"/>
                <a:gd name="T12" fmla="*/ 450 w 450"/>
                <a:gd name="T13" fmla="*/ 1 h 878"/>
                <a:gd name="T14" fmla="*/ 450 w 450"/>
                <a:gd name="T15" fmla="*/ 0 h 878"/>
                <a:gd name="T16" fmla="*/ 405 w 450"/>
                <a:gd name="T17" fmla="*/ 43 h 878"/>
                <a:gd name="T18" fmla="*/ 363 w 450"/>
                <a:gd name="T19" fmla="*/ 88 h 878"/>
                <a:gd name="T20" fmla="*/ 283 w 450"/>
                <a:gd name="T21" fmla="*/ 181 h 878"/>
                <a:gd name="T22" fmla="*/ 145 w 450"/>
                <a:gd name="T23" fmla="*/ 386 h 878"/>
                <a:gd name="T24" fmla="*/ 45 w 450"/>
                <a:gd name="T25" fmla="*/ 611 h 878"/>
                <a:gd name="T26" fmla="*/ 0 w 450"/>
                <a:gd name="T27" fmla="*/ 854 h 878"/>
                <a:gd name="T28" fmla="*/ 0 w 450"/>
                <a:gd name="T29" fmla="*/ 859 h 878"/>
                <a:gd name="T30" fmla="*/ 7 w 450"/>
                <a:gd name="T31" fmla="*/ 878 h 878"/>
                <a:gd name="T32" fmla="*/ 7 w 450"/>
                <a:gd name="T33" fmla="*/ 854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6 w 35"/>
                <a:gd name="T3" fmla="*/ 73 h 73"/>
                <a:gd name="T4" fmla="*/ 35 w 35"/>
                <a:gd name="T5" fmla="*/ 73 h 73"/>
                <a:gd name="T6" fmla="*/ 0 w 3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7 w 8"/>
                <a:gd name="T1" fmla="*/ 44 h 48"/>
                <a:gd name="T2" fmla="*/ 8 w 8"/>
                <a:gd name="T3" fmla="*/ 48 h 48"/>
                <a:gd name="T4" fmla="*/ 8 w 8"/>
                <a:gd name="T5" fmla="*/ 19 h 48"/>
                <a:gd name="T6" fmla="*/ 1 w 8"/>
                <a:gd name="T7" fmla="*/ 0 h 48"/>
                <a:gd name="T8" fmla="*/ 0 w 8"/>
                <a:gd name="T9" fmla="*/ 26 h 48"/>
                <a:gd name="T10" fmla="*/ 7 w 8"/>
                <a:gd name="T11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7 w 52"/>
                <a:gd name="T1" fmla="*/ 18 h 135"/>
                <a:gd name="T2" fmla="*/ 0 w 52"/>
                <a:gd name="T3" fmla="*/ 0 h 135"/>
                <a:gd name="T4" fmla="*/ 12 w 52"/>
                <a:gd name="T5" fmla="*/ 48 h 135"/>
                <a:gd name="T6" fmla="*/ 16 w 52"/>
                <a:gd name="T7" fmla="*/ 62 h 135"/>
                <a:gd name="T8" fmla="*/ 51 w 52"/>
                <a:gd name="T9" fmla="*/ 135 h 135"/>
                <a:gd name="T10" fmla="*/ 52 w 52"/>
                <a:gd name="T11" fmla="*/ 135 h 135"/>
                <a:gd name="T12" fmla="*/ 24 w 52"/>
                <a:gd name="T13" fmla="*/ 56 h 135"/>
                <a:gd name="T14" fmla="*/ 7 w 52"/>
                <a:gd name="T15" fmla="*/ 1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0421" y="-36668"/>
            <a:ext cx="1952272" cy="6889921"/>
            <a:chOff x="6627813" y="165100"/>
            <a:chExt cx="1952625" cy="5708651"/>
          </a:xfrm>
          <a:solidFill>
            <a:schemeClr val="accent1"/>
          </a:solidFill>
        </p:grpSpPr>
        <p:sp>
          <p:nvSpPr>
            <p:cNvPr id="50" name="Freeform 27"/>
            <p:cNvSpPr>
              <a:spLocks/>
            </p:cNvSpPr>
            <p:nvPr/>
          </p:nvSpPr>
          <p:spPr bwMode="auto">
            <a:xfrm>
              <a:off x="6627813" y="165100"/>
              <a:ext cx="409575" cy="3646488"/>
            </a:xfrm>
            <a:custGeom>
              <a:avLst/>
              <a:gdLst>
                <a:gd name="T0" fmla="*/ 7 w 103"/>
                <a:gd name="T1" fmla="*/ 210 h 920"/>
                <a:gd name="T2" fmla="*/ 26 w 103"/>
                <a:gd name="T3" fmla="*/ 445 h 920"/>
                <a:gd name="T4" fmla="*/ 57 w 103"/>
                <a:gd name="T5" fmla="*/ 679 h 920"/>
                <a:gd name="T6" fmla="*/ 101 w 103"/>
                <a:gd name="T7" fmla="*/ 911 h 920"/>
                <a:gd name="T8" fmla="*/ 103 w 103"/>
                <a:gd name="T9" fmla="*/ 920 h 920"/>
                <a:gd name="T10" fmla="*/ 99 w 103"/>
                <a:gd name="T11" fmla="*/ 874 h 920"/>
                <a:gd name="T12" fmla="*/ 99 w 103"/>
                <a:gd name="T13" fmla="*/ 866 h 920"/>
                <a:gd name="T14" fmla="*/ 63 w 103"/>
                <a:gd name="T15" fmla="*/ 678 h 920"/>
                <a:gd name="T16" fmla="*/ 30 w 103"/>
                <a:gd name="T17" fmla="*/ 444 h 920"/>
                <a:gd name="T18" fmla="*/ 9 w 103"/>
                <a:gd name="T19" fmla="*/ 209 h 920"/>
                <a:gd name="T20" fmla="*/ 3 w 103"/>
                <a:gd name="T21" fmla="*/ 92 h 920"/>
                <a:gd name="T22" fmla="*/ 1 w 103"/>
                <a:gd name="T23" fmla="*/ 0 h 920"/>
                <a:gd name="T24" fmla="*/ 0 w 103"/>
                <a:gd name="T25" fmla="*/ 0 h 920"/>
                <a:gd name="T26" fmla="*/ 1 w 103"/>
                <a:gd name="T27" fmla="*/ 92 h 920"/>
                <a:gd name="T28" fmla="*/ 7 w 103"/>
                <a:gd name="T29" fmla="*/ 2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53 w 88"/>
                <a:gd name="T1" fmla="*/ 229 h 330"/>
                <a:gd name="T2" fmla="*/ 88 w 88"/>
                <a:gd name="T3" fmla="*/ 330 h 330"/>
                <a:gd name="T4" fmla="*/ 88 w 88"/>
                <a:gd name="T5" fmla="*/ 308 h 330"/>
                <a:gd name="T6" fmla="*/ 88 w 88"/>
                <a:gd name="T7" fmla="*/ 304 h 330"/>
                <a:gd name="T8" fmla="*/ 62 w 88"/>
                <a:gd name="T9" fmla="*/ 226 h 330"/>
                <a:gd name="T10" fmla="*/ 0 w 88"/>
                <a:gd name="T11" fmla="*/ 0 h 330"/>
                <a:gd name="T12" fmla="*/ 7 w 88"/>
                <a:gd name="T13" fmla="*/ 63 h 330"/>
                <a:gd name="T14" fmla="*/ 53 w 88"/>
                <a:gd name="T15" fmla="*/ 22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6 w 90"/>
                <a:gd name="T1" fmla="*/ 15 h 207"/>
                <a:gd name="T2" fmla="*/ 0 w 90"/>
                <a:gd name="T3" fmla="*/ 0 h 207"/>
                <a:gd name="T4" fmla="*/ 1 w 90"/>
                <a:gd name="T5" fmla="*/ 29 h 207"/>
                <a:gd name="T6" fmla="*/ 42 w 90"/>
                <a:gd name="T7" fmla="*/ 127 h 207"/>
                <a:gd name="T8" fmla="*/ 80 w 90"/>
                <a:gd name="T9" fmla="*/ 207 h 207"/>
                <a:gd name="T10" fmla="*/ 90 w 90"/>
                <a:gd name="T11" fmla="*/ 207 h 207"/>
                <a:gd name="T12" fmla="*/ 50 w 90"/>
                <a:gd name="T13" fmla="*/ 123 h 207"/>
                <a:gd name="T14" fmla="*/ 6 w 90"/>
                <a:gd name="T15" fmla="*/ 1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101 w 115"/>
                <a:gd name="T1" fmla="*/ 409 h 467"/>
                <a:gd name="T2" fmla="*/ 78 w 115"/>
                <a:gd name="T3" fmla="*/ 344 h 467"/>
                <a:gd name="T4" fmla="*/ 29 w 115"/>
                <a:gd name="T5" fmla="*/ 151 h 467"/>
                <a:gd name="T6" fmla="*/ 13 w 115"/>
                <a:gd name="T7" fmla="*/ 53 h 467"/>
                <a:gd name="T8" fmla="*/ 0 w 115"/>
                <a:gd name="T9" fmla="*/ 0 h 467"/>
                <a:gd name="T10" fmla="*/ 21 w 115"/>
                <a:gd name="T11" fmla="*/ 152 h 467"/>
                <a:gd name="T12" fmla="*/ 69 w 115"/>
                <a:gd name="T13" fmla="*/ 347 h 467"/>
                <a:gd name="T14" fmla="*/ 103 w 115"/>
                <a:gd name="T15" fmla="*/ 441 h 467"/>
                <a:gd name="T16" fmla="*/ 115 w 115"/>
                <a:gd name="T17" fmla="*/ 467 h 467"/>
                <a:gd name="T18" fmla="*/ 112 w 115"/>
                <a:gd name="T19" fmla="*/ 458 h 467"/>
                <a:gd name="T20" fmla="*/ 101 w 115"/>
                <a:gd name="T21" fmla="*/ 40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17 w 36"/>
                <a:gd name="T1" fmla="*/ 633 h 633"/>
                <a:gd name="T2" fmla="*/ 13 w 36"/>
                <a:gd name="T3" fmla="*/ 597 h 633"/>
                <a:gd name="T4" fmla="*/ 5 w 36"/>
                <a:gd name="T5" fmla="*/ 398 h 633"/>
                <a:gd name="T6" fmla="*/ 13 w 36"/>
                <a:gd name="T7" fmla="*/ 198 h 633"/>
                <a:gd name="T8" fmla="*/ 22 w 36"/>
                <a:gd name="T9" fmla="*/ 99 h 633"/>
                <a:gd name="T10" fmla="*/ 36 w 36"/>
                <a:gd name="T11" fmla="*/ 0 h 633"/>
                <a:gd name="T12" fmla="*/ 35 w 36"/>
                <a:gd name="T13" fmla="*/ 0 h 633"/>
                <a:gd name="T14" fmla="*/ 20 w 36"/>
                <a:gd name="T15" fmla="*/ 99 h 633"/>
                <a:gd name="T16" fmla="*/ 10 w 36"/>
                <a:gd name="T17" fmla="*/ 198 h 633"/>
                <a:gd name="T18" fmla="*/ 1 w 36"/>
                <a:gd name="T19" fmla="*/ 398 h 633"/>
                <a:gd name="T20" fmla="*/ 7 w 36"/>
                <a:gd name="T21" fmla="*/ 589 h 633"/>
                <a:gd name="T22" fmla="*/ 16 w 36"/>
                <a:gd name="T23" fmla="*/ 632 h 633"/>
                <a:gd name="T24" fmla="*/ 17 w 36"/>
                <a:gd name="T25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2 w 28"/>
                <a:gd name="T1" fmla="*/ 59 h 59"/>
                <a:gd name="T2" fmla="*/ 28 w 28"/>
                <a:gd name="T3" fmla="*/ 59 h 59"/>
                <a:gd name="T4" fmla="*/ 0 w 28"/>
                <a:gd name="T5" fmla="*/ 0 h 59"/>
                <a:gd name="T6" fmla="*/ 22 w 2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4 w 17"/>
                <a:gd name="T1" fmla="*/ 54 h 107"/>
                <a:gd name="T2" fmla="*/ 17 w 17"/>
                <a:gd name="T3" fmla="*/ 107 h 107"/>
                <a:gd name="T4" fmla="*/ 10 w 17"/>
                <a:gd name="T5" fmla="*/ 44 h 107"/>
                <a:gd name="T6" fmla="*/ 9 w 17"/>
                <a:gd name="T7" fmla="*/ 43 h 107"/>
                <a:gd name="T8" fmla="*/ 0 w 17"/>
                <a:gd name="T9" fmla="*/ 0 h 107"/>
                <a:gd name="T10" fmla="*/ 0 w 17"/>
                <a:gd name="T11" fmla="*/ 8 h 107"/>
                <a:gd name="T12" fmla="*/ 4 w 17"/>
                <a:gd name="T13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8 w 294"/>
                <a:gd name="T1" fmla="*/ 553 h 568"/>
                <a:gd name="T2" fmla="*/ 35 w 294"/>
                <a:gd name="T3" fmla="*/ 397 h 568"/>
                <a:gd name="T4" fmla="*/ 99 w 294"/>
                <a:gd name="T5" fmla="*/ 252 h 568"/>
                <a:gd name="T6" fmla="*/ 187 w 294"/>
                <a:gd name="T7" fmla="*/ 119 h 568"/>
                <a:gd name="T8" fmla="*/ 238 w 294"/>
                <a:gd name="T9" fmla="*/ 58 h 568"/>
                <a:gd name="T10" fmla="*/ 265 w 294"/>
                <a:gd name="T11" fmla="*/ 28 h 568"/>
                <a:gd name="T12" fmla="*/ 294 w 294"/>
                <a:gd name="T13" fmla="*/ 0 h 568"/>
                <a:gd name="T14" fmla="*/ 293 w 294"/>
                <a:gd name="T15" fmla="*/ 0 h 568"/>
                <a:gd name="T16" fmla="*/ 264 w 294"/>
                <a:gd name="T17" fmla="*/ 27 h 568"/>
                <a:gd name="T18" fmla="*/ 237 w 294"/>
                <a:gd name="T19" fmla="*/ 56 h 568"/>
                <a:gd name="T20" fmla="*/ 185 w 294"/>
                <a:gd name="T21" fmla="*/ 117 h 568"/>
                <a:gd name="T22" fmla="*/ 95 w 294"/>
                <a:gd name="T23" fmla="*/ 249 h 568"/>
                <a:gd name="T24" fmla="*/ 30 w 294"/>
                <a:gd name="T25" fmla="*/ 396 h 568"/>
                <a:gd name="T26" fmla="*/ 0 w 294"/>
                <a:gd name="T27" fmla="*/ 549 h 568"/>
                <a:gd name="T28" fmla="*/ 7 w 294"/>
                <a:gd name="T29" fmla="*/ 568 h 568"/>
                <a:gd name="T30" fmla="*/ 8 w 294"/>
                <a:gd name="T31" fmla="*/ 553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19 w 25"/>
                <a:gd name="T3" fmla="*/ 53 h 53"/>
                <a:gd name="T4" fmla="*/ 25 w 25"/>
                <a:gd name="T5" fmla="*/ 53 h 53"/>
                <a:gd name="T6" fmla="*/ 0 w 25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7 w 29"/>
                <a:gd name="T3" fmla="*/ 89 h 141"/>
                <a:gd name="T4" fmla="*/ 18 w 29"/>
                <a:gd name="T5" fmla="*/ 117 h 141"/>
                <a:gd name="T6" fmla="*/ 29 w 29"/>
                <a:gd name="T7" fmla="*/ 141 h 141"/>
                <a:gd name="T8" fmla="*/ 27 w 29"/>
                <a:gd name="T9" fmla="*/ 135 h 141"/>
                <a:gd name="T10" fmla="*/ 8 w 29"/>
                <a:gd name="T11" fmla="*/ 22 h 141"/>
                <a:gd name="T12" fmla="*/ 4 w 29"/>
                <a:gd name="T13" fmla="*/ 11 h 141"/>
                <a:gd name="T14" fmla="*/ 0 w 29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6 h 48"/>
                <a:gd name="T2" fmla="*/ 4 w 8"/>
                <a:gd name="T3" fmla="*/ 37 h 48"/>
                <a:gd name="T4" fmla="*/ 8 w 8"/>
                <a:gd name="T5" fmla="*/ 48 h 48"/>
                <a:gd name="T6" fmla="*/ 7 w 8"/>
                <a:gd name="T7" fmla="*/ 19 h 48"/>
                <a:gd name="T8" fmla="*/ 0 w 8"/>
                <a:gd name="T9" fmla="*/ 0 h 48"/>
                <a:gd name="T10" fmla="*/ 0 w 8"/>
                <a:gd name="T11" fmla="*/ 4 h 48"/>
                <a:gd name="T12" fmla="*/ 0 w 8"/>
                <a:gd name="T13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11 w 44"/>
                <a:gd name="T1" fmla="*/ 28 h 111"/>
                <a:gd name="T2" fmla="*/ 0 w 44"/>
                <a:gd name="T3" fmla="*/ 0 h 111"/>
                <a:gd name="T4" fmla="*/ 11 w 44"/>
                <a:gd name="T5" fmla="*/ 49 h 111"/>
                <a:gd name="T6" fmla="*/ 14 w 44"/>
                <a:gd name="T7" fmla="*/ 58 h 111"/>
                <a:gd name="T8" fmla="*/ 39 w 44"/>
                <a:gd name="T9" fmla="*/ 111 h 111"/>
                <a:gd name="T10" fmla="*/ 44 w 44"/>
                <a:gd name="T11" fmla="*/ 111 h 111"/>
                <a:gd name="T12" fmla="*/ 22 w 44"/>
                <a:gd name="T13" fmla="*/ 52 h 111"/>
                <a:gd name="T14" fmla="*/ 11 w 44"/>
                <a:gd name="T15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7588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telbellorchid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609600"/>
            <a:ext cx="6965950" cy="2057400"/>
          </a:xfrm>
        </p:spPr>
        <p:txBody>
          <a:bodyPr/>
          <a:lstStyle/>
          <a:p>
            <a:r>
              <a:rPr lang="en-US" sz="3600" dirty="0"/>
              <a:t>WELCOME TO EMPLOYMENT WITH BELL ORCHID HOTEL </a:t>
            </a:r>
            <a:r>
              <a:rPr lang="en-US" sz="3600"/>
              <a:t>IN </a:t>
            </a:r>
            <a:r>
              <a:rPr lang="en-US" sz="3600" smtClean="0"/>
              <a:t>HONOLULU!</a:t>
            </a:r>
            <a:endParaRPr lang="en-US" sz="3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3733800"/>
            <a:ext cx="4724400" cy="17526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</a:pPr>
            <a:r>
              <a:rPr lang="en-US" sz="2400" dirty="0"/>
              <a:t>Bell Orchid Hotel</a:t>
            </a:r>
          </a:p>
          <a:p>
            <a:r>
              <a:rPr lang="en-US" sz="2400" dirty="0" smtClean="0"/>
              <a:t>3500 Ocean Drive</a:t>
            </a:r>
          </a:p>
          <a:p>
            <a:r>
              <a:rPr lang="en-US" sz="2400" dirty="0" smtClean="0"/>
              <a:t>Honolulu, Hawaii 96819</a:t>
            </a:r>
          </a:p>
          <a:p>
            <a:r>
              <a:rPr lang="en-US" sz="2400" dirty="0" smtClean="0"/>
              <a:t>(877) 555-4500 Fax (877) 555-4508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website</a:t>
            </a:r>
            <a:r>
              <a:rPr lang="en-US" sz="2400" dirty="0"/>
              <a:t>:  </a:t>
            </a:r>
            <a:r>
              <a:rPr lang="en-US" sz="2400" dirty="0">
                <a:hlinkClick r:id="rId2"/>
              </a:rPr>
              <a:t>www.bellorchidhotel.com</a:t>
            </a:r>
            <a:endParaRPr lang="en-US" sz="2400" dirty="0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C3BC8A65-A044-40A2-B074-12D3D0C04C13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HR Department - Bell Orchid Hotel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Bell Orchid Hotel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/>
              <a:t>History and Opening</a:t>
            </a:r>
          </a:p>
          <a:p>
            <a:pPr>
              <a:lnSpc>
                <a:spcPct val="120000"/>
              </a:lnSpc>
            </a:pPr>
            <a:r>
              <a:rPr lang="en-US"/>
              <a:t>Hotel Mission </a:t>
            </a:r>
          </a:p>
          <a:p>
            <a:pPr lvl="1">
              <a:lnSpc>
                <a:spcPct val="120000"/>
              </a:lnSpc>
            </a:pPr>
            <a:r>
              <a:rPr lang="en-US"/>
              <a:t>Mission Statement provided</a:t>
            </a:r>
          </a:p>
          <a:p>
            <a:pPr>
              <a:lnSpc>
                <a:spcPct val="120000"/>
              </a:lnSpc>
            </a:pPr>
            <a:r>
              <a:rPr lang="en-US"/>
              <a:t>Guest Service</a:t>
            </a:r>
          </a:p>
          <a:p>
            <a:pPr>
              <a:lnSpc>
                <a:spcPct val="120000"/>
              </a:lnSpc>
            </a:pPr>
            <a:r>
              <a:rPr lang="en-US"/>
              <a:t>Teamwork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AD3F5-1F81-4197-ABEE-DFB35C2F653C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HR Department - Bell Orchid Hotel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381000" y="1295400"/>
            <a:ext cx="70104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POLICIES AND PROCEDURES: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	Dress codes and uniforms</a:t>
            </a:r>
          </a:p>
          <a:p>
            <a:pPr>
              <a:lnSpc>
                <a:spcPct val="90000"/>
              </a:lnSpc>
            </a:pPr>
            <a:r>
              <a:rPr lang="en-US"/>
              <a:t>	Staff parking</a:t>
            </a:r>
          </a:p>
          <a:p>
            <a:pPr>
              <a:lnSpc>
                <a:spcPct val="90000"/>
              </a:lnSpc>
            </a:pPr>
            <a:r>
              <a:rPr lang="en-US"/>
              <a:t>	Holidays, sick time, jury duty, vacations</a:t>
            </a:r>
          </a:p>
          <a:p>
            <a:pPr lvl="1">
              <a:lnSpc>
                <a:spcPct val="90000"/>
              </a:lnSpc>
            </a:pPr>
            <a:r>
              <a:rPr lang="en-US"/>
              <a:t> Holiday schedule provided</a:t>
            </a:r>
          </a:p>
          <a:p>
            <a:pPr>
              <a:lnSpc>
                <a:spcPct val="90000"/>
              </a:lnSpc>
            </a:pPr>
            <a:r>
              <a:rPr lang="en-US"/>
              <a:t>	Compensation</a:t>
            </a:r>
          </a:p>
          <a:p>
            <a:pPr>
              <a:lnSpc>
                <a:spcPct val="90000"/>
              </a:lnSpc>
            </a:pPr>
            <a:r>
              <a:rPr lang="en-US"/>
              <a:t>	Equal Employment Opportunity policy</a:t>
            </a:r>
          </a:p>
          <a:p>
            <a:pPr>
              <a:lnSpc>
                <a:spcPct val="90000"/>
              </a:lnSpc>
            </a:pPr>
            <a:r>
              <a:rPr lang="en-US"/>
              <a:t>	Schedules and hours</a:t>
            </a:r>
          </a:p>
          <a:p>
            <a:pPr>
              <a:lnSpc>
                <a:spcPct val="90000"/>
              </a:lnSpc>
            </a:pPr>
            <a:r>
              <a:rPr lang="en-US"/>
              <a:t>	Guest and Staff Safety and Security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8B26-49C0-49EF-9519-F7DF5E598468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HR Department - Bell Orchid Hotel</a:t>
            </a: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381000" y="1295400"/>
            <a:ext cx="6781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JOB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0" y="1598613"/>
            <a:ext cx="7650163" cy="4497387"/>
          </a:xfrm>
        </p:spPr>
        <p:txBody>
          <a:bodyPr/>
          <a:lstStyle/>
          <a:p>
            <a:r>
              <a:rPr lang="en-US"/>
              <a:t>	Job Descriptions</a:t>
            </a:r>
          </a:p>
          <a:p>
            <a:r>
              <a:rPr lang="en-US"/>
              <a:t>	Performance Standards</a:t>
            </a:r>
          </a:p>
          <a:p>
            <a:r>
              <a:rPr lang="en-US"/>
              <a:t>	Promotional and Career Options</a:t>
            </a:r>
          </a:p>
          <a:p>
            <a:r>
              <a:rPr lang="en-US"/>
              <a:t>	Probationary Periods &amp; Evaluations</a:t>
            </a:r>
          </a:p>
          <a:p>
            <a:r>
              <a:rPr lang="en-US"/>
              <a:t>	Harassment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FD243-5502-4F1C-8DFC-1B60A7413B43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HR Department - Bell Orchid Hotel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sp">
  <a:themeElements>
    <a:clrScheme name="Whisp D">
      <a:dk1>
        <a:sysClr val="windowText" lastClr="000000"/>
      </a:dk1>
      <a:lt1>
        <a:sysClr val="window" lastClr="FFFFFF"/>
      </a:lt1>
      <a:dk2>
        <a:srgbClr val="2C333A"/>
      </a:dk2>
      <a:lt2>
        <a:srgbClr val="D6ECED"/>
      </a:lt2>
      <a:accent1>
        <a:srgbClr val="DE32DE"/>
      </a:accent1>
      <a:accent2>
        <a:srgbClr val="F42B8A"/>
      </a:accent2>
      <a:accent3>
        <a:srgbClr val="349FE7"/>
      </a:accent3>
      <a:accent4>
        <a:srgbClr val="565FF8"/>
      </a:accent4>
      <a:accent5>
        <a:srgbClr val="876BE7"/>
      </a:accent5>
      <a:accent6>
        <a:srgbClr val="F268C2"/>
      </a:accent6>
      <a:hlink>
        <a:srgbClr val="F55CF9"/>
      </a:hlink>
      <a:folHlink>
        <a:srgbClr val="E8A0EE"/>
      </a:folHlink>
    </a:clrScheme>
    <a:fontScheme name="Whisp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h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hisp" id="{7CB32D59-10C0-40DD-B7BD-2E94284A981C}" vid="{F20B7C8E-B819-43F3-AAF9-EE50B1A8363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whisp</Template>
  <TotalTime>99</TotalTime>
  <Words>92</Words>
  <Application>Microsoft Office PowerPoint</Application>
  <PresentationFormat>On-screen Show (4:3)</PresentationFormat>
  <Paragraphs>37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Century Gothic</vt:lpstr>
      <vt:lpstr>Garamond</vt:lpstr>
      <vt:lpstr>Trebuchet MS</vt:lpstr>
      <vt:lpstr>Wingdings 3</vt:lpstr>
      <vt:lpstr>Whisp</vt:lpstr>
      <vt:lpstr>WELCOME TO EMPLOYMENT WITH BELL ORCHID HOTEL IN HONOLULU!</vt:lpstr>
      <vt:lpstr>Bell Orchid Hotel</vt:lpstr>
      <vt:lpstr>POLICIES AND PROCEDURES:</vt:lpstr>
      <vt:lpstr>YOUR JOB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EMPLOYMENT WITH BELL ORCHID HOTEL IN SAN DIEGO!</dc:title>
  <dc:creator>GO! Series</dc:creator>
  <cp:keywords>New Employee meeting</cp:keywords>
  <cp:lastModifiedBy>Firstname Lastname</cp:lastModifiedBy>
  <cp:revision>17</cp:revision>
  <dcterms:created xsi:type="dcterms:W3CDTF">2006-04-27T16:47:16Z</dcterms:created>
  <dcterms:modified xsi:type="dcterms:W3CDTF">2012-11-16T21:24:14Z</dcterms:modified>
</cp:coreProperties>
</file>