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png&amp;ehk=AnniwvcMk5uUlhgEwusGkQ&amp;r=0&amp;pid=OfficeInsert"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B5C"/>
    <a:srgbClr val="012D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2" autoAdjust="0"/>
    <p:restoredTop sz="94631" autoAdjust="0"/>
  </p:normalViewPr>
  <p:slideViewPr>
    <p:cSldViewPr snapToGrid="0">
      <p:cViewPr varScale="1">
        <p:scale>
          <a:sx n="81" d="100"/>
          <a:sy n="81" d="100"/>
        </p:scale>
        <p:origin x="660" y="6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5114B4A-F4D5-4512-8E14-AE251F0717B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3634E0C-99EA-4C1A-84BA-A8D8D4BB872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6B7D1BB-C32D-4A97-8CFA-B17D8A68853F}" type="datetime1">
              <a:rPr lang="en-US" smtClean="0"/>
              <a:t>12/6/2017</a:t>
            </a:fld>
            <a:endParaRPr lang="en-US"/>
          </a:p>
        </p:txBody>
      </p:sp>
      <p:sp>
        <p:nvSpPr>
          <p:cNvPr id="4" name="Footer Placeholder 3">
            <a:extLst>
              <a:ext uri="{FF2B5EF4-FFF2-40B4-BE49-F238E27FC236}">
                <a16:creationId xmlns:a16="http://schemas.microsoft.com/office/drawing/2014/main" id="{F8EC4D14-B13F-4C01-8BBC-446EFD14059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Mahler_Ben_18C_Saftey</a:t>
            </a:r>
          </a:p>
        </p:txBody>
      </p:sp>
      <p:sp>
        <p:nvSpPr>
          <p:cNvPr id="5" name="Slide Number Placeholder 4">
            <a:extLst>
              <a:ext uri="{FF2B5EF4-FFF2-40B4-BE49-F238E27FC236}">
                <a16:creationId xmlns:a16="http://schemas.microsoft.com/office/drawing/2014/main" id="{BE33687E-724F-48B6-B497-2049AC16208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64EB1E-98AA-4153-BB93-40918A94F9B9}" type="slidenum">
              <a:rPr lang="en-US" smtClean="0"/>
              <a:t>‹#›</a:t>
            </a:fld>
            <a:endParaRPr lang="en-US"/>
          </a:p>
        </p:txBody>
      </p:sp>
    </p:spTree>
    <p:extLst>
      <p:ext uri="{BB962C8B-B14F-4D97-AF65-F5344CB8AC3E}">
        <p14:creationId xmlns:p14="http://schemas.microsoft.com/office/powerpoint/2010/main" val="106935886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7915CE-A8B1-49BC-B582-6EF5D01BA722}"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Mahler_Ben_18C_Saftey</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B0EBEA-576F-4A50-B0E3-2F0F2FA92031}" type="slidenum">
              <a:rPr lang="en-US" smtClean="0"/>
              <a:t>‹#›</a:t>
            </a:fld>
            <a:endParaRPr lang="en-US"/>
          </a:p>
        </p:txBody>
      </p:sp>
    </p:spTree>
    <p:extLst>
      <p:ext uri="{BB962C8B-B14F-4D97-AF65-F5344CB8AC3E}">
        <p14:creationId xmlns:p14="http://schemas.microsoft.com/office/powerpoint/2010/main" val="306878780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ommons.wikimedia.org/wiki/File:Red_Light_Icon.svg" TargetMode="External"/><Relationship Id="rId2" Type="http://schemas.openxmlformats.org/officeDocument/2006/relationships/image" Target="../media/image2.png&amp;ehk=AnniwvcMk5uUlhgEwusGkQ&amp;r=0&amp;pid=OfficeInsert"/><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flickr.com/photos/peter_roberts/4413775212" TargetMode="External"/><Relationship Id="rId2" Type="http://schemas.openxmlformats.org/officeDocument/2006/relationships/image" Target="../media/image3.jpeg"/><Relationship Id="rId1" Type="http://schemas.openxmlformats.org/officeDocument/2006/relationships/slideLayout" Target="../slideLayouts/slideLayout8.xml"/><Relationship Id="rId4" Type="http://schemas.openxmlformats.org/officeDocument/2006/relationships/hyperlink" Target="https://creativecommons.org/licenses/by/2.0/"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solidFill>
                  <a:schemeClr val="tx1"/>
                </a:solidFill>
              </a:rPr>
              <a:t>Sensation Park</a:t>
            </a:r>
          </a:p>
        </p:txBody>
      </p:sp>
      <p:sp>
        <p:nvSpPr>
          <p:cNvPr id="3" name="Subtitle 2"/>
          <p:cNvSpPr>
            <a:spLocks noGrp="1"/>
          </p:cNvSpPr>
          <p:nvPr>
            <p:ph type="subTitle" idx="1"/>
          </p:nvPr>
        </p:nvSpPr>
        <p:spPr/>
        <p:txBody>
          <a:bodyPr>
            <a:normAutofit/>
          </a:bodyPr>
          <a:lstStyle/>
          <a:p>
            <a:r>
              <a:rPr lang="en-US" sz="2800" dirty="0">
                <a:solidFill>
                  <a:schemeClr val="tx1"/>
                </a:solidFill>
              </a:rPr>
              <a:t>Employee Safety Training</a:t>
            </a:r>
          </a:p>
        </p:txBody>
      </p:sp>
      <p:pic>
        <p:nvPicPr>
          <p:cNvPr id="5" name="Picture 4">
            <a:extLst>
              <a:ext uri="{FF2B5EF4-FFF2-40B4-BE49-F238E27FC236}">
                <a16:creationId xmlns:a16="http://schemas.microsoft.com/office/drawing/2014/main" id="{696566E4-C500-49E2-8671-AC0B3BF73E9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302622" y="0"/>
            <a:ext cx="3200400" cy="3200400"/>
          </a:xfrm>
          <a:prstGeom prst="ellipse">
            <a:avLst/>
          </a:prstGeom>
          <a:effectLst>
            <a:softEdge rad="635000"/>
          </a:effectLst>
        </p:spPr>
      </p:pic>
      <p:sp>
        <p:nvSpPr>
          <p:cNvPr id="6" name="TextBox 5">
            <a:extLst>
              <a:ext uri="{FF2B5EF4-FFF2-40B4-BE49-F238E27FC236}">
                <a16:creationId xmlns:a16="http://schemas.microsoft.com/office/drawing/2014/main" id="{ABA6439A-BD8A-4D62-BECF-87372FDDECDC}"/>
              </a:ext>
            </a:extLst>
          </p:cNvPr>
          <p:cNvSpPr txBox="1"/>
          <p:nvPr/>
        </p:nvSpPr>
        <p:spPr>
          <a:xfrm>
            <a:off x="7528278" y="5715000"/>
            <a:ext cx="5715000" cy="3200400"/>
          </a:xfrm>
          <a:prstGeom prst="rect">
            <a:avLst/>
          </a:prstGeom>
          <a:noFill/>
        </p:spPr>
        <p:txBody>
          <a:bodyPr wrap="square" rtlCol="0">
            <a:spAutoFit/>
          </a:bodyPr>
          <a:lstStyle/>
          <a:p>
            <a:r>
              <a:rPr lang="en-US" sz="900">
                <a:hlinkClick r:id="rId3" tooltip="http://commons.wikimedia.org/wiki/File:Red_Light_Icon.svg"/>
              </a:rPr>
              <a:t>This Photo</a:t>
            </a:r>
            <a:r>
              <a:rPr lang="en-US" sz="900"/>
              <a:t> by Unknown Author is licensed under </a:t>
            </a:r>
            <a:r>
              <a:rPr lang="en-US" sz="900">
                <a:hlinkClick r:id="rId4" tooltip="https://creativecommons.org/licenses/by-sa/3.0/"/>
              </a:rPr>
              <a:t>CC BY-SA</a:t>
            </a:r>
            <a:endParaRPr lang="en-US" sz="900"/>
          </a:p>
        </p:txBody>
      </p:sp>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Top Priority</a:t>
            </a:r>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a:t>At Sensation Park, guest and employee safety is our top priority. Staff must report all accidents, no matter how minor, so that trained safety and security personnel can document and officially report incidents. </a:t>
            </a:r>
          </a:p>
        </p:txBody>
      </p:sp>
    </p:spTree>
    <p:extLst>
      <p:ext uri="{BB962C8B-B14F-4D97-AF65-F5344CB8AC3E}">
        <p14:creationId xmlns:p14="http://schemas.microsoft.com/office/powerpoint/2010/main" val="4242255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a:t>Injury Prevention—Protect Guests</a:t>
            </a:r>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a:t>Complete scheduled equipment checks</a:t>
            </a:r>
          </a:p>
          <a:p>
            <a:pPr marL="457200" indent="-457200">
              <a:buFont typeface="+mj-lt"/>
              <a:buAutoNum type="arabicPeriod"/>
            </a:pPr>
            <a:r>
              <a:rPr lang="en-US" dirty="0"/>
              <a:t>Enforce boarding restrictions for all rides</a:t>
            </a:r>
          </a:p>
          <a:p>
            <a:pPr marL="457200" indent="-457200">
              <a:buFont typeface="+mj-lt"/>
              <a:buAutoNum type="arabicPeriod"/>
            </a:pPr>
            <a:r>
              <a:rPr lang="en-US" dirty="0"/>
              <a:t>Verify height requirements for young children</a:t>
            </a:r>
          </a:p>
          <a:p>
            <a:pPr marL="457200" indent="-457200">
              <a:buFont typeface="+mj-lt"/>
              <a:buAutoNum type="arabicPeriod"/>
            </a:pPr>
            <a:r>
              <a:rPr lang="en-US" dirty="0"/>
              <a:t>Check every seatbelt and harness</a:t>
            </a:r>
          </a:p>
          <a:p>
            <a:pPr marL="457200" indent="-457200">
              <a:buFont typeface="+mj-lt"/>
              <a:buAutoNum type="arabicPeriod"/>
            </a:pPr>
            <a:r>
              <a:rPr lang="en-US" dirty="0"/>
              <a:t>Assist guests to understand regulations </a:t>
            </a:r>
          </a:p>
          <a:p>
            <a:pPr marL="457200" indent="-457200">
              <a:buFont typeface="+mj-lt"/>
              <a:buAutoNum type="arabicPeriod"/>
            </a:pPr>
            <a:r>
              <a:rPr lang="en-US" dirty="0"/>
              <a:t>Refer questions to your supervisor</a:t>
            </a:r>
          </a:p>
        </p:txBody>
      </p:sp>
      <p:grpSp>
        <p:nvGrpSpPr>
          <p:cNvPr id="8" name="Group 7">
            <a:extLst>
              <a:ext uri="{FF2B5EF4-FFF2-40B4-BE49-F238E27FC236}">
                <a16:creationId xmlns:a16="http://schemas.microsoft.com/office/drawing/2014/main" id="{CDE2E54D-C354-4361-9A4B-F757F0211951}"/>
              </a:ext>
            </a:extLst>
          </p:cNvPr>
          <p:cNvGrpSpPr/>
          <p:nvPr/>
        </p:nvGrpSpPr>
        <p:grpSpPr>
          <a:xfrm>
            <a:off x="1524000" y="4358244"/>
            <a:ext cx="9144000" cy="1828800"/>
            <a:chOff x="2006930" y="4358244"/>
            <a:chExt cx="9144000" cy="1828800"/>
          </a:xfrm>
        </p:grpSpPr>
        <p:sp>
          <p:nvSpPr>
            <p:cNvPr id="5" name="TextBox 4">
              <a:extLst>
                <a:ext uri="{FF2B5EF4-FFF2-40B4-BE49-F238E27FC236}">
                  <a16:creationId xmlns:a16="http://schemas.microsoft.com/office/drawing/2014/main" id="{C81E525A-DADA-4AC7-950A-CB0C6B30FD10}"/>
                </a:ext>
              </a:extLst>
            </p:cNvPr>
            <p:cNvSpPr txBox="1"/>
            <p:nvPr/>
          </p:nvSpPr>
          <p:spPr>
            <a:xfrm>
              <a:off x="2006930" y="5041812"/>
              <a:ext cx="3257302" cy="461665"/>
            </a:xfrm>
            <a:prstGeom prst="rect">
              <a:avLst/>
            </a:prstGeom>
          </p:spPr>
          <p:style>
            <a:lnRef idx="0">
              <a:schemeClr val="accent4"/>
            </a:lnRef>
            <a:fillRef idx="3">
              <a:schemeClr val="accent4"/>
            </a:fillRef>
            <a:effectRef idx="3">
              <a:schemeClr val="accent4"/>
            </a:effectRef>
            <a:fontRef idx="minor">
              <a:schemeClr val="lt1"/>
            </a:fontRef>
          </p:style>
          <p:txBody>
            <a:bodyPr wrap="none" rtlCol="0">
              <a:spAutoFit/>
            </a:bodyPr>
            <a:lstStyle/>
            <a:p>
              <a:r>
                <a:rPr lang="en-US" sz="2400" dirty="0"/>
                <a:t>If Safety is Questionable</a:t>
              </a:r>
            </a:p>
          </p:txBody>
        </p:sp>
        <p:sp>
          <p:nvSpPr>
            <p:cNvPr id="6" name="Arrow: Right 5">
              <a:extLst>
                <a:ext uri="{FF2B5EF4-FFF2-40B4-BE49-F238E27FC236}">
                  <a16:creationId xmlns:a16="http://schemas.microsoft.com/office/drawing/2014/main" id="{240AD02A-659F-4761-A51F-8F2F4FF9B2FF}"/>
                </a:ext>
              </a:extLst>
            </p:cNvPr>
            <p:cNvSpPr/>
            <p:nvPr/>
          </p:nvSpPr>
          <p:spPr>
            <a:xfrm>
              <a:off x="6378781" y="5044044"/>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 name="Octagon 6">
              <a:extLst>
                <a:ext uri="{FF2B5EF4-FFF2-40B4-BE49-F238E27FC236}">
                  <a16:creationId xmlns:a16="http://schemas.microsoft.com/office/drawing/2014/main" id="{797AD58D-41DD-497A-A6EB-54C66F5D4036}"/>
                </a:ext>
              </a:extLst>
            </p:cNvPr>
            <p:cNvSpPr/>
            <p:nvPr/>
          </p:nvSpPr>
          <p:spPr>
            <a:xfrm>
              <a:off x="9322130" y="4358244"/>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a:t>STOP</a:t>
              </a:r>
            </a:p>
          </p:txBody>
        </p:sp>
      </p:grpSp>
    </p:spTree>
    <p:extLst>
      <p:ext uri="{BB962C8B-B14F-4D97-AF65-F5344CB8AC3E}">
        <p14:creationId xmlns:p14="http://schemas.microsoft.com/office/powerpoint/2010/main" val="1191417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a:t>Implementation of new safety guidelines</a:t>
            </a:r>
          </a:p>
          <a:p>
            <a:r>
              <a:rPr lang="en-US" dirty="0"/>
              <a:t>Installation of new signage throughout the parks</a:t>
            </a:r>
          </a:p>
          <a:p>
            <a:pPr lvl="1">
              <a:buClr>
                <a:schemeClr val="accent4">
                  <a:lumMod val="50000"/>
                </a:schemeClr>
              </a:buClr>
              <a:buSzPct val="100000"/>
              <a:buFont typeface="Wingdings" panose="05000000000000000000" pitchFamily="2" charset="2"/>
              <a:buChar char="v"/>
            </a:pPr>
            <a:r>
              <a:rPr lang="en-US" dirty="0"/>
              <a:t>Ride entrances</a:t>
            </a:r>
          </a:p>
          <a:p>
            <a:pPr lvl="1">
              <a:buClr>
                <a:schemeClr val="accent4">
                  <a:lumMod val="50000"/>
                </a:schemeClr>
              </a:buClr>
              <a:buSzPct val="100000"/>
              <a:buFont typeface="Wingdings" panose="05000000000000000000" pitchFamily="2" charset="2"/>
              <a:buChar char="v"/>
            </a:pPr>
            <a:r>
              <a:rPr lang="en-US" dirty="0"/>
              <a:t>Visitor center</a:t>
            </a:r>
          </a:p>
          <a:p>
            <a:pPr lvl="1">
              <a:buClr>
                <a:schemeClr val="accent4">
                  <a:lumMod val="50000"/>
                </a:schemeClr>
              </a:buClr>
              <a:buSzPct val="100000"/>
              <a:buFont typeface="Wingdings" panose="05000000000000000000" pitchFamily="2" charset="2"/>
              <a:buChar char="v"/>
            </a:pPr>
            <a:r>
              <a:rPr lang="en-US" dirty="0"/>
              <a:t>Rest areas</a:t>
            </a:r>
          </a:p>
          <a:p>
            <a:r>
              <a:rPr lang="en-US" dirty="0"/>
              <a:t>Completion of staff training in new safety guidelines and basic first aid training</a:t>
            </a:r>
          </a:p>
        </p:txBody>
      </p:sp>
    </p:spTree>
    <p:extLst>
      <p:ext uri="{BB962C8B-B14F-4D97-AF65-F5344CB8AC3E}">
        <p14:creationId xmlns:p14="http://schemas.microsoft.com/office/powerpoint/2010/main" val="1890813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Prevent Heatstroke During the Hot Summer Season</a:t>
            </a:r>
            <a:endParaRPr lang="en-US" dirty="0"/>
          </a:p>
        </p:txBody>
      </p:sp>
      <p:pic>
        <p:nvPicPr>
          <p:cNvPr id="4" name="Content Placeholder 3">
            <a:extLst>
              <a:ext uri="{FF2B5EF4-FFF2-40B4-BE49-F238E27FC236}">
                <a16:creationId xmlns:a16="http://schemas.microsoft.com/office/drawing/2014/main" id="{2A836501-F4E2-4F6B-84FE-B3591AF3D6F5}"/>
              </a:ext>
            </a:extLst>
          </p:cNvPr>
          <p:cNvPicPr>
            <a:picLocks noGrp="1" noChangeAspect="1"/>
          </p:cNvPicPr>
          <p:nvPr>
            <p:ph idx="1"/>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680487" y="685800"/>
            <a:ext cx="3404613" cy="5105400"/>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a:t>Be sure to stay well hydrated and always choose water over soda or juice. Apply sunscreen and wear your uniform hat or visor. </a:t>
            </a:r>
            <a:endParaRPr lang="en-US" dirty="0"/>
          </a:p>
        </p:txBody>
      </p:sp>
      <p:sp>
        <p:nvSpPr>
          <p:cNvPr id="6" name="TextBox 5">
            <a:extLst>
              <a:ext uri="{FF2B5EF4-FFF2-40B4-BE49-F238E27FC236}">
                <a16:creationId xmlns:a16="http://schemas.microsoft.com/office/drawing/2014/main" id="{E1EFC6D8-AC8F-42D2-A655-676E1B1B2E2E}"/>
              </a:ext>
            </a:extLst>
          </p:cNvPr>
          <p:cNvSpPr txBox="1"/>
          <p:nvPr/>
        </p:nvSpPr>
        <p:spPr>
          <a:xfrm>
            <a:off x="6680487" y="5791200"/>
            <a:ext cx="3404613" cy="230832"/>
          </a:xfrm>
          <a:prstGeom prst="rect">
            <a:avLst/>
          </a:prstGeom>
          <a:noFill/>
        </p:spPr>
        <p:txBody>
          <a:bodyPr wrap="square" rtlCol="0">
            <a:spAutoFit/>
          </a:bodyPr>
          <a:lstStyle/>
          <a:p>
            <a:r>
              <a:rPr lang="en-US" sz="900">
                <a:hlinkClick r:id="rId3" tooltip="https://www.flickr.com/photos/peter_roberts/4413775212"/>
              </a:rPr>
              <a:t>This Photo</a:t>
            </a:r>
            <a:r>
              <a:rPr lang="en-US" sz="900"/>
              <a:t> by Unknown Author is licensed under </a:t>
            </a:r>
            <a:r>
              <a:rPr lang="en-US" sz="900">
                <a:hlinkClick r:id="rId4" tooltip="https://creativecommons.org/licenses/by/2.0/"/>
              </a:rPr>
              <a:t>CC BY</a:t>
            </a:r>
            <a:endParaRPr lang="en-US" sz="900"/>
          </a:p>
        </p:txBody>
      </p:sp>
    </p:spTree>
    <p:extLst>
      <p:ext uri="{BB962C8B-B14F-4D97-AF65-F5344CB8AC3E}">
        <p14:creationId xmlns:p14="http://schemas.microsoft.com/office/powerpoint/2010/main" val="2206993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2B5C"/>
                </a:solidFill>
              </a:rPr>
              <a:t>At Sensation Park</a:t>
            </a:r>
          </a:p>
        </p:txBody>
      </p:sp>
      <p:sp>
        <p:nvSpPr>
          <p:cNvPr id="3" name="Text Placeholder 2"/>
          <p:cNvSpPr>
            <a:spLocks noGrp="1"/>
          </p:cNvSpPr>
          <p:nvPr>
            <p:ph type="body" idx="1"/>
          </p:nvPr>
        </p:nvSpPr>
        <p:spPr/>
        <p:txBody>
          <a:bodyPr/>
          <a:lstStyle/>
          <a:p>
            <a:r>
              <a:rPr lang="en-US" dirty="0"/>
              <a:t>Safety Is Our Top Priority</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959"/>
          <a:stretch/>
        </p:blipFill>
        <p:spPr>
          <a:xfrm>
            <a:off x="0" y="0"/>
            <a:ext cx="4738255" cy="3657600"/>
          </a:xfrm>
          <a:prstGeom prst="rect">
            <a:avLst/>
          </a:prstGeom>
          <a:effectLst>
            <a:softEdge rad="635000"/>
          </a:effectLst>
        </p:spPr>
      </p:pic>
      <p:pic>
        <p:nvPicPr>
          <p:cNvPr id="5" name="Picture 4">
            <a:extLst>
              <a:ext uri="{FF2B5EF4-FFF2-40B4-BE49-F238E27FC236}">
                <a16:creationId xmlns:a16="http://schemas.microsoft.com/office/drawing/2014/main" id="{1E752D86-3DE0-4794-BCA2-12669E3177D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3959"/>
          <a:stretch/>
        </p:blipFill>
        <p:spPr>
          <a:xfrm>
            <a:off x="0" y="3200400"/>
            <a:ext cx="4738255"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60</TotalTime>
  <Words>180</Words>
  <Application>Microsoft Office PowerPoint</Application>
  <PresentationFormat>Widescreen</PresentationFormat>
  <Paragraphs>26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 102</dc:subject>
  <dc:creator>Ben Mahler</dc:creator>
  <cp:keywords>saftey presentation</cp:keywords>
  <cp:lastModifiedBy>Mahler, Ben</cp:lastModifiedBy>
  <cp:revision>8</cp:revision>
  <dcterms:created xsi:type="dcterms:W3CDTF">2015-06-16T14:18:48Z</dcterms:created>
  <dcterms:modified xsi:type="dcterms:W3CDTF">2017-12-06T17:25:58Z</dcterms:modified>
</cp:coreProperties>
</file>