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00" r:id="rId1"/>
  </p:sldMasterIdLst>
  <p:notesMasterIdLst>
    <p:notesMasterId r:id="rId9"/>
  </p:notesMasterIdLst>
  <p:handoutMasterIdLst>
    <p:handoutMasterId r:id="rId10"/>
  </p:handoutMasterIdLst>
  <p:sldIdLst>
    <p:sldId id="264" r:id="rId2"/>
    <p:sldId id="260" r:id="rId3"/>
    <p:sldId id="266" r:id="rId4"/>
    <p:sldId id="265" r:id="rId5"/>
    <p:sldId id="261" r:id="rId6"/>
    <p:sldId id="258" r:id="rId7"/>
    <p:sldId id="259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519" autoAdjust="0"/>
    <p:restoredTop sz="96135" autoAdjust="0"/>
  </p:normalViewPr>
  <p:slideViewPr>
    <p:cSldViewPr snapToGrid="0">
      <p:cViewPr varScale="1">
        <p:scale>
          <a:sx n="47" d="100"/>
          <a:sy n="47" d="100"/>
        </p:scale>
        <p:origin x="66" y="1302"/>
      </p:cViewPr>
      <p:guideLst/>
    </p:cSldViewPr>
  </p:slideViewPr>
  <p:outlineViewPr>
    <p:cViewPr>
      <p:scale>
        <a:sx n="33" d="100"/>
        <a:sy n="33" d="100"/>
      </p:scale>
      <p:origin x="0" y="-4278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4194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2CBC005-A218-4CD4-B2D8-D2281E4A92A3}" type="datetime1">
              <a:rPr lang="en-US" smtClean="0"/>
              <a:t>11/29/2017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smtClean="0"/>
              <a:t>Markey_Andrea_18B_Seattle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5EC5C44-2197-41C8-826C-AD66B83274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1165782"/>
      </p:ext>
    </p:extLst>
  </p:cSld>
  <p:clrMap bg1="lt1" tx1="dk1" bg2="lt2" tx2="dk2" accent1="accent1" accent2="accent2" accent3="accent3" accent4="accent4" accent5="accent5" accent6="accent6" hlink="hlink" folHlink="folHlink"/>
  <p:hf hd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E964658-34A2-435F-AA57-8847165F7219}" type="datetime1">
              <a:rPr lang="en-US" smtClean="0"/>
              <a:t>11/29/2017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smtClean="0"/>
              <a:t>Markey_Andrea_18B_Seattle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0DCFFD-B823-4F96-9EA0-D0BE87F169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8751127"/>
      </p:ext>
    </p:extLst>
  </p:cSld>
  <p:clrMap bg1="lt1" tx1="dk1" bg2="lt2" tx2="dk2" accent1="accent1" accent2="accent2" accent3="accent3" accent4="accent4" accent5="accent5" accent6="accent6" hlink="hlink" folHlink="folHlink"/>
  <p:hf hd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342900"/>
            <a:fld id="{9E016143-E03C-4CFD-AFDC-14E5BDEA754C}" type="datetimeFigureOut">
              <a:rPr lang="en-US" smtClean="0">
                <a:solidFill>
                  <a:prstClr val="white">
                    <a:lumMod val="50000"/>
                    <a:lumOff val="50000"/>
                  </a:prstClr>
                </a:solidFill>
              </a:rPr>
              <a:pPr defTabSz="342900"/>
              <a:t>11/29/2017</a:t>
            </a:fld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342900"/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342900"/>
            <a:fld id="{4FAB73BC-B049-4115-A692-8D63A059BFB8}" type="slidenum">
              <a:rPr lang="en-US" smtClean="0">
                <a:solidFill>
                  <a:srgbClr val="818E9F"/>
                </a:solidFill>
              </a:rPr>
              <a:pPr defTabSz="342900"/>
              <a:t>‹#›</a:t>
            </a:fld>
            <a:endParaRPr lang="en-US" dirty="0">
              <a:solidFill>
                <a:srgbClr val="818E9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06672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fade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342900"/>
            <a:fld id="{0E59FD0C-5451-4CA0-86AF-E70AE3279989}" type="datetimeFigureOut">
              <a:rPr lang="en-US" smtClean="0">
                <a:solidFill>
                  <a:prstClr val="white">
                    <a:lumMod val="50000"/>
                    <a:lumOff val="50000"/>
                  </a:prstClr>
                </a:solidFill>
              </a:rPr>
              <a:pPr defTabSz="342900"/>
              <a:t>11/29/2017</a:t>
            </a:fld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342900"/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342900"/>
            <a:fld id="{4FAB73BC-B049-4115-A692-8D63A059BFB8}" type="slidenum">
              <a:rPr lang="en-US" smtClean="0">
                <a:solidFill>
                  <a:srgbClr val="818E9F"/>
                </a:solidFill>
              </a:rPr>
              <a:pPr defTabSz="342900"/>
              <a:t>‹#›</a:t>
            </a:fld>
            <a:endParaRPr lang="en-US" dirty="0">
              <a:solidFill>
                <a:srgbClr val="818E9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18705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fade/>
      </p:transition>
    </mc:Choice>
    <mc:Fallback>
      <p:transition spd="slow">
        <p:fade/>
      </p:transition>
    </mc:Fallback>
  </mc:AlternateContent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342900"/>
            <a:fld id="{0E59FD0C-5451-4CA0-86AF-E70AE3279989}" type="datetimeFigureOut">
              <a:rPr lang="en-US" smtClean="0">
                <a:solidFill>
                  <a:prstClr val="white">
                    <a:lumMod val="50000"/>
                    <a:lumOff val="50000"/>
                  </a:prstClr>
                </a:solidFill>
              </a:rPr>
              <a:pPr defTabSz="342900"/>
              <a:t>11/29/2017</a:t>
            </a:fld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342900"/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342900"/>
            <a:fld id="{4FAB73BC-B049-4115-A692-8D63A059BFB8}" type="slidenum">
              <a:rPr lang="en-US" smtClean="0">
                <a:solidFill>
                  <a:srgbClr val="818E9F"/>
                </a:solidFill>
              </a:rPr>
              <a:pPr defTabSz="342900"/>
              <a:t>‹#›</a:t>
            </a:fld>
            <a:endParaRPr lang="en-US" dirty="0">
              <a:solidFill>
                <a:srgbClr val="818E9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49165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fade/>
      </p:transition>
    </mc:Choice>
    <mc:Fallback>
      <p:transition spd="slow">
        <p:fade/>
      </p:transition>
    </mc:Fallback>
  </mc:AlternateContent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342900"/>
            <a:fld id="{78C94063-DF36-4330-A365-08DA1FA5B7D6}" type="datetimeFigureOut">
              <a:rPr lang="en-US" smtClean="0">
                <a:solidFill>
                  <a:prstClr val="white">
                    <a:lumMod val="50000"/>
                    <a:lumOff val="50000"/>
                  </a:prstClr>
                </a:solidFill>
              </a:rPr>
              <a:pPr defTabSz="342900"/>
              <a:t>11/29/2017</a:t>
            </a:fld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342900"/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342900"/>
            <a:fld id="{4FAB73BC-B049-4115-A692-8D63A059BFB8}" type="slidenum">
              <a:rPr lang="en-US" smtClean="0">
                <a:solidFill>
                  <a:srgbClr val="818E9F"/>
                </a:solidFill>
              </a:rPr>
              <a:pPr defTabSz="342900"/>
              <a:t>‹#›</a:t>
            </a:fld>
            <a:endParaRPr lang="en-US" dirty="0">
              <a:solidFill>
                <a:srgbClr val="818E9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7961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fade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342900"/>
            <a:fld id="{908A7C6C-0F39-4D70-8E8D-FE5B9C95FA73}" type="datetimeFigureOut">
              <a:rPr lang="en-US" smtClean="0">
                <a:solidFill>
                  <a:prstClr val="white">
                    <a:lumMod val="50000"/>
                    <a:lumOff val="50000"/>
                  </a:prstClr>
                </a:solidFill>
              </a:rPr>
              <a:pPr defTabSz="342900"/>
              <a:t>11/29/2017</a:t>
            </a:fld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342900"/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342900"/>
            <a:fld id="{4FAB73BC-B049-4115-A692-8D63A059BFB8}" type="slidenum">
              <a:rPr lang="en-US" smtClean="0">
                <a:solidFill>
                  <a:srgbClr val="818E9F"/>
                </a:solidFill>
              </a:rPr>
              <a:pPr defTabSz="342900"/>
              <a:t>‹#›</a:t>
            </a:fld>
            <a:endParaRPr lang="en-US" dirty="0">
              <a:solidFill>
                <a:srgbClr val="818E9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068271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fade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342900"/>
            <a:fld id="{0E59FD0C-5451-4CA0-86AF-E70AE3279989}" type="datetimeFigureOut">
              <a:rPr lang="en-US" smtClean="0">
                <a:solidFill>
                  <a:prstClr val="white">
                    <a:lumMod val="50000"/>
                    <a:lumOff val="50000"/>
                  </a:prstClr>
                </a:solidFill>
              </a:rPr>
              <a:pPr defTabSz="342900"/>
              <a:t>11/29/2017</a:t>
            </a:fld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342900"/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342900"/>
            <a:fld id="{4FAB73BC-B049-4115-A692-8D63A059BFB8}" type="slidenum">
              <a:rPr lang="en-US" smtClean="0">
                <a:solidFill>
                  <a:srgbClr val="818E9F"/>
                </a:solidFill>
              </a:rPr>
              <a:pPr defTabSz="342900"/>
              <a:t>‹#›</a:t>
            </a:fld>
            <a:endParaRPr lang="en-US" dirty="0">
              <a:solidFill>
                <a:srgbClr val="818E9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19041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fade/>
      </p:transition>
    </mc:Choice>
    <mc:Fallback>
      <p:transition spd="slow">
        <p:fade/>
      </p:transition>
    </mc:Fallback>
  </mc:AlternateContent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342900"/>
            <a:fld id="{0E59FD0C-5451-4CA0-86AF-E70AE3279989}" type="datetimeFigureOut">
              <a:rPr lang="en-US" smtClean="0">
                <a:solidFill>
                  <a:prstClr val="white">
                    <a:lumMod val="50000"/>
                    <a:lumOff val="50000"/>
                  </a:prstClr>
                </a:solidFill>
              </a:rPr>
              <a:pPr defTabSz="342900"/>
              <a:t>11/29/2017</a:t>
            </a:fld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342900"/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342900"/>
            <a:fld id="{4FAB73BC-B049-4115-A692-8D63A059BFB8}" type="slidenum">
              <a:rPr lang="en-US" smtClean="0">
                <a:solidFill>
                  <a:srgbClr val="818E9F"/>
                </a:solidFill>
              </a:rPr>
              <a:pPr defTabSz="342900"/>
              <a:t>‹#›</a:t>
            </a:fld>
            <a:endParaRPr lang="en-US" dirty="0">
              <a:solidFill>
                <a:srgbClr val="818E9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419559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fade/>
      </p:transition>
    </mc:Choice>
    <mc:Fallback>
      <p:transition spd="slow">
        <p:fade/>
      </p:transition>
    </mc:Fallback>
  </mc:AlternateContent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342900"/>
            <a:fld id="{4F170639-886C-4FCF-9EAB-ABB5DA3F3F4A}" type="datetimeFigureOut">
              <a:rPr lang="en-US" smtClean="0">
                <a:solidFill>
                  <a:prstClr val="white">
                    <a:lumMod val="50000"/>
                    <a:lumOff val="50000"/>
                  </a:prstClr>
                </a:solidFill>
              </a:rPr>
              <a:pPr defTabSz="342900"/>
              <a:t>11/29/2017</a:t>
            </a:fld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342900"/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342900"/>
            <a:fld id="{4FAB73BC-B049-4115-A692-8D63A059BFB8}" type="slidenum">
              <a:rPr lang="en-US" smtClean="0">
                <a:solidFill>
                  <a:srgbClr val="818E9F"/>
                </a:solidFill>
              </a:rPr>
              <a:pPr defTabSz="342900"/>
              <a:t>‹#›</a:t>
            </a:fld>
            <a:endParaRPr lang="en-US" dirty="0">
              <a:solidFill>
                <a:srgbClr val="818E9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41481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fade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342900"/>
            <a:fld id="{22230651-31F4-45D2-98AE-A2108F41BC07}" type="datetimeFigureOut">
              <a:rPr lang="en-US" smtClean="0">
                <a:solidFill>
                  <a:prstClr val="white">
                    <a:lumMod val="50000"/>
                    <a:lumOff val="50000"/>
                  </a:prstClr>
                </a:solidFill>
              </a:rPr>
              <a:pPr defTabSz="342900"/>
              <a:t>11/29/2017</a:t>
            </a:fld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342900"/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342900"/>
            <a:fld id="{4FAB73BC-B049-4115-A692-8D63A059BFB8}" type="slidenum">
              <a:rPr lang="en-US" smtClean="0">
                <a:solidFill>
                  <a:srgbClr val="818E9F"/>
                </a:solidFill>
              </a:rPr>
              <a:pPr defTabSz="342900"/>
              <a:t>‹#›</a:t>
            </a:fld>
            <a:endParaRPr lang="en-US" dirty="0">
              <a:solidFill>
                <a:srgbClr val="818E9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464637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fade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342900"/>
            <a:fld id="{0E59FD0C-5451-4CA0-86AF-E70AE3279989}" type="datetimeFigureOut">
              <a:rPr lang="en-US" smtClean="0">
                <a:solidFill>
                  <a:prstClr val="white">
                    <a:lumMod val="50000"/>
                    <a:lumOff val="50000"/>
                  </a:prstClr>
                </a:solidFill>
              </a:rPr>
              <a:pPr defTabSz="342900"/>
              <a:t>11/29/2017</a:t>
            </a:fld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342900"/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342900"/>
            <a:fld id="{4FAB73BC-B049-4115-A692-8D63A059BFB8}" type="slidenum">
              <a:rPr lang="en-US" smtClean="0">
                <a:solidFill>
                  <a:srgbClr val="818E9F"/>
                </a:solidFill>
              </a:rPr>
              <a:pPr defTabSz="342900"/>
              <a:t>‹#›</a:t>
            </a:fld>
            <a:endParaRPr lang="en-US" dirty="0">
              <a:solidFill>
                <a:srgbClr val="818E9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70048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fade/>
      </p:transition>
    </mc:Choice>
    <mc:Fallback>
      <p:transition spd="slow">
        <p:fade/>
      </p:transition>
    </mc:Fallback>
  </mc:AlternateContent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342900"/>
            <a:fld id="{5E6440AA-91A0-436F-8FDB-C0F939DCAE21}" type="datetimeFigureOut">
              <a:rPr lang="en-US" smtClean="0">
                <a:solidFill>
                  <a:prstClr val="white">
                    <a:lumMod val="50000"/>
                    <a:lumOff val="50000"/>
                  </a:prstClr>
                </a:solidFill>
              </a:rPr>
              <a:pPr defTabSz="342900"/>
              <a:t>11/29/2017</a:t>
            </a:fld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342900"/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342900"/>
            <a:fld id="{4FAB73BC-B049-4115-A692-8D63A059BFB8}" type="slidenum">
              <a:rPr lang="en-US" smtClean="0">
                <a:solidFill>
                  <a:srgbClr val="818E9F"/>
                </a:solidFill>
              </a:rPr>
              <a:pPr defTabSz="342900"/>
              <a:t>‹#›</a:t>
            </a:fld>
            <a:endParaRPr lang="en-US" dirty="0">
              <a:solidFill>
                <a:srgbClr val="818E9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24463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fade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342900"/>
            <a:fld id="{0E59FD0C-5451-4CA0-86AF-E70AE3279989}" type="datetimeFigureOut">
              <a:rPr lang="en-US" smtClean="0">
                <a:solidFill>
                  <a:prstClr val="white">
                    <a:lumMod val="50000"/>
                    <a:lumOff val="50000"/>
                  </a:prstClr>
                </a:solidFill>
              </a:rPr>
              <a:pPr defTabSz="342900"/>
              <a:t>11/29/2017</a:t>
            </a:fld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342900"/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342900"/>
            <a:fld id="{4FAB73BC-B049-4115-A692-8D63A059BFB8}" type="slidenum">
              <a:rPr lang="en-US" smtClean="0">
                <a:solidFill>
                  <a:srgbClr val="818E9F"/>
                </a:solidFill>
              </a:rPr>
              <a:pPr defTabSz="342900"/>
              <a:t>‹#›</a:t>
            </a:fld>
            <a:endParaRPr lang="en-US" dirty="0">
              <a:solidFill>
                <a:srgbClr val="818E9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49860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01" r:id="rId1"/>
    <p:sldLayoutId id="2147483902" r:id="rId2"/>
    <p:sldLayoutId id="2147483903" r:id="rId3"/>
    <p:sldLayoutId id="2147483904" r:id="rId4"/>
    <p:sldLayoutId id="2147483905" r:id="rId5"/>
    <p:sldLayoutId id="2147483906" r:id="rId6"/>
    <p:sldLayoutId id="2147483907" r:id="rId7"/>
    <p:sldLayoutId id="2147483908" r:id="rId8"/>
    <p:sldLayoutId id="2147483909" r:id="rId9"/>
    <p:sldLayoutId id="2147483910" r:id="rId10"/>
    <p:sldLayoutId id="2147483911" r:id="rId11"/>
  </p:sldLayoutIdLst>
  <mc:AlternateContent xmlns:mc="http://schemas.openxmlformats.org/markup-compatibility/2006">
    <mc:Choice xmlns:p14="http://schemas.microsoft.com/office/powerpoint/2010/main" Requires="p14">
      <p:transition spd="slow" p14:dur="1750">
        <p:fade/>
      </p:transition>
    </mc:Choice>
    <mc:Fallback>
      <p:transition spd="slow">
        <p:fade/>
      </p:transition>
    </mc:Fallback>
  </mc:AlternateConten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Diffused intensity="1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910"/>
          <a:stretch/>
        </p:blipFill>
        <p:spPr>
          <a:xfrm>
            <a:off x="1536879" y="2675211"/>
            <a:ext cx="9144000" cy="3576221"/>
          </a:xfrm>
          <a:prstGeom prst="rect">
            <a:avLst/>
          </a:prstGeom>
          <a:effectLst>
            <a:softEdge rad="63500"/>
          </a:effectLst>
        </p:spPr>
      </p:pic>
      <p:sp>
        <p:nvSpPr>
          <p:cNvPr id="3" name="TextBox 2"/>
          <p:cNvSpPr txBox="1"/>
          <p:nvPr/>
        </p:nvSpPr>
        <p:spPr>
          <a:xfrm>
            <a:off x="0" y="457200"/>
            <a:ext cx="12179121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eorgia" panose="02040502050405020303" pitchFamily="18" charset="0"/>
              </a:rPr>
              <a:t>Seattle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eorgia" panose="02040502050405020303" pitchFamily="18" charset="0"/>
              </a:rPr>
              <a:t>Making the Most of Your First Port</a:t>
            </a: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eorgia" panose="02040502050405020303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2879" y="2383049"/>
            <a:ext cx="12179121" cy="146080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orbel" panose="020B0503020204020204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2879" y="2502179"/>
            <a:ext cx="12179121" cy="53902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orbel" panose="020B0503020204020204"/>
              <a:ea typeface="+mn-ea"/>
              <a:cs typeface="+mn-cs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-6626" y="6510270"/>
            <a:ext cx="12179121" cy="146080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orbel" panose="020B0503020204020204"/>
              <a:ea typeface="+mn-ea"/>
              <a:cs typeface="+mn-cs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-6626" y="6629400"/>
            <a:ext cx="12179121" cy="53902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orbel" panose="020B0503020204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088463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fad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Visit Seattle </a:t>
            </a:r>
            <a:b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Before or After </a:t>
            </a:r>
            <a:b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Your Cruise to Alaska!</a:t>
            </a:r>
            <a:endParaRPr lang="en-US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pPr algn="ctr"/>
            <a:r>
              <a:rPr lang="en-US" sz="2100" dirty="0">
                <a:solidFill>
                  <a:schemeClr val="accent1">
                    <a:lumMod val="50000"/>
                  </a:schemeClr>
                </a:solidFill>
              </a:rPr>
              <a:t>Kodiak West Travel Can Help </a:t>
            </a:r>
            <a:br>
              <a:rPr lang="en-US" sz="2100" dirty="0">
                <a:solidFill>
                  <a:schemeClr val="accent1">
                    <a:lumMod val="50000"/>
                  </a:schemeClr>
                </a:solidFill>
              </a:rPr>
            </a:br>
            <a:r>
              <a:rPr lang="en-US" sz="2100" dirty="0">
                <a:solidFill>
                  <a:schemeClr val="accent1">
                    <a:lumMod val="50000"/>
                  </a:schemeClr>
                </a:solidFill>
              </a:rPr>
              <a:t>You Develop Your Itinerary</a:t>
            </a:r>
          </a:p>
        </p:txBody>
      </p:sp>
    </p:spTree>
    <p:extLst>
      <p:ext uri="{BB962C8B-B14F-4D97-AF65-F5344CB8AC3E}">
        <p14:creationId xmlns:p14="http://schemas.microsoft.com/office/powerpoint/2010/main" val="5836450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fad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Day One</a:t>
            </a:r>
            <a:br>
              <a:rPr lang="en-US" dirty="0" smtClean="0"/>
            </a:br>
            <a:r>
              <a:rPr lang="en-US" dirty="0" smtClean="0"/>
              <a:t>Sample </a:t>
            </a:r>
            <a:br>
              <a:rPr lang="en-US" dirty="0" smtClean="0"/>
            </a:br>
            <a:r>
              <a:rPr lang="en-US" dirty="0" smtClean="0"/>
              <a:t>Itinerary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800" dirty="0"/>
              <a:t>Get an early start!</a:t>
            </a:r>
          </a:p>
          <a:p>
            <a:pPr lvl="1"/>
            <a:r>
              <a:rPr lang="en-US" sz="1400" dirty="0"/>
              <a:t>Pike Market for breakfast and shopping</a:t>
            </a:r>
          </a:p>
          <a:p>
            <a:pPr lvl="1"/>
            <a:r>
              <a:rPr lang="en-US" sz="1400" dirty="0"/>
              <a:t>Olympic Sculpture Park  and a stroll along the waterfront </a:t>
            </a:r>
          </a:p>
          <a:p>
            <a:r>
              <a:rPr lang="en-US" sz="1800" dirty="0"/>
              <a:t>Mid-afternoon</a:t>
            </a:r>
          </a:p>
          <a:p>
            <a:pPr lvl="1"/>
            <a:r>
              <a:rPr lang="en-US" sz="1500" dirty="0"/>
              <a:t>The Seattle Aquarium</a:t>
            </a:r>
          </a:p>
          <a:p>
            <a:r>
              <a:rPr lang="en-US" sz="1800" dirty="0"/>
              <a:t>Evening</a:t>
            </a:r>
          </a:p>
          <a:p>
            <a:pPr lvl="1"/>
            <a:r>
              <a:rPr lang="en-US" sz="1500" dirty="0"/>
              <a:t>Seattle Underground </a:t>
            </a:r>
            <a:r>
              <a:rPr lang="en-US" sz="1500" dirty="0" smtClean="0"/>
              <a:t>Tour</a:t>
            </a:r>
          </a:p>
          <a:p>
            <a:pPr lvl="1"/>
            <a:r>
              <a:rPr lang="en-US" sz="1500" dirty="0" smtClean="0"/>
              <a:t>Pike Market Place for dinner</a:t>
            </a:r>
            <a:endParaRPr lang="en-US" sz="1500" dirty="0"/>
          </a:p>
        </p:txBody>
      </p:sp>
    </p:spTree>
    <p:extLst>
      <p:ext uri="{BB962C8B-B14F-4D97-AF65-F5344CB8AC3E}">
        <p14:creationId xmlns:p14="http://schemas.microsoft.com/office/powerpoint/2010/main" val="35536140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fad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Day Two Sample Itinerary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Pike Place Market</a:t>
            </a:r>
            <a:endParaRPr lang="en-US" dirty="0" smtClean="0"/>
          </a:p>
          <a:p>
            <a:pPr lvl="1"/>
            <a:r>
              <a:rPr lang="en-US" dirty="0" smtClean="0"/>
              <a:t>Breakfast here again and visit the places you loved or missed</a:t>
            </a:r>
          </a:p>
          <a:p>
            <a:r>
              <a:rPr lang="en-US" dirty="0" smtClean="0"/>
              <a:t>Experience Music Project and Science Fiction Museum</a:t>
            </a:r>
          </a:p>
          <a:p>
            <a:r>
              <a:rPr lang="en-US" dirty="0" smtClean="0"/>
              <a:t>The Space Needle</a:t>
            </a:r>
          </a:p>
          <a:p>
            <a:pPr lvl="1"/>
            <a:r>
              <a:rPr lang="en-US" dirty="0" smtClean="0"/>
              <a:t>Seattle’s iconic and most famous landmark</a:t>
            </a:r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8238" y="2006204"/>
            <a:ext cx="4937125" cy="3702843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chemeClr val="accent1">
                <a:lumMod val="50000"/>
              </a:schemeClr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4168108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fad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21046" y="987426"/>
            <a:ext cx="3176334" cy="4873625"/>
          </a:xfrm>
        </p:spPr>
        <p:txBody>
          <a:bodyPr anchor="ctr">
            <a:noAutofit/>
          </a:bodyPr>
          <a:lstStyle/>
          <a:p>
            <a:pPr algn="ctr">
              <a:lnSpc>
                <a:spcPct val="200000"/>
              </a:lnSpc>
            </a:pPr>
            <a:r>
              <a:rPr lang="en-US" sz="2000" dirty="0"/>
              <a:t>Although cruises to Alaska are held during summer months, a visit to Seattle in summer is no guarantee of sunshine! Keep your favorite umbrella handy!</a:t>
            </a:r>
          </a:p>
        </p:txBody>
      </p:sp>
      <p:pic>
        <p:nvPicPr>
          <p:cNvPr id="5" name="Picture Placeholder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85" r="7785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0388163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fad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708855" y="2678231"/>
            <a:ext cx="509183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342900"/>
            <a:r>
              <a:rPr lang="en-US" sz="4500" b="1" i="1" dirty="0">
                <a:solidFill>
                  <a:schemeClr val="accent1">
                    <a:lumMod val="50000"/>
                  </a:schemeClr>
                </a:solidFill>
                <a:latin typeface="Corbel" panose="020B0503020204020204"/>
              </a:rPr>
              <a:t>And if you can spare</a:t>
            </a:r>
            <a:br>
              <a:rPr lang="en-US" sz="4500" b="1" i="1" dirty="0">
                <a:solidFill>
                  <a:schemeClr val="accent1">
                    <a:lumMod val="50000"/>
                  </a:schemeClr>
                </a:solidFill>
                <a:latin typeface="Corbel" panose="020B0503020204020204"/>
              </a:rPr>
            </a:br>
            <a:r>
              <a:rPr lang="en-US" sz="4500" b="1" i="1" dirty="0">
                <a:solidFill>
                  <a:schemeClr val="accent1">
                    <a:lumMod val="50000"/>
                  </a:schemeClr>
                </a:solidFill>
                <a:latin typeface="Corbel" panose="020B0503020204020204"/>
              </a:rPr>
              <a:t>one more day…</a:t>
            </a:r>
          </a:p>
        </p:txBody>
      </p:sp>
    </p:spTree>
    <p:extLst>
      <p:ext uri="{BB962C8B-B14F-4D97-AF65-F5344CB8AC3E}">
        <p14:creationId xmlns:p14="http://schemas.microsoft.com/office/powerpoint/2010/main" val="82947875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fad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24000" y="5169753"/>
            <a:ext cx="9144000" cy="854080"/>
          </a:xfrm>
          <a:prstGeom prst="rect">
            <a:avLst/>
          </a:prstGeom>
          <a:solidFill>
            <a:schemeClr val="accent1">
              <a:lumMod val="50000"/>
              <a:alpha val="66000"/>
            </a:schemeClr>
          </a:solidFill>
        </p:spPr>
        <p:txBody>
          <a:bodyPr wrap="square" rtlCol="0">
            <a:spAutoFit/>
          </a:bodyPr>
          <a:lstStyle/>
          <a:p>
            <a:pPr algn="ctr" defTabSz="342900"/>
            <a:r>
              <a:rPr lang="en-US" sz="4950" dirty="0">
                <a:solidFill>
                  <a:prstClr val="white"/>
                </a:solidFill>
                <a:latin typeface="Corbel" panose="020B0503020204020204"/>
              </a:rPr>
              <a:t>Visit Mt. Rainier National Park!</a:t>
            </a:r>
          </a:p>
        </p:txBody>
      </p:sp>
    </p:spTree>
    <p:extLst>
      <p:ext uri="{BB962C8B-B14F-4D97-AF65-F5344CB8AC3E}">
        <p14:creationId xmlns:p14="http://schemas.microsoft.com/office/powerpoint/2010/main" val="162280732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fad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1D9A78"/>
      </a:accent1>
      <a:accent2>
        <a:srgbClr val="8BC145"/>
      </a:accent2>
      <a:accent3>
        <a:srgbClr val="36AFCE"/>
      </a:accent3>
      <a:accent4>
        <a:srgbClr val="1D6FA9"/>
      </a:accent4>
      <a:accent5>
        <a:srgbClr val="B74919"/>
      </a:accent5>
      <a:accent6>
        <a:srgbClr val="F19D19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AE6F2518-B084-4896-AF52-66CC2144AA26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58</TotalTime>
  <Words>124</Words>
  <Application>Microsoft Office PowerPoint</Application>
  <PresentationFormat>Widescreen</PresentationFormat>
  <Paragraphs>22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Arial</vt:lpstr>
      <vt:lpstr>Calibri</vt:lpstr>
      <vt:lpstr>Calibri Light</vt:lpstr>
      <vt:lpstr>Corbel</vt:lpstr>
      <vt:lpstr>Georgia</vt:lpstr>
      <vt:lpstr>Office Theme</vt:lpstr>
      <vt:lpstr>PowerPoint Presentation</vt:lpstr>
      <vt:lpstr>Visit Seattle  Before or After  Your Cruise to Alaska!</vt:lpstr>
      <vt:lpstr>Day One Sample  Itinerary</vt:lpstr>
      <vt:lpstr>Day Two Sample Itinerary</vt:lpstr>
      <vt:lpstr>Although cruises to Alaska are held during summer months, a visit to Seattle in summer is no guarantee of sunshine! Keep your favorite umbrella handy!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Seattle</dc:title>
  <dc:subject>CISY102 31X</dc:subject>
  <dc:creator>Markey_Andrea</dc:creator>
  <cp:keywords>Seattle</cp:keywords>
  <cp:lastModifiedBy>Markey, Andrea</cp:lastModifiedBy>
  <cp:revision>17</cp:revision>
  <dcterms:created xsi:type="dcterms:W3CDTF">2015-05-17T14:47:04Z</dcterms:created>
  <dcterms:modified xsi:type="dcterms:W3CDTF">2017-11-29T20:52:03Z</dcterms:modified>
</cp:coreProperties>
</file>