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</p:sldMasterIdLst>
  <p:notesMasterIdLst>
    <p:notesMasterId r:id="rId4"/>
  </p:notesMasterIdLst>
  <p:handoutMasterIdLst>
    <p:handoutMasterId r:id="rId5"/>
  </p:handout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ff" initials="j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6" autoAdjust="0"/>
    <p:restoredTop sz="94575" autoAdjust="0"/>
  </p:normalViewPr>
  <p:slideViewPr>
    <p:cSldViewPr>
      <p:cViewPr varScale="1">
        <p:scale>
          <a:sx n="110" d="100"/>
          <a:sy n="110" d="100"/>
        </p:scale>
        <p:origin x="1644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7554E988-D53C-47DC-8193-C6B17D90121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1476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399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99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99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r>
              <a:rPr lang="en-US"/>
              <a:t>Bell Orchid Hotel</a:t>
            </a:r>
          </a:p>
        </p:txBody>
      </p:sp>
      <p:sp>
        <p:nvSpPr>
          <p:cNvPr id="399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fld id="{3C5C5182-C9C8-4C67-AEFF-69653751A59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838628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66442" y="1447801"/>
            <a:ext cx="6620968" cy="3329581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6442" y="4777380"/>
            <a:ext cx="662096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E9E3A6-F330-48A8-BB1C-196DFB2DF9A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C2036C-EDF9-47EB-B15B-F2E71EA583A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7497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3" y="4800587"/>
            <a:ext cx="66209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66442" y="685800"/>
            <a:ext cx="6620968" cy="3640666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3" y="5367325"/>
            <a:ext cx="6620966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4800646"/>
      </p:ext>
    </p:extLst>
  </p:cSld>
  <p:clrMapOvr>
    <a:masterClrMapping/>
  </p:clrMapOvr>
  <p:hf sldNum="0"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2" y="1447800"/>
            <a:ext cx="6620968" cy="19812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2" y="3657600"/>
            <a:ext cx="6620968" cy="23622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04364776"/>
      </p:ext>
    </p:extLst>
  </p:cSld>
  <p:clrMapOvr>
    <a:masterClrMapping/>
  </p:clrMapOvr>
  <p:hf sldNum="0"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1409" y="1447800"/>
            <a:ext cx="6001049" cy="2323374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2" y="4350657"/>
            <a:ext cx="6620968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14"/>
          </p:nvPr>
        </p:nvSpPr>
        <p:spPr>
          <a:xfrm>
            <a:off x="1448177" y="3771174"/>
            <a:ext cx="5461159" cy="342174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defRPr lang="en-US" sz="1400" cap="small" dirty="0" smtClean="0">
                <a:solidFill>
                  <a:schemeClr val="bg2">
                    <a:lumMod val="40000"/>
                    <a:lumOff val="6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673897" y="971253"/>
            <a:ext cx="601591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2200" dirty="0" smtClean="0"/>
              <a:t>“</a:t>
            </a:r>
            <a:endParaRPr lang="en-US" sz="12200" dirty="0"/>
          </a:p>
        </p:txBody>
      </p:sp>
      <p:sp>
        <p:nvSpPr>
          <p:cNvPr id="15" name="TextBox 14"/>
          <p:cNvSpPr txBox="1"/>
          <p:nvPr/>
        </p:nvSpPr>
        <p:spPr>
          <a:xfrm>
            <a:off x="6999690" y="2613787"/>
            <a:ext cx="601591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2200" dirty="0" smtClean="0"/>
              <a:t>”</a:t>
            </a:r>
            <a:endParaRPr lang="en-US" sz="12200" dirty="0"/>
          </a:p>
        </p:txBody>
      </p:sp>
    </p:spTree>
    <p:extLst>
      <p:ext uri="{BB962C8B-B14F-4D97-AF65-F5344CB8AC3E}">
        <p14:creationId xmlns:p14="http://schemas.microsoft.com/office/powerpoint/2010/main" val="725048141"/>
      </p:ext>
    </p:extLst>
  </p:cSld>
  <p:clrMapOvr>
    <a:masterClrMapping/>
  </p:clrMapOvr>
  <p:hf sldNum="0"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3124201"/>
            <a:ext cx="6620969" cy="165318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2" y="4777381"/>
            <a:ext cx="6620968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9327176"/>
      </p:ext>
    </p:extLst>
  </p:cSld>
  <p:clrMapOvr>
    <a:masterClrMapping/>
  </p:clrMapOvr>
  <p:hf sldNum="0"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1409" y="1447800"/>
            <a:ext cx="6001049" cy="32766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81409" y="4953001"/>
            <a:ext cx="6001049" cy="1074057"/>
          </a:xfrm>
        </p:spPr>
        <p:txBody>
          <a:bodyPr anchor="t">
            <a:normAutofit/>
          </a:bodyPr>
          <a:lstStyle>
            <a:lvl1pPr marL="0" indent="0">
              <a:buNone/>
              <a:defRPr lang="en-US" sz="1800" b="0" i="0" kern="1200" dirty="0" smtClean="0">
                <a:solidFill>
                  <a:schemeClr val="bg2">
                    <a:lumMod val="40000"/>
                    <a:lumOff val="60000"/>
                  </a:schemeClr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73897" y="971253"/>
            <a:ext cx="601591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2200" dirty="0" smtClean="0"/>
              <a:t>“</a:t>
            </a:r>
            <a:endParaRPr lang="en-US" sz="12200" dirty="0"/>
          </a:p>
        </p:txBody>
      </p:sp>
      <p:sp>
        <p:nvSpPr>
          <p:cNvPr id="15" name="TextBox 14"/>
          <p:cNvSpPr txBox="1"/>
          <p:nvPr/>
        </p:nvSpPr>
        <p:spPr>
          <a:xfrm>
            <a:off x="7002348" y="3316513"/>
            <a:ext cx="601591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lvl="0"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2200" dirty="0" smtClean="0"/>
              <a:t>”</a:t>
            </a:r>
            <a:endParaRPr lang="en-US" sz="12200" dirty="0"/>
          </a:p>
        </p:txBody>
      </p:sp>
    </p:spTree>
    <p:extLst>
      <p:ext uri="{BB962C8B-B14F-4D97-AF65-F5344CB8AC3E}">
        <p14:creationId xmlns:p14="http://schemas.microsoft.com/office/powerpoint/2010/main" val="63168054"/>
      </p:ext>
    </p:extLst>
  </p:cSld>
  <p:clrMapOvr>
    <a:masterClrMapping/>
  </p:clrMapOvr>
  <p:hf sldNum="0"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2" y="1447800"/>
            <a:ext cx="6620968" cy="19812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2" y="4350657"/>
            <a:ext cx="6620968" cy="16764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3" name="Text Placeholder 3"/>
          <p:cNvSpPr>
            <a:spLocks noGrp="1"/>
          </p:cNvSpPr>
          <p:nvPr>
            <p:ph type="body" sz="half" idx="13"/>
          </p:nvPr>
        </p:nvSpPr>
        <p:spPr>
          <a:xfrm>
            <a:off x="866441" y="3848611"/>
            <a:ext cx="6620968" cy="588517"/>
          </a:xfrm>
        </p:spPr>
        <p:txBody>
          <a:bodyPr anchor="b">
            <a:normAutofit/>
          </a:bodyPr>
          <a:lstStyle>
            <a:lvl1pPr marL="0" indent="0" algn="l" defTabSz="457200" rtl="0" eaLnBrk="1" latinLnBrk="0" hangingPunct="1">
              <a:buNone/>
              <a:defRPr lang="en-US" sz="3600" b="0" i="0" kern="1200" cap="none" dirty="0" smtClean="0">
                <a:solidFill>
                  <a:schemeClr val="bg2">
                    <a:lumMod val="40000"/>
                    <a:lumOff val="60000"/>
                  </a:schemeClr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91758291"/>
      </p:ext>
    </p:extLst>
  </p:cSld>
  <p:clrMapOvr>
    <a:masterClrMapping/>
  </p:clrMapOvr>
  <p:hf sldNum="0" hd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4834" y="1981200"/>
            <a:ext cx="22107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913504" y="1981200"/>
            <a:ext cx="220275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344917" y="1981200"/>
            <a:ext cx="219965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2795334" y="2133600"/>
            <a:ext cx="0" cy="3962400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5223030" y="2133600"/>
            <a:ext cx="0" cy="396688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489475" y="2667000"/>
            <a:ext cx="219608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2905586" y="2667000"/>
            <a:ext cx="2210671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5344917" y="2667000"/>
            <a:ext cx="2199658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0333523"/>
      </p:ext>
    </p:extLst>
  </p:cSld>
  <p:clrMapOvr>
    <a:masterClrMapping/>
  </p:clrMapOvr>
  <p:hf sldNum="0" hdr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9475" y="4250949"/>
            <a:ext cx="22056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917792" y="4250949"/>
            <a:ext cx="21984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344917" y="4250949"/>
            <a:ext cx="219965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489475" y="4827212"/>
            <a:ext cx="2205612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2916776" y="4827211"/>
            <a:ext cx="2201378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5344824" y="4827209"/>
            <a:ext cx="2202571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9" name="Picture Placeholder 2"/>
          <p:cNvSpPr>
            <a:spLocks noGrp="1"/>
          </p:cNvSpPr>
          <p:nvPr>
            <p:ph type="pic" idx="15"/>
          </p:nvPr>
        </p:nvSpPr>
        <p:spPr>
          <a:xfrm>
            <a:off x="489475" y="2209800"/>
            <a:ext cx="2205612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0" name="Picture Placeholder 2"/>
          <p:cNvSpPr>
            <a:spLocks noGrp="1"/>
          </p:cNvSpPr>
          <p:nvPr>
            <p:ph type="pic" idx="21"/>
          </p:nvPr>
        </p:nvSpPr>
        <p:spPr>
          <a:xfrm>
            <a:off x="2917791" y="2209800"/>
            <a:ext cx="2198466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1" name="Picture Placeholder 2"/>
          <p:cNvSpPr>
            <a:spLocks noGrp="1"/>
          </p:cNvSpPr>
          <p:nvPr>
            <p:ph type="pic" idx="22"/>
          </p:nvPr>
        </p:nvSpPr>
        <p:spPr>
          <a:xfrm>
            <a:off x="5344916" y="2209800"/>
            <a:ext cx="2199658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cxnSp>
        <p:nvCxnSpPr>
          <p:cNvPr id="19" name="Straight Connector 18"/>
          <p:cNvCxnSpPr/>
          <p:nvPr/>
        </p:nvCxnSpPr>
        <p:spPr>
          <a:xfrm>
            <a:off x="2795334" y="2133600"/>
            <a:ext cx="0" cy="3962400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5223030" y="2133600"/>
            <a:ext cx="0" cy="396688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77700"/>
      </p:ext>
    </p:extLst>
  </p:cSld>
  <p:clrMapOvr>
    <a:masterClrMapping/>
  </p:clrMapOvr>
  <p:hf sldNum="0" hdr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37A030-DB32-4193-A509-622FF77C605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83542-B3D7-4E72-A486-4E52847E5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64574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229782" y="430214"/>
            <a:ext cx="1314793" cy="5826125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89475" y="430214"/>
            <a:ext cx="5568812" cy="58261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B98832-357A-4D87-8412-1B12B871B92B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ABE2BC-D943-4E46-9F06-83E0215F405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7256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42AE7-52E7-4CA6-935D-012DD742C68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7D5FD1-FB02-4D47-AD62-FB627E6C31F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27433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3" y="2861734"/>
            <a:ext cx="6620967" cy="1915647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2" y="4777381"/>
            <a:ext cx="6620968" cy="860400"/>
          </a:xfrm>
        </p:spPr>
        <p:txBody>
          <a:bodyPr anchor="t"/>
          <a:lstStyle>
            <a:lvl1pPr marL="0" indent="0" algn="l">
              <a:buNone/>
              <a:defRPr sz="2000"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08C8D2-E90F-4B1F-9CAB-367F011D337D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B52C2-C4D3-497A-809F-F80D69B8397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21885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7700" y="2060576"/>
            <a:ext cx="3298113" cy="41957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41975" y="2056093"/>
            <a:ext cx="3298115" cy="4200245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F08D35-A182-4E19-ABB1-4D673F914724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62F73-6B5C-45E4-A683-865C9EB20EE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17108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7700" y="1905000"/>
            <a:ext cx="32981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7700" y="2514600"/>
            <a:ext cx="3298113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41976" y="1905000"/>
            <a:ext cx="3298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41976" y="2514600"/>
            <a:ext cx="3298113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0EB11E-A128-42F7-8770-F2D3DD4D0BBC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D1ED01-2FF0-4275-8239-C129B0407CF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51294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8EA69C-8A7C-409C-A76E-E0AB4D7452FE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D5A30-5171-44E7-93BA-E8512BFAF91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04445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2A16DE-E295-49E1-B815-953EAE396622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B74497-77E8-4A2D-B6D1-24E6739F243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0830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1447800"/>
            <a:ext cx="2551462" cy="14478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89397" y="1447800"/>
            <a:ext cx="3898013" cy="4572000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1" y="3129281"/>
            <a:ext cx="2551462" cy="289559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EB094-7055-43B3-B9F0-2A1C73FA1308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79F3CB-EBAF-462C-A53A-41E0F880572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1643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5656" y="1854192"/>
            <a:ext cx="3820674" cy="157480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213517" y="1143000"/>
            <a:ext cx="2400925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1" y="3657600"/>
            <a:ext cx="3814728" cy="1371600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C7AD45-3CFA-4DE1-BC71-1FF4DD3DFBE1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10392-8293-4F92-92CF-4F2BC0C9BEF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5790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Oval 21"/>
          <p:cNvSpPr/>
          <p:nvPr/>
        </p:nvSpPr>
        <p:spPr>
          <a:xfrm>
            <a:off x="6299432" y="1676400"/>
            <a:ext cx="2819400" cy="28194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7000"/>
                </a:schemeClr>
              </a:gs>
              <a:gs pos="69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6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/>
          <p:cNvSpPr/>
          <p:nvPr/>
        </p:nvSpPr>
        <p:spPr>
          <a:xfrm>
            <a:off x="5689832" y="-457200"/>
            <a:ext cx="1600200" cy="16002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14000"/>
                </a:schemeClr>
              </a:gs>
              <a:gs pos="73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7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6299432" y="6096000"/>
            <a:ext cx="990600" cy="9906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9000"/>
                </a:schemeClr>
              </a:gs>
              <a:gs pos="66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-153988" y="2667000"/>
            <a:ext cx="4191000" cy="41910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11000"/>
                </a:schemeClr>
              </a:gs>
              <a:gs pos="75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1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/>
          <p:cNvSpPr/>
          <p:nvPr/>
        </p:nvSpPr>
        <p:spPr>
          <a:xfrm>
            <a:off x="-839788" y="2895600"/>
            <a:ext cx="2362200" cy="23622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8000"/>
                </a:schemeClr>
              </a:gs>
              <a:gs pos="72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8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84710" y="452718"/>
            <a:ext cx="7055380" cy="140053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7700" y="2052925"/>
            <a:ext cx="6711654" cy="4195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5400000">
            <a:off x="7494989" y="1828771"/>
            <a:ext cx="990599" cy="22865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fld id="{1949DACB-C20A-43F9-A738-345AF9C7137F}" type="datetime1">
              <a:rPr lang="en-US" smtClean="0"/>
              <a:pPr/>
              <a:t>3/30/2015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5400000">
            <a:off x="6233335" y="3263371"/>
            <a:ext cx="3859795" cy="2286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r>
              <a:rPr lang="en-US" smtClean="0"/>
              <a:t>Bell Orchid Hotel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66431" y="295736"/>
            <a:ext cx="628813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1" b="0" i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122752-57ED-4306-97B2-30BCC18CF32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91268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  <p:sldLayoutId id="2147483698" r:id="rId12"/>
    <p:sldLayoutId id="2147483699" r:id="rId13"/>
    <p:sldLayoutId id="2147483700" r:id="rId14"/>
    <p:sldLayoutId id="2147483701" r:id="rId15"/>
    <p:sldLayoutId id="2147483702" r:id="rId16"/>
    <p:sldLayoutId id="2147483703" r:id="rId17"/>
    <p:sldLayoutId id="2147483704" r:id="rId18"/>
    <p:sldLayoutId id="2147483705" r:id="rId19"/>
  </p:sldLayoutIdLst>
  <p:hf sldNum="0" hdr="0"/>
  <p:txStyles>
    <p:titleStyle>
      <a:lvl1pPr algn="l" defTabSz="457207" rtl="0" eaLnBrk="1" latinLnBrk="0" hangingPunct="1">
        <a:spcBef>
          <a:spcPct val="0"/>
        </a:spcBef>
        <a:buNone/>
        <a:defRPr sz="4200" b="0" i="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6" indent="-342906" algn="l" defTabSz="457207" rtl="0" eaLnBrk="1" latinLnBrk="0" hangingPunct="1">
        <a:spcBef>
          <a:spcPct val="20000"/>
        </a:spcBef>
        <a:spcAft>
          <a:spcPts val="60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2000" b="0" i="0" kern="1200">
          <a:solidFill>
            <a:schemeClr val="tx1"/>
          </a:solidFill>
          <a:latin typeface="+mj-lt"/>
          <a:ea typeface="+mj-ea"/>
          <a:cs typeface="+mj-cs"/>
        </a:defRPr>
      </a:lvl1pPr>
      <a:lvl2pPr marL="742962" indent="-285755" algn="l" defTabSz="457207" rtl="0" eaLnBrk="1" latinLnBrk="0" hangingPunct="1">
        <a:spcBef>
          <a:spcPct val="20000"/>
        </a:spcBef>
        <a:spcAft>
          <a:spcPts val="60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800" b="0" i="0" kern="1200">
          <a:solidFill>
            <a:schemeClr val="tx1"/>
          </a:solidFill>
          <a:latin typeface="+mj-lt"/>
          <a:ea typeface="+mj-ea"/>
          <a:cs typeface="+mj-cs"/>
        </a:defRPr>
      </a:lvl2pPr>
      <a:lvl3pPr marL="1143020" indent="-228604" algn="l" defTabSz="457207" rtl="0" eaLnBrk="1" latinLnBrk="0" hangingPunct="1">
        <a:spcBef>
          <a:spcPct val="20000"/>
        </a:spcBef>
        <a:spcAft>
          <a:spcPts val="60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600" b="0" i="0" kern="1200">
          <a:solidFill>
            <a:schemeClr val="tx1"/>
          </a:solidFill>
          <a:latin typeface="+mj-lt"/>
          <a:ea typeface="+mj-ea"/>
          <a:cs typeface="+mj-cs"/>
        </a:defRPr>
      </a:lvl3pPr>
      <a:lvl4pPr marL="1600227" indent="-228604" algn="l" defTabSz="457207" rtl="0" eaLnBrk="1" latinLnBrk="0" hangingPunct="1">
        <a:spcBef>
          <a:spcPct val="20000"/>
        </a:spcBef>
        <a:spcAft>
          <a:spcPts val="60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4pPr>
      <a:lvl5pPr marL="2057434" indent="-228604" algn="l" defTabSz="457207" rtl="0" eaLnBrk="1" latinLnBrk="0" hangingPunct="1">
        <a:spcBef>
          <a:spcPct val="20000"/>
        </a:spcBef>
        <a:spcAft>
          <a:spcPts val="60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5pPr>
      <a:lvl6pPr marL="2514642" indent="-228604" algn="l" defTabSz="457207" rtl="0" eaLnBrk="1" latinLnBrk="0" hangingPunct="1">
        <a:spcBef>
          <a:spcPct val="20000"/>
        </a:spcBef>
        <a:spcAft>
          <a:spcPts val="60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200" b="0" i="0" kern="1200">
          <a:solidFill>
            <a:schemeClr val="tx1"/>
          </a:solidFill>
          <a:latin typeface="+mj-lt"/>
          <a:ea typeface="+mj-ea"/>
          <a:cs typeface="+mj-cs"/>
        </a:defRPr>
      </a:lvl6pPr>
      <a:lvl7pPr marL="2971849" indent="-228604" algn="l" defTabSz="457207" rtl="0" eaLnBrk="1" latinLnBrk="0" hangingPunct="1">
        <a:spcBef>
          <a:spcPct val="20000"/>
        </a:spcBef>
        <a:spcAft>
          <a:spcPts val="60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200" b="0" i="0" kern="1200">
          <a:solidFill>
            <a:schemeClr val="tx1"/>
          </a:solidFill>
          <a:latin typeface="+mj-lt"/>
          <a:ea typeface="+mj-ea"/>
          <a:cs typeface="+mj-cs"/>
        </a:defRPr>
      </a:lvl7pPr>
      <a:lvl8pPr marL="3429057" indent="-228604" algn="l" defTabSz="457207" rtl="0" eaLnBrk="1" latinLnBrk="0" hangingPunct="1">
        <a:spcBef>
          <a:spcPct val="20000"/>
        </a:spcBef>
        <a:spcAft>
          <a:spcPts val="60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200" b="0" i="0" kern="1200">
          <a:solidFill>
            <a:schemeClr val="tx1"/>
          </a:solidFill>
          <a:latin typeface="+mj-lt"/>
          <a:ea typeface="+mj-ea"/>
          <a:cs typeface="+mj-cs"/>
        </a:defRPr>
      </a:lvl8pPr>
      <a:lvl9pPr marL="3886264" indent="-228604" algn="l" defTabSz="457207" rtl="0" eaLnBrk="1" latinLnBrk="0" hangingPunct="1">
        <a:spcBef>
          <a:spcPct val="20000"/>
        </a:spcBef>
        <a:spcAft>
          <a:spcPts val="60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200" b="0" i="0" kern="1200">
          <a:solidFill>
            <a:schemeClr val="tx1"/>
          </a:solidFill>
          <a:latin typeface="+mj-lt"/>
          <a:ea typeface="+mj-ea"/>
          <a:cs typeface="+mj-cs"/>
        </a:defRPr>
      </a:lvl9pPr>
    </p:bodyStyle>
    <p:otherStyle>
      <a:defPPr>
        <a:defRPr lang="en-US"/>
      </a:defPPr>
      <a:lvl1pPr marL="0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7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15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22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31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38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46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53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61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800">
                <a:latin typeface="Book Antiqua" pitchFamily="18" charset="0"/>
              </a:rPr>
              <a:t>LOAN PRESENTATION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pPr>
              <a:lnSpc>
                <a:spcPct val="80000"/>
              </a:lnSpc>
            </a:pPr>
            <a:r>
              <a:rPr lang="en-US" sz="2400">
                <a:latin typeface="Bookman Old Style" pitchFamily="18" charset="0"/>
              </a:rPr>
              <a:t>Presented to Loan Officers of SoCal Bank </a:t>
            </a:r>
          </a:p>
          <a:p>
            <a:pPr>
              <a:lnSpc>
                <a:spcPct val="80000"/>
              </a:lnSpc>
            </a:pPr>
            <a:r>
              <a:rPr lang="en-US" sz="2400">
                <a:latin typeface="Bookman Old Style" pitchFamily="18" charset="0"/>
              </a:rPr>
              <a:t>June 15</a:t>
            </a:r>
          </a:p>
          <a:p>
            <a:pPr>
              <a:lnSpc>
                <a:spcPct val="80000"/>
              </a:lnSpc>
            </a:pPr>
            <a:r>
              <a:rPr lang="en-US" sz="2400">
                <a:latin typeface="Bookman Old Style" pitchFamily="18" charset="0"/>
              </a:rPr>
              <a:t>SoCal Bank, San Diego, California</a:t>
            </a:r>
          </a:p>
        </p:txBody>
      </p:sp>
      <p:sp>
        <p:nvSpPr>
          <p:cNvPr id="2052" name="Line 4"/>
          <p:cNvSpPr>
            <a:spLocks noChangeShapeType="1"/>
          </p:cNvSpPr>
          <p:nvPr/>
        </p:nvSpPr>
        <p:spPr bwMode="auto">
          <a:xfrm>
            <a:off x="457200" y="3276600"/>
            <a:ext cx="8153400" cy="0"/>
          </a:xfrm>
          <a:prstGeom prst="line">
            <a:avLst/>
          </a:prstGeom>
          <a:noFill/>
          <a:ln w="3810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>
                <a:latin typeface="Book Antiqua" pitchFamily="18" charset="0"/>
              </a:rPr>
              <a:t>Table of Contents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lnSpc>
                <a:spcPct val="95000"/>
              </a:lnSpc>
              <a:buFont typeface="Wingdings" pitchFamily="2" charset="2"/>
              <a:buChar char="v"/>
            </a:pPr>
            <a:r>
              <a:rPr lang="en-US" sz="3000" cap="small" dirty="0">
                <a:latin typeface="Book Antiqua" pitchFamily="18" charset="0"/>
              </a:rPr>
              <a:t>MISSION STATEMENT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 cap="small" dirty="0">
                <a:latin typeface="Book Antiqua" pitchFamily="18" charset="0"/>
              </a:rPr>
              <a:t>DESCRIPTION OF BELL ORCHID HOTEL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 cap="small" dirty="0">
                <a:latin typeface="Book Antiqua" pitchFamily="18" charset="0"/>
              </a:rPr>
              <a:t>HOTEL FACILITIES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 cap="small" dirty="0">
                <a:latin typeface="Book Antiqua" pitchFamily="18" charset="0"/>
              </a:rPr>
              <a:t>REVENUE AND EXPENSES – FIRST SIX MONTHS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 cap="small" dirty="0">
                <a:latin typeface="Book Antiqua" pitchFamily="18" charset="0"/>
              </a:rPr>
              <a:t>ANTICIPATED REVENUE AND EXPENSES, JULY – DECEMBER </a:t>
            </a:r>
          </a:p>
          <a:p>
            <a:pPr>
              <a:lnSpc>
                <a:spcPct val="90000"/>
              </a:lnSpc>
              <a:buFont typeface="Wingdings" pitchFamily="2" charset="2"/>
              <a:buChar char="v"/>
            </a:pPr>
            <a:r>
              <a:rPr lang="en-US" sz="3000" cap="small" dirty="0">
                <a:latin typeface="Book Antiqua" pitchFamily="18" charset="0"/>
              </a:rPr>
              <a:t>DOCUMENTATION PROVIDED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">
  <a:themeElements>
    <a:clrScheme name="Ion Green">
      <a:dk1>
        <a:sysClr val="windowText" lastClr="000000"/>
      </a:dk1>
      <a:lt1>
        <a:sysClr val="window" lastClr="FFFFFF"/>
      </a:lt1>
      <a:dk2>
        <a:srgbClr val="1E5155"/>
      </a:dk2>
      <a:lt2>
        <a:srgbClr val="EBEBEB"/>
      </a:lt2>
      <a:accent1>
        <a:srgbClr val="B01513"/>
      </a:accent1>
      <a:accent2>
        <a:srgbClr val="EA6312"/>
      </a:accent2>
      <a:accent3>
        <a:srgbClr val="E6B729"/>
      </a:accent3>
      <a:accent4>
        <a:srgbClr val="6AAC90"/>
      </a:accent4>
      <a:accent5>
        <a:srgbClr val="5F9C9D"/>
      </a:accent5>
      <a:accent6>
        <a:srgbClr val="9E5E9B"/>
      </a:accent6>
      <a:hlink>
        <a:srgbClr val="58C1BA"/>
      </a:hlink>
      <a:folHlink>
        <a:srgbClr val="9DD0CB"/>
      </a:folHlink>
    </a:clrScheme>
    <a:fontScheme name="Ion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hueMod val="88000"/>
                <a:satMod val="130000"/>
                <a:lumMod val="124000"/>
              </a:schemeClr>
            </a:gs>
            <a:gs pos="100000">
              <a:schemeClr val="phClr">
                <a:tint val="96000"/>
                <a:shade val="88000"/>
                <a:hueMod val="108000"/>
                <a:satMod val="164000"/>
                <a:lumMod val="7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108000"/>
                <a:satMod val="164000"/>
                <a:lumMod val="74000"/>
              </a:schemeClr>
              <a:schemeClr val="phClr">
                <a:tint val="96000"/>
                <a:hueMod val="88000"/>
                <a:satMod val="140000"/>
                <a:lumMod val="13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" id="{B8441ADB-2E43-4AF7-B97A-BD870242C6A8}" vid="{292E63A9-BB86-4E3D-B92A-7223C6510D2E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151</TotalTime>
  <Words>47</Words>
  <Application>Microsoft Office PowerPoint</Application>
  <PresentationFormat>On-screen Show (4:3)</PresentationFormat>
  <Paragraphs>11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Arial</vt:lpstr>
      <vt:lpstr>Book Antiqua</vt:lpstr>
      <vt:lpstr>Bookman Old Style</vt:lpstr>
      <vt:lpstr>Century Gothic</vt:lpstr>
      <vt:lpstr>Garamond</vt:lpstr>
      <vt:lpstr>Wingdings</vt:lpstr>
      <vt:lpstr>Wingdings 3</vt:lpstr>
      <vt:lpstr>Ion</vt:lpstr>
      <vt:lpstr>LOAN PRESENTATION</vt:lpstr>
      <vt:lpstr>Table of Contents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LOAN PRESENTATION</dc:title>
  <dc:creator>GO! Series</dc:creator>
  <cp:lastModifiedBy>Shelley Gaskin</cp:lastModifiedBy>
  <cp:revision>19</cp:revision>
  <dcterms:created xsi:type="dcterms:W3CDTF">2006-04-26T16:17:11Z</dcterms:created>
  <dcterms:modified xsi:type="dcterms:W3CDTF">2015-03-30T23:01:57Z</dcterms:modified>
</cp:coreProperties>
</file>

<file path=docProps/thumbnail.jpeg>
</file>