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comments/comment1.xml" ContentType="application/vnd.openxmlformats-officedocument.presentationml.comment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3" r:id="rId1"/>
  </p:sldMasterIdLst>
  <p:notesMasterIdLst>
    <p:notesMasterId r:id="rId5"/>
  </p:notesMasterIdLst>
  <p:handoutMasterIdLst>
    <p:handoutMasterId r:id="rId6"/>
  </p:handout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jeff" initials="j" lastIdx="2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46" autoAdjust="0"/>
    <p:restoredTop sz="94575" autoAdjust="0"/>
  </p:normalViewPr>
  <p:slideViewPr>
    <p:cSldViewPr>
      <p:cViewPr varScale="1">
        <p:scale>
          <a:sx n="70" d="100"/>
          <a:sy n="70" d="100"/>
        </p:scale>
        <p:origin x="1380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commentAuthors" Target="commentAuthor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11" Type="http://schemas.openxmlformats.org/officeDocument/2006/relationships/tableStyles" Target="tableStyles.xml"/><Relationship Id="rId5" Type="http://schemas.openxmlformats.org/officeDocument/2006/relationships/notesMaster" Target="notesMasters/notesMaster1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0" dt="2006-04-26T11:00:13.470" idx="2">
    <p:pos x="10" y="10"/>
    <p:text>This is not the complete context of the Mission Statement; the entire Statement is provided with other documentation.</p:text>
  </p:cm>
</p:cmLst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r>
              <a:rPr lang="en-US"/>
              <a:t>Bell Orchid Hotel</a:t>
            </a:r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fld id="{7554E988-D53C-47DC-8193-C6B17D90121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37946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3993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3994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994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994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r>
              <a:rPr lang="en-US"/>
              <a:t>Bell Orchid Hotel</a:t>
            </a:r>
          </a:p>
        </p:txBody>
      </p:sp>
      <p:sp>
        <p:nvSpPr>
          <p:cNvPr id="3994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fld id="{3C5C5182-C9C8-4C67-AEFF-69653751A59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2051756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6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r>
              <a:rPr lang="en-US"/>
              <a:t>Bell Orchid Hotel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87B5CEB-9D16-46E4-AAED-45E085054088}" type="slidenum">
              <a:rPr lang="en-US"/>
              <a:pPr/>
              <a:t>3</a:t>
            </a:fld>
            <a:endParaRPr lang="en-US"/>
          </a:p>
        </p:txBody>
      </p:sp>
      <p:sp>
        <p:nvSpPr>
          <p:cNvPr id="409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A full copy of the Hotel’s Mission Statement will be provided.</a:t>
            </a:r>
          </a:p>
        </p:txBody>
      </p:sp>
    </p:spTree>
    <p:extLst>
      <p:ext uri="{BB962C8B-B14F-4D97-AF65-F5344CB8AC3E}">
        <p14:creationId xmlns:p14="http://schemas.microsoft.com/office/powerpoint/2010/main" val="71117731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4818" name="Group 2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34819" name="Group 3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34820" name="Freeform 4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4821" name="Freeform 5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4822" name="Freeform 6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4823" name="Freeform 7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/>
                <a:ahLst/>
                <a:cxnLst>
                  <a:cxn ang="0">
                    <a:pos x="1433" y="474"/>
                  </a:cxn>
                  <a:cxn ang="0">
                    <a:pos x="1460" y="528"/>
                  </a:cxn>
                  <a:cxn ang="0">
                    <a:pos x="1541" y="593"/>
                  </a:cxn>
                  <a:cxn ang="0">
                    <a:pos x="1715" y="670"/>
                  </a:cxn>
                  <a:cxn ang="0">
                    <a:pos x="1927" y="735"/>
                  </a:cxn>
                  <a:cxn ang="0">
                    <a:pos x="2155" y="789"/>
                  </a:cxn>
                  <a:cxn ang="0">
                    <a:pos x="2372" y="849"/>
                  </a:cxn>
                  <a:cxn ang="0">
                    <a:pos x="2551" y="920"/>
                  </a:cxn>
                  <a:cxn ang="0">
                    <a:pos x="2638" y="980"/>
                  </a:cxn>
                  <a:cxn ang="0">
                    <a:pos x="2676" y="1029"/>
                  </a:cxn>
                  <a:cxn ang="0">
                    <a:pos x="2681" y="1083"/>
                  </a:cxn>
                  <a:cxn ang="0">
                    <a:pos x="2665" y="1127"/>
                  </a:cxn>
                  <a:cxn ang="0">
                    <a:pos x="2616" y="1170"/>
                  </a:cxn>
                  <a:cxn ang="0">
                    <a:pos x="2545" y="1208"/>
                  </a:cxn>
                  <a:cxn ang="0">
                    <a:pos x="2448" y="1241"/>
                  </a:cxn>
                  <a:cxn ang="0">
                    <a:pos x="2328" y="1274"/>
                  </a:cxn>
                  <a:cxn ang="0">
                    <a:pos x="2106" y="1328"/>
                  </a:cxn>
                  <a:cxn ang="0">
                    <a:pos x="1742" y="1421"/>
                  </a:cxn>
                  <a:cxn ang="0">
                    <a:pos x="1308" y="1540"/>
                  </a:cxn>
                  <a:cxn ang="0">
                    <a:pos x="820" y="1709"/>
                  </a:cxn>
                  <a:cxn ang="0">
                    <a:pos x="282" y="1943"/>
                  </a:cxn>
                  <a:cxn ang="0">
                    <a:pos x="152" y="2085"/>
                  </a:cxn>
                  <a:cxn ang="0">
                    <a:pos x="386" y="1992"/>
                  </a:cxn>
                  <a:cxn ang="0">
                    <a:pos x="700" y="1834"/>
                  </a:cxn>
                  <a:cxn ang="0">
                    <a:pos x="1064" y="1693"/>
                  </a:cxn>
                  <a:cxn ang="0">
                    <a:pos x="1661" y="1497"/>
                  </a:cxn>
                  <a:cxn ang="0">
                    <a:pos x="1845" y="1442"/>
                  </a:cxn>
                  <a:cxn ang="0">
                    <a:pos x="2252" y="1339"/>
                  </a:cxn>
                  <a:cxn ang="0">
                    <a:pos x="2551" y="1263"/>
                  </a:cxn>
                  <a:cxn ang="0">
                    <a:pos x="2730" y="1214"/>
                  </a:cxn>
                  <a:cxn ang="0">
                    <a:pos x="2876" y="1170"/>
                  </a:cxn>
                  <a:cxn ang="0">
                    <a:pos x="2974" y="1132"/>
                  </a:cxn>
                  <a:cxn ang="0">
                    <a:pos x="3007" y="871"/>
                  </a:cxn>
                  <a:cxn ang="0">
                    <a:pos x="2860" y="844"/>
                  </a:cxn>
                  <a:cxn ang="0">
                    <a:pos x="2670" y="806"/>
                  </a:cxn>
                  <a:cxn ang="0">
                    <a:pos x="2458" y="757"/>
                  </a:cxn>
                  <a:cxn ang="0">
                    <a:pos x="2138" y="670"/>
                  </a:cxn>
                  <a:cxn ang="0">
                    <a:pos x="1959" y="604"/>
                  </a:cxn>
                  <a:cxn ang="0">
                    <a:pos x="1824" y="534"/>
                  </a:cxn>
                  <a:cxn ang="0">
                    <a:pos x="1769" y="474"/>
                  </a:cxn>
                  <a:cxn ang="0">
                    <a:pos x="1753" y="436"/>
                  </a:cxn>
                  <a:cxn ang="0">
                    <a:pos x="1780" y="381"/>
                  </a:cxn>
                  <a:cxn ang="0">
                    <a:pos x="1862" y="316"/>
                  </a:cxn>
                  <a:cxn ang="0">
                    <a:pos x="1986" y="267"/>
                  </a:cxn>
                  <a:cxn ang="0">
                    <a:pos x="2149" y="229"/>
                  </a:cxn>
                  <a:cxn ang="0">
                    <a:pos x="2431" y="180"/>
                  </a:cxn>
                  <a:cxn ang="0">
                    <a:pos x="2827" y="125"/>
                  </a:cxn>
                  <a:cxn ang="0">
                    <a:pos x="3007" y="87"/>
                  </a:cxn>
                  <a:cxn ang="0">
                    <a:pos x="2909" y="22"/>
                  </a:cxn>
                  <a:cxn ang="0">
                    <a:pos x="2676" y="66"/>
                  </a:cxn>
                  <a:cxn ang="0">
                    <a:pos x="2285" y="120"/>
                  </a:cxn>
                  <a:cxn ang="0">
                    <a:pos x="2030" y="158"/>
                  </a:cxn>
                  <a:cxn ang="0">
                    <a:pos x="1791" y="202"/>
                  </a:cxn>
                  <a:cxn ang="0">
                    <a:pos x="1601" y="261"/>
                  </a:cxn>
                  <a:cxn ang="0">
                    <a:pos x="1471" y="338"/>
                  </a:cxn>
                  <a:cxn ang="0">
                    <a:pos x="1438" y="387"/>
                  </a:cxn>
                  <a:cxn ang="0">
                    <a:pos x="1427" y="441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4824" name="Freeform 8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34825" name="Freeform 9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4826" name="Freeform 10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906"/>
                </a:cxn>
                <a:cxn ang="0">
                  <a:pos x="5740" y="1906"/>
                </a:cxn>
                <a:cxn ang="0">
                  <a:pos x="574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34827" name="Rectangle 11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736725"/>
            <a:ext cx="7772400" cy="1920875"/>
          </a:xfrm>
        </p:spPr>
        <p:txBody>
          <a:bodyPr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4828" name="Rectangle 12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3937A030-DB32-4193-A509-622FF77C6058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3483542-B3D7-4E72-A486-4E52847E5AD4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4B98832-357A-4D87-8412-1B12B871B92B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16ABE2BC-D943-4E46-9F06-83E0215F4054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5157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642ADDF8-E8CC-4482-9A71-7690D2F8351E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>
          <a:xfrm>
            <a:off x="6553200" y="624840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56DF7D0A-2583-4C45-B5B3-6A467B7F10F1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2"/>
          </p:nvPr>
        </p:nvSpPr>
        <p:spPr>
          <a:xfrm>
            <a:off x="3124200" y="6248400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9F08D35-A182-4E19-ABB1-4D673F914724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FF662F73-6B5C-45E4-A683-865C9EB20EEE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48EA69C-8A7C-409C-A76E-E0AB4D7452FE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0CCD5A30-5171-44E7-93BA-E8512BFAF910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C3EB094-7055-43B3-B9F0-2A1C73FA1308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CC79F3CB-EBAF-462C-A53A-41E0F880572E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CC7AD45-3CFA-4DE1-BC71-1FF4DD3DFBE1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53E10392-8293-4F92-92CF-4F2BC0C9BEF5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5157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fld id="{1949DACB-C20A-43F9-A738-345AF9C7137F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fld id="{22122752-57ED-4306-97B2-30BCC18CF325}" type="slidenum">
              <a:rPr lang="en-US"/>
              <a:pPr/>
              <a:t>‹#›</a:t>
            </a:fld>
            <a:endParaRPr lang="en-US"/>
          </a:p>
        </p:txBody>
      </p:sp>
      <p:grpSp>
        <p:nvGrpSpPr>
          <p:cNvPr id="33796" name="Group 4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33797" name="Group 5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33798" name="Freeform 6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3799" name="Freeform 7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3800" name="Freeform 8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3801" name="Freeform 9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/>
                <a:ahLst/>
                <a:cxnLst>
                  <a:cxn ang="0">
                    <a:pos x="1433" y="474"/>
                  </a:cxn>
                  <a:cxn ang="0">
                    <a:pos x="1460" y="528"/>
                  </a:cxn>
                  <a:cxn ang="0">
                    <a:pos x="1541" y="593"/>
                  </a:cxn>
                  <a:cxn ang="0">
                    <a:pos x="1715" y="670"/>
                  </a:cxn>
                  <a:cxn ang="0">
                    <a:pos x="1927" y="735"/>
                  </a:cxn>
                  <a:cxn ang="0">
                    <a:pos x="2155" y="789"/>
                  </a:cxn>
                  <a:cxn ang="0">
                    <a:pos x="2372" y="849"/>
                  </a:cxn>
                  <a:cxn ang="0">
                    <a:pos x="2551" y="920"/>
                  </a:cxn>
                  <a:cxn ang="0">
                    <a:pos x="2638" y="980"/>
                  </a:cxn>
                  <a:cxn ang="0">
                    <a:pos x="2676" y="1029"/>
                  </a:cxn>
                  <a:cxn ang="0">
                    <a:pos x="2681" y="1083"/>
                  </a:cxn>
                  <a:cxn ang="0">
                    <a:pos x="2665" y="1127"/>
                  </a:cxn>
                  <a:cxn ang="0">
                    <a:pos x="2616" y="1170"/>
                  </a:cxn>
                  <a:cxn ang="0">
                    <a:pos x="2545" y="1208"/>
                  </a:cxn>
                  <a:cxn ang="0">
                    <a:pos x="2448" y="1241"/>
                  </a:cxn>
                  <a:cxn ang="0">
                    <a:pos x="2328" y="1274"/>
                  </a:cxn>
                  <a:cxn ang="0">
                    <a:pos x="2106" y="1328"/>
                  </a:cxn>
                  <a:cxn ang="0">
                    <a:pos x="1742" y="1421"/>
                  </a:cxn>
                  <a:cxn ang="0">
                    <a:pos x="1308" y="1540"/>
                  </a:cxn>
                  <a:cxn ang="0">
                    <a:pos x="820" y="1709"/>
                  </a:cxn>
                  <a:cxn ang="0">
                    <a:pos x="282" y="1943"/>
                  </a:cxn>
                  <a:cxn ang="0">
                    <a:pos x="152" y="2085"/>
                  </a:cxn>
                  <a:cxn ang="0">
                    <a:pos x="386" y="1992"/>
                  </a:cxn>
                  <a:cxn ang="0">
                    <a:pos x="700" y="1834"/>
                  </a:cxn>
                  <a:cxn ang="0">
                    <a:pos x="1064" y="1693"/>
                  </a:cxn>
                  <a:cxn ang="0">
                    <a:pos x="1661" y="1497"/>
                  </a:cxn>
                  <a:cxn ang="0">
                    <a:pos x="1845" y="1442"/>
                  </a:cxn>
                  <a:cxn ang="0">
                    <a:pos x="2252" y="1339"/>
                  </a:cxn>
                  <a:cxn ang="0">
                    <a:pos x="2551" y="1263"/>
                  </a:cxn>
                  <a:cxn ang="0">
                    <a:pos x="2730" y="1214"/>
                  </a:cxn>
                  <a:cxn ang="0">
                    <a:pos x="2876" y="1170"/>
                  </a:cxn>
                  <a:cxn ang="0">
                    <a:pos x="2974" y="1132"/>
                  </a:cxn>
                  <a:cxn ang="0">
                    <a:pos x="3007" y="871"/>
                  </a:cxn>
                  <a:cxn ang="0">
                    <a:pos x="2860" y="844"/>
                  </a:cxn>
                  <a:cxn ang="0">
                    <a:pos x="2670" y="806"/>
                  </a:cxn>
                  <a:cxn ang="0">
                    <a:pos x="2458" y="757"/>
                  </a:cxn>
                  <a:cxn ang="0">
                    <a:pos x="2138" y="670"/>
                  </a:cxn>
                  <a:cxn ang="0">
                    <a:pos x="1959" y="604"/>
                  </a:cxn>
                  <a:cxn ang="0">
                    <a:pos x="1824" y="534"/>
                  </a:cxn>
                  <a:cxn ang="0">
                    <a:pos x="1769" y="474"/>
                  </a:cxn>
                  <a:cxn ang="0">
                    <a:pos x="1753" y="436"/>
                  </a:cxn>
                  <a:cxn ang="0">
                    <a:pos x="1780" y="381"/>
                  </a:cxn>
                  <a:cxn ang="0">
                    <a:pos x="1862" y="316"/>
                  </a:cxn>
                  <a:cxn ang="0">
                    <a:pos x="1986" y="267"/>
                  </a:cxn>
                  <a:cxn ang="0">
                    <a:pos x="2149" y="229"/>
                  </a:cxn>
                  <a:cxn ang="0">
                    <a:pos x="2431" y="180"/>
                  </a:cxn>
                  <a:cxn ang="0">
                    <a:pos x="2827" y="125"/>
                  </a:cxn>
                  <a:cxn ang="0">
                    <a:pos x="3007" y="87"/>
                  </a:cxn>
                  <a:cxn ang="0">
                    <a:pos x="2909" y="22"/>
                  </a:cxn>
                  <a:cxn ang="0">
                    <a:pos x="2676" y="66"/>
                  </a:cxn>
                  <a:cxn ang="0">
                    <a:pos x="2285" y="120"/>
                  </a:cxn>
                  <a:cxn ang="0">
                    <a:pos x="2030" y="158"/>
                  </a:cxn>
                  <a:cxn ang="0">
                    <a:pos x="1791" y="202"/>
                  </a:cxn>
                  <a:cxn ang="0">
                    <a:pos x="1601" y="261"/>
                  </a:cxn>
                  <a:cxn ang="0">
                    <a:pos x="1471" y="338"/>
                  </a:cxn>
                  <a:cxn ang="0">
                    <a:pos x="1438" y="387"/>
                  </a:cxn>
                  <a:cxn ang="0">
                    <a:pos x="1427" y="441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3802" name="Freeform 10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33803" name="Freeform 11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04" name="Freeform 12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906"/>
                </a:cxn>
                <a:cxn ang="0">
                  <a:pos x="5740" y="1906"/>
                </a:cxn>
                <a:cxn ang="0">
                  <a:pos x="574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33805" name="Rectangle 13"/>
          <p:cNvSpPr>
            <a:spLocks noGrp="1" noRot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33806" name="Rectangle 1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200">
                <a:latin typeface="Arial" charset="0"/>
              </a:defRPr>
            </a:lvl1pPr>
          </a:lstStyle>
          <a:p>
            <a:r>
              <a:rPr lang="en-US"/>
              <a:t>Bell Orchid Hotel</a:t>
            </a:r>
          </a:p>
        </p:txBody>
      </p:sp>
      <p:sp>
        <p:nvSpPr>
          <p:cNvPr id="33807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74" r:id="rId1"/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  <p:sldLayoutId id="2147483685" r:id="rId12"/>
  </p:sldLayoutIdLst>
  <p:timing>
    <p:tnLst>
      <p:par>
        <p:cTn id="1" dur="indefinite" restart="never" nodeType="tmRoot"/>
      </p:par>
    </p:tnLst>
  </p:timing>
  <p:hf sldNum="0" hdr="0"/>
  <p:txStyles>
    <p:titleStyle>
      <a:lvl1pPr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n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13"/>
          <p:cNvSpPr>
            <a:spLocks noGrp="1" noChangeArrowheads="1"/>
          </p:cNvSpPr>
          <p:nvPr>
            <p:ph type="dt" sz="quarter" idx="4294967295"/>
          </p:nvPr>
        </p:nvSpPr>
        <p:spPr>
          <a:xfrm>
            <a:off x="457200" y="6248400"/>
            <a:ext cx="2133600" cy="476250"/>
          </a:xfrm>
        </p:spPr>
        <p:txBody>
          <a:bodyPr/>
          <a:lstStyle/>
          <a:p>
            <a:fld id="{C9316D55-A536-4CA3-A2AA-1E68E284D6DA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4294967295"/>
          </p:nvPr>
        </p:nvSpPr>
        <p:spPr>
          <a:xfrm>
            <a:off x="3124200" y="6251575"/>
            <a:ext cx="2895600" cy="476250"/>
          </a:xfrm>
        </p:spPr>
        <p:txBody>
          <a:bodyPr/>
          <a:lstStyle/>
          <a:p>
            <a:r>
              <a:rPr lang="en-US"/>
              <a:t>Bell Orchid Hotel</a:t>
            </a:r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4800">
                <a:latin typeface="Book Antiqua" pitchFamily="18" charset="0"/>
              </a:rPr>
              <a:t>LOAN PRESENTATION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en-US" sz="2400" dirty="0">
                <a:latin typeface="Bookman Old Style" pitchFamily="18" charset="0"/>
              </a:rPr>
              <a:t>Presented to Loan Officers of </a:t>
            </a:r>
            <a:r>
              <a:rPr lang="en-US" sz="2400" dirty="0" smtClean="0">
                <a:latin typeface="Bookman Old Style" pitchFamily="18" charset="0"/>
              </a:rPr>
              <a:t>Rome Bank </a:t>
            </a:r>
            <a:endParaRPr lang="en-US" sz="2400" dirty="0">
              <a:latin typeface="Bookman Old Style" pitchFamily="18" charset="0"/>
            </a:endParaRPr>
          </a:p>
          <a:p>
            <a:pPr>
              <a:lnSpc>
                <a:spcPct val="80000"/>
              </a:lnSpc>
            </a:pPr>
            <a:r>
              <a:rPr lang="en-US" sz="2400" dirty="0">
                <a:latin typeface="Bookman Old Style" pitchFamily="18" charset="0"/>
              </a:rPr>
              <a:t>June 15</a:t>
            </a:r>
          </a:p>
          <a:p>
            <a:pPr>
              <a:lnSpc>
                <a:spcPct val="80000"/>
              </a:lnSpc>
            </a:pPr>
            <a:r>
              <a:rPr lang="en-US" sz="2400" dirty="0" smtClean="0">
                <a:latin typeface="Bookman Old Style" pitchFamily="18" charset="0"/>
              </a:rPr>
              <a:t>Rome, Italy</a:t>
            </a:r>
            <a:endParaRPr lang="en-US" sz="2400" dirty="0">
              <a:latin typeface="Bookman Old Style" pitchFamily="18" charset="0"/>
            </a:endParaRPr>
          </a:p>
        </p:txBody>
      </p:sp>
      <p:sp>
        <p:nvSpPr>
          <p:cNvPr id="2052" name="Line 4"/>
          <p:cNvSpPr>
            <a:spLocks noChangeShapeType="1"/>
          </p:cNvSpPr>
          <p:nvPr/>
        </p:nvSpPr>
        <p:spPr bwMode="auto">
          <a:xfrm>
            <a:off x="457200" y="3276600"/>
            <a:ext cx="8153400" cy="0"/>
          </a:xfrm>
          <a:prstGeom prst="line">
            <a:avLst/>
          </a:prstGeom>
          <a:noFill/>
          <a:ln w="38100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4294967295"/>
          </p:nvPr>
        </p:nvSpPr>
        <p:spPr>
          <a:xfrm>
            <a:off x="457200" y="6251575"/>
            <a:ext cx="2133600" cy="476250"/>
          </a:xfrm>
        </p:spPr>
        <p:txBody>
          <a:bodyPr/>
          <a:lstStyle/>
          <a:p>
            <a:fld id="{69DDFC11-0D2E-47D8-B558-1F8EA91ADDD8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294967295"/>
          </p:nvPr>
        </p:nvSpPr>
        <p:spPr>
          <a:xfrm>
            <a:off x="3124200" y="6248400"/>
            <a:ext cx="2895600" cy="476250"/>
          </a:xfrm>
        </p:spPr>
        <p:txBody>
          <a:bodyPr/>
          <a:lstStyle/>
          <a:p>
            <a:r>
              <a:rPr lang="en-US"/>
              <a:t>Bell Orchid Hotel</a:t>
            </a:r>
          </a:p>
        </p:txBody>
      </p:sp>
      <p:sp>
        <p:nvSpPr>
          <p:cNvPr id="7170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>
                <a:latin typeface="Book Antiqua" pitchFamily="18" charset="0"/>
              </a:rPr>
              <a:t>Table of Contents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5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MISSION STATEMENT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DESCRIPTION OF BELL ORCHID HOTEL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HOTEL FACILITIES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REVENUE AND EXPENSES – FIRST SIX MONTHS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ANTICIPATED REVENUE AND EXPENSES, JULY – DECEMBER 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DOCUMENTATION PROVIDED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4294967295"/>
          </p:nvPr>
        </p:nvSpPr>
        <p:spPr>
          <a:xfrm>
            <a:off x="457200" y="6251575"/>
            <a:ext cx="2133600" cy="476250"/>
          </a:xfrm>
        </p:spPr>
        <p:txBody>
          <a:bodyPr/>
          <a:lstStyle/>
          <a:p>
            <a:fld id="{F73B3F96-61FF-4465-85ED-7651B07080CB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294967295"/>
          </p:nvPr>
        </p:nvSpPr>
        <p:spPr>
          <a:xfrm>
            <a:off x="3124200" y="6248400"/>
            <a:ext cx="2895600" cy="476250"/>
          </a:xfrm>
        </p:spPr>
        <p:txBody>
          <a:bodyPr/>
          <a:lstStyle/>
          <a:p>
            <a:r>
              <a:rPr lang="en-US"/>
              <a:t>Bell Orchid Hotel</a:t>
            </a:r>
          </a:p>
        </p:txBody>
      </p:sp>
      <p:sp>
        <p:nvSpPr>
          <p:cNvPr id="8194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Mission Statement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r>
              <a:rPr lang="en-US" dirty="0">
                <a:latin typeface="Book Antiqua" pitchFamily="18" charset="0"/>
              </a:rPr>
              <a:t>To be recognized as one of the leading four-star, full service hotels in </a:t>
            </a:r>
            <a:r>
              <a:rPr lang="en-US" dirty="0" smtClean="0">
                <a:latin typeface="Book Antiqua" pitchFamily="18" charset="0"/>
              </a:rPr>
              <a:t>all areas we serve.  </a:t>
            </a:r>
            <a:r>
              <a:rPr lang="en-US" dirty="0">
                <a:latin typeface="Book Antiqua" pitchFamily="18" charset="0"/>
              </a:rPr>
              <a:t>We will combine the genuine warmth and vitality of </a:t>
            </a:r>
            <a:r>
              <a:rPr lang="en-US" dirty="0" smtClean="0">
                <a:latin typeface="Book Antiqua" pitchFamily="18" charset="0"/>
              </a:rPr>
              <a:t>each city </a:t>
            </a:r>
            <a:r>
              <a:rPr lang="en-US" dirty="0">
                <a:latin typeface="Book Antiqua" pitchFamily="18" charset="0"/>
              </a:rPr>
              <a:t>with the tradition and charm of Europe … The </a:t>
            </a:r>
            <a:r>
              <a:rPr lang="en-US" dirty="0" smtClean="0">
                <a:latin typeface="Book Antiqua" pitchFamily="18" charset="0"/>
              </a:rPr>
              <a:t>communities </a:t>
            </a:r>
            <a:r>
              <a:rPr lang="en-US" dirty="0">
                <a:latin typeface="Book Antiqua" pitchFamily="18" charset="0"/>
              </a:rPr>
              <a:t>will be proud of </a:t>
            </a:r>
            <a:r>
              <a:rPr lang="en-US" dirty="0" smtClean="0">
                <a:latin typeface="Book Antiqua" pitchFamily="18" charset="0"/>
              </a:rPr>
              <a:t>these hotels </a:t>
            </a:r>
            <a:r>
              <a:rPr lang="en-US" dirty="0">
                <a:latin typeface="Book Antiqua" pitchFamily="18" charset="0"/>
              </a:rPr>
              <a:t>and see it as a vital part of the city and its waterfront.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Stream">
  <a:themeElements>
    <a:clrScheme name="Median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Stream">
      <a:majorFont>
        <a:latin typeface="Garamond"/>
        <a:ea typeface=""/>
        <a:cs typeface=""/>
      </a:majorFont>
      <a:minorFont>
        <a:latin typeface="Garamond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Garamond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Garamond" pitchFamily="18" charset="0"/>
          </a:defRPr>
        </a:defPPr>
      </a:lstStyle>
    </a:lnDef>
  </a:objectDefaults>
  <a:extraClrSchemeLst>
    <a:extraClrScheme>
      <a:clrScheme name="Stream 1">
        <a:dk1>
          <a:srgbClr val="000514"/>
        </a:dk1>
        <a:lt1>
          <a:srgbClr val="FFFFFF"/>
        </a:lt1>
        <a:dk2>
          <a:srgbClr val="003399"/>
        </a:dk2>
        <a:lt2>
          <a:srgbClr val="E5E5FF"/>
        </a:lt2>
        <a:accent1>
          <a:srgbClr val="0099CC"/>
        </a:accent1>
        <a:accent2>
          <a:srgbClr val="A886E0"/>
        </a:accent2>
        <a:accent3>
          <a:srgbClr val="AAADCA"/>
        </a:accent3>
        <a:accent4>
          <a:srgbClr val="DADADA"/>
        </a:accent4>
        <a:accent5>
          <a:srgbClr val="AACAE2"/>
        </a:accent5>
        <a:accent6>
          <a:srgbClr val="9879CB"/>
        </a:accent6>
        <a:hlink>
          <a:srgbClr val="FF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2">
        <a:dk1>
          <a:srgbClr val="3E3E5C"/>
        </a:dk1>
        <a:lt1>
          <a:srgbClr val="FFFFFF"/>
        </a:lt1>
        <a:dk2>
          <a:srgbClr val="666699"/>
        </a:dk2>
        <a:lt2>
          <a:srgbClr val="DFDFE9"/>
        </a:lt2>
        <a:accent1>
          <a:srgbClr val="CC66FF"/>
        </a:accent1>
        <a:accent2>
          <a:srgbClr val="679ACD"/>
        </a:accent2>
        <a:accent3>
          <a:srgbClr val="B8B8CA"/>
        </a:accent3>
        <a:accent4>
          <a:srgbClr val="DADADA"/>
        </a:accent4>
        <a:accent5>
          <a:srgbClr val="E2B8FF"/>
        </a:accent5>
        <a:accent6>
          <a:srgbClr val="5D8BBA"/>
        </a:accent6>
        <a:hlink>
          <a:srgbClr val="CCEC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3">
        <a:dk1>
          <a:srgbClr val="2A5400"/>
        </a:dk1>
        <a:lt1>
          <a:srgbClr val="FFFFFF"/>
        </a:lt1>
        <a:dk2>
          <a:srgbClr val="4A9400"/>
        </a:dk2>
        <a:lt2>
          <a:srgbClr val="BAE8BA"/>
        </a:lt2>
        <a:accent1>
          <a:srgbClr val="33CC33"/>
        </a:accent1>
        <a:accent2>
          <a:srgbClr val="99CC00"/>
        </a:accent2>
        <a:accent3>
          <a:srgbClr val="B1C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99FF33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4">
        <a:dk1>
          <a:srgbClr val="000000"/>
        </a:dk1>
        <a:lt1>
          <a:srgbClr val="FFFFFF"/>
        </a:lt1>
        <a:dk2>
          <a:srgbClr val="51596D"/>
        </a:dk2>
        <a:lt2>
          <a:srgbClr val="DDDDDD"/>
        </a:lt2>
        <a:accent1>
          <a:srgbClr val="787E8A"/>
        </a:accent1>
        <a:accent2>
          <a:srgbClr val="339966"/>
        </a:accent2>
        <a:accent3>
          <a:srgbClr val="B3B5BA"/>
        </a:accent3>
        <a:accent4>
          <a:srgbClr val="DADADA"/>
        </a:accent4>
        <a:accent5>
          <a:srgbClr val="BEC0C4"/>
        </a:accent5>
        <a:accent6>
          <a:srgbClr val="2D8A5C"/>
        </a:accent6>
        <a:hlink>
          <a:srgbClr val="00FFFF"/>
        </a:hlink>
        <a:folHlink>
          <a:srgbClr val="74B6D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5">
        <a:dk1>
          <a:srgbClr val="5C1F00"/>
        </a:dk1>
        <a:lt1>
          <a:srgbClr val="FFFFFF"/>
        </a:lt1>
        <a:dk2>
          <a:srgbClr val="8C0000"/>
        </a:dk2>
        <a:lt2>
          <a:srgbClr val="DFD293"/>
        </a:lt2>
        <a:accent1>
          <a:srgbClr val="FF6845"/>
        </a:accent1>
        <a:accent2>
          <a:srgbClr val="BE7960"/>
        </a:accent2>
        <a:accent3>
          <a:srgbClr val="C5AAAA"/>
        </a:accent3>
        <a:accent4>
          <a:srgbClr val="DADADA"/>
        </a:accent4>
        <a:accent5>
          <a:srgbClr val="FFB9B0"/>
        </a:accent5>
        <a:accent6>
          <a:srgbClr val="AC6D56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6">
        <a:dk1>
          <a:srgbClr val="5E4444"/>
        </a:dk1>
        <a:lt1>
          <a:srgbClr val="F7F3F3"/>
        </a:lt1>
        <a:dk2>
          <a:srgbClr val="8A6362"/>
        </a:dk2>
        <a:lt2>
          <a:srgbClr val="D8C1BA"/>
        </a:lt2>
        <a:accent1>
          <a:srgbClr val="CC6600"/>
        </a:accent1>
        <a:accent2>
          <a:srgbClr val="C16059"/>
        </a:accent2>
        <a:accent3>
          <a:srgbClr val="C4B7B7"/>
        </a:accent3>
        <a:accent4>
          <a:srgbClr val="D3D0D0"/>
        </a:accent4>
        <a:accent5>
          <a:srgbClr val="E2B8AA"/>
        </a:accent5>
        <a:accent6>
          <a:srgbClr val="AF5650"/>
        </a:accent6>
        <a:hlink>
          <a:srgbClr val="FFCC00"/>
        </a:hlink>
        <a:folHlink>
          <a:srgbClr val="CBB55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7">
        <a:dk1>
          <a:srgbClr val="7F6737"/>
        </a:dk1>
        <a:lt1>
          <a:srgbClr val="FFFFFF"/>
        </a:lt1>
        <a:dk2>
          <a:srgbClr val="BFA673"/>
        </a:dk2>
        <a:lt2>
          <a:srgbClr val="E6E3AA"/>
        </a:lt2>
        <a:accent1>
          <a:srgbClr val="FFCC00"/>
        </a:accent1>
        <a:accent2>
          <a:srgbClr val="808000"/>
        </a:accent2>
        <a:accent3>
          <a:srgbClr val="DCD0BC"/>
        </a:accent3>
        <a:accent4>
          <a:srgbClr val="DADADA"/>
        </a:accent4>
        <a:accent5>
          <a:srgbClr val="FFE2AA"/>
        </a:accent5>
        <a:accent6>
          <a:srgbClr val="737300"/>
        </a:accent6>
        <a:hlink>
          <a:srgbClr val="784700"/>
        </a:hlink>
        <a:folHlink>
          <a:srgbClr val="9A7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8">
        <a:dk1>
          <a:srgbClr val="4B2500"/>
        </a:dk1>
        <a:lt1>
          <a:srgbClr val="F9F0D3"/>
        </a:lt1>
        <a:dk2>
          <a:srgbClr val="A69564"/>
        </a:dk2>
        <a:lt2>
          <a:srgbClr val="EFDEAF"/>
        </a:lt2>
        <a:accent1>
          <a:srgbClr val="FFFFE3"/>
        </a:accent1>
        <a:accent2>
          <a:srgbClr val="BFBFA7"/>
        </a:accent2>
        <a:accent3>
          <a:srgbClr val="FBF6E6"/>
        </a:accent3>
        <a:accent4>
          <a:srgbClr val="3F1E00"/>
        </a:accent4>
        <a:accent5>
          <a:srgbClr val="FFFFEF"/>
        </a:accent5>
        <a:accent6>
          <a:srgbClr val="ADAD97"/>
        </a:accent6>
        <a:hlink>
          <a:srgbClr val="7B6D47"/>
        </a:hlink>
        <a:folHlink>
          <a:srgbClr val="A99D2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eam 9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CEC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2D2D8A"/>
        </a:accent6>
        <a:hlink>
          <a:srgbClr val="6600FF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Stream</Template>
  <TotalTime>147</TotalTime>
  <Words>133</Words>
  <Application>Microsoft Office PowerPoint</Application>
  <PresentationFormat>On-screen Show (4:3)</PresentationFormat>
  <Paragraphs>22</Paragraphs>
  <Slides>3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Arial</vt:lpstr>
      <vt:lpstr>Book Antiqua</vt:lpstr>
      <vt:lpstr>Bookman Old Style</vt:lpstr>
      <vt:lpstr>Garamond</vt:lpstr>
      <vt:lpstr>Wingdings</vt:lpstr>
      <vt:lpstr>Stream</vt:lpstr>
      <vt:lpstr>LOAN PRESENTATION</vt:lpstr>
      <vt:lpstr>Table of Contents</vt:lpstr>
      <vt:lpstr>Mission Statement</vt:lpstr>
    </vt:vector>
  </TitlesOfParts>
  <Company>self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LOAN PRESENTATION</dc:title>
  <dc:creator>GO! Series</dc:creator>
  <cp:lastModifiedBy>Shelley Gaskin</cp:lastModifiedBy>
  <cp:revision>19</cp:revision>
  <dcterms:created xsi:type="dcterms:W3CDTF">2006-04-26T16:17:11Z</dcterms:created>
  <dcterms:modified xsi:type="dcterms:W3CDTF">2015-03-30T22:16:42Z</dcterms:modified>
</cp:coreProperties>
</file>

<file path=docProps/thumbnail.jpeg>
</file>