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custShowLst>
    <p:custShow name="Custom Show 1" id="0">
      <p:sldLst>
        <p:sld r:id="rId2"/>
        <p:sld r:id="rId3"/>
        <p:sld r:id="rId4"/>
      </p:sldLst>
    </p:custShow>
  </p:custShowLst>
  <p:defaultTextStyle>
    <a:defPPr>
      <a:defRPr lang="en-US"/>
    </a:defPPr>
    <a:lvl1pPr algn="l" rtl="0" fontAlgn="base">
      <a:spcBef>
        <a:spcPct val="20000"/>
      </a:spcBef>
      <a:spcAft>
        <a:spcPct val="0"/>
      </a:spcAft>
      <a:buChar char="•"/>
      <a:defRPr sz="3000" kern="1200">
        <a:solidFill>
          <a:schemeClr val="tx1"/>
        </a:solidFill>
        <a:latin typeface="Cataneo BT" pitchFamily="66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3000" kern="1200">
        <a:solidFill>
          <a:schemeClr val="tx1"/>
        </a:solidFill>
        <a:latin typeface="Cataneo BT" pitchFamily="66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3000" kern="1200">
        <a:solidFill>
          <a:schemeClr val="tx1"/>
        </a:solidFill>
        <a:latin typeface="Cataneo BT" pitchFamily="66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3000" kern="1200">
        <a:solidFill>
          <a:schemeClr val="tx1"/>
        </a:solidFill>
        <a:latin typeface="Cataneo BT" pitchFamily="66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3000" kern="1200">
        <a:solidFill>
          <a:schemeClr val="tx1"/>
        </a:solidFill>
        <a:latin typeface="Cataneo BT" pitchFamily="66" charset="0"/>
        <a:ea typeface="+mn-ea"/>
        <a:cs typeface="+mn-cs"/>
      </a:defRPr>
    </a:lvl5pPr>
    <a:lvl6pPr marL="2286000" algn="l" defTabSz="914400" rtl="0" eaLnBrk="1" latinLnBrk="0" hangingPunct="1">
      <a:defRPr sz="3000" kern="1200">
        <a:solidFill>
          <a:schemeClr val="tx1"/>
        </a:solidFill>
        <a:latin typeface="Cataneo BT" pitchFamily="66" charset="0"/>
        <a:ea typeface="+mn-ea"/>
        <a:cs typeface="+mn-cs"/>
      </a:defRPr>
    </a:lvl6pPr>
    <a:lvl7pPr marL="2743200" algn="l" defTabSz="914400" rtl="0" eaLnBrk="1" latinLnBrk="0" hangingPunct="1">
      <a:defRPr sz="3000" kern="1200">
        <a:solidFill>
          <a:schemeClr val="tx1"/>
        </a:solidFill>
        <a:latin typeface="Cataneo BT" pitchFamily="66" charset="0"/>
        <a:ea typeface="+mn-ea"/>
        <a:cs typeface="+mn-cs"/>
      </a:defRPr>
    </a:lvl7pPr>
    <a:lvl8pPr marL="3200400" algn="l" defTabSz="914400" rtl="0" eaLnBrk="1" latinLnBrk="0" hangingPunct="1">
      <a:defRPr sz="3000" kern="1200">
        <a:solidFill>
          <a:schemeClr val="tx1"/>
        </a:solidFill>
        <a:latin typeface="Cataneo BT" pitchFamily="66" charset="0"/>
        <a:ea typeface="+mn-ea"/>
        <a:cs typeface="+mn-cs"/>
      </a:defRPr>
    </a:lvl8pPr>
    <a:lvl9pPr marL="3657600" algn="l" defTabSz="914400" rtl="0" eaLnBrk="1" latinLnBrk="0" hangingPunct="1">
      <a:defRPr sz="3000" kern="1200">
        <a:solidFill>
          <a:schemeClr val="tx1"/>
        </a:solidFill>
        <a:latin typeface="Cataneo BT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ff" initials="j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6" autoAdjust="0"/>
    <p:restoredTop sz="94575" autoAdjust="0"/>
  </p:normalViewPr>
  <p:slideViewPr>
    <p:cSldViewPr>
      <p:cViewPr varScale="1">
        <p:scale>
          <a:sx n="110" d="100"/>
          <a:sy n="110" d="100"/>
        </p:scale>
        <p:origin x="1644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fld id="{44BEF3F3-3D7F-4608-8DCC-2F41E73FF14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0926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ChangeArrowheads="1"/>
          </p:cNvSpPr>
          <p:nvPr/>
        </p:nvSpPr>
        <p:spPr bwMode="blackWhite">
          <a:xfrm>
            <a:off x="1600200" y="-2209800"/>
            <a:ext cx="9144000" cy="9067800"/>
          </a:xfrm>
          <a:prstGeom prst="diamond">
            <a:avLst/>
          </a:pr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1" lang="en-US">
              <a:latin typeface="Arial" charset="0"/>
            </a:endParaRP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0" y="0"/>
            <a:ext cx="3810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1" lang="en-US">
              <a:latin typeface="Arial" charset="0"/>
            </a:endParaRP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0"/>
            <a:ext cx="3810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FontTx/>
              <a:buNone/>
            </a:pPr>
            <a:endParaRPr lang="en-US" altLang="en-US">
              <a:latin typeface="Arial" charset="0"/>
            </a:endParaRP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914400" y="18288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914400" y="32766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DEFAB7C3-BABE-47C2-B6AB-6D984FA7F48C}" type="datetime1">
              <a:rPr lang="en-US"/>
              <a:pPr/>
              <a:t>3/30/2015</a:t>
            </a:fld>
            <a:endParaRPr lang="en-US" altLang="en-US"/>
          </a:p>
        </p:txBody>
      </p:sp>
      <p:sp>
        <p:nvSpPr>
          <p:cNvPr id="10248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Food and Beverage Department</a:t>
            </a:r>
          </a:p>
        </p:txBody>
      </p:sp>
      <p:sp>
        <p:nvSpPr>
          <p:cNvPr id="10249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9CDA82A-7989-4507-A4F8-3E5012DF07A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5B3FB5-F34B-4006-9A61-2C31B8979528}" type="datetime1">
              <a:rPr lang="en-US"/>
              <a:pPr/>
              <a:t>3/30/2015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Food and Beverage Department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CB82CE-0E4B-4F5D-BA3D-9ADD8735DFC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2250" y="609600"/>
            <a:ext cx="188595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550545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681072-5548-43C9-87B5-0CCFF22BB5E5}" type="datetime1">
              <a:rPr lang="en-US"/>
              <a:pPr/>
              <a:t>3/30/2015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Food and Beverage Department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28C484-5ED0-4D94-9E4D-1DFD51A5CF8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7543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2286000"/>
            <a:ext cx="36957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2286000"/>
            <a:ext cx="36957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29400" y="6096000"/>
            <a:ext cx="2286000" cy="304800"/>
          </a:xfrm>
        </p:spPr>
        <p:txBody>
          <a:bodyPr/>
          <a:lstStyle>
            <a:lvl1pPr>
              <a:defRPr/>
            </a:lvl1pPr>
          </a:lstStyle>
          <a:p>
            <a:fld id="{5328FFB0-F1E7-4C45-8452-6FC6366958E9}" type="datetime1">
              <a:rPr lang="en-US"/>
              <a:pPr/>
              <a:t>3/30/2015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86000" y="6096000"/>
            <a:ext cx="4343400" cy="534988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Food and Beverage Department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629400" y="6400800"/>
            <a:ext cx="2286000" cy="228600"/>
          </a:xfrm>
        </p:spPr>
        <p:txBody>
          <a:bodyPr/>
          <a:lstStyle>
            <a:lvl1pPr>
              <a:defRPr/>
            </a:lvl1pPr>
          </a:lstStyle>
          <a:p>
            <a:fld id="{C3E70130-5A48-492C-B573-5E537927B3B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7081EF-B5BA-44F5-A1CA-EE0CA3E0DA51}" type="datetime1">
              <a:rPr lang="en-US"/>
              <a:pPr/>
              <a:t>3/30/2015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Food and Beverage Department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2BFF46-2E44-4DF6-9452-2AD5A970F54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55A5FA-F5B0-4DBC-BD87-D42DB1E74DD8}" type="datetime1">
              <a:rPr lang="en-US"/>
              <a:pPr/>
              <a:t>3/30/2015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Food and Beverage Department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4A5880-03CE-45DB-8C40-DEB96C51C68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286000"/>
            <a:ext cx="36957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2286000"/>
            <a:ext cx="36957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98DC20-CB95-4512-8E7F-058DDF154EFC}" type="datetime1">
              <a:rPr lang="en-US"/>
              <a:pPr/>
              <a:t>3/30/2015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Food and Beverage Department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57D4B4-9F04-4F61-9EAF-40841859008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6A70E6-D64E-4555-81A5-0E76F7C9D714}" type="datetime1">
              <a:rPr lang="en-US"/>
              <a:pPr/>
              <a:t>3/30/2015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Food and Beverage Department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902213-C52B-4E68-BB84-F8B7BD396AC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4681D0-066A-4E45-8D08-9DF657969267}" type="datetime1">
              <a:rPr lang="en-US"/>
              <a:pPr/>
              <a:t>3/30/2015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Food and Beverage Department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33BA76-5121-4ED3-8ADB-34AA31889F2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544637-DFF4-4171-AEEB-C3ADA2D47AEE}" type="datetime1">
              <a:rPr lang="en-US"/>
              <a:pPr/>
              <a:t>3/30/2015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Food and Beverage Department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532B2D-DAA6-4352-A8B7-54024E6F8CA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0159E6-10FC-4B18-AA8C-0CA375DC7B65}" type="datetime1">
              <a:rPr lang="en-US"/>
              <a:pPr/>
              <a:t>3/30/2015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Food and Beverage Department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719265-FC54-4B06-A103-64F3E3F7780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5004BD-1F7C-48BB-BBC2-2FA4AD83E9BE}" type="datetime1">
              <a:rPr lang="en-US"/>
              <a:pPr/>
              <a:t>3/30/2015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Food and Beverage Department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872A27-0400-46D7-BE32-0FAE85D883F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ChangeArrowheads="1"/>
          </p:cNvSpPr>
          <p:nvPr/>
        </p:nvSpPr>
        <p:spPr bwMode="blackWhite">
          <a:xfrm>
            <a:off x="1600200" y="-2209800"/>
            <a:ext cx="9144000" cy="9067800"/>
          </a:xfrm>
          <a:prstGeom prst="diamond">
            <a:avLst/>
          </a:pr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1" lang="en-US">
              <a:latin typeface="Arial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0" y="0"/>
            <a:ext cx="3810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1" lang="en-US">
              <a:latin typeface="Arial" charset="0"/>
            </a:endParaRP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0" y="0"/>
            <a:ext cx="3810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en-US">
              <a:latin typeface="Arial" charset="0"/>
            </a:endParaRP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7543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286000"/>
            <a:ext cx="75438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 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  <a:p>
            <a:pPr lvl="3"/>
            <a:endParaRPr lang="en-US" altLang="en-US" smtClean="0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29400" y="6096000"/>
            <a:ext cx="228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400">
                <a:latin typeface="+mn-lt"/>
              </a:defRPr>
            </a:lvl1pPr>
          </a:lstStyle>
          <a:p>
            <a:fld id="{EE9C0F9B-D930-42AB-9CF5-6AEBBE28FB9B}" type="datetime1">
              <a:rPr lang="en-US"/>
              <a:pPr/>
              <a:t>3/30/2015</a:t>
            </a:fld>
            <a:endParaRPr lang="en-US" altLang="en-US"/>
          </a:p>
        </p:txBody>
      </p:sp>
      <p:sp>
        <p:nvSpPr>
          <p:cNvPr id="9224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096000"/>
            <a:ext cx="434340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buFontTx/>
              <a:buNone/>
              <a:defRPr sz="1400">
                <a:latin typeface="+mn-lt"/>
              </a:defRPr>
            </a:lvl1pPr>
          </a:lstStyle>
          <a:p>
            <a:r>
              <a:rPr lang="en-US" altLang="en-US"/>
              <a:t>Food and Beverage Department</a:t>
            </a:r>
          </a:p>
        </p:txBody>
      </p:sp>
      <p:sp>
        <p:nvSpPr>
          <p:cNvPr id="922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29400" y="6400800"/>
            <a:ext cx="2286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400">
                <a:latin typeface="+mn-lt"/>
              </a:defRPr>
            </a:lvl1pPr>
          </a:lstStyle>
          <a:p>
            <a:fld id="{0B9E589F-425A-4565-9BA9-A715E5F460C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</p:sldLayoutIdLst>
  <p:hf sldNum="0" hdr="0"/>
  <p:txStyles>
    <p:titleStyle>
      <a:lvl1pPr algn="l" rtl="0" fontAlgn="base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fontAlgn="base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fontAlgn="base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fontAlgn="base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60000"/>
        </a:spcBef>
        <a:spcAft>
          <a:spcPct val="0"/>
        </a:spcAft>
        <a:buClr>
          <a:schemeClr val="tx1"/>
        </a:buClr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40000"/>
        </a:spcBef>
        <a:spcAft>
          <a:spcPct val="0"/>
        </a:spcAft>
        <a:buClr>
          <a:schemeClr val="tx1"/>
        </a:buClr>
        <a:buChar char="–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lnSpc>
          <a:spcPct val="95000"/>
        </a:lnSpc>
        <a:spcBef>
          <a:spcPct val="35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lnSpc>
          <a:spcPct val="75000"/>
        </a:lnSpc>
        <a:spcBef>
          <a:spcPct val="3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lnSpc>
          <a:spcPct val="75000"/>
        </a:lnSpc>
        <a:spcBef>
          <a:spcPct val="30000"/>
        </a:spcBef>
        <a:spcAft>
          <a:spcPct val="0"/>
        </a:spcAft>
        <a:buClr>
          <a:schemeClr val="tx1"/>
        </a:buClr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ct val="75000"/>
        </a:lnSpc>
        <a:spcBef>
          <a:spcPct val="30000"/>
        </a:spcBef>
        <a:spcAft>
          <a:spcPct val="0"/>
        </a:spcAft>
        <a:buClr>
          <a:schemeClr val="tx1"/>
        </a:buClr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ct val="75000"/>
        </a:lnSpc>
        <a:spcBef>
          <a:spcPct val="30000"/>
        </a:spcBef>
        <a:spcAft>
          <a:spcPct val="0"/>
        </a:spcAft>
        <a:buClr>
          <a:schemeClr val="tx1"/>
        </a:buClr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ct val="75000"/>
        </a:lnSpc>
        <a:spcBef>
          <a:spcPct val="30000"/>
        </a:spcBef>
        <a:spcAft>
          <a:spcPct val="0"/>
        </a:spcAft>
        <a:buClr>
          <a:schemeClr val="tx1"/>
        </a:buClr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ct val="75000"/>
        </a:lnSpc>
        <a:spcBef>
          <a:spcPct val="30000"/>
        </a:spcBef>
        <a:spcAft>
          <a:spcPct val="0"/>
        </a:spcAft>
        <a:buClr>
          <a:schemeClr val="tx1"/>
        </a:buClr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fld id="{B66DFEC9-19CB-4809-A41F-8D1E3958A18C}" type="datetime1">
              <a:rPr lang="en-US"/>
              <a:pPr/>
              <a:t>3/30/2015</a:t>
            </a:fld>
            <a:endParaRPr lang="en-US" alt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Food and Beverage Department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990600"/>
            <a:ext cx="7772400" cy="1371600"/>
          </a:xfrm>
        </p:spPr>
        <p:txBody>
          <a:bodyPr/>
          <a:lstStyle/>
          <a:p>
            <a:r>
              <a:rPr lang="en-US" sz="4400">
                <a:latin typeface="Cataneo BT" pitchFamily="66" charset="0"/>
              </a:rPr>
              <a:t>Is it time to add a new entrée or two to your menu?</a:t>
            </a:r>
            <a:br>
              <a:rPr lang="en-US" sz="4400">
                <a:latin typeface="Cataneo BT" pitchFamily="66" charset="0"/>
              </a:rPr>
            </a:br>
            <a:r>
              <a:rPr lang="en-US" sz="4400">
                <a:latin typeface="Cataneo BT" pitchFamily="66" charset="0"/>
              </a:rPr>
              <a:t>If so, here are some things to consider: 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429000"/>
            <a:ext cx="6477000" cy="25908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sz="2400">
              <a:latin typeface="Cataneo BT" pitchFamily="66" charset="0"/>
            </a:endParaRPr>
          </a:p>
          <a:p>
            <a:pPr>
              <a:lnSpc>
                <a:spcPct val="80000"/>
              </a:lnSpc>
            </a:pPr>
            <a:r>
              <a:rPr lang="en-US" sz="2400">
                <a:latin typeface="Cataneo BT" pitchFamily="66" charset="0"/>
              </a:rPr>
              <a:t>Is it feasible?</a:t>
            </a:r>
          </a:p>
          <a:p>
            <a:pPr>
              <a:lnSpc>
                <a:spcPct val="80000"/>
              </a:lnSpc>
            </a:pPr>
            <a:r>
              <a:rPr lang="en-US" sz="2400">
                <a:latin typeface="Cataneo BT" pitchFamily="66" charset="0"/>
              </a:rPr>
              <a:t>What are the costs?</a:t>
            </a:r>
          </a:p>
          <a:p>
            <a:pPr>
              <a:lnSpc>
                <a:spcPct val="80000"/>
              </a:lnSpc>
            </a:pPr>
            <a:r>
              <a:rPr lang="en-US" sz="2400">
                <a:latin typeface="Cataneo BT" pitchFamily="66" charset="0"/>
              </a:rPr>
              <a:t>How will the item be received by Hotel clientele?</a:t>
            </a:r>
          </a:p>
          <a:p>
            <a:pPr>
              <a:lnSpc>
                <a:spcPct val="80000"/>
              </a:lnSpc>
            </a:pPr>
            <a:r>
              <a:rPr lang="en-US" sz="2400">
                <a:latin typeface="Cataneo BT" pitchFamily="66" charset="0"/>
              </a:rPr>
              <a:t>Does the item fit in with others similar on the menu?</a:t>
            </a:r>
          </a:p>
          <a:p>
            <a:pPr>
              <a:lnSpc>
                <a:spcPct val="80000"/>
              </a:lnSpc>
            </a:pPr>
            <a:endParaRPr lang="en-US" sz="2400">
              <a:latin typeface="Cataneo BT" pitchFamily="66" charset="0"/>
            </a:endParaRPr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990600" y="3200400"/>
            <a:ext cx="7543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0B3C1-34B9-4DC1-B463-D7E9C8245CC7}" type="datetime1">
              <a:rPr lang="en-US"/>
              <a:pPr/>
              <a:t>3/30/2015</a:t>
            </a:fld>
            <a:endParaRPr lang="en-US" alt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Food and Beverage Department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taneo BT" pitchFamily="66" charset="0"/>
              </a:rPr>
              <a:t>GUEST</a:t>
            </a:r>
            <a:r>
              <a:rPr lang="en-US"/>
              <a:t> </a:t>
            </a:r>
            <a:r>
              <a:rPr lang="en-US">
                <a:latin typeface="Cataneo BT" pitchFamily="66" charset="0"/>
              </a:rPr>
              <a:t>APPEAL</a:t>
            </a: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43000" y="1600200"/>
            <a:ext cx="3695700" cy="3657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>
                <a:latin typeface="Cataneo BT" pitchFamily="66" charset="0"/>
              </a:rPr>
              <a:t>Type of food</a:t>
            </a:r>
          </a:p>
          <a:p>
            <a:pPr lvl="1">
              <a:lnSpc>
                <a:spcPct val="90000"/>
              </a:lnSpc>
            </a:pPr>
            <a:r>
              <a:rPr lang="en-US" sz="2400">
                <a:latin typeface="Cataneo BT" pitchFamily="66" charset="0"/>
              </a:rPr>
              <a:t>First course, entrée, salad, dessert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Cataneo BT" pitchFamily="66" charset="0"/>
              </a:rPr>
              <a:t>Price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Cataneo BT" pitchFamily="66" charset="0"/>
              </a:rPr>
              <a:t>Quantity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Cataneo BT" pitchFamily="66" charset="0"/>
              </a:rPr>
              <a:t>Taste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Cataneo BT" pitchFamily="66" charset="0"/>
              </a:rPr>
              <a:t>Appearance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Cataneo BT" pitchFamily="66" charset="0"/>
              </a:rPr>
              <a:t>Variety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Cataneo BT" pitchFamily="66" charset="0"/>
              </a:rPr>
              <a:t>Healthfulness</a:t>
            </a:r>
          </a:p>
        </p:txBody>
      </p:sp>
      <p:sp>
        <p:nvSpPr>
          <p:cNvPr id="12294" name="AutoShape 6"/>
          <p:cNvSpPr>
            <a:spLocks noChangeArrowheads="1"/>
          </p:cNvSpPr>
          <p:nvPr/>
        </p:nvSpPr>
        <p:spPr bwMode="auto">
          <a:xfrm>
            <a:off x="3352800" y="4191000"/>
            <a:ext cx="2971800" cy="1905000"/>
          </a:xfrm>
          <a:prstGeom prst="wedgeEllipseCallout">
            <a:avLst>
              <a:gd name="adj1" fmla="val -53898"/>
              <a:gd name="adj2" fmla="val 30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2000"/>
              <a:t>Keep in mind an increasing awareness of healthy eating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3B29B-5649-4DEC-B92C-E8390EF56876}" type="datetime1">
              <a:rPr lang="en-US"/>
              <a:pPr/>
              <a:t>3/30/2015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Food and Beverage Department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taneo BT" pitchFamily="66" charset="0"/>
              </a:rPr>
              <a:t>PREPARATION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76400"/>
            <a:ext cx="7543800" cy="4267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>
                <a:latin typeface="Cataneo BT" pitchFamily="66" charset="0"/>
              </a:rPr>
              <a:t>Time required</a:t>
            </a:r>
          </a:p>
          <a:p>
            <a:pPr>
              <a:lnSpc>
                <a:spcPct val="80000"/>
              </a:lnSpc>
            </a:pPr>
            <a:r>
              <a:rPr lang="en-US" sz="2800">
                <a:latin typeface="Cataneo BT" pitchFamily="66" charset="0"/>
              </a:rPr>
              <a:t>Skills required</a:t>
            </a:r>
          </a:p>
          <a:p>
            <a:pPr>
              <a:lnSpc>
                <a:spcPct val="80000"/>
              </a:lnSpc>
            </a:pPr>
            <a:r>
              <a:rPr lang="en-US" sz="2800">
                <a:latin typeface="Cataneo BT" pitchFamily="66" charset="0"/>
              </a:rPr>
              <a:t>Space required</a:t>
            </a:r>
          </a:p>
          <a:p>
            <a:pPr>
              <a:lnSpc>
                <a:spcPct val="80000"/>
              </a:lnSpc>
            </a:pPr>
            <a:r>
              <a:rPr lang="en-US" sz="2800">
                <a:latin typeface="Cataneo BT" pitchFamily="66" charset="0"/>
              </a:rPr>
              <a:t>Availability of ingredients</a:t>
            </a:r>
          </a:p>
          <a:p>
            <a:pPr>
              <a:lnSpc>
                <a:spcPct val="80000"/>
              </a:lnSpc>
            </a:pPr>
            <a:r>
              <a:rPr lang="en-US" sz="2800">
                <a:latin typeface="Cataneo BT" pitchFamily="66" charset="0"/>
              </a:rPr>
              <a:t>Compatibility with other menu items </a:t>
            </a:r>
          </a:p>
          <a:p>
            <a:pPr lvl="1">
              <a:lnSpc>
                <a:spcPct val="80000"/>
              </a:lnSpc>
            </a:pPr>
            <a:r>
              <a:rPr lang="en-US" sz="2800">
                <a:latin typeface="Cataneo BT" pitchFamily="66" charset="0"/>
              </a:rPr>
              <a:t>equipment, timing</a:t>
            </a:r>
          </a:p>
          <a:p>
            <a:pPr>
              <a:lnSpc>
                <a:spcPct val="80000"/>
              </a:lnSpc>
            </a:pPr>
            <a:r>
              <a:rPr lang="en-US" sz="2800">
                <a:latin typeface="Cataneo BT" pitchFamily="66" charset="0"/>
              </a:rPr>
              <a:t>Extra personnel required</a:t>
            </a:r>
          </a:p>
          <a:p>
            <a:pPr>
              <a:lnSpc>
                <a:spcPct val="80000"/>
              </a:lnSpc>
            </a:pPr>
            <a:r>
              <a:rPr lang="en-US" sz="2800">
                <a:latin typeface="Cataneo BT" pitchFamily="66" charset="0"/>
              </a:rPr>
              <a:t>Training time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ating A Team">
  <a:themeElements>
    <a:clrScheme name="Motivating A Team 1">
      <a:dk1>
        <a:srgbClr val="F1B60F"/>
      </a:dk1>
      <a:lt1>
        <a:srgbClr val="FFFFFF"/>
      </a:lt1>
      <a:dk2>
        <a:srgbClr val="115606"/>
      </a:dk2>
      <a:lt2>
        <a:srgbClr val="F1B60F"/>
      </a:lt2>
      <a:accent1>
        <a:srgbClr val="CC9900"/>
      </a:accent1>
      <a:accent2>
        <a:srgbClr val="000000"/>
      </a:accent2>
      <a:accent3>
        <a:srgbClr val="AAB4AA"/>
      </a:accent3>
      <a:accent4>
        <a:srgbClr val="DADADA"/>
      </a:accent4>
      <a:accent5>
        <a:srgbClr val="E2CAAA"/>
      </a:accent5>
      <a:accent6>
        <a:srgbClr val="000000"/>
      </a:accent6>
      <a:hlink>
        <a:srgbClr val="FF6600"/>
      </a:hlink>
      <a:folHlink>
        <a:srgbClr val="DC5900"/>
      </a:folHlink>
    </a:clrScheme>
    <a:fontScheme name="Motivating A T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taneo BT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taneo BT" pitchFamily="66" charset="0"/>
          </a:defRPr>
        </a:defPPr>
      </a:lstStyle>
    </a:lnDef>
  </a:objectDefaults>
  <a:extraClrSchemeLst>
    <a:extraClrScheme>
      <a:clrScheme name="Motivating A Team 1">
        <a:dk1>
          <a:srgbClr val="F1B60F"/>
        </a:dk1>
        <a:lt1>
          <a:srgbClr val="FFFFFF"/>
        </a:lt1>
        <a:dk2>
          <a:srgbClr val="115606"/>
        </a:dk2>
        <a:lt2>
          <a:srgbClr val="F1B60F"/>
        </a:lt2>
        <a:accent1>
          <a:srgbClr val="CC9900"/>
        </a:accent1>
        <a:accent2>
          <a:srgbClr val="000000"/>
        </a:accent2>
        <a:accent3>
          <a:srgbClr val="AAB4AA"/>
        </a:accent3>
        <a:accent4>
          <a:srgbClr val="DADADA"/>
        </a:accent4>
        <a:accent5>
          <a:srgbClr val="E2CAAA"/>
        </a:accent5>
        <a:accent6>
          <a:srgbClr val="000000"/>
        </a:accent6>
        <a:hlink>
          <a:srgbClr val="FF6600"/>
        </a:hlink>
        <a:folHlink>
          <a:srgbClr val="DC5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ating A Team 2">
        <a:dk1>
          <a:srgbClr val="FF9900"/>
        </a:dk1>
        <a:lt1>
          <a:srgbClr val="FFFFFF"/>
        </a:lt1>
        <a:dk2>
          <a:srgbClr val="4DC024"/>
        </a:dk2>
        <a:lt2>
          <a:srgbClr val="FFFFFF"/>
        </a:lt2>
        <a:accent1>
          <a:srgbClr val="FF6600"/>
        </a:accent1>
        <a:accent2>
          <a:srgbClr val="24864C"/>
        </a:accent2>
        <a:accent3>
          <a:srgbClr val="B2DCAC"/>
        </a:accent3>
        <a:accent4>
          <a:srgbClr val="DADADA"/>
        </a:accent4>
        <a:accent5>
          <a:srgbClr val="FFB8AA"/>
        </a:accent5>
        <a:accent6>
          <a:srgbClr val="207944"/>
        </a:accent6>
        <a:hlink>
          <a:srgbClr val="4D4D4D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ating A Team 3">
        <a:dk1>
          <a:srgbClr val="777777"/>
        </a:dk1>
        <a:lt1>
          <a:srgbClr val="FFFFFF"/>
        </a:lt1>
        <a:dk2>
          <a:srgbClr val="727272"/>
        </a:dk2>
        <a:lt2>
          <a:srgbClr val="FFFFFF"/>
        </a:lt2>
        <a:accent1>
          <a:srgbClr val="808080"/>
        </a:accent1>
        <a:accent2>
          <a:srgbClr val="555555"/>
        </a:accent2>
        <a:accent3>
          <a:srgbClr val="BCBCBC"/>
        </a:accent3>
        <a:accent4>
          <a:srgbClr val="DADADA"/>
        </a:accent4>
        <a:accent5>
          <a:srgbClr val="C0C0C0"/>
        </a:accent5>
        <a:accent6>
          <a:srgbClr val="4C4C4C"/>
        </a:accent6>
        <a:hlink>
          <a:srgbClr val="969696"/>
        </a:hlink>
        <a:folHlink>
          <a:srgbClr val="4D4D4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Motivating A Team</Template>
  <TotalTime>183</TotalTime>
  <Words>111</Words>
  <Application>Microsoft Office PowerPoint</Application>
  <PresentationFormat>On-screen Show (4:3)</PresentationFormat>
  <Paragraphs>31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  <vt:variant>
        <vt:lpstr>Custom Shows</vt:lpstr>
      </vt:variant>
      <vt:variant>
        <vt:i4>1</vt:i4>
      </vt:variant>
    </vt:vector>
  </HeadingPairs>
  <TitlesOfParts>
    <vt:vector size="7" baseType="lpstr">
      <vt:lpstr>Arial</vt:lpstr>
      <vt:lpstr>Cataneo BT</vt:lpstr>
      <vt:lpstr>Motivating A Team</vt:lpstr>
      <vt:lpstr>Is it time to add a new entrée or two to your menu? If so, here are some things to consider:  </vt:lpstr>
      <vt:lpstr>GUEST APPEAL</vt:lpstr>
      <vt:lpstr>PREPARATION</vt:lpstr>
      <vt:lpstr>Custom Show 1</vt:lpstr>
    </vt:vector>
  </TitlesOfParts>
  <Company>self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 it time to add a new entrée or two to your menu? If so, here are some things to consider:</dc:title>
  <dc:creator>GO! Series</dc:creator>
  <cp:lastModifiedBy>Fred Gaskin</cp:lastModifiedBy>
  <cp:revision>22</cp:revision>
  <dcterms:created xsi:type="dcterms:W3CDTF">2006-04-26T18:50:21Z</dcterms:created>
  <dcterms:modified xsi:type="dcterms:W3CDTF">2015-03-30T23:16:08Z</dcterms:modified>
</cp:coreProperties>
</file>