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4" r:id="rId1"/>
  </p:sldMasterIdLst>
  <p:notesMasterIdLst>
    <p:notesMasterId r:id="rId5"/>
  </p:notes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1386" y="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1638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16388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1638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639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1639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Arial" charset="0"/>
              </a:defRPr>
            </a:lvl1pPr>
          </a:lstStyle>
          <a:p>
            <a:fld id="{46E11849-A423-4567-A080-E0DF9E0D547B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177722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8" name="Straight Connector 27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9" name="Straight Connector 28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0" name="Freeform 29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Freeform 30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Freeform 31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Freeform 32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Freeform 33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Freeform 34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50000"/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6" name="Freeform 35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50000"/>
              <a:alpha val="7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30595" y="2404534"/>
            <a:ext cx="5826719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>
                    <a:lumMod val="75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30595" y="4050834"/>
            <a:ext cx="5826719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86E78F-86E5-4AEB-AB80-C8697B4EC106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BE85AC-D952-4121-856F-ABCE2DB11497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6" name="Freeform 25"/>
          <p:cNvSpPr/>
          <p:nvPr/>
        </p:nvSpPr>
        <p:spPr>
          <a:xfrm>
            <a:off x="0" y="-16933"/>
            <a:ext cx="863600" cy="5698067"/>
          </a:xfrm>
          <a:custGeom>
            <a:avLst/>
            <a:gdLst>
              <a:gd name="connsiteX0" fmla="*/ 0 w 863600"/>
              <a:gd name="connsiteY0" fmla="*/ 8467 h 5698067"/>
              <a:gd name="connsiteX1" fmla="*/ 863600 w 863600"/>
              <a:gd name="connsiteY1" fmla="*/ 0 h 5698067"/>
              <a:gd name="connsiteX2" fmla="*/ 863600 w 863600"/>
              <a:gd name="connsiteY2" fmla="*/ 16934 h 5698067"/>
              <a:gd name="connsiteX3" fmla="*/ 0 w 863600"/>
              <a:gd name="connsiteY3" fmla="*/ 5698067 h 5698067"/>
              <a:gd name="connsiteX4" fmla="*/ 0 w 863600"/>
              <a:gd name="connsiteY4" fmla="*/ 8467 h 56980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863600" h="5698067">
                <a:moveTo>
                  <a:pt x="0" y="8467"/>
                </a:moveTo>
                <a:lnTo>
                  <a:pt x="863600" y="0"/>
                </a:lnTo>
                <a:lnTo>
                  <a:pt x="863600" y="16934"/>
                </a:lnTo>
                <a:lnTo>
                  <a:pt x="0" y="5698067"/>
                </a:lnTo>
                <a:lnTo>
                  <a:pt x="0" y="8467"/>
                </a:lnTo>
                <a:close/>
              </a:path>
            </a:pathLst>
          </a:custGeom>
          <a:solidFill>
            <a:schemeClr val="accent1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539489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7" name="Straight Connector 16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0" name="Freeform 19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Freeform 20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Freeform 21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Freeform 22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Freeform 23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 24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50000"/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6" name="Freeform 25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50000"/>
              <a:alpha val="7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Freeform 26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609600"/>
            <a:ext cx="6347714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4470400"/>
            <a:ext cx="6347714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C0CCB0-B2A8-4788-9F91-B193E8338E21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C7467A-907C-4FD0-B702-B87BB1B3C2FA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98476330"/>
      </p:ext>
    </p:extLst>
  </p:cSld>
  <p:clrMapOvr>
    <a:masterClrMapping/>
  </p:clrMapOvr>
  <p:hf sldNum="0" hdr="0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2" name="Straight Connector 21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6" name="Straight Connector 25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7" name="Freeform 26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Freeform 27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Freeform 28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Freeform 29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Freeform 30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Freeform 31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50000"/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3" name="Freeform 32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50000"/>
              <a:alpha val="7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Freeform 33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4885" y="609600"/>
            <a:ext cx="6072182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470400"/>
            <a:ext cx="6347715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C0CCB0-B2A8-4788-9F91-B193E8338E21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C7467A-907C-4FD0-B702-B87BB1B3C2FA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101074" y="3632200"/>
            <a:ext cx="541980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4" name="TextBox 23"/>
          <p:cNvSpPr txBox="1"/>
          <p:nvPr/>
        </p:nvSpPr>
        <p:spPr>
          <a:xfrm>
            <a:off x="482711" y="790378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  <a:latin typeface="+mj-lt"/>
                <a:ea typeface="+mj-ea"/>
                <a:cs typeface="Trebuchet MS"/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baseline="0" dirty="0" smtClean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  <a:endParaRPr lang="en-US" sz="8000" baseline="0" dirty="0">
              <a:ln w="3175" cmpd="sng">
                <a:noFill/>
              </a:ln>
              <a:solidFill>
                <a:schemeClr val="accent1"/>
              </a:solidFill>
              <a:effectLst/>
              <a:latin typeface="Arial"/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6747699" y="288655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lvl="0">
              <a:spcBef>
                <a:spcPct val="0"/>
              </a:spcBef>
              <a:buNone/>
              <a:defRPr sz="8000" b="0" cap="all" baseline="0">
                <a:ln w="3175" cmpd="sng">
                  <a:noFill/>
                </a:ln>
                <a:effectLst/>
                <a:latin typeface="Arial"/>
                <a:ea typeface="+mj-ea"/>
                <a:cs typeface="Trebuchet MS"/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dirty="0" smtClean="0">
                <a:solidFill>
                  <a:schemeClr val="accent1"/>
                </a:solidFill>
              </a:rPr>
              <a:t>”</a:t>
            </a:r>
            <a:endParaRPr lang="en-US" dirty="0">
              <a:solidFill>
                <a:schemeClr val="accent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81233784"/>
      </p:ext>
    </p:extLst>
  </p:cSld>
  <p:clrMapOvr>
    <a:masterClrMapping/>
  </p:clrMapOvr>
  <p:hf sldNum="0" hdr="0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8" name="Straight Connector 17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0" name="Freeform 19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Freeform 20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Freeform 21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Freeform 22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Freeform 23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 24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50000"/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6" name="Freeform 25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50000"/>
              <a:alpha val="7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Freeform 26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8" y="1931988"/>
            <a:ext cx="6347715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C0CCB0-B2A8-4788-9F91-B193E8338E21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C7467A-907C-4FD0-B702-B87BB1B3C2FA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3910011"/>
      </p:ext>
    </p:extLst>
  </p:cSld>
  <p:clrMapOvr>
    <a:masterClrMapping/>
  </p:clrMapOvr>
  <p:hf sldNum="0" hdr="0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0" name="Straight Connector 19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2" name="Straight Connector 21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6" name="Freeform 25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Freeform 26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Freeform 27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Freeform 28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Freeform 29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Freeform 30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50000"/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2" name="Freeform 31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50000"/>
              <a:alpha val="7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Freeform 32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4885" y="609600"/>
            <a:ext cx="6072182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C0CCB0-B2A8-4788-9F91-B193E8338E21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C7467A-907C-4FD0-B702-B87BB1B3C2FA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09597" y="4013200"/>
            <a:ext cx="6347716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4" name="TextBox 23"/>
          <p:cNvSpPr txBox="1"/>
          <p:nvPr/>
        </p:nvSpPr>
        <p:spPr>
          <a:xfrm>
            <a:off x="482711" y="790378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  <a:latin typeface="+mj-lt"/>
                <a:ea typeface="+mj-ea"/>
                <a:cs typeface="Trebuchet MS"/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baseline="0" dirty="0" smtClean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  <a:endParaRPr lang="en-US" sz="8000" baseline="0" dirty="0">
              <a:ln w="3175" cmpd="sng">
                <a:noFill/>
              </a:ln>
              <a:solidFill>
                <a:schemeClr val="accent1"/>
              </a:solidFill>
              <a:effectLst/>
              <a:latin typeface="Arial"/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6747699" y="288655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lvl="0">
              <a:spcBef>
                <a:spcPct val="0"/>
              </a:spcBef>
              <a:buNone/>
              <a:defRPr sz="8000" b="0" cap="all" baseline="0">
                <a:ln w="3175" cmpd="sng">
                  <a:noFill/>
                </a:ln>
                <a:effectLst/>
                <a:latin typeface="Arial"/>
                <a:ea typeface="+mj-ea"/>
                <a:cs typeface="Trebuchet MS"/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dirty="0" smtClean="0">
                <a:solidFill>
                  <a:schemeClr val="accent1"/>
                </a:solidFill>
              </a:rPr>
              <a:t>”</a:t>
            </a:r>
            <a:endParaRPr lang="en-US" dirty="0">
              <a:solidFill>
                <a:schemeClr val="accent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3900140"/>
      </p:ext>
    </p:extLst>
  </p:cSld>
  <p:clrMapOvr>
    <a:masterClrMapping/>
  </p:clrMapOvr>
  <p:hf sldNum="0" hdr="0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8" name="Straight Connector 17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0" name="Straight Connector 19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1" name="Freeform 20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Freeform 21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Freeform 23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 24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Freeform 25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Freeform 26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50000"/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8" name="Freeform 27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50000"/>
              <a:alpha val="7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Freeform 28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15848" y="609600"/>
            <a:ext cx="6341465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C0CCB0-B2A8-4788-9F91-B193E8338E21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C7467A-907C-4FD0-B702-B87BB1B3C2FA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09597" y="4013200"/>
            <a:ext cx="6347716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073070105"/>
      </p:ext>
    </p:extLst>
  </p:cSld>
  <p:clrMapOvr>
    <a:masterClrMapping/>
  </p:clrMapOvr>
  <p:hf sldNum="0" hdr="0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8" name="Straight Connector 17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0" name="Freeform 19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Freeform 20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Freeform 21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Freeform 22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Freeform 23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 24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50000"/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6" name="Freeform 25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50000"/>
              <a:alpha val="7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Freeform 26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b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C7C7E7-AB6B-4752-9F71-A56249CA1958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FAF02B-E4E0-4D56-A108-8F56610C054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09431608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977312" y="609600"/>
            <a:ext cx="978812" cy="5251451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09599" y="609600"/>
            <a:ext cx="5195026" cy="5431762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A5AB4D-1ABD-4FC0-8F3D-CB35690A7EF5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2D57EA-324B-4302-8661-44A54C7A14CA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17" name="Straight Connector 16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0" name="Freeform 19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Freeform 20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Freeform 21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Freeform 22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Freeform 23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 24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50000"/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6" name="Freeform 25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50000"/>
              <a:alpha val="7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Freeform 26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439902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8" name="Straight Connector 17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8" name="Straight Connector 27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9" name="Freeform 28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Freeform 29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Freeform 30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Freeform 31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Freeform 32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Freeform 33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50000"/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5" name="Freeform 34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50000"/>
              <a:alpha val="7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Freeform 26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3B9261-E1E8-4640-8581-17E6EFA856BD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47C3FC-28E2-4036-87DF-A8A183A0355A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08381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8" name="Straight Connector 17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0" name="Freeform 19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Freeform 20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Freeform 21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Freeform 22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Freeform 23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 24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50000"/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6" name="Freeform 25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50000"/>
              <a:alpha val="7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Freeform 26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8" y="2700868"/>
            <a:ext cx="6347715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0FD183-5C87-4579-AAA6-7F78A909513C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DA2B7A-BC4B-4F0F-9CEB-9E224CFCD44D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072446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8" name="Straight Connector 17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0" name="Straight Connector 19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1" name="Freeform 20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Freeform 21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Freeform 22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Freeform 23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 24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Freeform 25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50000"/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7" name="Freeform 26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50000"/>
              <a:alpha val="7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Freeform 27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609600"/>
            <a:ext cx="6347714" cy="1320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09600" y="2160589"/>
            <a:ext cx="3088109" cy="3880772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69204" y="2160590"/>
            <a:ext cx="3088110" cy="3880773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1027A9-ECD3-44F7-A964-BE484FC3252D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89148F-D70D-4289-BC00-E5070AADE12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5329515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1" name="Straight Connector 20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2" name="Straight Connector 21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3" name="Freeform 22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Freeform 23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 24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Freeform 25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Freeform 26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Freeform 27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50000"/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9" name="Freeform 28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50000"/>
              <a:alpha val="7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Freeform 29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89002" y="2160983"/>
            <a:ext cx="2808709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1627" y="2737246"/>
            <a:ext cx="3076084" cy="3304117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133103" y="2160983"/>
            <a:ext cx="282421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866918" y="2737246"/>
            <a:ext cx="3090396" cy="3304117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34EA3A-06F8-462E-9E7D-D5C7CC8A968A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6836C9-8120-45C7-88CF-181001889B6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5807628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6" name="Straight Connector 15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9" name="Freeform 18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Freeform 19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Freeform 20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Freeform 21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Freeform 22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Freeform 23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50000"/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5" name="Freeform 24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50000"/>
              <a:alpha val="7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Freeform 25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4" cy="1320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C61235-515C-4882-8CA2-7E13D93C601D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3D0D29-3424-41D3-9F50-0333295DB237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88161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7" name="Straight Connector 16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9" name="Freeform 18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Freeform 19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Freeform 20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Freeform 21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Freeform 22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Freeform 23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50000"/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5" name="Freeform 24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50000"/>
              <a:alpha val="7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Freeform 25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F9EAB8-D8D3-4C87-B2B5-DC73944ACD99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E470DE-FE8F-4B71-A709-57BD6337454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102550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9" name="Straight Connector 18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0" name="Straight Connector 19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1" name="Freeform 20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Freeform 21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Freeform 22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Freeform 23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 24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Freeform 25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50000"/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7" name="Freeform 26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50000"/>
              <a:alpha val="7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Freeform 27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1498604"/>
            <a:ext cx="2790183" cy="1278466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1276" y="514925"/>
            <a:ext cx="3386037" cy="5526437"/>
          </a:xfrm>
        </p:spPr>
        <p:txBody>
          <a:bodyPr anchor="ctr"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599" y="2777070"/>
            <a:ext cx="2790183" cy="25844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EA06AB-6C1A-4B46-9CF2-17F4FC637172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CCD077-E74D-4430-886F-06B57AEC32C0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632880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8" name="Straight Connector 17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0" name="Straight Connector 19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1" name="Freeform 20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Freeform 21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Freeform 22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Freeform 23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 24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Freeform 25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50000"/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7" name="Freeform 26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50000"/>
              <a:alpha val="7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Freeform 27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4800600"/>
            <a:ext cx="6347714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09599" y="609600"/>
            <a:ext cx="6347714" cy="3845718"/>
          </a:xfrm>
        </p:spPr>
        <p:txBody>
          <a:bodyPr anchor="ctr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599" y="5367338"/>
            <a:ext cx="6347714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01FA2A-A0D3-4239-AC2B-3FF5F4E0CA6D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2D6BFA-D65A-43EA-96DF-9A2A4B4CAD07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934922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3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9" y="2160590"/>
            <a:ext cx="6347714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405258" y="6041363"/>
            <a:ext cx="68413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7C0CCB0-B2A8-4788-9F91-B193E8338E21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09599" y="6041363"/>
            <a:ext cx="4622973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44676" y="6041363"/>
            <a:ext cx="51263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>
                    <a:lumMod val="75000"/>
                  </a:schemeClr>
                </a:solidFill>
              </a:defRPr>
            </a:lvl1pPr>
          </a:lstStyle>
          <a:p>
            <a:fld id="{C7C7467A-907C-4FD0-B702-B87BB1B3C2FA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627669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5" r:id="rId1"/>
    <p:sldLayoutId id="2147483696" r:id="rId2"/>
    <p:sldLayoutId id="2147483697" r:id="rId3"/>
    <p:sldLayoutId id="2147483698" r:id="rId4"/>
    <p:sldLayoutId id="2147483699" r:id="rId5"/>
    <p:sldLayoutId id="2147483700" r:id="rId6"/>
    <p:sldLayoutId id="2147483701" r:id="rId7"/>
    <p:sldLayoutId id="2147483702" r:id="rId8"/>
    <p:sldLayoutId id="2147483703" r:id="rId9"/>
    <p:sldLayoutId id="2147483704" r:id="rId10"/>
    <p:sldLayoutId id="2147483705" r:id="rId11"/>
    <p:sldLayoutId id="2147483706" r:id="rId12"/>
    <p:sldLayoutId id="2147483707" r:id="rId13"/>
    <p:sldLayoutId id="2147483708" r:id="rId14"/>
    <p:sldLayoutId id="2147483709" r:id="rId15"/>
    <p:sldLayoutId id="2147483710" r:id="rId16"/>
  </p:sldLayoutIdLst>
  <p:hf sldNum="0" hdr="0"/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>
              <a:lumMod val="75000"/>
            </a:schemeClr>
          </a:solidFill>
          <a:latin typeface="+mj-lt"/>
          <a:ea typeface="+mj-ea"/>
          <a:cs typeface="Trebuchet M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http://www.hotelbellorchid.com/" TargetMode="Externa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GUEST AND STAFF SAFETY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457200" y="3886200"/>
            <a:ext cx="5867400" cy="1752600"/>
          </a:xfrm>
        </p:spPr>
        <p:txBody>
          <a:bodyPr>
            <a:normAutofit fontScale="77500" lnSpcReduction="20000"/>
          </a:bodyPr>
          <a:lstStyle/>
          <a:p>
            <a:pPr>
              <a:lnSpc>
                <a:spcPct val="80000"/>
              </a:lnSpc>
            </a:pPr>
            <a:r>
              <a:rPr lang="en-US" sz="2000" b="1" dirty="0"/>
              <a:t>Bell Orchid Hotel</a:t>
            </a:r>
            <a:endParaRPr lang="en-US" sz="2000" dirty="0"/>
          </a:p>
          <a:p>
            <a:r>
              <a:rPr lang="en-US" sz="2000" dirty="0" smtClean="0"/>
              <a:t>14 Glebe Point Road</a:t>
            </a:r>
          </a:p>
          <a:p>
            <a:r>
              <a:rPr lang="en-US" sz="2000" dirty="0" smtClean="0"/>
              <a:t>Santa Barbara, California</a:t>
            </a:r>
          </a:p>
          <a:p>
            <a:r>
              <a:rPr lang="en-US" sz="2000" dirty="0" smtClean="0"/>
              <a:t>(805) 5556-3500 </a:t>
            </a:r>
          </a:p>
          <a:p>
            <a:pPr>
              <a:lnSpc>
                <a:spcPct val="80000"/>
              </a:lnSpc>
            </a:pPr>
            <a:endParaRPr lang="en-US" sz="2000" dirty="0"/>
          </a:p>
          <a:p>
            <a:pPr>
              <a:lnSpc>
                <a:spcPct val="80000"/>
              </a:lnSpc>
            </a:pPr>
            <a:r>
              <a:rPr lang="en-US" sz="2000" dirty="0"/>
              <a:t>website:  </a:t>
            </a:r>
            <a:r>
              <a:rPr lang="en-US" sz="2000" dirty="0">
                <a:hlinkClick r:id="rId2"/>
              </a:rPr>
              <a:t>www.bellorchidhotel.com</a:t>
            </a:r>
            <a:endParaRPr lang="en-US" sz="2000" dirty="0"/>
          </a:p>
        </p:txBody>
      </p:sp>
      <p:sp>
        <p:nvSpPr>
          <p:cNvPr id="5" name="Rectangle 23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/>
          <a:p>
            <a:fld id="{CB9FB8C2-6541-4C6B-AE0A-B8DEA9AC724D}" type="datetime1">
              <a:rPr lang="en-US"/>
              <a:pPr/>
              <a:t>3/30/2015</a:t>
            </a:fld>
            <a:endParaRPr lang="en-US"/>
          </a:p>
        </p:txBody>
      </p:sp>
      <p:sp>
        <p:nvSpPr>
          <p:cNvPr id="6" name="Rectangle 24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Engineering Department, Bell Orchid Hotel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4000"/>
              <a:t>AN UNSAFE WORKPLACE CAN RESULT IN:</a:t>
            </a:r>
          </a:p>
        </p:txBody>
      </p:sp>
      <p:sp>
        <p:nvSpPr>
          <p:cNvPr id="8195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r>
              <a:rPr lang="en-US"/>
              <a:t>Lost time and productivity</a:t>
            </a:r>
          </a:p>
          <a:p>
            <a:r>
              <a:rPr lang="en-US"/>
              <a:t>Overtime costs</a:t>
            </a:r>
          </a:p>
          <a:p>
            <a:r>
              <a:rPr lang="en-US"/>
              <a:t>Costs to clean and repair equipment, supplies</a:t>
            </a:r>
          </a:p>
          <a:p>
            <a:r>
              <a:rPr lang="en-US"/>
              <a:t>Costs to retrain injured workers</a:t>
            </a:r>
          </a:p>
          <a:p>
            <a:r>
              <a:rPr lang="en-US"/>
              <a:t>Workers’ compensation costs</a:t>
            </a:r>
          </a:p>
          <a:p>
            <a:r>
              <a:rPr lang="en-US"/>
              <a:t>Possible legal fees and awards to employees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F36C12-542A-42E5-B0D8-32D1BD71AB57}" type="datetime1">
              <a:rPr lang="en-US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Engineering Department, Bell Orchid Hotel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KITCHEN STAFF SHOULD:</a:t>
            </a:r>
          </a:p>
        </p:txBody>
      </p:sp>
      <p:sp>
        <p:nvSpPr>
          <p:cNvPr id="9219" name="Rectangle 3"/>
          <p:cNvSpPr>
            <a:spLocks noGrp="1" noChangeArrowheads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sz="2800"/>
              <a:t>Pay attention using sharp knives or equipment</a:t>
            </a:r>
          </a:p>
          <a:p>
            <a:r>
              <a:rPr lang="en-US" sz="2800"/>
              <a:t>Use equipment guards</a:t>
            </a:r>
          </a:p>
          <a:p>
            <a:r>
              <a:rPr lang="en-US" sz="2800"/>
              <a:t>Turn equipment off before adjusting</a:t>
            </a:r>
          </a:p>
          <a:p>
            <a:r>
              <a:rPr lang="en-US" sz="2800"/>
              <a:t>Carry dishes and glassware carefully</a:t>
            </a:r>
          </a:p>
          <a:p>
            <a:r>
              <a:rPr lang="en-US" sz="2800"/>
              <a:t>Sweep up broken glass</a:t>
            </a:r>
          </a:p>
          <a:p>
            <a:pPr lvl="2"/>
            <a:r>
              <a:rPr lang="en-US" sz="2000"/>
              <a:t>special containers for broken items</a:t>
            </a:r>
          </a:p>
          <a:p>
            <a:r>
              <a:rPr lang="en-US" sz="2800"/>
              <a:t>Wear gloves</a:t>
            </a:r>
          </a:p>
          <a:p>
            <a:r>
              <a:rPr lang="en-US" sz="2800"/>
              <a:t>Remove can lids entirely from cans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6C8111-96A5-4D4C-A475-67236130855F}" type="datetime1">
              <a:rPr lang="en-US"/>
              <a:pPr/>
              <a:t>3/30/2015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Engineering Department, Bell Orchid Hotel</a:t>
            </a:r>
          </a:p>
        </p:txBody>
      </p:sp>
      <p:sp>
        <p:nvSpPr>
          <p:cNvPr id="9220" name="Line 4"/>
          <p:cNvSpPr>
            <a:spLocks noChangeShapeType="1"/>
          </p:cNvSpPr>
          <p:nvPr/>
        </p:nvSpPr>
        <p:spPr bwMode="auto">
          <a:xfrm>
            <a:off x="381000" y="1371600"/>
            <a:ext cx="8153400" cy="0"/>
          </a:xfrm>
          <a:prstGeom prst="line">
            <a:avLst/>
          </a:prstGeom>
          <a:noFill/>
          <a:ln w="28575">
            <a:solidFill>
              <a:srgbClr val="0000FF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comb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Facet">
  <a:themeElements>
    <a:clrScheme name="Facet SD - Strawberry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F496CB"/>
      </a:accent1>
      <a:accent2>
        <a:srgbClr val="BC356F"/>
      </a:accent2>
      <a:accent3>
        <a:srgbClr val="E65331"/>
      </a:accent3>
      <a:accent4>
        <a:srgbClr val="F27E19"/>
      </a:accent4>
      <a:accent5>
        <a:srgbClr val="F2AC19"/>
      </a:accent5>
      <a:accent6>
        <a:srgbClr val="BC80E0"/>
      </a:accent6>
      <a:hlink>
        <a:srgbClr val="EF5285"/>
      </a:hlink>
      <a:folHlink>
        <a:srgbClr val="F77F90"/>
      </a:folHlink>
    </a:clrScheme>
    <a:fontScheme name="Facet SD - Strawberry">
      <a:majorFont>
        <a:latin typeface="Trebuchet MS" panose="020B0603020202020204"/>
        <a:ea typeface=""/>
        <a:cs typeface=""/>
      </a:majorFont>
      <a:minorFont>
        <a:latin typeface="Trebuchet MS" panose="020B0603020202020204"/>
        <a:ea typeface=""/>
        <a:cs typeface=""/>
      </a:minorFont>
    </a:fontScheme>
    <a:fmtScheme name="Facet SD - Strawberry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23659B44-6E34-4CE8-8F0D-387DA7996826}"/>
    </a:ext>
  </a:ext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71</TotalTime>
  <Words>121</Words>
  <Application>Microsoft Office PowerPoint</Application>
  <PresentationFormat>On-screen Show (4:3)</PresentationFormat>
  <Paragraphs>29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8" baseType="lpstr">
      <vt:lpstr>Arial</vt:lpstr>
      <vt:lpstr>Times New Roman</vt:lpstr>
      <vt:lpstr>Trebuchet MS</vt:lpstr>
      <vt:lpstr>Wingdings 3</vt:lpstr>
      <vt:lpstr>Facet</vt:lpstr>
      <vt:lpstr>GUEST AND STAFF SAFETY</vt:lpstr>
      <vt:lpstr>AN UNSAFE WORKPLACE CAN RESULT IN:</vt:lpstr>
      <vt:lpstr>KITCHEN STAFF SHOULD:</vt:lpstr>
    </vt:vector>
  </TitlesOfParts>
  <Company>self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GUEST AND STAFF SAFETY</dc:title>
  <dc:creator>GO! Series</dc:creator>
  <cp:lastModifiedBy>Shelley Gaskin</cp:lastModifiedBy>
  <cp:revision>21</cp:revision>
  <dcterms:created xsi:type="dcterms:W3CDTF">2006-04-28T16:45:21Z</dcterms:created>
  <dcterms:modified xsi:type="dcterms:W3CDTF">2015-03-30T22:21:35Z</dcterms:modified>
</cp:coreProperties>
</file>

<file path=docProps/thumbnail.jpeg>
</file>