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5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custShowLst>
    <p:custShow name="Custom Show 1" id="0">
      <p:sldLst>
        <p:sld r:id="rId2"/>
        <p:sld r:id="rId3"/>
        <p:sld r:id="rId4"/>
      </p:sldLst>
    </p:custShow>
  </p:custShowLst>
  <p:defaultTextStyle>
    <a:defPPr>
      <a:defRPr lang="en-US"/>
    </a:defPPr>
    <a:lvl1pPr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1pPr>
    <a:lvl2pPr marL="4572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2pPr>
    <a:lvl3pPr marL="9144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3pPr>
    <a:lvl4pPr marL="13716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4pPr>
    <a:lvl5pPr marL="18288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5pPr>
    <a:lvl6pPr marL="22860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6pPr>
    <a:lvl7pPr marL="27432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7pPr>
    <a:lvl8pPr marL="32004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8pPr>
    <a:lvl9pPr marL="36576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CC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fld id="{44BEF3F3-3D7F-4608-8DCC-2F41E73FF14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9267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FAB7C3-BABE-47C2-B6AB-6D984FA7F48C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2A-7989-4507-A4F8-3E5012DF07AF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47182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5" name="Straight Connector 14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6" name="Picture Placeholder 2"/>
          <p:cNvSpPr>
            <a:spLocks noGrp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9884580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49879036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 smtClean="0">
                <a:solidFill>
                  <a:schemeClr val="tx1"/>
                </a:solidFill>
                <a:effectLst/>
              </a:rPr>
              <a:t>“</a:t>
            </a:r>
            <a:endParaRPr lang="en-US" sz="8000" dirty="0">
              <a:solidFill>
                <a:schemeClr val="tx1"/>
              </a:solidFill>
              <a:effectLst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 smtClean="0">
                <a:solidFill>
                  <a:schemeClr val="tx1"/>
                </a:solidFill>
                <a:effectLst/>
              </a:rPr>
              <a:t>”</a:t>
            </a:r>
            <a:endParaRPr lang="en-US" sz="8000" dirty="0"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848843835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65205854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Group 20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22" name="Straight Connector 21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defRPr lang="en-US" sz="2000" b="0" cap="all" dirty="0" smtClean="0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Trebuchet MS"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04800" y="609600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 smtClean="0">
                <a:solidFill>
                  <a:schemeClr val="tx1"/>
                </a:solidFill>
                <a:effectLst/>
              </a:rPr>
              <a:t>“</a:t>
            </a:r>
            <a:endParaRPr lang="en-US" sz="8000" dirty="0">
              <a:solidFill>
                <a:schemeClr val="tx1"/>
              </a:solidFill>
              <a:effectLst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76200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 smtClean="0">
                <a:solidFill>
                  <a:schemeClr val="tx1"/>
                </a:solidFill>
                <a:effectLst/>
              </a:rPr>
              <a:t>”</a:t>
            </a:r>
            <a:endParaRPr lang="en-US" sz="8000" dirty="0"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52089566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9" name="Straight Connector 18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defRPr lang="en-US" sz="2000" b="0" cap="all" dirty="0" smtClean="0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Trebuchet MS"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01419433"/>
      </p:ext>
    </p:extLst>
  </p:cSld>
  <p:clrMapOvr>
    <a:masterClrMapping/>
  </p:clrMapOvr>
  <p:hf sldNum="0"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b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B3FB5-F34B-4006-9A61-2C31B8979528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B82CE-0E4B-4F5D-BA3D-9ADD8735DFC2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7029123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681072-5548-43C9-87B5-0CCFF22BB5E5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8C484-5ED0-4D94-9E4D-1DFD51A5CF83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1942554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7543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914400" y="2286000"/>
            <a:ext cx="3695700" cy="3657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2500" y="2286000"/>
            <a:ext cx="3695700" cy="3657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629400" y="6096000"/>
            <a:ext cx="2286000" cy="304800"/>
          </a:xfrm>
        </p:spPr>
        <p:txBody>
          <a:bodyPr/>
          <a:lstStyle>
            <a:lvl1pPr>
              <a:defRPr/>
            </a:lvl1pPr>
          </a:lstStyle>
          <a:p>
            <a:fld id="{5328FFB0-F1E7-4C45-8452-6FC6366958E9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86000" y="6096000"/>
            <a:ext cx="4343400" cy="534988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/>
              <a:t>Food and Beverage Department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629400" y="6400800"/>
            <a:ext cx="2286000" cy="228600"/>
          </a:xfrm>
        </p:spPr>
        <p:txBody>
          <a:bodyPr/>
          <a:lstStyle>
            <a:lvl1pPr>
              <a:defRPr/>
            </a:lvl1pPr>
          </a:lstStyle>
          <a:p>
            <a:fld id="{C3E70130-5A48-492C-B573-5E537927B3B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88876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2" name="Straight Connector 11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081EF-B5BA-44F5-A1CA-EE0CA3E0DA51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BFF46-2E44-4DF6-9452-2AD5A970F54C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017313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A5FA-F5B0-4DBC-BD87-D42DB1E74DD8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A5880-03CE-45DB-8C40-DEB96C51C682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32502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6" name="Straight Connector 15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98DC20-CB95-4512-8E7F-058DDF154EFC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57D4B4-9F04-4F61-9EAF-40841859008C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49099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Group 20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22" name="Straight Connector 21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6A70E6-D64E-4555-81A5-0E76F7C9D714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02213-C52B-4E68-BB84-F8B7BD396A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8387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6" name="Straight Connector 15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681D0-066A-4E45-8D08-9DF657969267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33BA76-5121-4ED3-8ADB-34AA31889F28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362327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2" name="Straight Connector 11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44637-DFF4-4171-AEEB-C3ADA2D47AEE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532B2D-DAA6-4352-A8B7-54024E6F8CA4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291854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18" name="Straight Connector 1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0159E6-10FC-4B18-AA8C-0CA375DC7B65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719265-FC54-4B06-A103-64F3E3F77809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28899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Group 20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22" name="Straight Connector 21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004BD-1F7C-48BB-BBC2-2FA4AD83E9BE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72A27-0400-46D7-BE32-0FAE85D883F2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7" name="Picture Placeholder 2"/>
          <p:cNvSpPr>
            <a:spLocks noGrp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573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9661413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  <p:sldLayoutId id="2147483698" r:id="rId13"/>
    <p:sldLayoutId id="2147483699" r:id="rId14"/>
    <p:sldLayoutId id="2147483700" r:id="rId15"/>
    <p:sldLayoutId id="2147483701" r:id="rId16"/>
    <p:sldLayoutId id="2147483702" r:id="rId17"/>
    <p:sldLayoutId id="2147483703" r:id="rId18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70000"/>
        <a:buFont typeface="Lucida Grande"/>
        <a:buChar char="►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70000"/>
        <a:buFont typeface="Lucida Grande"/>
        <a:buChar char="►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70000"/>
        <a:buFont typeface="Lucida Grande"/>
        <a:buChar char="►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70000"/>
        <a:buFont typeface="Lucida Grande"/>
        <a:buChar char="►"/>
        <a:defRPr sz="12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70000"/>
        <a:buFont typeface="Lucida Grande"/>
        <a:buChar char="►"/>
        <a:defRPr sz="12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990600"/>
            <a:ext cx="7772400" cy="1371600"/>
          </a:xfrm>
        </p:spPr>
        <p:txBody>
          <a:bodyPr>
            <a:normAutofit fontScale="90000"/>
          </a:bodyPr>
          <a:lstStyle/>
          <a:p>
            <a:r>
              <a:rPr lang="en-US" sz="4400" dirty="0">
                <a:latin typeface="Cataneo BT" pitchFamily="66" charset="0"/>
              </a:rPr>
              <a:t>Is it time to add a new </a:t>
            </a:r>
            <a:r>
              <a:rPr lang="en-US" sz="2700" dirty="0">
                <a:latin typeface="Cataneo BT" pitchFamily="66" charset="0"/>
              </a:rPr>
              <a:t>entrée or two to your menu?</a:t>
            </a:r>
            <a:br>
              <a:rPr lang="en-US" sz="2700" dirty="0">
                <a:latin typeface="Cataneo BT" pitchFamily="66" charset="0"/>
              </a:rPr>
            </a:br>
            <a:r>
              <a:rPr lang="en-US" sz="2700" dirty="0">
                <a:latin typeface="Cataneo BT" pitchFamily="66" charset="0"/>
              </a:rPr>
              <a:t>If so, here are some things to consider</a:t>
            </a:r>
            <a:r>
              <a:rPr lang="en-US" sz="4400" dirty="0">
                <a:latin typeface="Cataneo BT" pitchFamily="66" charset="0"/>
              </a:rPr>
              <a:t>:  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429000"/>
            <a:ext cx="6477000" cy="2590800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endParaRPr lang="en-US" sz="2400">
              <a:latin typeface="Cataneo BT" pitchFamily="66" charset="0"/>
            </a:endParaRP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Is it feasible?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What are the costs?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How will the item be received by Hotel clientele?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Does the item fit in with others similar on the menu?</a:t>
            </a:r>
          </a:p>
          <a:p>
            <a:pPr>
              <a:lnSpc>
                <a:spcPct val="80000"/>
              </a:lnSpc>
            </a:pPr>
            <a:endParaRPr lang="en-US" sz="2400">
              <a:latin typeface="Cataneo BT" pitchFamily="66" charset="0"/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B66DFEC9-19CB-4809-A41F-8D1E3958A18C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  <p:sp>
        <p:nvSpPr>
          <p:cNvPr id="2054" name="Line 6"/>
          <p:cNvSpPr>
            <a:spLocks noChangeShapeType="1"/>
          </p:cNvSpPr>
          <p:nvPr/>
        </p:nvSpPr>
        <p:spPr bwMode="auto">
          <a:xfrm>
            <a:off x="990600" y="3200400"/>
            <a:ext cx="75438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Cataneo BT" pitchFamily="66" charset="0"/>
              </a:rPr>
              <a:t>GUEST</a:t>
            </a:r>
            <a:r>
              <a:rPr lang="en-US"/>
              <a:t> </a:t>
            </a:r>
            <a:r>
              <a:rPr lang="en-US">
                <a:latin typeface="Cataneo BT" pitchFamily="66" charset="0"/>
              </a:rPr>
              <a:t>APPEAL</a:t>
            </a: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1143000" y="1600200"/>
            <a:ext cx="3695700" cy="3657600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Type of food</a:t>
            </a:r>
          </a:p>
          <a:p>
            <a:pPr lvl="1"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First course, entrée, salad, dessert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Price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Quantity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Taste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Appearance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Variety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Healthfulness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80B3C1-34B9-4DC1-B463-D7E9C8245CC7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Cataneo BT" pitchFamily="66" charset="0"/>
              </a:rPr>
              <a:t>PREPARATION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76400"/>
            <a:ext cx="7543800" cy="4267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Time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Skills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Space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Availability of ingredients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Compatibility with other menu items </a:t>
            </a:r>
          </a:p>
          <a:p>
            <a:pPr lvl="1"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equipment, timing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Extra personnel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Training time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3B29B-5649-4DEC-B92C-E8390EF56876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ce">
  <a:themeElements>
    <a:clrScheme name="Slice SD-RCA">
      <a:dk1>
        <a:sysClr val="windowText" lastClr="000000"/>
      </a:dk1>
      <a:lt1>
        <a:sysClr val="window" lastClr="FFFFFF"/>
      </a:lt1>
      <a:dk2>
        <a:srgbClr val="537D0B"/>
      </a:dk2>
      <a:lt2>
        <a:srgbClr val="A9E257"/>
      </a:lt2>
      <a:accent1>
        <a:srgbClr val="38540A"/>
      </a:accent1>
      <a:accent2>
        <a:srgbClr val="31A274"/>
      </a:accent2>
      <a:accent3>
        <a:srgbClr val="236073"/>
      </a:accent3>
      <a:accent4>
        <a:srgbClr val="6C4D90"/>
      </a:accent4>
      <a:accent5>
        <a:srgbClr val="983C27"/>
      </a:accent5>
      <a:accent6>
        <a:srgbClr val="CD811F"/>
      </a:accent6>
      <a:hlink>
        <a:srgbClr val="293F06"/>
      </a:hlink>
      <a:folHlink>
        <a:srgbClr val="68883A"/>
      </a:folHlink>
    </a:clrScheme>
    <a:fontScheme name="Slice SD-RCA">
      <a:majorFont>
        <a:latin typeface="Century Gothic" panose="020B0502020202020204"/>
        <a:ea typeface=""/>
        <a:cs typeface=""/>
      </a:majorFont>
      <a:minorFont>
        <a:latin typeface="Century Gothic" panose="020B0502020202020204"/>
        <a:ea typeface=""/>
        <a:cs typeface=""/>
      </a:minorFont>
    </a:fontScheme>
    <a:fmtScheme name="Slice SD-RCA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4C90B2D-6D41-4755-90A4-ED86E7EA9F03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183</TotalTime>
  <Words>102</Words>
  <Application>Microsoft Office PowerPoint</Application>
  <PresentationFormat>On-screen Show (4:3)</PresentationFormat>
  <Paragraphs>30</Paragraphs>
  <Slides>3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  <vt:variant>
        <vt:lpstr>Custom Shows</vt:lpstr>
      </vt:variant>
      <vt:variant>
        <vt:i4>1</vt:i4>
      </vt:variant>
    </vt:vector>
  </HeadingPairs>
  <TitlesOfParts>
    <vt:vector size="10" baseType="lpstr">
      <vt:lpstr>Arial</vt:lpstr>
      <vt:lpstr>Cataneo BT</vt:lpstr>
      <vt:lpstr>Century Gothic</vt:lpstr>
      <vt:lpstr>Lucida Grande</vt:lpstr>
      <vt:lpstr>Trebuchet MS</vt:lpstr>
      <vt:lpstr>Slice</vt:lpstr>
      <vt:lpstr>Is it time to add a new entrée or two to your menu? If so, here are some things to consider:  </vt:lpstr>
      <vt:lpstr>GUEST APPEAL</vt:lpstr>
      <vt:lpstr>PREPARATION</vt:lpstr>
      <vt:lpstr>Custom Show 1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Is it time to add a new entrée or two to your menu? If so, here are some things to consider:</dc:title>
  <dc:creator>GO! Series</dc:creator>
  <cp:lastModifiedBy>Fred Gaskin</cp:lastModifiedBy>
  <cp:revision>24</cp:revision>
  <dcterms:created xsi:type="dcterms:W3CDTF">2006-04-26T18:50:21Z</dcterms:created>
  <dcterms:modified xsi:type="dcterms:W3CDTF">2015-03-30T23:21:56Z</dcterms:modified>
</cp:coreProperties>
</file>

<file path=docProps/thumbnail.jpeg>
</file>