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4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ff" initials="j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6" autoAdjust="0"/>
    <p:restoredTop sz="94575" autoAdjust="0"/>
  </p:normalViewPr>
  <p:slideViewPr>
    <p:cSldViewPr>
      <p:cViewPr varScale="1">
        <p:scale>
          <a:sx n="110" d="100"/>
          <a:sy n="110" d="100"/>
        </p:scale>
        <p:origin x="164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06-04-26T11:00:13.470" idx="2">
    <p:pos x="10" y="10"/>
    <p:text>This is not the complete context of the Mission Statement; the entire Statement is provided with other documentation.</p:tex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r>
              <a:rPr lang="en-US"/>
              <a:t>Bell Orchid Hotel</a:t>
            </a:r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7554E988-D53C-47DC-8193-C6B17D90121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1610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9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r>
              <a:rPr lang="en-US"/>
              <a:t>Bell Orchid Hotel</a:t>
            </a:r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3C5C5182-C9C8-4C67-AEFF-69653751A59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76817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Bell Orchid Hotel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7B5CEB-9D16-46E4-AAED-45E085054088}" type="slidenum">
              <a:rPr lang="en-US"/>
              <a:pPr/>
              <a:t>3</a:t>
            </a:fld>
            <a:endParaRPr lang="en-US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 full copy of the Hotel’s Mission Statement will be provided.</a:t>
            </a:r>
          </a:p>
        </p:txBody>
      </p:sp>
    </p:spTree>
    <p:extLst>
      <p:ext uri="{BB962C8B-B14F-4D97-AF65-F5344CB8AC3E}">
        <p14:creationId xmlns:p14="http://schemas.microsoft.com/office/powerpoint/2010/main" val="32087400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Freeform 18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Freeform 24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9E3A6-F330-48A8-BB1C-196DFB2DF9AB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2036C-EDF9-47EB-B15B-F2E71EA583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-16933"/>
            <a:ext cx="863600" cy="5698067"/>
          </a:xfrm>
          <a:custGeom>
            <a:avLst/>
            <a:gdLst>
              <a:gd name="connsiteX0" fmla="*/ 0 w 863600"/>
              <a:gd name="connsiteY0" fmla="*/ 8467 h 5698067"/>
              <a:gd name="connsiteX1" fmla="*/ 863600 w 863600"/>
              <a:gd name="connsiteY1" fmla="*/ 0 h 5698067"/>
              <a:gd name="connsiteX2" fmla="*/ 863600 w 863600"/>
              <a:gd name="connsiteY2" fmla="*/ 16934 h 5698067"/>
              <a:gd name="connsiteX3" fmla="*/ 0 w 863600"/>
              <a:gd name="connsiteY3" fmla="*/ 5698067 h 5698067"/>
              <a:gd name="connsiteX4" fmla="*/ 0 w 863600"/>
              <a:gd name="connsiteY4" fmla="*/ 8467 h 5698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3600" h="5698067">
                <a:moveTo>
                  <a:pt x="0" y="8467"/>
                </a:moveTo>
                <a:lnTo>
                  <a:pt x="863600" y="0"/>
                </a:lnTo>
                <a:lnTo>
                  <a:pt x="863600" y="16934"/>
                </a:lnTo>
                <a:lnTo>
                  <a:pt x="0" y="5698067"/>
                </a:lnTo>
                <a:lnTo>
                  <a:pt x="0" y="8467"/>
                </a:ln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6675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9DACB-C20A-43F9-A738-345AF9C7137F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22752-57ED-4306-97B2-30BCC18CF3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410060"/>
      </p:ext>
    </p:extLst>
  </p:cSld>
  <p:clrMapOvr>
    <a:masterClrMapping/>
  </p:clrMapOvr>
  <p:hf sldNum="0"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Straight Connector 26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Freeform 28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Freeform 35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9DACB-C20A-43F9-A738-345AF9C7137F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22752-57ED-4306-97B2-30BCC18CF3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dirty="0" smtClean="0">
                <a:solidFill>
                  <a:schemeClr val="accent1"/>
                </a:solidFill>
              </a:rPr>
              <a:t>”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017857"/>
      </p:ext>
    </p:extLst>
  </p:cSld>
  <p:clrMapOvr>
    <a:masterClrMapping/>
  </p:clrMapOvr>
  <p:hf sldNum="0"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Straight Connector 28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9DACB-C20A-43F9-A738-345AF9C7137F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22752-57ED-4306-97B2-30BCC18CF3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859185"/>
      </p:ext>
    </p:extLst>
  </p:cSld>
  <p:clrMapOvr>
    <a:masterClrMapping/>
  </p:clrMapOvr>
  <p:hf sldNum="0"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Connector 20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Freeform 32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Freeform 31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9DACB-C20A-43F9-A738-345AF9C7137F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22752-57ED-4306-97B2-30BCC18CF3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dirty="0" smtClean="0">
                <a:solidFill>
                  <a:schemeClr val="accent1"/>
                </a:solidFill>
              </a:rPr>
              <a:t>”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198601"/>
      </p:ext>
    </p:extLst>
  </p:cSld>
  <p:clrMapOvr>
    <a:masterClrMapping/>
  </p:clrMapOvr>
  <p:hf sldNum="0"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Freeform 28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Freeform 27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9DACB-C20A-43F9-A738-345AF9C7137F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22752-57ED-4306-97B2-30BCC18CF3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4776887"/>
      </p:ext>
    </p:extLst>
  </p:cSld>
  <p:clrMapOvr>
    <a:masterClrMapping/>
  </p:clrMapOvr>
  <p:hf sldNum="0"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7A030-DB32-4193-A509-622FF77C6058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83542-B3D7-4E72-A486-4E52847E5A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2451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431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98832-357A-4D87-8412-1B12B871B92B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BE2BC-D943-4E46-9F06-83E0215F40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886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42AE7-52E7-4CA6-935D-012DD742C688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D5FD1-FB02-4D47-AD62-FB627E6C31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696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8C8D2-E90F-4B1F-9CAB-367F011D337D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B52C2-C4D3-497A-809F-F80D69B839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039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Freeform 27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Freeform 26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08D35-A182-4E19-ABB1-4D673F914724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62F73-6B5C-45E4-A683-865C9EB20EE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902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Freeform 29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Freeform 28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9002" y="2160983"/>
            <a:ext cx="28087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627" y="2737246"/>
            <a:ext cx="3076084" cy="330411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33103" y="2160983"/>
            <a:ext cx="28242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918" y="2737246"/>
            <a:ext cx="3090396" cy="330411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EB11E-A128-42F7-8770-F2D3DD4D0BBC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1ED01-2FF0-4275-8239-C129B0407C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885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Freeform 25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Freeform 24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EA69C-8A7C-409C-A76E-E0AB4D7452FE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D5A30-5171-44E7-93BA-E8512BFAF9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609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Freeform 25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Freeform 24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A16DE-E295-49E1-B815-953EAE396622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74497-77E8-4A2D-B6D1-24E6739F24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25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Freeform 27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Freeform 26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3" cy="1278466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6" y="514925"/>
            <a:ext cx="3386037" cy="5526437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70"/>
            <a:ext cx="2790183" cy="25844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B094-7055-43B3-B9F0-2A1C73FA1308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9F3CB-EBAF-462C-A53A-41E0F88057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411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Freeform 27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Freeform 26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7AD45-3CFA-4DE1-BC71-1FF4DD3DFBE1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10392-8293-4F92-92CF-4F2BC0C9BE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973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49DACB-C20A-43F9-A738-345AF9C7137F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2122752-57ED-4306-97B2-30BCC18CF3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39403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  <p:sldLayoutId id="2147483718" r:id="rId14"/>
    <p:sldLayoutId id="2147483719" r:id="rId15"/>
    <p:sldLayoutId id="2147483720" r:id="rId16"/>
  </p:sldLayoutIdLst>
  <p:hf sldNum="0" hd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>
                <a:latin typeface="Book Antiqua" pitchFamily="18" charset="0"/>
              </a:rPr>
              <a:t>LOAN PRESENTATION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80000"/>
              </a:lnSpc>
            </a:pPr>
            <a:r>
              <a:rPr lang="en-US" sz="2400" dirty="0">
                <a:latin typeface="Bookman Old Style" pitchFamily="18" charset="0"/>
              </a:rPr>
              <a:t>Presented to Loan Officers of </a:t>
            </a:r>
            <a:r>
              <a:rPr lang="en-US" sz="2400" dirty="0" smtClean="0">
                <a:latin typeface="Bookman Old Style" pitchFamily="18" charset="0"/>
              </a:rPr>
              <a:t>Commonwealth </a:t>
            </a:r>
            <a:r>
              <a:rPr lang="en-US" sz="2400" dirty="0">
                <a:latin typeface="Bookman Old Style" pitchFamily="18" charset="0"/>
              </a:rPr>
              <a:t>Bank </a:t>
            </a:r>
          </a:p>
          <a:p>
            <a:pPr>
              <a:lnSpc>
                <a:spcPct val="80000"/>
              </a:lnSpc>
            </a:pPr>
            <a:r>
              <a:rPr lang="en-US" sz="2400" dirty="0">
                <a:latin typeface="Bookman Old Style" pitchFamily="18" charset="0"/>
              </a:rPr>
              <a:t>June 15</a:t>
            </a:r>
          </a:p>
          <a:p>
            <a:pPr>
              <a:lnSpc>
                <a:spcPct val="80000"/>
              </a:lnSpc>
            </a:pPr>
            <a:r>
              <a:rPr lang="en-US" sz="2400" dirty="0" smtClean="0">
                <a:latin typeface="Bookman Old Style" pitchFamily="18" charset="0"/>
              </a:rPr>
              <a:t>Commonwealth </a:t>
            </a:r>
            <a:r>
              <a:rPr lang="en-US" sz="2400" dirty="0">
                <a:latin typeface="Bookman Old Style" pitchFamily="18" charset="0"/>
              </a:rPr>
              <a:t>Bank, </a:t>
            </a:r>
            <a:r>
              <a:rPr lang="en-US" sz="2400" dirty="0" smtClean="0">
                <a:latin typeface="Bookman Old Style" pitchFamily="18" charset="0"/>
              </a:rPr>
              <a:t>Santa Barbara, CA</a:t>
            </a:r>
            <a:endParaRPr lang="en-US" sz="2400" dirty="0">
              <a:latin typeface="Bookman Old Style" pitchFamily="18" charset="0"/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/>
          <a:p>
            <a:fld id="{C9316D55-A536-4CA3-A2AA-1E68E284D6DA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Bell Orchid Hotel</a:t>
            </a:r>
          </a:p>
        </p:txBody>
      </p:sp>
      <p:sp>
        <p:nvSpPr>
          <p:cNvPr id="2052" name="Line 4"/>
          <p:cNvSpPr>
            <a:spLocks noChangeShapeType="1"/>
          </p:cNvSpPr>
          <p:nvPr/>
        </p:nvSpPr>
        <p:spPr bwMode="auto">
          <a:xfrm>
            <a:off x="457200" y="3276600"/>
            <a:ext cx="8153400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>
                <a:latin typeface="Book Antiqua" pitchFamily="18" charset="0"/>
              </a:rPr>
              <a:t>Table of Contents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95000"/>
              </a:lnSpc>
              <a:buFont typeface="Wingdings" pitchFamily="2" charset="2"/>
              <a:buChar char="v"/>
            </a:pPr>
            <a:r>
              <a:rPr lang="en-US" sz="3000">
                <a:latin typeface="Book Antiqua" pitchFamily="18" charset="0"/>
              </a:rPr>
              <a:t>MISSION STATEMENT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sz="3000">
                <a:latin typeface="Book Antiqua" pitchFamily="18" charset="0"/>
              </a:rPr>
              <a:t>DESCRIPTION OF BELL ORCHID HOTEL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sz="3000">
                <a:latin typeface="Book Antiqua" pitchFamily="18" charset="0"/>
              </a:rPr>
              <a:t>HOTEL FACILITIES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sz="3000">
                <a:latin typeface="Book Antiqua" pitchFamily="18" charset="0"/>
              </a:rPr>
              <a:t>REVENUE AND EXPENSES – FIRST SIX MONTHS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sz="3000">
                <a:latin typeface="Book Antiqua" pitchFamily="18" charset="0"/>
              </a:rPr>
              <a:t>ANTICIPATED REVENUE AND EXPENSES, JULY – DECEMBER 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sz="3000">
                <a:latin typeface="Book Antiqua" pitchFamily="18" charset="0"/>
              </a:rPr>
              <a:t>DOCUMENTATION PROVIDED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DFC11-0D2E-47D8-B558-1F8EA91ADDD8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Bell Orchid Hotel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Mission Statement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>
                <a:latin typeface="Book Antiqua" pitchFamily="18" charset="0"/>
              </a:rPr>
              <a:t>To be recognized as one of the leading four-star, full service hotels in </a:t>
            </a:r>
            <a:r>
              <a:rPr lang="en-US" dirty="0" smtClean="0">
                <a:latin typeface="Book Antiqua" pitchFamily="18" charset="0"/>
              </a:rPr>
              <a:t>Santa Barbara, California.  </a:t>
            </a:r>
            <a:r>
              <a:rPr lang="en-US" dirty="0">
                <a:latin typeface="Book Antiqua" pitchFamily="18" charset="0"/>
              </a:rPr>
              <a:t>We will combine the genuine warmth and vitality of this city with the tradition and charm of Europe … The community will be proud of the hotel and see it as a vital part of the city and its waterfront.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B3F96-61FF-4465-85ED-7651B07080CB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Bell Orchid Hotel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 SD - cor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 SD - core">
      <a:majorFont>
        <a:latin typeface="Trebuchet MS" panose="020B0603020202020204"/>
        <a:ea typeface=""/>
        <a:cs typeface=""/>
      </a:majorFont>
      <a:minorFont>
        <a:latin typeface="Trebuchet MS" panose="020B0603020202020204"/>
        <a:ea typeface=""/>
        <a:cs typeface=""/>
      </a:minorFont>
    </a:fontScheme>
    <a:fmtScheme name="Facet SD - cor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137</TotalTime>
  <Words>137</Words>
  <Application>Microsoft Office PowerPoint</Application>
  <PresentationFormat>On-screen Show (4:3)</PresentationFormat>
  <Paragraphs>22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Arial</vt:lpstr>
      <vt:lpstr>Book Antiqua</vt:lpstr>
      <vt:lpstr>Bookman Old Style</vt:lpstr>
      <vt:lpstr>Garamond</vt:lpstr>
      <vt:lpstr>Trebuchet MS</vt:lpstr>
      <vt:lpstr>Wingdings</vt:lpstr>
      <vt:lpstr>Wingdings 3</vt:lpstr>
      <vt:lpstr>Facet</vt:lpstr>
      <vt:lpstr>LOAN PRESENTATION</vt:lpstr>
      <vt:lpstr>Table of Contents</vt:lpstr>
      <vt:lpstr>Mission Statement</vt:lpstr>
    </vt:vector>
  </TitlesOfParts>
  <Company>self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LOAN PRESENTATION</dc:title>
  <dc:creator>GO! Series</dc:creator>
  <cp:lastModifiedBy>Fred Gaskin</cp:lastModifiedBy>
  <cp:revision>16</cp:revision>
  <dcterms:created xsi:type="dcterms:W3CDTF">2006-04-26T16:17:11Z</dcterms:created>
  <dcterms:modified xsi:type="dcterms:W3CDTF">2015-03-30T23:23:30Z</dcterms:modified>
</cp:coreProperties>
</file>