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8" r:id="rId3"/>
    <p:sldId id="259" r:id="rId4"/>
    <p:sldId id="260" r:id="rId5"/>
    <p:sldId id="261"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DE7F621-7BD2-4C02-B203-E1ECB034D4CD}"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0626561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1325637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1457798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D290B7ED-76F4-453E-B17A-EDE640035A3F}"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889298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2208493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DE7F621-7BD2-4C02-B203-E1ECB034D4CD}"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737638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DE7F621-7BD2-4C02-B203-E1ECB034D4CD}"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1237200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E7F621-7BD2-4C02-B203-E1ECB034D4CD}"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23182161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8DE7F621-7BD2-4C02-B203-E1ECB034D4CD}" type="datetimeFigureOut">
              <a:rPr lang="en-US" smtClean="0"/>
              <a:t>12/13/2017</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D290B7ED-76F4-453E-B17A-EDE640035A3F}" type="slidenum">
              <a:rPr lang="en-US" smtClean="0"/>
              <a:t>‹#›</a:t>
            </a:fld>
            <a:endParaRPr lang="en-US"/>
          </a:p>
        </p:txBody>
      </p:sp>
    </p:spTree>
    <p:extLst>
      <p:ext uri="{BB962C8B-B14F-4D97-AF65-F5344CB8AC3E}">
        <p14:creationId xmlns:p14="http://schemas.microsoft.com/office/powerpoint/2010/main" val="1499532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E7F621-7BD2-4C02-B203-E1ECB034D4CD}"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174986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E7F621-7BD2-4C02-B203-E1ECB034D4CD}"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07940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340347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DE7F621-7BD2-4C02-B203-E1ECB034D4CD}"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2340091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DE7F621-7BD2-4C02-B203-E1ECB034D4CD}"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46349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8DE7F621-7BD2-4C02-B203-E1ECB034D4CD}"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5991222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332172091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E7F621-7BD2-4C02-B203-E1ECB034D4CD}"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90B7ED-76F4-453E-B17A-EDE640035A3F}" type="slidenum">
              <a:rPr lang="en-US" smtClean="0"/>
              <a:t>‹#›</a:t>
            </a:fld>
            <a:endParaRPr lang="en-US"/>
          </a:p>
        </p:txBody>
      </p:sp>
    </p:spTree>
    <p:extLst>
      <p:ext uri="{BB962C8B-B14F-4D97-AF65-F5344CB8AC3E}">
        <p14:creationId xmlns:p14="http://schemas.microsoft.com/office/powerpoint/2010/main" val="404488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DE7F621-7BD2-4C02-B203-E1ECB034D4CD}" type="datetimeFigureOut">
              <a:rPr lang="en-US" smtClean="0"/>
              <a:t>12/13/2017</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D290B7ED-76F4-453E-B17A-EDE640035A3F}" type="slidenum">
              <a:rPr lang="en-US" smtClean="0"/>
              <a:t>‹#›</a:t>
            </a:fld>
            <a:endParaRPr lang="en-US"/>
          </a:p>
        </p:txBody>
      </p:sp>
    </p:spTree>
    <p:extLst>
      <p:ext uri="{BB962C8B-B14F-4D97-AF65-F5344CB8AC3E}">
        <p14:creationId xmlns:p14="http://schemas.microsoft.com/office/powerpoint/2010/main" val="2162935411"/>
      </p:ext>
    </p:extLst>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 id="2147483892" r:id="rId16"/>
    <p:sldLayoutId id="2147483893"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www.hbr.org/" TargetMode="External"/><Relationship Id="rId2" Type="http://schemas.openxmlformats.org/officeDocument/2006/relationships/hyperlink" Target="http://www.healthcarefinancenews.com/"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Now Hiring: Medical Specialists</a:t>
            </a:r>
            <a:endParaRPr lang="en-US" dirty="0"/>
          </a:p>
        </p:txBody>
      </p:sp>
      <p:sp>
        <p:nvSpPr>
          <p:cNvPr id="3" name="Subtitle 2"/>
          <p:cNvSpPr>
            <a:spLocks noGrp="1"/>
          </p:cNvSpPr>
          <p:nvPr>
            <p:ph type="subTitle" idx="1"/>
          </p:nvPr>
        </p:nvSpPr>
        <p:spPr/>
        <p:txBody>
          <a:bodyPr/>
          <a:lstStyle/>
          <a:p>
            <a:r>
              <a:rPr lang="en-US" dirty="0" smtClean="0"/>
              <a:t>By: Anissa Gonzalez</a:t>
            </a:r>
            <a:endParaRPr lang="en-US" dirty="0"/>
          </a:p>
        </p:txBody>
      </p:sp>
    </p:spTree>
    <p:extLst>
      <p:ext uri="{BB962C8B-B14F-4D97-AF65-F5344CB8AC3E}">
        <p14:creationId xmlns:p14="http://schemas.microsoft.com/office/powerpoint/2010/main" val="4019638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609597"/>
            <a:ext cx="9613859" cy="3592750"/>
          </a:xfrm>
        </p:spPr>
        <p:txBody>
          <a:bodyPr>
            <a:normAutofit/>
          </a:bodyPr>
          <a:lstStyle/>
          <a:p>
            <a:pPr algn="r"/>
            <a:r>
              <a:rPr lang="en-US" sz="3600" dirty="0" smtClean="0">
                <a:effectLst>
                  <a:outerShdw blurRad="38100" dist="38100" dir="2700000" algn="tl">
                    <a:srgbClr val="000000">
                      <a:alpha val="43137"/>
                    </a:srgbClr>
                  </a:outerShdw>
                </a:effectLst>
              </a:rPr>
              <a:t>Medical Specialists</a:t>
            </a:r>
            <a:endParaRPr lang="en-US" sz="3600" dirty="0">
              <a:effectLst>
                <a:outerShdw blurRad="38100" dist="38100" dir="2700000" algn="tl">
                  <a:srgbClr val="000000">
                    <a:alpha val="43137"/>
                  </a:srgbClr>
                </a:outerShdw>
              </a:effectLst>
            </a:endParaRPr>
          </a:p>
        </p:txBody>
      </p:sp>
      <p:sp>
        <p:nvSpPr>
          <p:cNvPr id="4" name="Text Placeholder 3"/>
          <p:cNvSpPr>
            <a:spLocks noGrp="1"/>
          </p:cNvSpPr>
          <p:nvPr>
            <p:ph type="body" sz="half" idx="2"/>
          </p:nvPr>
        </p:nvSpPr>
        <p:spPr/>
        <p:txBody>
          <a:bodyPr>
            <a:noAutofit/>
          </a:bodyPr>
          <a:lstStyle/>
          <a:p>
            <a:pPr algn="ctr"/>
            <a:r>
              <a:rPr lang="en-US" sz="1800" dirty="0" smtClean="0"/>
              <a:t>Healthcare is a major asset to everyone. We all make our yearly or monthly visits to the doctor and even when we’re sick, we find ourselves in the doctors office. It’s been said there’s a shortage in medical specialists, but what does that mean?</a:t>
            </a:r>
            <a:endParaRPr lang="en-US" sz="18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910" y="609597"/>
            <a:ext cx="4103590" cy="2742481"/>
          </a:xfrm>
          <a:prstGeom prst="rect">
            <a:avLst/>
          </a:prstGeom>
        </p:spPr>
      </p:pic>
    </p:spTree>
    <p:extLst>
      <p:ext uri="{BB962C8B-B14F-4D97-AF65-F5344CB8AC3E}">
        <p14:creationId xmlns:p14="http://schemas.microsoft.com/office/powerpoint/2010/main" val="1699930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What is a Medical Specialist?</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82518" y="2336872"/>
            <a:ext cx="3812381" cy="3812381"/>
          </a:xfrm>
          <a:effectLst>
            <a:glow rad="228600">
              <a:schemeClr val="accent4">
                <a:satMod val="175000"/>
                <a:alpha val="40000"/>
              </a:schemeClr>
            </a:glow>
            <a:outerShdw blurRad="76200" dir="13500000" sy="23000" kx="1200000" algn="br" rotWithShape="0">
              <a:prstClr val="black">
                <a:alpha val="20000"/>
              </a:prstClr>
            </a:outerShdw>
          </a:effectLst>
        </p:spPr>
      </p:pic>
      <p:sp>
        <p:nvSpPr>
          <p:cNvPr id="4" name="Text Placeholder 3"/>
          <p:cNvSpPr>
            <a:spLocks noGrp="1"/>
          </p:cNvSpPr>
          <p:nvPr>
            <p:ph type="body" sz="half" idx="2"/>
          </p:nvPr>
        </p:nvSpPr>
        <p:spPr/>
        <p:txBody>
          <a:bodyPr>
            <a:normAutofit/>
          </a:bodyPr>
          <a:lstStyle/>
          <a:p>
            <a:pPr algn="ctr"/>
            <a:r>
              <a:rPr lang="en-US" sz="1800" dirty="0" smtClean="0">
                <a:latin typeface="Cambria" panose="02040503050406030204" pitchFamily="18" charset="0"/>
              </a:rPr>
              <a:t>Medical Specialists include surgeons, cardiologists, neurologist, etc. All of which are very vital in our lives at some point (mostly toward those who are elderly). Studies have shown, not enough training has been given for both physicians and specialists which could be a predecessor as to why the shortage is fairly low.  </a:t>
            </a:r>
            <a:endParaRPr lang="en-US" sz="1800" dirty="0">
              <a:latin typeface="Cambria" panose="02040503050406030204" pitchFamily="18" charset="0"/>
            </a:endParaRPr>
          </a:p>
        </p:txBody>
      </p:sp>
    </p:spTree>
    <p:extLst>
      <p:ext uri="{BB962C8B-B14F-4D97-AF65-F5344CB8AC3E}">
        <p14:creationId xmlns:p14="http://schemas.microsoft.com/office/powerpoint/2010/main" val="1567484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Why Does it Matter?</a:t>
            </a:r>
            <a:endParaRPr lang="en-US" dirty="0"/>
          </a:p>
        </p:txBody>
      </p:sp>
      <p:pic>
        <p:nvPicPr>
          <p:cNvPr id="5" name="Content Placeholder 4" descr="lexlarayhealthocc - hom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91187" y="2336800"/>
            <a:ext cx="3598863" cy="35988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 Placeholder 3"/>
          <p:cNvSpPr>
            <a:spLocks noGrp="1"/>
          </p:cNvSpPr>
          <p:nvPr>
            <p:ph type="body" sz="half" idx="2"/>
          </p:nvPr>
        </p:nvSpPr>
        <p:spPr/>
        <p:txBody>
          <a:bodyPr/>
          <a:lstStyle/>
          <a:p>
            <a:pPr marL="285750" indent="-285750">
              <a:buFont typeface="Arial" panose="020B0604020202020204" pitchFamily="34" charset="0"/>
              <a:buChar char="•"/>
            </a:pPr>
            <a:r>
              <a:rPr lang="en-US" dirty="0" smtClean="0">
                <a:latin typeface="Rockwell" panose="02060603020205020403" pitchFamily="18" charset="0"/>
              </a:rPr>
              <a:t>Physicians are human who want to go away on vacation just like the average person </a:t>
            </a:r>
          </a:p>
          <a:p>
            <a:pPr marL="742950" lvl="1" indent="-285750">
              <a:buFont typeface="Arial" panose="020B0604020202020204" pitchFamily="34" charset="0"/>
              <a:buChar char="•"/>
            </a:pPr>
            <a:r>
              <a:rPr lang="en-US" sz="1600" dirty="0" smtClean="0">
                <a:latin typeface="Rockwell" panose="02060603020205020403" pitchFamily="18" charset="0"/>
              </a:rPr>
              <a:t>They also get sick</a:t>
            </a:r>
          </a:p>
          <a:p>
            <a:pPr marL="285750" indent="-285750">
              <a:buFont typeface="Arial" panose="020B0604020202020204" pitchFamily="34" charset="0"/>
              <a:buChar char="•"/>
            </a:pPr>
            <a:r>
              <a:rPr lang="en-US" dirty="0" smtClean="0">
                <a:latin typeface="Rockwell" panose="02060603020205020403" pitchFamily="18" charset="0"/>
              </a:rPr>
              <a:t>On a broader spectrum, the many diseases that in the world require special attention </a:t>
            </a:r>
          </a:p>
          <a:p>
            <a:pPr marL="742950" lvl="1" indent="-285750">
              <a:buFont typeface="Arial" panose="020B0604020202020204" pitchFamily="34" charset="0"/>
              <a:buChar char="•"/>
            </a:pPr>
            <a:r>
              <a:rPr lang="en-US" sz="1600" dirty="0" smtClean="0">
                <a:latin typeface="Rockwell" panose="02060603020205020403" pitchFamily="18" charset="0"/>
              </a:rPr>
              <a:t>Cancer, heart attacks, </a:t>
            </a:r>
            <a:r>
              <a:rPr lang="en-US" sz="1600" dirty="0" err="1" smtClean="0">
                <a:latin typeface="Rockwell" panose="02060603020205020403" pitchFamily="18" charset="0"/>
              </a:rPr>
              <a:t>etc</a:t>
            </a:r>
            <a:r>
              <a:rPr lang="en-US" sz="1600" dirty="0" smtClean="0">
                <a:latin typeface="Rockwell" panose="02060603020205020403" pitchFamily="18" charset="0"/>
              </a:rPr>
              <a:t> </a:t>
            </a:r>
          </a:p>
          <a:p>
            <a:pPr lvl="1"/>
            <a:endParaRPr lang="en-US" dirty="0" smtClean="0"/>
          </a:p>
        </p:txBody>
      </p:sp>
    </p:spTree>
    <p:extLst>
      <p:ext uri="{BB962C8B-B14F-4D97-AF65-F5344CB8AC3E}">
        <p14:creationId xmlns:p14="http://schemas.microsoft.com/office/powerpoint/2010/main" val="3990647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Why Consider Becoming a Medical Specialist?</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61818" y="2628972"/>
            <a:ext cx="4841082" cy="3523460"/>
          </a:xfrm>
          <a:prstGeom prst="rect">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4" name="Text Placeholder 3"/>
          <p:cNvSpPr>
            <a:spLocks noGrp="1"/>
          </p:cNvSpPr>
          <p:nvPr>
            <p:ph type="body" sz="half" idx="2"/>
          </p:nvPr>
        </p:nvSpPr>
        <p:spPr/>
        <p:txBody>
          <a:bodyPr/>
          <a:lstStyle/>
          <a:p>
            <a:r>
              <a:rPr lang="en-US" dirty="0" smtClean="0"/>
              <a:t>Although it’s been projected, “deficit of up to 104,900 physicians in the U.S by 2030”, the more awareness that’s brought onto this, there is a likelihood of proving that prediction otherwise. The longevity of school is a concern amongst most, but the bigger picture is missed. Saving lives isn’t a bad thing, is it? </a:t>
            </a:r>
            <a:endParaRPr lang="en-US" dirty="0"/>
          </a:p>
        </p:txBody>
      </p:sp>
      <p:pic>
        <p:nvPicPr>
          <p:cNvPr id="6" name="Picture 5" descr="301 Moved Permanentl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68500" y="4961807"/>
            <a:ext cx="977900" cy="733425"/>
          </a:xfrm>
          <a:prstGeom prst="rect">
            <a:avLst/>
          </a:prstGeom>
        </p:spPr>
      </p:pic>
    </p:spTree>
    <p:extLst>
      <p:ext uri="{BB962C8B-B14F-4D97-AF65-F5344CB8AC3E}">
        <p14:creationId xmlns:p14="http://schemas.microsoft.com/office/powerpoint/2010/main" val="2176427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marL="457200" indent="-457200">
              <a:buFont typeface="Arial" panose="020B0604020202020204" pitchFamily="34" charset="0"/>
              <a:buChar char="•"/>
            </a:pPr>
            <a:r>
              <a:rPr lang="en-US" dirty="0" smtClean="0"/>
              <a:t>“Not </a:t>
            </a:r>
            <a:r>
              <a:rPr lang="en-US" dirty="0"/>
              <a:t>just primary care, the coming "Silver Tsunami" will hit specialists as </a:t>
            </a:r>
            <a:r>
              <a:rPr lang="en-US" dirty="0" smtClean="0"/>
              <a:t>well”, </a:t>
            </a:r>
            <a:r>
              <a:rPr lang="en-US" dirty="0" smtClean="0">
                <a:hlinkClick r:id="rId2"/>
              </a:rPr>
              <a:t>www.healthcarefinancenews.com</a:t>
            </a:r>
            <a:r>
              <a:rPr lang="en-US" dirty="0" smtClean="0"/>
              <a:t/>
            </a:r>
            <a:br>
              <a:rPr lang="en-US" dirty="0" smtClean="0"/>
            </a:br>
            <a:r>
              <a:rPr lang="en-US" dirty="0" smtClean="0"/>
              <a:t>“</a:t>
            </a:r>
            <a:r>
              <a:rPr lang="en-US" b="1" dirty="0" smtClean="0"/>
              <a:t>Substitute </a:t>
            </a:r>
            <a:r>
              <a:rPr lang="en-US" b="1" dirty="0"/>
              <a:t>Doctors Are Becoming More Common. What Do We Know About Their Quality of Care</a:t>
            </a:r>
            <a:r>
              <a:rPr lang="en-US" b="1" dirty="0" smtClean="0"/>
              <a:t>?”, </a:t>
            </a:r>
            <a:r>
              <a:rPr lang="en-US" b="1" dirty="0" smtClean="0">
                <a:hlinkClick r:id="rId3"/>
              </a:rPr>
              <a:t>www.hbr.org</a:t>
            </a:r>
            <a:r>
              <a:rPr lang="en-US" b="1" dirty="0" smtClean="0"/>
              <a:t/>
            </a:r>
            <a:br>
              <a:rPr lang="en-US" b="1" dirty="0" smtClean="0"/>
            </a:br>
            <a:r>
              <a:rPr lang="en-US" b="1" dirty="0"/>
              <a:t/>
            </a:r>
            <a:br>
              <a:rPr lang="en-US" b="1" dirty="0"/>
            </a:br>
            <a:r>
              <a:rPr lang="en-US" b="1" dirty="0" smtClean="0"/>
              <a:t>Images:</a:t>
            </a:r>
            <a:br>
              <a:rPr lang="en-US" b="1" dirty="0" smtClean="0"/>
            </a:br>
            <a:r>
              <a:rPr lang="en-US" b="1" dirty="0" smtClean="0"/>
              <a:t>www.dreamstime.com</a:t>
            </a:r>
            <a:r>
              <a:rPr lang="en-US" dirty="0"/>
              <a:t/>
            </a:r>
            <a:br>
              <a:rPr lang="en-US" dirty="0"/>
            </a:br>
            <a:endParaRPr lang="en-US" dirty="0"/>
          </a:p>
        </p:txBody>
      </p:sp>
      <p:sp>
        <p:nvSpPr>
          <p:cNvPr id="5" name="Text Placeholder 4"/>
          <p:cNvSpPr>
            <a:spLocks noGrp="1"/>
          </p:cNvSpPr>
          <p:nvPr>
            <p:ph type="body" sz="half" idx="2"/>
          </p:nvPr>
        </p:nvSpPr>
        <p:spPr/>
        <p:txBody>
          <a:bodyPr/>
          <a:lstStyle/>
          <a:p>
            <a:r>
              <a:rPr lang="en-US" dirty="0" smtClean="0"/>
              <a:t>Sources </a:t>
            </a:r>
            <a:endParaRPr lang="en-US" dirty="0"/>
          </a:p>
        </p:txBody>
      </p:sp>
    </p:spTree>
    <p:extLst>
      <p:ext uri="{BB962C8B-B14F-4D97-AF65-F5344CB8AC3E}">
        <p14:creationId xmlns:p14="http://schemas.microsoft.com/office/powerpoint/2010/main" val="824269438"/>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52</TotalTime>
  <Words>261</Words>
  <Application>Microsoft Office PowerPoint</Application>
  <PresentationFormat>Widescreen</PresentationFormat>
  <Paragraphs>15</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Cambria</vt:lpstr>
      <vt:lpstr>Rockwell</vt:lpstr>
      <vt:lpstr>Trebuchet MS</vt:lpstr>
      <vt:lpstr>Berlin</vt:lpstr>
      <vt:lpstr>Now Hiring: Medical Specialists</vt:lpstr>
      <vt:lpstr>Medical Specialists</vt:lpstr>
      <vt:lpstr>What is a Medical Specialist?</vt:lpstr>
      <vt:lpstr>Why Does it Matter?</vt:lpstr>
      <vt:lpstr>Why Consider Becoming a Medical Specialist?</vt:lpstr>
      <vt:lpstr>“Not just primary care, the coming "Silver Tsunami" will hit specialists as well”, www.healthcarefinancenews.com “Substitute Doctors Are Becoming More Common. What Do We Know About Their Quality of Care?”, www.hbr.org  Images: www.dreamstime.com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Now Hiring: Medical Specialists</dc:title>
  <dc:creator>Gonzalez, Anissa</dc:creator>
  <cp:lastModifiedBy>Gonzalez, Anissa</cp:lastModifiedBy>
  <cp:revision>6</cp:revision>
  <dcterms:created xsi:type="dcterms:W3CDTF">2017-12-13T20:59:02Z</dcterms:created>
  <dcterms:modified xsi:type="dcterms:W3CDTF">2017-12-13T21:51:56Z</dcterms:modified>
</cp:coreProperties>
</file>