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257" r:id="rId2"/>
    <p:sldId id="258" r:id="rId3"/>
    <p:sldId id="259" r:id="rId4"/>
    <p:sldId id="260" r:id="rId5"/>
    <p:sldId id="261"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2B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94631" autoAdjust="0"/>
  </p:normalViewPr>
  <p:slideViewPr>
    <p:cSldViewPr snapToGrid="0">
      <p:cViewPr varScale="1">
        <p:scale>
          <a:sx n="74" d="100"/>
          <a:sy n="74" d="100"/>
        </p:scale>
        <p:origin x="84" y="60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1B2A726-51CC-4E7C-8F46-D7B69B531601}" type="datetime1">
              <a:rPr lang="en-US" smtClean="0"/>
              <a:t>12/6/2017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Nieves_Anthony_18C_Safety</a:t>
            </a: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436762-39F8-4E23-AE47-DE92830CD31A}" type="slidenum">
              <a:rPr lang="en-US" smtClean="0"/>
              <a:t>‹#›</a:t>
            </a:fld>
            <a:endParaRPr lang="en-US"/>
          </a:p>
        </p:txBody>
      </p:sp>
    </p:spTree>
    <p:extLst>
      <p:ext uri="{BB962C8B-B14F-4D97-AF65-F5344CB8AC3E}">
        <p14:creationId xmlns:p14="http://schemas.microsoft.com/office/powerpoint/2010/main" val="2262553989"/>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3B9777-718E-43A5-817A-1E22210C6642}" type="datetime1">
              <a:rPr lang="en-US" smtClean="0"/>
              <a:t>12/6/2017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Nieves_Anthony_18C_Safety</a:t>
            </a: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D21CDF-A2B2-46FD-B71C-46648A589570}" type="slidenum">
              <a:rPr lang="en-US" smtClean="0"/>
              <a:t>‹#›</a:t>
            </a:fld>
            <a:endParaRPr lang="en-US"/>
          </a:p>
        </p:txBody>
      </p:sp>
    </p:spTree>
    <p:extLst>
      <p:ext uri="{BB962C8B-B14F-4D97-AF65-F5344CB8AC3E}">
        <p14:creationId xmlns:p14="http://schemas.microsoft.com/office/powerpoint/2010/main" val="1513264500"/>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70512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130215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353284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548759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8147579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47631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03943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556205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689887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43280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093415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907566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2AFC850-FBE4-4164-9F5C-4D1EF7CB172C}" type="datetimeFigureOut">
              <a:rPr lang="en-US" smtClean="0"/>
              <a:t>12/6/2017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35079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2AFC850-FBE4-4164-9F5C-4D1EF7CB172C}" type="datetimeFigureOut">
              <a:rPr lang="en-US" smtClean="0"/>
              <a:t>12/6/2017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789770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AFC850-FBE4-4164-9F5C-4D1EF7CB172C}" type="datetimeFigureOut">
              <a:rPr lang="en-US" smtClean="0"/>
              <a:t>12/6/2017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920111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4221841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924198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2AFC850-FBE4-4164-9F5C-4D1EF7CB172C}" type="datetimeFigureOut">
              <a:rPr lang="en-US" smtClean="0"/>
              <a:t>12/6/2017</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7F182B4-9048-4003-A12C-25219F3CF66C}" type="slidenum">
              <a:rPr lang="en-US" smtClean="0"/>
              <a:t>‹#›</a:t>
            </a:fld>
            <a:endParaRPr lang="en-US"/>
          </a:p>
        </p:txBody>
      </p:sp>
    </p:spTree>
    <p:extLst>
      <p:ext uri="{BB962C8B-B14F-4D97-AF65-F5344CB8AC3E}">
        <p14:creationId xmlns:p14="http://schemas.microsoft.com/office/powerpoint/2010/main" val="7088524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solidFill>
                  <a:schemeClr val="tx1"/>
                </a:solidFill>
              </a:rPr>
              <a:t>Sensation Park</a:t>
            </a:r>
            <a:endParaRPr lang="en-US" dirty="0">
              <a:solidFill>
                <a:schemeClr val="tx1"/>
              </a:solidFill>
            </a:endParaRPr>
          </a:p>
        </p:txBody>
      </p:sp>
      <p:sp>
        <p:nvSpPr>
          <p:cNvPr id="3" name="Subtitle 2"/>
          <p:cNvSpPr>
            <a:spLocks noGrp="1"/>
          </p:cNvSpPr>
          <p:nvPr>
            <p:ph type="subTitle" idx="1"/>
          </p:nvPr>
        </p:nvSpPr>
        <p:spPr/>
        <p:txBody>
          <a:bodyPr>
            <a:normAutofit/>
          </a:bodyPr>
          <a:lstStyle/>
          <a:p>
            <a:r>
              <a:rPr lang="en-US" sz="2800" dirty="0" smtClean="0">
                <a:solidFill>
                  <a:schemeClr val="tx1"/>
                </a:solidFill>
              </a:rPr>
              <a:t>Employee Safety Training</a:t>
            </a:r>
            <a:endParaRPr lang="en-US" sz="2800" dirty="0">
              <a:solidFill>
                <a:schemeClr val="tx1"/>
              </a:solidFill>
            </a:endParaRPr>
          </a:p>
        </p:txBody>
      </p:sp>
      <p:pic>
        <p:nvPicPr>
          <p:cNvPr id="4" name="Picture 3" descr="&lt;strong&gt;Red&lt;/strong&gt; &lt;strong&gt;Light&lt;/strong&gt; | Flickr - Photo Shar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01815" y="93669"/>
            <a:ext cx="4267200" cy="2907108"/>
          </a:xfrm>
          <a:prstGeom prst="ellipse">
            <a:avLst/>
          </a:prstGeom>
          <a:effectLst>
            <a:softEdge rad="635000"/>
          </a:effectLst>
        </p:spPr>
      </p:pic>
    </p:spTree>
    <p:extLst>
      <p:ext uri="{BB962C8B-B14F-4D97-AF65-F5344CB8AC3E}">
        <p14:creationId xmlns:p14="http://schemas.microsoft.com/office/powerpoint/2010/main" val="1902570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86644" y="685800"/>
            <a:ext cx="10018713" cy="1752599"/>
          </a:xfrm>
        </p:spPr>
        <p:txBody>
          <a:bodyPr/>
          <a:lstStyle/>
          <a:p>
            <a:r>
              <a:rPr lang="en-US" dirty="0" smtClean="0"/>
              <a:t>Our Top Priority</a:t>
            </a:r>
            <a:endParaRPr lang="en-US" dirty="0"/>
          </a:p>
        </p:txBody>
      </p:sp>
      <p:sp>
        <p:nvSpPr>
          <p:cNvPr id="3" name="Content Placeholder 2"/>
          <p:cNvSpPr>
            <a:spLocks noGrp="1"/>
          </p:cNvSpPr>
          <p:nvPr>
            <p:ph idx="1"/>
          </p:nvPr>
        </p:nvSpPr>
        <p:spPr>
          <a:xfrm>
            <a:off x="2241804" y="2133599"/>
            <a:ext cx="7708392" cy="3337560"/>
          </a:xfrm>
          <a:solidFill>
            <a:schemeClr val="accent1">
              <a:lumMod val="20000"/>
              <a:lumOff val="80000"/>
            </a:schemeClr>
          </a:solidFill>
          <a:ln w="38100">
            <a:solidFill>
              <a:schemeClr val="tx1"/>
            </a:solidFill>
          </a:ln>
          <a:scene3d>
            <a:camera prst="orthographicFront"/>
            <a:lightRig rig="threePt" dir="t"/>
          </a:scene3d>
          <a:sp3d>
            <a:bevelT w="114300" prst="artDeco"/>
          </a:sp3d>
        </p:spPr>
        <p:txBody>
          <a:bodyPr>
            <a:normAutofit/>
          </a:bodyPr>
          <a:lstStyle/>
          <a:p>
            <a:pPr algn="ctr">
              <a:lnSpc>
                <a:spcPct val="200000"/>
              </a:lnSpc>
            </a:pPr>
            <a:r>
              <a:rPr lang="en-US" b="1" i="1" dirty="0" smtClean="0"/>
              <a:t>At Sensation Park, guest and employee safety is our top priority. Staff must report all accidents, no matter how minor, so that trained safety and security personnel can document and officially report incidents. </a:t>
            </a:r>
            <a:endParaRPr lang="en-US" b="1" i="1" dirty="0"/>
          </a:p>
        </p:txBody>
      </p:sp>
    </p:spTree>
    <p:extLst>
      <p:ext uri="{BB962C8B-B14F-4D97-AF65-F5344CB8AC3E}">
        <p14:creationId xmlns:p14="http://schemas.microsoft.com/office/powerpoint/2010/main" val="4242255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41804" y="76200"/>
            <a:ext cx="7708392" cy="1371600"/>
          </a:xfrm>
        </p:spPr>
        <p:txBody>
          <a:bodyPr/>
          <a:lstStyle/>
          <a:p>
            <a:r>
              <a:rPr lang="en-US" dirty="0" smtClean="0"/>
              <a:t>Injury Prevention—Protect Guests</a:t>
            </a:r>
            <a:endParaRPr lang="en-US" dirty="0"/>
          </a:p>
        </p:txBody>
      </p:sp>
      <p:sp>
        <p:nvSpPr>
          <p:cNvPr id="3" name="Content Placeholder 2"/>
          <p:cNvSpPr>
            <a:spLocks noGrp="1"/>
          </p:cNvSpPr>
          <p:nvPr>
            <p:ph idx="1"/>
          </p:nvPr>
        </p:nvSpPr>
        <p:spPr>
          <a:xfrm>
            <a:off x="2505456" y="1298448"/>
            <a:ext cx="7708392" cy="3337560"/>
          </a:xfrm>
        </p:spPr>
        <p:txBody>
          <a:bodyPr/>
          <a:lstStyle/>
          <a:p>
            <a:pPr marL="457200" indent="-457200">
              <a:buFont typeface="+mj-lt"/>
              <a:buAutoNum type="arabicPeriod"/>
            </a:pPr>
            <a:r>
              <a:rPr lang="en-US" dirty="0" smtClean="0"/>
              <a:t>Complete scheduled equipment checks</a:t>
            </a:r>
          </a:p>
          <a:p>
            <a:pPr marL="457200" indent="-457200">
              <a:buFont typeface="+mj-lt"/>
              <a:buAutoNum type="arabicPeriod"/>
            </a:pPr>
            <a:r>
              <a:rPr lang="en-US" dirty="0" smtClean="0"/>
              <a:t>Enforce boarding restrictions for all rides</a:t>
            </a:r>
          </a:p>
          <a:p>
            <a:pPr marL="457200" indent="-457200">
              <a:buFont typeface="+mj-lt"/>
              <a:buAutoNum type="arabicPeriod"/>
            </a:pPr>
            <a:r>
              <a:rPr lang="en-US" dirty="0" smtClean="0"/>
              <a:t>Verify height requirements for young children</a:t>
            </a:r>
          </a:p>
          <a:p>
            <a:pPr marL="457200" indent="-457200">
              <a:buFont typeface="+mj-lt"/>
              <a:buAutoNum type="arabicPeriod"/>
            </a:pPr>
            <a:r>
              <a:rPr lang="en-US" dirty="0" smtClean="0"/>
              <a:t>Check every seatbelt and harness</a:t>
            </a:r>
          </a:p>
          <a:p>
            <a:pPr marL="457200" indent="-457200">
              <a:buFont typeface="+mj-lt"/>
              <a:buAutoNum type="arabicPeriod"/>
            </a:pPr>
            <a:r>
              <a:rPr lang="en-US" dirty="0" smtClean="0"/>
              <a:t>Assist guests to understand regulations </a:t>
            </a:r>
          </a:p>
          <a:p>
            <a:pPr marL="457200" indent="-457200">
              <a:buFont typeface="+mj-lt"/>
              <a:buAutoNum type="arabicPeriod"/>
            </a:pPr>
            <a:r>
              <a:rPr lang="en-US" dirty="0" smtClean="0"/>
              <a:t>Refer questions to your supervisor</a:t>
            </a:r>
            <a:endParaRPr lang="en-US" dirty="0"/>
          </a:p>
        </p:txBody>
      </p:sp>
      <p:grpSp>
        <p:nvGrpSpPr>
          <p:cNvPr id="7" name="Group 6"/>
          <p:cNvGrpSpPr/>
          <p:nvPr/>
        </p:nvGrpSpPr>
        <p:grpSpPr>
          <a:xfrm>
            <a:off x="1807621" y="4820175"/>
            <a:ext cx="8576759" cy="1828800"/>
            <a:chOff x="2099827" y="4820175"/>
            <a:chExt cx="8576759" cy="1828800"/>
          </a:xfrm>
        </p:grpSpPr>
        <p:sp>
          <p:nvSpPr>
            <p:cNvPr id="4" name="TextBox 3"/>
            <p:cNvSpPr txBox="1"/>
            <p:nvPr/>
          </p:nvSpPr>
          <p:spPr>
            <a:xfrm>
              <a:off x="2099827" y="5503743"/>
              <a:ext cx="3257302" cy="461665"/>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US" sz="2400" dirty="0" smtClean="0"/>
                <a:t>If Safety is Questionable</a:t>
              </a:r>
              <a:endParaRPr lang="en-US" sz="2400" dirty="0"/>
            </a:p>
          </p:txBody>
        </p:sp>
        <p:sp>
          <p:nvSpPr>
            <p:cNvPr id="5" name="Right Arrow 4"/>
            <p:cNvSpPr/>
            <p:nvPr/>
          </p:nvSpPr>
          <p:spPr>
            <a:xfrm>
              <a:off x="6613254" y="5505975"/>
              <a:ext cx="978408" cy="457200"/>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6" name="Octagon 5"/>
            <p:cNvSpPr/>
            <p:nvPr/>
          </p:nvSpPr>
          <p:spPr>
            <a:xfrm>
              <a:off x="8847786" y="4820175"/>
              <a:ext cx="1828800" cy="1828800"/>
            </a:xfrm>
            <a:prstGeom prst="octag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3200" dirty="0" smtClean="0"/>
                <a:t>STOP</a:t>
              </a:r>
              <a:endParaRPr lang="en-US" sz="3200" dirty="0"/>
            </a:p>
          </p:txBody>
        </p:sp>
      </p:grpSp>
    </p:spTree>
    <p:extLst>
      <p:ext uri="{BB962C8B-B14F-4D97-AF65-F5344CB8AC3E}">
        <p14:creationId xmlns:p14="http://schemas.microsoft.com/office/powerpoint/2010/main" val="11914175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Summer Season</a:t>
            </a:r>
            <a:endParaRPr lang="en-US" dirty="0"/>
          </a:p>
        </p:txBody>
      </p:sp>
      <p:sp>
        <p:nvSpPr>
          <p:cNvPr id="3" name="Content Placeholder 2"/>
          <p:cNvSpPr>
            <a:spLocks noGrp="1"/>
          </p:cNvSpPr>
          <p:nvPr>
            <p:ph idx="1"/>
          </p:nvPr>
        </p:nvSpPr>
        <p:spPr>
          <a:xfrm>
            <a:off x="2506134" y="1981200"/>
            <a:ext cx="7704667" cy="3332816"/>
          </a:xfrm>
        </p:spPr>
        <p:txBody>
          <a:bodyPr/>
          <a:lstStyle/>
          <a:p>
            <a:r>
              <a:rPr lang="en-US" dirty="0" smtClean="0"/>
              <a:t>Implementation of new safety guidelines</a:t>
            </a:r>
          </a:p>
          <a:p>
            <a:r>
              <a:rPr lang="en-US" dirty="0" smtClean="0"/>
              <a:t>Installation of new signage throughout the parks</a:t>
            </a:r>
          </a:p>
          <a:p>
            <a:pPr lvl="1">
              <a:buClr>
                <a:schemeClr val="accent4">
                  <a:lumMod val="50000"/>
                </a:schemeClr>
              </a:buClr>
              <a:buSzPct val="100000"/>
              <a:buFont typeface="Wingdings" panose="05000000000000000000" pitchFamily="2" charset="2"/>
              <a:buChar char="v"/>
            </a:pPr>
            <a:r>
              <a:rPr lang="en-US" dirty="0" smtClean="0"/>
              <a:t>Ride entrances</a:t>
            </a:r>
          </a:p>
          <a:p>
            <a:pPr lvl="1">
              <a:buClr>
                <a:schemeClr val="accent4">
                  <a:lumMod val="50000"/>
                </a:schemeClr>
              </a:buClr>
              <a:buSzPct val="100000"/>
              <a:buFont typeface="Wingdings" panose="05000000000000000000" pitchFamily="2" charset="2"/>
              <a:buChar char="v"/>
            </a:pPr>
            <a:r>
              <a:rPr lang="en-US" dirty="0" smtClean="0"/>
              <a:t>Visitor center</a:t>
            </a:r>
          </a:p>
          <a:p>
            <a:pPr lvl="1">
              <a:buClr>
                <a:schemeClr val="accent4">
                  <a:lumMod val="50000"/>
                </a:schemeClr>
              </a:buClr>
              <a:buSzPct val="100000"/>
              <a:buFont typeface="Wingdings" panose="05000000000000000000" pitchFamily="2" charset="2"/>
              <a:buChar char="v"/>
            </a:pPr>
            <a:r>
              <a:rPr lang="en-US" dirty="0" smtClean="0"/>
              <a:t>Rest areas</a:t>
            </a:r>
          </a:p>
          <a:p>
            <a:r>
              <a:rPr lang="en-US" dirty="0" smtClean="0"/>
              <a:t>Completion of staff training in new safety guidelines and basic first aid training</a:t>
            </a:r>
            <a:endParaRPr lang="en-US" dirty="0"/>
          </a:p>
        </p:txBody>
      </p:sp>
    </p:spTree>
    <p:extLst>
      <p:ext uri="{BB962C8B-B14F-4D97-AF65-F5344CB8AC3E}">
        <p14:creationId xmlns:p14="http://schemas.microsoft.com/office/powerpoint/2010/main" val="1890813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12B5D"/>
                </a:solidFill>
              </a:rPr>
              <a:t>Prevent Heatstroke During the Hot Summer Season</a:t>
            </a:r>
            <a:endParaRPr lang="en-US" dirty="0">
              <a:solidFill>
                <a:srgbClr val="012B5D"/>
              </a:solidFill>
            </a:endParaRPr>
          </a:p>
        </p:txBody>
      </p:sp>
      <p:pic>
        <p:nvPicPr>
          <p:cNvPr id="3" name="Content Placeholder 2" descr="Eternal Life: Living forever, or something more? | All ..."/>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20606" y="1438275"/>
            <a:ext cx="4524375" cy="3600450"/>
          </a:xfrm>
          <a:effectLst>
            <a:glow rad="101600">
              <a:schemeClr val="accent1">
                <a:satMod val="175000"/>
                <a:alpha val="40000"/>
              </a:schemeClr>
            </a:glow>
          </a:effectLst>
        </p:spPr>
      </p:pic>
      <p:sp>
        <p:nvSpPr>
          <p:cNvPr id="10" name="Text Placeholder 9"/>
          <p:cNvSpPr>
            <a:spLocks noGrp="1"/>
          </p:cNvSpPr>
          <p:nvPr>
            <p:ph type="body" sz="half" idx="2"/>
          </p:nvPr>
        </p:nvSpPr>
        <p:spPr/>
        <p:txBody>
          <a:bodyPr/>
          <a:lstStyle/>
          <a:p>
            <a:r>
              <a:rPr lang="en-US" smtClean="0"/>
              <a:t>Be sure to stay well hydrated and always choose water over soda or juice. Apply sunscreen and wear your uniform hat or visor. </a:t>
            </a:r>
            <a:endParaRPr lang="en-US" dirty="0"/>
          </a:p>
        </p:txBody>
      </p:sp>
    </p:spTree>
    <p:extLst>
      <p:ext uri="{BB962C8B-B14F-4D97-AF65-F5344CB8AC3E}">
        <p14:creationId xmlns:p14="http://schemas.microsoft.com/office/powerpoint/2010/main" val="2206993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t>
            </a:r>
            <a:r>
              <a:rPr lang="en-US" dirty="0" smtClean="0">
                <a:solidFill>
                  <a:srgbClr val="012B5D"/>
                </a:solidFill>
              </a:rPr>
              <a:t>Sensation</a:t>
            </a:r>
            <a:r>
              <a:rPr lang="en-US" dirty="0" smtClean="0"/>
              <a:t> Park</a:t>
            </a:r>
            <a:endParaRPr lang="en-US" dirty="0"/>
          </a:p>
        </p:txBody>
      </p:sp>
      <p:sp>
        <p:nvSpPr>
          <p:cNvPr id="3" name="Text Placeholder 2"/>
          <p:cNvSpPr>
            <a:spLocks noGrp="1"/>
          </p:cNvSpPr>
          <p:nvPr>
            <p:ph type="body" idx="1"/>
          </p:nvPr>
        </p:nvSpPr>
        <p:spPr/>
        <p:txBody>
          <a:bodyPr/>
          <a:lstStyle/>
          <a:p>
            <a:r>
              <a:rPr lang="en-US" dirty="0" smtClean="0"/>
              <a:t>Safety Is Our Top Priority</a:t>
            </a:r>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r="13937"/>
          <a:stretch/>
        </p:blipFill>
        <p:spPr>
          <a:xfrm>
            <a:off x="0" y="0"/>
            <a:ext cx="4739425" cy="3657600"/>
          </a:xfrm>
          <a:prstGeom prst="rect">
            <a:avLst/>
          </a:prstGeom>
          <a:effectLst>
            <a:softEdge rad="635000"/>
          </a:effectLst>
        </p:spPr>
      </p:pic>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r="13937"/>
          <a:stretch/>
        </p:blipFill>
        <p:spPr>
          <a:xfrm>
            <a:off x="0" y="3200400"/>
            <a:ext cx="4739425" cy="3657600"/>
          </a:xfrm>
          <a:prstGeom prst="rect">
            <a:avLst/>
          </a:prstGeom>
          <a:effectLst>
            <a:softEdge rad="635000"/>
          </a:effectLst>
        </p:spPr>
      </p:pic>
    </p:spTree>
    <p:extLst>
      <p:ext uri="{BB962C8B-B14F-4D97-AF65-F5344CB8AC3E}">
        <p14:creationId xmlns:p14="http://schemas.microsoft.com/office/powerpoint/2010/main" val="33741584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89</TotalTime>
  <Words>158</Words>
  <Application>Microsoft Office PowerPoint</Application>
  <PresentationFormat>Widescreen</PresentationFormat>
  <Paragraphs>24</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Corbel</vt:lpstr>
      <vt:lpstr>Wingdings</vt:lpstr>
      <vt:lpstr>Parallax</vt:lpstr>
      <vt:lpstr>Sensation Park</vt:lpstr>
      <vt:lpstr>Our Top Priority</vt:lpstr>
      <vt:lpstr>Injury Prevention—Protect Guests</vt:lpstr>
      <vt:lpstr>Summer Season</vt:lpstr>
      <vt:lpstr>Prevent Heatstroke During the Hot Summer Season</vt:lpstr>
      <vt:lpstr>At Sensation Park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Sensation Park</dc:title>
  <dc:subject>CISY102</dc:subject>
  <dc:creator>GO! Series</dc:creator>
  <cp:keywords>safety presentation</cp:keywords>
  <cp:lastModifiedBy>Nieves, Anthony</cp:lastModifiedBy>
  <cp:revision>21</cp:revision>
  <dcterms:created xsi:type="dcterms:W3CDTF">2015-06-16T14:18:48Z</dcterms:created>
  <dcterms:modified xsi:type="dcterms:W3CDTF">2017-12-06T21:29:36Z</dcterms:modified>
</cp:coreProperties>
</file>