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8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4" d="100"/>
          <a:sy n="74" d="100"/>
        </p:scale>
        <p:origin x="84" y="7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51639-B2D6-4652-B8C3-1B4C224A7BAF}" type="datetimeFigureOut">
              <a:rPr lang="en-US" smtClean="0"/>
              <a:t>12/13/2017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7975570"/>
      </p:ext>
    </p:extLst>
  </p:cSld>
  <p:clrMapOvr>
    <a:masterClrMapping/>
  </p:clrMapOvr>
  <p:transition spd="slow" advTm="700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48EC7-AF6A-48D3-8284-14BACBEBDD84}" type="datetimeFigureOut">
              <a:rPr lang="en-US" smtClean="0"/>
              <a:t>12/13/2017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79841"/>
      </p:ext>
    </p:extLst>
  </p:cSld>
  <p:clrMapOvr>
    <a:masterClrMapping/>
  </p:clrMapOvr>
  <p:transition spd="slow" advTm="7000">
    <p:wipe/>
  </p:transition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48EC7-AF6A-48D3-8284-14BACBEBDD84}" type="datetimeFigureOut">
              <a:rPr lang="en-US" smtClean="0"/>
              <a:t>12/13/2017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0361178"/>
      </p:ext>
    </p:extLst>
  </p:cSld>
  <p:clrMapOvr>
    <a:masterClrMapping/>
  </p:clrMapOvr>
  <p:transition spd="slow" advTm="7000">
    <p:wipe/>
  </p:transition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48EC7-AF6A-48D3-8284-14BACBEBDD84}" type="datetimeFigureOut">
              <a:rPr lang="en-US" smtClean="0"/>
              <a:t>12/13/2017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57335351"/>
      </p:ext>
    </p:extLst>
  </p:cSld>
  <p:clrMapOvr>
    <a:masterClrMapping/>
  </p:clrMapOvr>
  <p:transition spd="slow" advTm="7000">
    <p:wipe/>
  </p:transition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48EC7-AF6A-48D3-8284-14BACBEBDD84}" type="datetimeFigureOut">
              <a:rPr lang="en-US" smtClean="0"/>
              <a:t>12/13/2017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6018029"/>
      </p:ext>
    </p:extLst>
  </p:cSld>
  <p:clrMapOvr>
    <a:masterClrMapping/>
  </p:clrMapOvr>
  <p:transition spd="slow" advTm="7000">
    <p:wipe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48EC7-AF6A-48D3-8284-14BACBEBDD84}" type="datetimeFigureOut">
              <a:rPr lang="en-US" smtClean="0"/>
              <a:t>12/13/2017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214232"/>
      </p:ext>
    </p:extLst>
  </p:cSld>
  <p:clrMapOvr>
    <a:masterClrMapping/>
  </p:clrMapOvr>
  <p:transition spd="slow" advTm="7000">
    <p:wipe/>
  </p:transition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48EC7-AF6A-48D3-8284-14BACBEBDD84}" type="datetimeFigureOut">
              <a:rPr lang="en-US" smtClean="0"/>
              <a:t>12/13/2017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630839"/>
      </p:ext>
    </p:extLst>
  </p:cSld>
  <p:clrMapOvr>
    <a:masterClrMapping/>
  </p:clrMapOvr>
  <p:transition spd="slow" advTm="7000">
    <p:wipe/>
  </p:transition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smtClean="0"/>
              <a:t>12/13/2017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6262867"/>
      </p:ext>
    </p:extLst>
  </p:cSld>
  <p:clrMapOvr>
    <a:masterClrMapping/>
  </p:clrMapOvr>
  <p:transition spd="slow" advTm="7000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smtClean="0"/>
              <a:t>12/13/2017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2608224"/>
      </p:ext>
    </p:extLst>
  </p:cSld>
  <p:clrMapOvr>
    <a:masterClrMapping/>
  </p:clrMapOvr>
  <p:transition spd="slow" advTm="7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smtClean="0"/>
              <a:t>12/13/2017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2764211"/>
      </p:ext>
    </p:extLst>
  </p:cSld>
  <p:clrMapOvr>
    <a:masterClrMapping/>
  </p:clrMapOvr>
  <p:transition spd="slow" advTm="700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961B7-6B89-48AB-966F-622E2788EECC}" type="datetimeFigureOut">
              <a:rPr lang="en-US" smtClean="0"/>
              <a:t>12/13/2017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658644"/>
      </p:ext>
    </p:extLst>
  </p:cSld>
  <p:clrMapOvr>
    <a:masterClrMapping/>
  </p:clrMapOvr>
  <p:transition spd="slow" advTm="700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smtClean="0"/>
              <a:t>12/13/2017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1671671"/>
      </p:ext>
    </p:extLst>
  </p:cSld>
  <p:clrMapOvr>
    <a:masterClrMapping/>
  </p:clrMapOvr>
  <p:transition spd="slow" advTm="7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smtClean="0"/>
              <a:t>12/13/2017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8737078"/>
      </p:ext>
    </p:extLst>
  </p:cSld>
  <p:clrMapOvr>
    <a:masterClrMapping/>
  </p:clrMapOvr>
  <p:transition spd="slow" advTm="700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smtClean="0"/>
              <a:t>12/13/2017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4291844"/>
      </p:ext>
    </p:extLst>
  </p:cSld>
  <p:clrMapOvr>
    <a:masterClrMapping/>
  </p:clrMapOvr>
  <p:transition spd="slow" advTm="700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smtClean="0"/>
              <a:t>12/13/2017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7263721"/>
      </p:ext>
    </p:extLst>
  </p:cSld>
  <p:clrMapOvr>
    <a:masterClrMapping/>
  </p:clrMapOvr>
  <p:transition spd="slow" advTm="700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smtClean="0"/>
              <a:t>12/13/2017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312487"/>
      </p:ext>
    </p:extLst>
  </p:cSld>
  <p:clrMapOvr>
    <a:masterClrMapping/>
  </p:clrMapOvr>
  <p:transition spd="slow" advTm="700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34A90-EB03-42F3-8859-2C2B2724C058}" type="datetimeFigureOut">
              <a:rPr lang="en-US" smtClean="0"/>
              <a:t>12/13/2017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2136927"/>
      </p:ext>
    </p:extLst>
  </p:cSld>
  <p:clrMapOvr>
    <a:masterClrMapping/>
  </p:clrMapOvr>
  <p:transition spd="slow" advTm="700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C48EC7-AF6A-48D3-8284-14BACBEBDD84}" type="datetimeFigureOut">
              <a:rPr lang="en-US" smtClean="0"/>
              <a:t>12/13/2017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234091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  <p:sldLayoutId id="2147483794" r:id="rId14"/>
    <p:sldLayoutId id="2147483795" r:id="rId15"/>
    <p:sldLayoutId id="2147483796" r:id="rId16"/>
    <p:sldLayoutId id="2147483797" r:id="rId17"/>
  </p:sldLayoutIdLst>
  <p:transition spd="slow" advTm="7000">
    <p:wipe/>
  </p:transition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ankrate.com/finance/mortgages/6-must-dos-before-buying-a-home-1.aspx#slide=1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Six Simple Steps to Buying a house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Adriana Miscia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8638152"/>
      </p:ext>
    </p:extLst>
  </p:cSld>
  <p:clrMapOvr>
    <a:masterClrMapping/>
  </p:clrMapOvr>
  <p:transition spd="slow" advTm="7000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 anchor="t"/>
          <a:lstStyle/>
          <a:p>
            <a:pPr marL="0" indent="0" algn="ctr">
              <a:lnSpc>
                <a:spcPct val="200000"/>
              </a:lnSpc>
              <a:buNone/>
            </a:pPr>
            <a:r>
              <a:rPr lang="en-US" dirty="0" smtClean="0"/>
              <a:t>“If you haven’t found it yet. Keep looking. Don’t settle. As with all matters of the heart, you’ll know it when you find it. “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en-US" dirty="0" smtClean="0"/>
              <a:t>- Steve Jobs </a:t>
            </a:r>
          </a:p>
        </p:txBody>
      </p:sp>
      <p:pic>
        <p:nvPicPr>
          <p:cNvPr id="7" name="Content Placeholder 6" descr="File:Suburban tract &lt;strong&gt;house&lt;/strong&gt;.JPG - Wikipedia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1840" y="2087563"/>
            <a:ext cx="4938182" cy="3703637"/>
          </a:xfr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884276042"/>
      </p:ext>
    </p:extLst>
  </p:cSld>
  <p:clrMapOvr>
    <a:masterClrMapping/>
  </p:clrMapOvr>
  <p:transition spd="slow" advTm="7000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Strengthen your credit score</a:t>
            </a:r>
            <a:endParaRPr lang="en-US" dirty="0"/>
          </a:p>
        </p:txBody>
      </p:sp>
      <p:pic>
        <p:nvPicPr>
          <p:cNvPr id="5" name="Content Placeholder 4" descr="Your Blog - Morriss Points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43" r="10448"/>
          <a:stretch/>
        </p:blipFill>
        <p:spPr>
          <a:xfrm>
            <a:off x="1442434" y="2859470"/>
            <a:ext cx="4043966" cy="2159823"/>
          </a:xfrm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Your credit score can range from 300-850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700 or above: GOOD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800 or above: EXCELLENT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600-700: AVERAGE</a:t>
            </a:r>
          </a:p>
          <a:p>
            <a:pPr marL="0" indent="0">
              <a:buNone/>
            </a:pPr>
            <a:r>
              <a:rPr lang="en-US" dirty="0" smtClean="0"/>
              <a:t>Why is that important?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Lower interest rates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Lower monthly payments </a:t>
            </a:r>
          </a:p>
          <a:p>
            <a:pPr>
              <a:buFont typeface="Wingdings" panose="05000000000000000000" pitchFamily="2" charset="2"/>
              <a:buChar char="ü"/>
            </a:pPr>
            <a:endParaRPr lang="en-US" dirty="0" smtClean="0"/>
          </a:p>
        </p:txBody>
      </p:sp>
      <p:sp>
        <p:nvSpPr>
          <p:cNvPr id="6" name="Down Arrow 5"/>
          <p:cNvSpPr/>
          <p:nvPr/>
        </p:nvSpPr>
        <p:spPr>
          <a:xfrm>
            <a:off x="9034143" y="4542913"/>
            <a:ext cx="484632" cy="457200"/>
          </a:xfrm>
          <a:prstGeom prst="down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own Arrow 6"/>
          <p:cNvSpPr/>
          <p:nvPr/>
        </p:nvSpPr>
        <p:spPr>
          <a:xfrm>
            <a:off x="9666218" y="5000113"/>
            <a:ext cx="484632" cy="530352"/>
          </a:xfrm>
          <a:prstGeom prst="down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255264"/>
      </p:ext>
    </p:extLst>
  </p:cSld>
  <p:clrMapOvr>
    <a:masterClrMapping/>
  </p:clrMapOvr>
  <p:transition spd="slow" advTm="7000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Figure out what you can afford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Calculate your income and deduct expenses from month-to-month</a:t>
            </a:r>
          </a:p>
          <a:p>
            <a:pPr marL="0" indent="0">
              <a:buNone/>
            </a:pPr>
            <a:endParaRPr lang="en-US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RULE OF THUMB: FHA financing suggests that your home payments cannot exceed 31% of your monthly income</a:t>
            </a:r>
          </a:p>
          <a:p>
            <a:endParaRPr lang="en-US" dirty="0"/>
          </a:p>
        </p:txBody>
      </p:sp>
      <p:pic>
        <p:nvPicPr>
          <p:cNvPr id="5" name="Content Placeholder 4" descr="ManukaDCYr5 - Numeracy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9026" y="2374464"/>
            <a:ext cx="2704563" cy="2743200"/>
          </a:xfrm>
        </p:spPr>
      </p:pic>
    </p:spTree>
    <p:extLst>
      <p:ext uri="{BB962C8B-B14F-4D97-AF65-F5344CB8AC3E}">
        <p14:creationId xmlns:p14="http://schemas.microsoft.com/office/powerpoint/2010/main" val="748732806"/>
      </p:ext>
    </p:extLst>
  </p:cSld>
  <p:clrMapOvr>
    <a:masterClrMapping/>
  </p:clrMapOvr>
  <p:transition spd="slow" advTm="7000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Save for a down payment, Closing costs.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lang="en-US" dirty="0" smtClean="0"/>
              <a:t>Most homeowners saved between 3 and 20% of the home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 anchor="ctr"/>
          <a:lstStyle/>
          <a:p>
            <a:pPr marL="0" indent="0">
              <a:buNone/>
            </a:pPr>
            <a:r>
              <a:rPr lang="en-US" dirty="0" smtClean="0"/>
              <a:t>Look into payment assistance programs</a:t>
            </a:r>
          </a:p>
          <a:p>
            <a:pPr marL="0" indent="0">
              <a:buNone/>
            </a:pPr>
            <a:r>
              <a:rPr lang="en-US" dirty="0" smtClean="0"/>
              <a:t>For example search:</a:t>
            </a:r>
          </a:p>
          <a:p>
            <a:pPr lvl="1"/>
            <a:r>
              <a:rPr lang="en-US" dirty="0" smtClean="0"/>
              <a:t>“First-time home buyer”</a:t>
            </a:r>
          </a:p>
          <a:p>
            <a:pPr lvl="1"/>
            <a:r>
              <a:rPr lang="en-US" dirty="0" smtClean="0"/>
              <a:t>“Down payment assistance”</a:t>
            </a:r>
          </a:p>
          <a:p>
            <a:pPr lvl="1"/>
            <a:r>
              <a:rPr lang="en-US" dirty="0" smtClean="0"/>
              <a:t>And “Home buyer’s assistance”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591627"/>
      </p:ext>
    </p:extLst>
  </p:cSld>
  <p:clrMapOvr>
    <a:masterClrMapping/>
  </p:clrMapOvr>
  <p:transition spd="slow" advTm="7000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 a Healthy Savings Account</a:t>
            </a:r>
            <a:endParaRPr lang="en-US" dirty="0"/>
          </a:p>
        </p:txBody>
      </p:sp>
      <p:pic>
        <p:nvPicPr>
          <p:cNvPr id="6" name="Content Placeholder 5" descr="Bajada de precio de un portátil, un convertible, un TV y ...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73"/>
          <a:stretch/>
        </p:blipFill>
        <p:spPr>
          <a:xfrm>
            <a:off x="3567027" y="2095500"/>
            <a:ext cx="5057946" cy="3695700"/>
          </a:xfrm>
          <a:scene3d>
            <a:camera prst="orthographicFront"/>
            <a:lightRig rig="threePt" dir="t"/>
          </a:scene3d>
          <a:sp3d>
            <a:bevelT w="114300" prst="artDeco"/>
          </a:sp3d>
        </p:spPr>
      </p:pic>
    </p:spTree>
    <p:extLst>
      <p:ext uri="{BB962C8B-B14F-4D97-AF65-F5344CB8AC3E}">
        <p14:creationId xmlns:p14="http://schemas.microsoft.com/office/powerpoint/2010/main" val="521900742"/>
      </p:ext>
    </p:extLst>
  </p:cSld>
  <p:clrMapOvr>
    <a:masterClrMapping/>
  </p:clrMapOvr>
  <p:transition spd="slow" advTm="7000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 Preapproved for a Mortgage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lang="en-US" dirty="0" smtClean="0"/>
              <a:t>There are many banks and even websites where you can get preapproved for a mortgage. </a:t>
            </a:r>
          </a:p>
          <a:p>
            <a:pPr marL="0" indent="0" algn="ctr">
              <a:buNone/>
            </a:pPr>
            <a:r>
              <a:rPr lang="en-US" dirty="0" smtClean="0"/>
              <a:t>Do not be afraid to check them out!</a:t>
            </a:r>
            <a:endParaRPr lang="en-US" dirty="0"/>
          </a:p>
        </p:txBody>
      </p:sp>
      <p:pic>
        <p:nvPicPr>
          <p:cNvPr id="5" name="Content Placeholder 4" descr="Drámaian megnőtt a becsődölt családok száma - ténytár.blo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3788" y="2242786"/>
            <a:ext cx="5094287" cy="3393191"/>
          </a:xfr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892850953"/>
      </p:ext>
    </p:extLst>
  </p:cSld>
  <p:clrMapOvr>
    <a:masterClrMapping/>
  </p:clrMapOvr>
  <p:transition spd="slow" advTm="7000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Buy a house you like</a:t>
            </a:r>
            <a:endParaRPr lang="en-US" dirty="0"/>
          </a:p>
        </p:txBody>
      </p:sp>
      <p:pic>
        <p:nvPicPr>
          <p:cNvPr id="7" name="Content Placeholder 6" descr="Looking For Ready To Act Buyers? Blog These Proven To ...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801" y="2095500"/>
            <a:ext cx="2686873" cy="3695700"/>
          </a:xfr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152853589"/>
      </p:ext>
    </p:extLst>
  </p:cSld>
  <p:clrMapOvr>
    <a:masterClrMapping/>
  </p:clrMapOvr>
  <p:transition spd="slow" advTm="7000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Works Cited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>
              <a:buFont typeface="Wingdings" panose="05000000000000000000" pitchFamily="2" charset="2"/>
              <a:buChar char="§"/>
            </a:pPr>
            <a:r>
              <a:rPr lang="en-US" dirty="0" err="1" smtClean="0">
                <a:effectLst/>
              </a:rPr>
              <a:t>Dratch</a:t>
            </a:r>
            <a:r>
              <a:rPr lang="en-US" dirty="0">
                <a:effectLst/>
              </a:rPr>
              <a:t>, Dana. “How To Buy A House - 6 Must-Do's Before Buying A Home.” </a:t>
            </a:r>
            <a:r>
              <a:rPr lang="en-US" i="1" dirty="0" err="1">
                <a:effectLst/>
              </a:rPr>
              <a:t>Bankrate</a:t>
            </a:r>
            <a:r>
              <a:rPr lang="en-US" dirty="0">
                <a:effectLst/>
              </a:rPr>
              <a:t>, Bankrate.com, 12 Nov. 2017, </a:t>
            </a:r>
            <a:r>
              <a:rPr lang="en-US" dirty="0">
                <a:effectLst/>
                <a:hlinkClick r:id="rId2"/>
              </a:rPr>
              <a:t>www.bankrate.com/finance/mortgages/6-must-dos-before-buying-a-home-1.aspx#slide=1</a:t>
            </a:r>
            <a:r>
              <a:rPr lang="en-US" dirty="0" smtClean="0">
                <a:effectLst/>
              </a:rPr>
              <a:t>.</a:t>
            </a:r>
          </a:p>
          <a:p>
            <a:pPr algn="ctr">
              <a:buFont typeface="Wingdings" panose="05000000000000000000" pitchFamily="2" charset="2"/>
              <a:buChar char="§"/>
            </a:pPr>
            <a:r>
              <a:rPr lang="en-US" dirty="0" smtClean="0">
                <a:effectLst/>
              </a:rPr>
              <a:t>Experian.com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8722221"/>
      </p:ext>
    </p:extLst>
  </p:cSld>
  <p:clrMapOvr>
    <a:masterClrMapping/>
  </p:clrMapOvr>
  <p:transition spd="slow" advTm="7000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TM04033921[[fn=Damask]]</Template>
  <TotalTime>41</TotalTime>
  <Words>217</Words>
  <Application>Microsoft Office PowerPoint</Application>
  <PresentationFormat>Widescreen</PresentationFormat>
  <Paragraphs>31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Bookman Old Style</vt:lpstr>
      <vt:lpstr>Rockwell</vt:lpstr>
      <vt:lpstr>Wingdings</vt:lpstr>
      <vt:lpstr>Damask</vt:lpstr>
      <vt:lpstr>Six Simple Steps to Buying a house</vt:lpstr>
      <vt:lpstr>PowerPoint Presentation</vt:lpstr>
      <vt:lpstr>Strengthen your credit score</vt:lpstr>
      <vt:lpstr>Figure out what you can afford</vt:lpstr>
      <vt:lpstr>Save for a down payment, Closing costs.</vt:lpstr>
      <vt:lpstr>Build a Healthy Savings Account</vt:lpstr>
      <vt:lpstr>Get Preapproved for a Mortgage</vt:lpstr>
      <vt:lpstr>Buy a house you like</vt:lpstr>
      <vt:lpstr>Works Cited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Six Simple Steps to Buying a house</dc:title>
  <dc:creator>Miscia, Adriana</dc:creator>
  <cp:lastModifiedBy>Miscia, Adriana</cp:lastModifiedBy>
  <cp:revision>9</cp:revision>
  <dcterms:created xsi:type="dcterms:W3CDTF">2017-12-13T20:56:37Z</dcterms:created>
  <dcterms:modified xsi:type="dcterms:W3CDTF">2017-12-13T21:38:00Z</dcterms:modified>
</cp:coreProperties>
</file>