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64" r:id="rId6"/>
    <p:sldId id="259" r:id="rId7"/>
    <p:sldId id="260" r:id="rId8"/>
    <p:sldId id="263" r:id="rId9"/>
    <p:sldId id="265" r:id="rId10"/>
    <p:sldId id="25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FF"/>
    <a:srgbClr val="B26F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3DC1CE-25D0-4428-9404-5E76AAE3937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3943399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DC1CE-25D0-4428-9404-5E76AAE3937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3553168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DC1CE-25D0-4428-9404-5E76AAE3937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1104865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DC1CE-25D0-4428-9404-5E76AAE3937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25323158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43DC1CE-25D0-4428-9404-5E76AAE3937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105958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3DC1CE-25D0-4428-9404-5E76AAE39379}"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3608928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3DC1CE-25D0-4428-9404-5E76AAE39379}" type="datetimeFigureOut">
              <a:rPr lang="en-US" smtClean="0"/>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991663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3DC1CE-25D0-4428-9404-5E76AAE39379}" type="datetimeFigureOut">
              <a:rPr lang="en-US" smtClean="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3053954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3DC1CE-25D0-4428-9404-5E76AAE39379}" type="datetimeFigureOut">
              <a:rPr lang="en-US" smtClean="0"/>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667769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43DC1CE-25D0-4428-9404-5E76AAE39379}"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3427951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43DC1CE-25D0-4428-9404-5E76AAE39379}"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D7965C-0698-45CA-9575-32B34D74070E}" type="slidenum">
              <a:rPr lang="en-US" smtClean="0"/>
              <a:t>‹#›</a:t>
            </a:fld>
            <a:endParaRPr lang="en-US"/>
          </a:p>
        </p:txBody>
      </p:sp>
    </p:spTree>
    <p:extLst>
      <p:ext uri="{BB962C8B-B14F-4D97-AF65-F5344CB8AC3E}">
        <p14:creationId xmlns:p14="http://schemas.microsoft.com/office/powerpoint/2010/main" val="1782401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4350714"/>
            <a:ext cx="12192000" cy="14775657"/>
          </a:xfrm>
          <a:prstGeom prst="rect">
            <a:avLst/>
          </a:prstGeom>
        </p:spPr>
      </p:pic>
      <p:sp>
        <p:nvSpPr>
          <p:cNvPr id="2" name="Title Placeholder 1"/>
          <p:cNvSpPr>
            <a:spLocks noGrp="1"/>
          </p:cNvSpPr>
          <p:nvPr>
            <p:ph type="title"/>
          </p:nvPr>
        </p:nvSpPr>
        <p:spPr>
          <a:xfrm>
            <a:off x="838200" y="365125"/>
            <a:ext cx="10515600" cy="1325563"/>
          </a:xfrm>
          <a:prstGeom prst="rect">
            <a:avLst/>
          </a:prstGeom>
          <a:solidFill>
            <a:srgbClr val="99FFFF">
              <a:alpha val="25000"/>
            </a:srgbClr>
          </a:solidFill>
          <a:ln>
            <a:solidFill>
              <a:srgbClr val="99FFFF">
                <a:alpha val="25000"/>
              </a:srgbClr>
            </a:solidFill>
          </a:ln>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a:solidFill>
            <a:srgbClr val="99FFFF">
              <a:alpha val="25000"/>
            </a:srgbClr>
          </a:solidFill>
          <a:ln>
            <a:solidFill>
              <a:srgbClr val="99FFFF">
                <a:alpha val="25000"/>
              </a:srgbClr>
            </a:solidFill>
          </a:ln>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3DC1CE-25D0-4428-9404-5E76AAE39379}" type="datetimeFigureOut">
              <a:rPr lang="en-US" smtClean="0"/>
              <a:t>4/27/2017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D7965C-0698-45CA-9575-32B34D74070E}" type="slidenum">
              <a:rPr lang="en-US" smtClean="0"/>
              <a:t>‹#›</a:t>
            </a:fld>
            <a:endParaRPr lang="en-US"/>
          </a:p>
        </p:txBody>
      </p:sp>
    </p:spTree>
    <p:extLst>
      <p:ext uri="{BB962C8B-B14F-4D97-AF65-F5344CB8AC3E}">
        <p14:creationId xmlns:p14="http://schemas.microsoft.com/office/powerpoint/2010/main" val="4143077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rgbClr val="B26F47"/>
          </a:solidFill>
          <a:latin typeface="Lucida Calligraphy" panose="03010101010101010101" pitchFamily="66"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B26F47"/>
          </a:solidFill>
          <a:latin typeface="Lucida Calligraphy" panose="03010101010101010101" pitchFamily="66"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B26F47"/>
          </a:solidFill>
          <a:latin typeface="Lucida Calligraphy" panose="03010101010101010101" pitchFamily="66"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B26F47"/>
          </a:solidFill>
          <a:latin typeface="Lucida Calligraphy" panose="03010101010101010101" pitchFamily="66"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B26F47"/>
          </a:solidFill>
          <a:latin typeface="Lucida Calligraphy" panose="03010101010101010101" pitchFamily="66"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B26F47"/>
          </a:solidFill>
          <a:latin typeface="Lucida Calligraphy" panose="03010101010101010101" pitchFamily="66"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56677"/>
            <a:ext cx="9144000" cy="1853285"/>
          </a:xfrm>
          <a:solidFill>
            <a:srgbClr val="99FFFF">
              <a:alpha val="25000"/>
            </a:srgbClr>
          </a:solidFill>
          <a:ln>
            <a:solidFill>
              <a:srgbClr val="99FFFF">
                <a:alpha val="25000"/>
              </a:srgbClr>
            </a:solidFill>
          </a:ln>
        </p:spPr>
        <p:txBody>
          <a:bodyPr/>
          <a:lstStyle/>
          <a:p>
            <a:r>
              <a:rPr lang="en-US" dirty="0" smtClean="0">
                <a:solidFill>
                  <a:srgbClr val="B26F47"/>
                </a:solidFill>
                <a:latin typeface="Lucida Calligraphy" panose="03010101010101010101" pitchFamily="66" charset="0"/>
              </a:rPr>
              <a:t>The Princess and</a:t>
            </a:r>
            <a:br>
              <a:rPr lang="en-US" dirty="0" smtClean="0">
                <a:solidFill>
                  <a:srgbClr val="B26F47"/>
                </a:solidFill>
                <a:latin typeface="Lucida Calligraphy" panose="03010101010101010101" pitchFamily="66" charset="0"/>
              </a:rPr>
            </a:br>
            <a:r>
              <a:rPr lang="en-US" dirty="0" smtClean="0">
                <a:solidFill>
                  <a:srgbClr val="B26F47"/>
                </a:solidFill>
                <a:latin typeface="Lucida Calligraphy" panose="03010101010101010101" pitchFamily="66" charset="0"/>
              </a:rPr>
              <a:t>    The Werewolf</a:t>
            </a:r>
            <a:endParaRPr lang="en-US" dirty="0">
              <a:solidFill>
                <a:srgbClr val="B26F47"/>
              </a:solidFill>
              <a:latin typeface="Lucida Calligraphy" panose="03010101010101010101" pitchFamily="66" charset="0"/>
            </a:endParaRPr>
          </a:p>
        </p:txBody>
      </p:sp>
      <p:sp>
        <p:nvSpPr>
          <p:cNvPr id="3" name="Subtitle 2"/>
          <p:cNvSpPr>
            <a:spLocks noGrp="1"/>
          </p:cNvSpPr>
          <p:nvPr>
            <p:ph type="subTitle" idx="1"/>
          </p:nvPr>
        </p:nvSpPr>
        <p:spPr>
          <a:xfrm>
            <a:off x="3347421" y="3688100"/>
            <a:ext cx="5497158" cy="905415"/>
          </a:xfrm>
          <a:solidFill>
            <a:srgbClr val="99FFFF">
              <a:alpha val="25000"/>
            </a:srgbClr>
          </a:solidFill>
          <a:ln>
            <a:solidFill>
              <a:srgbClr val="99FFFF">
                <a:alpha val="25000"/>
              </a:srgbClr>
            </a:solidFill>
          </a:ln>
        </p:spPr>
        <p:txBody>
          <a:bodyPr>
            <a:normAutofit/>
          </a:bodyPr>
          <a:lstStyle/>
          <a:p>
            <a:pPr algn="l"/>
            <a:r>
              <a:rPr lang="en-US" dirty="0" smtClean="0">
                <a:solidFill>
                  <a:srgbClr val="B26F47"/>
                </a:solidFill>
                <a:latin typeface="Lucida Calligraphy" panose="03010101010101010101" pitchFamily="66" charset="0"/>
              </a:rPr>
              <a:t>A Long Forgotten Tale </a:t>
            </a:r>
          </a:p>
          <a:p>
            <a:pPr algn="l"/>
            <a:r>
              <a:rPr lang="en-US" dirty="0" smtClean="0">
                <a:solidFill>
                  <a:srgbClr val="B26F47"/>
                </a:solidFill>
                <a:latin typeface="Lucida Calligraphy" panose="03010101010101010101" pitchFamily="66" charset="0"/>
              </a:rPr>
              <a:t>          by Coriander M. Laidlaw</a:t>
            </a:r>
            <a:endParaRPr lang="en-US" dirty="0">
              <a:solidFill>
                <a:srgbClr val="B26F47"/>
              </a:solidFill>
              <a:latin typeface="Lucida Calligraphy" panose="03010101010101010101" pitchFamily="66" charset="0"/>
            </a:endParaRPr>
          </a:p>
        </p:txBody>
      </p:sp>
    </p:spTree>
    <p:extLst>
      <p:ext uri="{BB962C8B-B14F-4D97-AF65-F5344CB8AC3E}">
        <p14:creationId xmlns:p14="http://schemas.microsoft.com/office/powerpoint/2010/main" val="711481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4389" y="2718996"/>
            <a:ext cx="2130014" cy="1420009"/>
          </a:xfrm>
          <a:prstGeom prst="rect">
            <a:avLst/>
          </a:prstGeom>
          <a:solidFill>
            <a:srgbClr val="99FFFF">
              <a:alpha val="25000"/>
            </a:srgbClr>
          </a:solidFill>
          <a:ln>
            <a:solidFill>
              <a:srgbClr val="99FFFF">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B26F47"/>
                </a:solidFill>
                <a:latin typeface="Lucida Calligraphy" panose="03010101010101010101" pitchFamily="66" charset="0"/>
              </a:rPr>
              <a:t>Cover Screen</a:t>
            </a:r>
            <a:endParaRPr lang="en-US" dirty="0">
              <a:solidFill>
                <a:srgbClr val="B26F47"/>
              </a:solidFill>
              <a:latin typeface="Lucida Calligraphy" panose="03010101010101010101" pitchFamily="66" charset="0"/>
            </a:endParaRPr>
          </a:p>
        </p:txBody>
      </p:sp>
      <p:sp>
        <p:nvSpPr>
          <p:cNvPr id="5" name="Rectangle 4"/>
          <p:cNvSpPr/>
          <p:nvPr/>
        </p:nvSpPr>
        <p:spPr>
          <a:xfrm>
            <a:off x="3598792" y="2718996"/>
            <a:ext cx="2130014" cy="1420009"/>
          </a:xfrm>
          <a:prstGeom prst="rect">
            <a:avLst/>
          </a:prstGeom>
          <a:solidFill>
            <a:srgbClr val="99FFFF">
              <a:alpha val="25000"/>
            </a:srgbClr>
          </a:solidFill>
          <a:ln>
            <a:solidFill>
              <a:srgbClr val="99FFFF">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B26F47"/>
                </a:solidFill>
                <a:latin typeface="Lucida Calligraphy" panose="03010101010101010101" pitchFamily="66" charset="0"/>
              </a:rPr>
              <a:t>Story Screen</a:t>
            </a:r>
            <a:endParaRPr lang="en-US" dirty="0">
              <a:solidFill>
                <a:srgbClr val="B26F47"/>
              </a:solidFill>
              <a:latin typeface="Lucida Calligraphy" panose="03010101010101010101" pitchFamily="66" charset="0"/>
            </a:endParaRPr>
          </a:p>
        </p:txBody>
      </p:sp>
      <p:sp>
        <p:nvSpPr>
          <p:cNvPr id="7" name="Rectangle 6"/>
          <p:cNvSpPr/>
          <p:nvPr/>
        </p:nvSpPr>
        <p:spPr>
          <a:xfrm>
            <a:off x="9327598" y="2718996"/>
            <a:ext cx="2130014" cy="1420009"/>
          </a:xfrm>
          <a:prstGeom prst="rect">
            <a:avLst/>
          </a:prstGeom>
          <a:solidFill>
            <a:srgbClr val="99FFFF">
              <a:alpha val="25000"/>
            </a:srgbClr>
          </a:solidFill>
          <a:ln>
            <a:solidFill>
              <a:srgbClr val="99FFFF">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B26F47"/>
                </a:solidFill>
                <a:latin typeface="Lucida Calligraphy" panose="03010101010101010101" pitchFamily="66" charset="0"/>
              </a:rPr>
              <a:t>Credits Screen</a:t>
            </a:r>
            <a:endParaRPr lang="en-US" dirty="0">
              <a:solidFill>
                <a:srgbClr val="B26F47"/>
              </a:solidFill>
              <a:latin typeface="Lucida Calligraphy" panose="03010101010101010101" pitchFamily="66" charset="0"/>
            </a:endParaRPr>
          </a:p>
        </p:txBody>
      </p:sp>
      <p:cxnSp>
        <p:nvCxnSpPr>
          <p:cNvPr id="9" name="Straight Arrow Connector 8"/>
          <p:cNvCxnSpPr>
            <a:stCxn id="4" idx="3"/>
            <a:endCxn id="5" idx="1"/>
          </p:cNvCxnSpPr>
          <p:nvPr/>
        </p:nvCxnSpPr>
        <p:spPr>
          <a:xfrm>
            <a:off x="2864403" y="3429001"/>
            <a:ext cx="734389" cy="0"/>
          </a:xfrm>
          <a:prstGeom prst="straightConnector1">
            <a:avLst/>
          </a:prstGeom>
          <a:ln>
            <a:solidFill>
              <a:srgbClr val="99FF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5" idx="0"/>
            <a:endCxn id="4" idx="0"/>
          </p:cNvCxnSpPr>
          <p:nvPr/>
        </p:nvCxnSpPr>
        <p:spPr>
          <a:xfrm rot="16200000" flipV="1">
            <a:off x="3231598" y="1286794"/>
            <a:ext cx="12700" cy="2864403"/>
          </a:xfrm>
          <a:prstGeom prst="bentConnector3">
            <a:avLst>
              <a:gd name="adj1" fmla="val 1800000"/>
            </a:avLst>
          </a:prstGeom>
          <a:ln>
            <a:solidFill>
              <a:srgbClr val="99FFFF"/>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3"/>
            <a:endCxn id="14" idx="1"/>
          </p:cNvCxnSpPr>
          <p:nvPr/>
        </p:nvCxnSpPr>
        <p:spPr>
          <a:xfrm flipV="1">
            <a:off x="5728806" y="3421305"/>
            <a:ext cx="734387" cy="7696"/>
          </a:xfrm>
          <a:prstGeom prst="straightConnector1">
            <a:avLst/>
          </a:prstGeom>
          <a:ln>
            <a:solidFill>
              <a:srgbClr val="99FF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Double Brace 13"/>
          <p:cNvSpPr/>
          <p:nvPr/>
        </p:nvSpPr>
        <p:spPr>
          <a:xfrm>
            <a:off x="6463193" y="2712645"/>
            <a:ext cx="2130552" cy="1417320"/>
          </a:xfrm>
          <a:prstGeom prst="bracePair">
            <a:avLst/>
          </a:prstGeom>
          <a:solidFill>
            <a:srgbClr val="99FFFF">
              <a:alpha val="25000"/>
            </a:srgbClr>
          </a:solidFill>
          <a:ln>
            <a:solidFill>
              <a:srgbClr val="99FFFF">
                <a:alpha val="25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smtClean="0">
                <a:solidFill>
                  <a:srgbClr val="B26F47"/>
                </a:solidFill>
                <a:latin typeface="Lucida Calligraphy" panose="03010101010101010101" pitchFamily="66" charset="0"/>
              </a:rPr>
              <a:t>…Story Screens… </a:t>
            </a:r>
            <a:endParaRPr lang="en-US" dirty="0">
              <a:solidFill>
                <a:srgbClr val="B26F47"/>
              </a:solidFill>
              <a:latin typeface="Lucida Calligraphy" panose="03010101010101010101" pitchFamily="66" charset="0"/>
            </a:endParaRPr>
          </a:p>
        </p:txBody>
      </p:sp>
      <p:cxnSp>
        <p:nvCxnSpPr>
          <p:cNvPr id="16" name="Straight Arrow Connector 15"/>
          <p:cNvCxnSpPr>
            <a:stCxn id="14" idx="3"/>
            <a:endCxn id="7" idx="1"/>
          </p:cNvCxnSpPr>
          <p:nvPr/>
        </p:nvCxnSpPr>
        <p:spPr>
          <a:xfrm>
            <a:off x="8593745" y="3421305"/>
            <a:ext cx="733853" cy="7696"/>
          </a:xfrm>
          <a:prstGeom prst="straightConnector1">
            <a:avLst/>
          </a:prstGeom>
          <a:ln>
            <a:solidFill>
              <a:srgbClr val="99FF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7" idx="0"/>
          </p:cNvCxnSpPr>
          <p:nvPr/>
        </p:nvCxnSpPr>
        <p:spPr>
          <a:xfrm rot="16200000" flipV="1">
            <a:off x="7419767" y="-253843"/>
            <a:ext cx="223222" cy="5722455"/>
          </a:xfrm>
          <a:prstGeom prst="bentConnector2">
            <a:avLst/>
          </a:prstGeom>
          <a:ln>
            <a:solidFill>
              <a:srgbClr val="99FFFF"/>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7534554" y="2495773"/>
            <a:ext cx="1" cy="216872"/>
          </a:xfrm>
          <a:prstGeom prst="straightConnector1">
            <a:avLst/>
          </a:prstGeom>
          <a:ln>
            <a:solidFill>
              <a:srgbClr val="99FFFF"/>
            </a:solidFill>
            <a:tailEnd type="triangle"/>
          </a:ln>
        </p:spPr>
        <p:style>
          <a:lnRef idx="1">
            <a:schemeClr val="accent1"/>
          </a:lnRef>
          <a:fillRef idx="0">
            <a:schemeClr val="accent1"/>
          </a:fillRef>
          <a:effectRef idx="0">
            <a:schemeClr val="accent1"/>
          </a:effectRef>
          <a:fontRef idx="minor">
            <a:schemeClr val="tx1"/>
          </a:fontRef>
        </p:style>
      </p:cxnSp>
      <p:sp>
        <p:nvSpPr>
          <p:cNvPr id="47" name="Title 46"/>
          <p:cNvSpPr>
            <a:spLocks noGrp="1"/>
          </p:cNvSpPr>
          <p:nvPr>
            <p:ph type="title"/>
          </p:nvPr>
        </p:nvSpPr>
        <p:spPr>
          <a:solidFill>
            <a:srgbClr val="99FFFF">
              <a:alpha val="25000"/>
            </a:srgbClr>
          </a:solidFill>
          <a:ln>
            <a:solidFill>
              <a:srgbClr val="99FFFF">
                <a:alpha val="25000"/>
              </a:srgbClr>
            </a:solidFill>
          </a:ln>
        </p:spPr>
        <p:txBody>
          <a:bodyPr/>
          <a:lstStyle/>
          <a:p>
            <a:r>
              <a:rPr lang="en-US" dirty="0" smtClean="0">
                <a:solidFill>
                  <a:srgbClr val="B26F47"/>
                </a:solidFill>
                <a:latin typeface="Lucida Calligraphy" panose="03010101010101010101" pitchFamily="66" charset="0"/>
              </a:rPr>
              <a:t>Block Diagram</a:t>
            </a:r>
            <a:endParaRPr lang="en-US" dirty="0">
              <a:solidFill>
                <a:srgbClr val="B26F47"/>
              </a:solidFill>
              <a:latin typeface="Lucida Calligraphy" panose="03010101010101010101" pitchFamily="66" charset="0"/>
            </a:endParaRPr>
          </a:p>
        </p:txBody>
      </p:sp>
    </p:spTree>
    <p:extLst>
      <p:ext uri="{BB962C8B-B14F-4D97-AF65-F5344CB8AC3E}">
        <p14:creationId xmlns:p14="http://schemas.microsoft.com/office/powerpoint/2010/main" val="1164435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9FFFF">
              <a:alpha val="25000"/>
            </a:srgbClr>
          </a:solidFill>
          <a:ln>
            <a:solidFill>
              <a:srgbClr val="99FFFF">
                <a:alpha val="25000"/>
              </a:srgbClr>
            </a:solidFill>
          </a:ln>
        </p:spPr>
        <p:txBody>
          <a:bodyPr/>
          <a:lstStyle/>
          <a:p>
            <a:r>
              <a:rPr lang="en-US" dirty="0" smtClean="0">
                <a:solidFill>
                  <a:srgbClr val="B26F47"/>
                </a:solidFill>
                <a:latin typeface="Lucida Calligraphy" panose="03010101010101010101" pitchFamily="66" charset="0"/>
              </a:rPr>
              <a:t>Text Style</a:t>
            </a:r>
            <a:endParaRPr lang="en-US" dirty="0">
              <a:solidFill>
                <a:srgbClr val="B26F47"/>
              </a:solidFill>
              <a:latin typeface="Lucida Calligraphy" panose="03010101010101010101" pitchFamily="66" charset="0"/>
            </a:endParaRPr>
          </a:p>
        </p:txBody>
      </p:sp>
      <p:sp>
        <p:nvSpPr>
          <p:cNvPr id="3" name="Content Placeholder 2"/>
          <p:cNvSpPr>
            <a:spLocks noGrp="1"/>
          </p:cNvSpPr>
          <p:nvPr>
            <p:ph idx="1"/>
          </p:nvPr>
        </p:nvSpPr>
        <p:spPr>
          <a:solidFill>
            <a:srgbClr val="99FFFF">
              <a:alpha val="25000"/>
            </a:srgbClr>
          </a:solidFill>
          <a:ln>
            <a:solidFill>
              <a:srgbClr val="99FFFF">
                <a:alpha val="25000"/>
              </a:srgbClr>
            </a:solidFill>
          </a:ln>
        </p:spPr>
        <p:txBody>
          <a:bodyPr/>
          <a:lstStyle/>
          <a:p>
            <a:r>
              <a:rPr lang="en-US" dirty="0" smtClean="0">
                <a:solidFill>
                  <a:srgbClr val="B26F47"/>
                </a:solidFill>
                <a:latin typeface="Lucida Calligraphy" panose="03010101010101010101" pitchFamily="66" charset="0"/>
              </a:rPr>
              <a:t>Lucida Calligraphy</a:t>
            </a:r>
          </a:p>
          <a:p>
            <a:r>
              <a:rPr lang="en-US" dirty="0" smtClean="0">
                <a:solidFill>
                  <a:srgbClr val="B26F47"/>
                </a:solidFill>
                <a:latin typeface="Lucida Calligraphy" panose="03010101010101010101" pitchFamily="66" charset="0"/>
              </a:rPr>
              <a:t>R: 178, G: 111, B: 71, 100% (not transparent)</a:t>
            </a:r>
          </a:p>
          <a:p>
            <a:r>
              <a:rPr lang="en-US" dirty="0" smtClean="0">
                <a:solidFill>
                  <a:srgbClr val="B26F47"/>
                </a:solidFill>
                <a:latin typeface="Lucida Calligraphy" panose="03010101010101010101" pitchFamily="66" charset="0"/>
              </a:rPr>
              <a:t>B26F47</a:t>
            </a:r>
          </a:p>
        </p:txBody>
      </p:sp>
    </p:spTree>
    <p:extLst>
      <p:ext uri="{BB962C8B-B14F-4D97-AF65-F5344CB8AC3E}">
        <p14:creationId xmlns:p14="http://schemas.microsoft.com/office/powerpoint/2010/main" val="2375431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Placement and Use</a:t>
            </a:r>
            <a:endParaRPr lang="en-US" dirty="0"/>
          </a:p>
        </p:txBody>
      </p:sp>
      <p:sp>
        <p:nvSpPr>
          <p:cNvPr id="3" name="Content Placeholder 2"/>
          <p:cNvSpPr>
            <a:spLocks noGrp="1"/>
          </p:cNvSpPr>
          <p:nvPr>
            <p:ph idx="1"/>
          </p:nvPr>
        </p:nvSpPr>
        <p:spPr/>
        <p:txBody>
          <a:bodyPr/>
          <a:lstStyle/>
          <a:p>
            <a:r>
              <a:rPr lang="en-US" dirty="0" smtClean="0"/>
              <a:t>Style was chosen </a:t>
            </a:r>
            <a:r>
              <a:rPr lang="en-US" dirty="0"/>
              <a:t>for it looked a bit like something that might be found on an ancient text.</a:t>
            </a:r>
          </a:p>
          <a:p>
            <a:r>
              <a:rPr lang="en-US" dirty="0"/>
              <a:t>Color was chosen to more easily be distinguished from the background</a:t>
            </a:r>
            <a:r>
              <a:rPr lang="en-US" dirty="0" smtClean="0"/>
              <a:t>.</a:t>
            </a:r>
          </a:p>
          <a:p>
            <a:r>
              <a:rPr lang="en-US" dirty="0" smtClean="0"/>
              <a:t>Title is sized 50 and is split across two lines.  “The Princess and” is to be aligned left and “The Werewolf” is to be indented enough so that the right side is in line with the above line.</a:t>
            </a:r>
          </a:p>
          <a:p>
            <a:endParaRPr lang="en-US" dirty="0"/>
          </a:p>
          <a:p>
            <a:endParaRPr lang="en-US" dirty="0"/>
          </a:p>
        </p:txBody>
      </p:sp>
    </p:spTree>
    <p:extLst>
      <p:ext uri="{BB962C8B-B14F-4D97-AF65-F5344CB8AC3E}">
        <p14:creationId xmlns:p14="http://schemas.microsoft.com/office/powerpoint/2010/main" val="1021419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Placement and Use</a:t>
            </a:r>
            <a:endParaRPr lang="en-US" dirty="0"/>
          </a:p>
        </p:txBody>
      </p:sp>
      <p:sp>
        <p:nvSpPr>
          <p:cNvPr id="3" name="Content Placeholder 2"/>
          <p:cNvSpPr>
            <a:spLocks noGrp="1"/>
          </p:cNvSpPr>
          <p:nvPr>
            <p:ph idx="1"/>
          </p:nvPr>
        </p:nvSpPr>
        <p:spPr/>
        <p:txBody>
          <a:bodyPr>
            <a:normAutofit fontScale="92500"/>
          </a:bodyPr>
          <a:lstStyle/>
          <a:p>
            <a:r>
              <a:rPr lang="en-US" dirty="0" smtClean="0"/>
              <a:t>Title is sized 50 and is split across two lines.  “The Princess and” is to be aligned left and “The Werewolf” is to be indented enough so that the right side is in line with the above line.</a:t>
            </a:r>
          </a:p>
          <a:p>
            <a:r>
              <a:rPr lang="en-US" dirty="0" smtClean="0"/>
              <a:t>“A Long Forgotten Tale” is to be aligned left and “by Coriander M. Laidlaw” is to be indented enough so that ‘M.’ ends at the same line as ‘Tale’.  Both are sized 18.</a:t>
            </a:r>
          </a:p>
          <a:p>
            <a:r>
              <a:rPr lang="en-US" dirty="0" smtClean="0"/>
              <a:t>Story text are sized 32 and appear with a fade in over time on entering slide, and fade out together upon leaving.  Positioning is to follow the same trend of every other line being indented.</a:t>
            </a:r>
            <a:endParaRPr lang="en-US" dirty="0"/>
          </a:p>
          <a:p>
            <a:endParaRPr lang="en-US" dirty="0"/>
          </a:p>
        </p:txBody>
      </p:sp>
    </p:spTree>
    <p:extLst>
      <p:ext uri="{BB962C8B-B14F-4D97-AF65-F5344CB8AC3E}">
        <p14:creationId xmlns:p14="http://schemas.microsoft.com/office/powerpoint/2010/main" val="15247985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Placement and Use</a:t>
            </a:r>
            <a:endParaRPr lang="en-US" dirty="0"/>
          </a:p>
        </p:txBody>
      </p:sp>
      <p:sp>
        <p:nvSpPr>
          <p:cNvPr id="3" name="Content Placeholder 2"/>
          <p:cNvSpPr>
            <a:spLocks noGrp="1"/>
          </p:cNvSpPr>
          <p:nvPr>
            <p:ph idx="1"/>
          </p:nvPr>
        </p:nvSpPr>
        <p:spPr/>
        <p:txBody>
          <a:bodyPr>
            <a:normAutofit/>
          </a:bodyPr>
          <a:lstStyle/>
          <a:p>
            <a:r>
              <a:rPr lang="en-US" dirty="0" smtClean="0"/>
              <a:t>Movement of the text:</a:t>
            </a:r>
          </a:p>
          <a:p>
            <a:r>
              <a:rPr lang="en-US" dirty="0" smtClean="0"/>
              <a:t>X: 76.05 transitions to 19.05</a:t>
            </a:r>
          </a:p>
          <a:p>
            <a:r>
              <a:rPr lang="en-US" dirty="0" smtClean="0"/>
              <a:t>Y: 3 line slide, 1/2/3: 27.40/128.40/239.30</a:t>
            </a:r>
            <a:endParaRPr lang="en-US" dirty="0"/>
          </a:p>
          <a:p>
            <a:r>
              <a:rPr lang="en-US" dirty="0" smtClean="0"/>
              <a:t>Y: 2 line slide, 1/2: </a:t>
            </a:r>
            <a:r>
              <a:rPr lang="en-US" dirty="0"/>
              <a:t>76.40/201.40</a:t>
            </a:r>
            <a:endParaRPr lang="en-US" dirty="0" smtClean="0"/>
          </a:p>
        </p:txBody>
      </p:sp>
    </p:spTree>
    <p:extLst>
      <p:ext uri="{BB962C8B-B14F-4D97-AF65-F5344CB8AC3E}">
        <p14:creationId xmlns:p14="http://schemas.microsoft.com/office/powerpoint/2010/main" val="28373714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26F47"/>
                </a:solidFill>
                <a:latin typeface="Lucida Calligraphy" panose="03010101010101010101" pitchFamily="66" charset="0"/>
              </a:rPr>
              <a:t>Box for Text</a:t>
            </a:r>
            <a:endParaRPr lang="en-US" dirty="0">
              <a:solidFill>
                <a:srgbClr val="B26F47"/>
              </a:solidFill>
              <a:latin typeface="Lucida Calligraphy" panose="03010101010101010101" pitchFamily="66" charset="0"/>
            </a:endParaRPr>
          </a:p>
        </p:txBody>
      </p:sp>
      <p:sp>
        <p:nvSpPr>
          <p:cNvPr id="3" name="Content Placeholder 2"/>
          <p:cNvSpPr>
            <a:spLocks noGrp="1"/>
          </p:cNvSpPr>
          <p:nvPr>
            <p:ph idx="1"/>
          </p:nvPr>
        </p:nvSpPr>
        <p:spPr/>
        <p:txBody>
          <a:bodyPr/>
          <a:lstStyle/>
          <a:p>
            <a:r>
              <a:rPr lang="en-US" dirty="0" smtClean="0"/>
              <a:t>In the actual presentation</a:t>
            </a:r>
          </a:p>
          <a:p>
            <a:pPr lvl="1"/>
            <a:r>
              <a:rPr lang="en-US" dirty="0" smtClean="0"/>
              <a:t>H: 522</a:t>
            </a:r>
          </a:p>
          <a:p>
            <a:pPr lvl="1"/>
            <a:r>
              <a:rPr lang="en-US" dirty="0" smtClean="0"/>
              <a:t>W: 329</a:t>
            </a:r>
          </a:p>
          <a:p>
            <a:pPr lvl="1"/>
            <a:r>
              <a:rPr lang="en-US" dirty="0" smtClean="0"/>
              <a:t>X: 13</a:t>
            </a:r>
          </a:p>
          <a:p>
            <a:pPr lvl="1"/>
            <a:r>
              <a:rPr lang="en-US" dirty="0" smtClean="0"/>
              <a:t>Y: 23</a:t>
            </a:r>
          </a:p>
          <a:p>
            <a:pPr lvl="1"/>
            <a:r>
              <a:rPr lang="en-US" dirty="0" smtClean="0"/>
              <a:t>R: 153, G: 255, B: 255, 25% (mostly transparent)</a:t>
            </a:r>
          </a:p>
          <a:p>
            <a:pPr lvl="1"/>
            <a:r>
              <a:rPr lang="en-US" dirty="0" smtClean="0"/>
              <a:t>99FFFF</a:t>
            </a:r>
          </a:p>
          <a:p>
            <a:r>
              <a:rPr lang="en-US" dirty="0" smtClean="0"/>
              <a:t>Color was chosen for it’s similarity with the primary color of the background image.  Transparency is to see the background image.</a:t>
            </a:r>
          </a:p>
        </p:txBody>
      </p:sp>
    </p:spTree>
    <p:extLst>
      <p:ext uri="{BB962C8B-B14F-4D97-AF65-F5344CB8AC3E}">
        <p14:creationId xmlns:p14="http://schemas.microsoft.com/office/powerpoint/2010/main" val="182017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Image</a:t>
            </a:r>
            <a:endParaRPr lang="en-US" dirty="0"/>
          </a:p>
        </p:txBody>
      </p:sp>
      <p:sp>
        <p:nvSpPr>
          <p:cNvPr id="3" name="Content Placeholder 2"/>
          <p:cNvSpPr>
            <a:spLocks noGrp="1"/>
          </p:cNvSpPr>
          <p:nvPr>
            <p:ph idx="1"/>
          </p:nvPr>
        </p:nvSpPr>
        <p:spPr/>
        <p:txBody>
          <a:bodyPr/>
          <a:lstStyle/>
          <a:p>
            <a:r>
              <a:rPr lang="en-US" dirty="0" smtClean="0"/>
              <a:t>Generally supposed to invoke the feeling of a cluttered forest in the night.</a:t>
            </a:r>
          </a:p>
          <a:p>
            <a:r>
              <a:rPr lang="en-US" dirty="0" smtClean="0"/>
              <a:t>Titled ‘Optic Mind Shock’ by an artist on </a:t>
            </a:r>
            <a:r>
              <a:rPr lang="en-US" dirty="0" err="1" smtClean="0"/>
              <a:t>tumblr</a:t>
            </a:r>
            <a:r>
              <a:rPr lang="en-US" dirty="0" smtClean="0"/>
              <a:t> called ‘</a:t>
            </a:r>
            <a:r>
              <a:rPr lang="en-US" dirty="0" err="1" smtClean="0"/>
              <a:t>opticoverload</a:t>
            </a:r>
            <a:r>
              <a:rPr lang="en-US" dirty="0" smtClean="0"/>
              <a:t>’.  Said </a:t>
            </a:r>
            <a:r>
              <a:rPr lang="en-US" dirty="0" err="1" smtClean="0"/>
              <a:t>tumblr</a:t>
            </a:r>
            <a:r>
              <a:rPr lang="en-US" dirty="0" smtClean="0"/>
              <a:t> blog has since been deleted, but it can be found on </a:t>
            </a:r>
            <a:r>
              <a:rPr lang="en-US" dirty="0" err="1" smtClean="0"/>
              <a:t>reblogs</a:t>
            </a:r>
            <a:r>
              <a:rPr lang="en-US" dirty="0" smtClean="0"/>
              <a:t> and on </a:t>
            </a:r>
            <a:r>
              <a:rPr lang="en-US" dirty="0" err="1" smtClean="0"/>
              <a:t>pinterest</a:t>
            </a:r>
            <a:r>
              <a:rPr lang="en-US" dirty="0" smtClean="0"/>
              <a:t>.</a:t>
            </a:r>
          </a:p>
          <a:p>
            <a:r>
              <a:rPr lang="en-US" dirty="0" smtClean="0"/>
              <a:t>In flash, sized W: 551, H: 667.65, and it is positioned X: 0.00, Y: -122.00</a:t>
            </a:r>
            <a:endParaRPr lang="en-US" dirty="0"/>
          </a:p>
        </p:txBody>
      </p:sp>
    </p:spTree>
    <p:extLst>
      <p:ext uri="{BB962C8B-B14F-4D97-AF65-F5344CB8AC3E}">
        <p14:creationId xmlns:p14="http://schemas.microsoft.com/office/powerpoint/2010/main" val="751169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 Buttons</a:t>
            </a:r>
            <a:endParaRPr lang="en-US" dirty="0"/>
          </a:p>
        </p:txBody>
      </p:sp>
      <p:sp>
        <p:nvSpPr>
          <p:cNvPr id="3" name="Content Placeholder 2"/>
          <p:cNvSpPr>
            <a:spLocks noGrp="1"/>
          </p:cNvSpPr>
          <p:nvPr>
            <p:ph idx="1"/>
          </p:nvPr>
        </p:nvSpPr>
        <p:spPr/>
        <p:txBody>
          <a:bodyPr/>
          <a:lstStyle/>
          <a:p>
            <a:r>
              <a:rPr lang="en-US" dirty="0"/>
              <a:t>Base image is of a </a:t>
            </a:r>
            <a:r>
              <a:rPr lang="en-US"/>
              <a:t>wolf </a:t>
            </a:r>
            <a:r>
              <a:rPr lang="en-US" smtClean="0"/>
              <a:t>mid-run </a:t>
            </a:r>
            <a:r>
              <a:rPr lang="en-US" dirty="0"/>
              <a:t>found on clipart-library.com</a:t>
            </a:r>
            <a:endParaRPr lang="en-US" dirty="0"/>
          </a:p>
          <a:p>
            <a:r>
              <a:rPr lang="en-US" dirty="0"/>
              <a:t>It has been edited for the same background color as the box for text and for the wolf to be the same color as the text.</a:t>
            </a:r>
            <a:endParaRPr lang="en-US" dirty="0"/>
          </a:p>
          <a:p>
            <a:r>
              <a:rPr lang="en-US" dirty="0"/>
              <a:t>Positioned </a:t>
            </a:r>
            <a:r>
              <a:rPr lang="en-US" dirty="0" smtClean="0"/>
              <a:t>at the </a:t>
            </a:r>
            <a:r>
              <a:rPr lang="en-US" dirty="0"/>
              <a:t>bottom right corner of the text box for forward and lower left corner for back</a:t>
            </a:r>
            <a:r>
              <a:rPr lang="en-US" dirty="0" smtClean="0"/>
              <a:t>.</a:t>
            </a:r>
            <a:r>
              <a:rPr lang="en-US" dirty="0"/>
              <a:t/>
            </a:r>
            <a:br>
              <a:rPr lang="en-US" dirty="0"/>
            </a:br>
            <a:endParaRPr lang="en-US" dirty="0" smtClean="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00968" y="5203205"/>
            <a:ext cx="2252831" cy="97375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199" y="5203204"/>
            <a:ext cx="2252832" cy="973758"/>
          </a:xfrm>
          <a:prstGeom prst="rect">
            <a:avLst/>
          </a:prstGeom>
        </p:spPr>
      </p:pic>
    </p:spTree>
    <p:extLst>
      <p:ext uri="{BB962C8B-B14F-4D97-AF65-F5344CB8AC3E}">
        <p14:creationId xmlns:p14="http://schemas.microsoft.com/office/powerpoint/2010/main" val="2986385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Sound</a:t>
            </a:r>
            <a:endParaRPr lang="en-US" dirty="0"/>
          </a:p>
        </p:txBody>
      </p:sp>
      <p:sp>
        <p:nvSpPr>
          <p:cNvPr id="3" name="Content Placeholder 2"/>
          <p:cNvSpPr>
            <a:spLocks noGrp="1"/>
          </p:cNvSpPr>
          <p:nvPr>
            <p:ph idx="1"/>
          </p:nvPr>
        </p:nvSpPr>
        <p:spPr/>
        <p:txBody>
          <a:bodyPr/>
          <a:lstStyle/>
          <a:p>
            <a:r>
              <a:rPr lang="en-US" dirty="0" smtClean="0"/>
              <a:t>Sound is obtained from wolfcountry.net</a:t>
            </a:r>
          </a:p>
          <a:p>
            <a:r>
              <a:rPr lang="en-US" dirty="0" smtClean="0"/>
              <a:t>WOLFHOWL1.mp3 is played when the princess howls at the moon, and ends when it naturally ends or when an interact button is pressed.</a:t>
            </a:r>
          </a:p>
          <a:p>
            <a:r>
              <a:rPr lang="en-US" dirty="0" smtClean="0"/>
              <a:t>WOLFHOWL3.mp3 is played when the Great Beast is approaching the clearing.  Three of them gets played and loops until an interact button is pressed.</a:t>
            </a:r>
            <a:r>
              <a:rPr lang="en-US" dirty="0"/>
              <a:t/>
            </a:r>
            <a:br>
              <a:rPr lang="en-US" dirty="0"/>
            </a:br>
            <a:endParaRPr lang="en-US" dirty="0" smtClean="0"/>
          </a:p>
        </p:txBody>
      </p:sp>
    </p:spTree>
    <p:extLst>
      <p:ext uri="{BB962C8B-B14F-4D97-AF65-F5344CB8AC3E}">
        <p14:creationId xmlns:p14="http://schemas.microsoft.com/office/powerpoint/2010/main" val="465759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539</Words>
  <Application>Microsoft Office PowerPoint</Application>
  <PresentationFormat>Widescreen</PresentationFormat>
  <Paragraphs>46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Lucida Calligraphy</vt:lpstr>
      <vt:lpstr>Office Theme</vt:lpstr>
      <vt:lpstr>The Princess and     The Werewolf</vt:lpstr>
      <vt:lpstr>Text Style</vt:lpstr>
      <vt:lpstr>Text Placement and Use</vt:lpstr>
      <vt:lpstr>Text Placement and Use</vt:lpstr>
      <vt:lpstr>Text Placement and Use</vt:lpstr>
      <vt:lpstr>Box for Text</vt:lpstr>
      <vt:lpstr>Background Image</vt:lpstr>
      <vt:lpstr>Interact Buttons</vt:lpstr>
      <vt:lpstr>Sound</vt:lpstr>
      <vt:lpstr>Block Diagram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Princess and The Werewolf</dc:title>
  <dc:creator>Laidlaw, Coriander</dc:creator>
  <cp:lastModifiedBy>Laidlaw, Coriander</cp:lastModifiedBy>
  <cp:revision>14</cp:revision>
  <dcterms:created xsi:type="dcterms:W3CDTF">2017-04-06T21:59:19Z</dcterms:created>
  <dcterms:modified xsi:type="dcterms:W3CDTF">2017-04-27T22:54:25Z</dcterms:modified>
</cp:coreProperties>
</file>