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0" r:id="rId4"/>
    <p:sldId id="259"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4"/>
    <p:restoredTop sz="94433"/>
  </p:normalViewPr>
  <p:slideViewPr>
    <p:cSldViewPr snapToGrid="0" snapToObjects="1">
      <p:cViewPr>
        <p:scale>
          <a:sx n="72" d="100"/>
          <a:sy n="72" d="100"/>
        </p:scale>
        <p:origin x="440"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4/6/17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4/6/17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STYLE GUIDE</a:t>
            </a:r>
            <a:endParaRPr lang="en-US" dirty="0"/>
          </a:p>
        </p:txBody>
      </p:sp>
      <p:sp>
        <p:nvSpPr>
          <p:cNvPr id="3" name="Subtitle 2"/>
          <p:cNvSpPr>
            <a:spLocks noGrp="1"/>
          </p:cNvSpPr>
          <p:nvPr>
            <p:ph type="subTitle" idx="1"/>
          </p:nvPr>
        </p:nvSpPr>
        <p:spPr/>
        <p:txBody>
          <a:bodyPr/>
          <a:lstStyle/>
          <a:p>
            <a:r>
              <a:rPr lang="en-US" dirty="0" smtClean="0"/>
              <a:t>Connor Reddington</a:t>
            </a:r>
            <a:endParaRPr lang="en-US" dirty="0"/>
          </a:p>
        </p:txBody>
      </p:sp>
    </p:spTree>
    <p:extLst>
      <p:ext uri="{BB962C8B-B14F-4D97-AF65-F5344CB8AC3E}">
        <p14:creationId xmlns:p14="http://schemas.microsoft.com/office/powerpoint/2010/main" val="599460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a:t>
            </a:r>
            <a:endParaRPr lang="en-US" dirty="0"/>
          </a:p>
        </p:txBody>
      </p:sp>
      <p:sp>
        <p:nvSpPr>
          <p:cNvPr id="3" name="Content Placeholder 2"/>
          <p:cNvSpPr>
            <a:spLocks noGrp="1"/>
          </p:cNvSpPr>
          <p:nvPr>
            <p:ph idx="1"/>
          </p:nvPr>
        </p:nvSpPr>
        <p:spPr>
          <a:xfrm>
            <a:off x="1451579" y="2015732"/>
            <a:ext cx="9603275" cy="4062339"/>
          </a:xfrm>
        </p:spPr>
        <p:txBody>
          <a:bodyPr>
            <a:normAutofit fontScale="85000" lnSpcReduction="20000"/>
          </a:bodyPr>
          <a:lstStyle/>
          <a:p>
            <a:pPr marL="0" indent="0">
              <a:buNone/>
            </a:pPr>
            <a:r>
              <a:rPr lang="en-US" sz="1000" b="1" dirty="0" smtClean="0">
                <a:latin typeface="Futura" charset="0"/>
                <a:ea typeface="Futura" charset="0"/>
                <a:cs typeface="Futura" charset="0"/>
              </a:rPr>
              <a:t>FUTURA</a:t>
            </a:r>
            <a:r>
              <a:rPr lang="en-US" sz="1600" b="1" dirty="0" smtClean="0">
                <a:latin typeface="Futura" charset="0"/>
                <a:ea typeface="Futura" charset="0"/>
                <a:cs typeface="Futura" charset="0"/>
              </a:rPr>
              <a:t>FUTURA</a:t>
            </a:r>
            <a:r>
              <a:rPr lang="en-US" sz="2800" b="1" dirty="0" smtClean="0">
                <a:latin typeface="Futura" charset="0"/>
                <a:ea typeface="Futura" charset="0"/>
                <a:cs typeface="Futura" charset="0"/>
              </a:rPr>
              <a:t>FUTURA</a:t>
            </a:r>
            <a:r>
              <a:rPr lang="en-US" sz="4000" b="1" dirty="0" smtClean="0">
                <a:latin typeface="Futura" charset="0"/>
                <a:ea typeface="Futura" charset="0"/>
                <a:cs typeface="Futura" charset="0"/>
              </a:rPr>
              <a:t>FUTURA</a:t>
            </a:r>
            <a:r>
              <a:rPr lang="en-US" sz="4400" b="1" dirty="0" smtClean="0">
                <a:latin typeface="Futura" charset="0"/>
                <a:ea typeface="Futura" charset="0"/>
                <a:cs typeface="Futura" charset="0"/>
              </a:rPr>
              <a:t> </a:t>
            </a:r>
            <a:r>
              <a:rPr lang="en-US" sz="2800" b="1" dirty="0" smtClean="0">
                <a:latin typeface="Futura" charset="0"/>
                <a:ea typeface="Futura" charset="0"/>
                <a:cs typeface="Futura" charset="0"/>
              </a:rPr>
              <a:t>(bold)</a:t>
            </a:r>
          </a:p>
          <a:p>
            <a:pPr marL="0" indent="0">
              <a:buNone/>
            </a:pPr>
            <a:r>
              <a:rPr lang="en-US" sz="1000" dirty="0" smtClean="0">
                <a:latin typeface="Futura Medium" charset="0"/>
                <a:ea typeface="Futura Medium" charset="0"/>
                <a:cs typeface="Futura Medium" charset="0"/>
              </a:rPr>
              <a:t>FUTURA</a:t>
            </a:r>
            <a:r>
              <a:rPr lang="en-US" sz="1600" dirty="0" smtClean="0">
                <a:latin typeface="Futura Medium" charset="0"/>
                <a:ea typeface="Futura Medium" charset="0"/>
                <a:cs typeface="Futura Medium" charset="0"/>
              </a:rPr>
              <a:t>FUTURA</a:t>
            </a:r>
            <a:r>
              <a:rPr lang="en-US" sz="2800" dirty="0" smtClean="0">
                <a:latin typeface="Futura Medium" charset="0"/>
                <a:ea typeface="Futura Medium" charset="0"/>
                <a:cs typeface="Futura Medium" charset="0"/>
              </a:rPr>
              <a:t>FUTURA</a:t>
            </a:r>
            <a:r>
              <a:rPr lang="en-US" sz="4000" dirty="0" smtClean="0">
                <a:latin typeface="Futura Medium" charset="0"/>
                <a:ea typeface="Futura Medium" charset="0"/>
                <a:cs typeface="Futura Medium" charset="0"/>
              </a:rPr>
              <a:t>FUTURA</a:t>
            </a:r>
            <a:r>
              <a:rPr lang="en-US" sz="4400" dirty="0" smtClean="0">
                <a:latin typeface="Futura Medium" charset="0"/>
                <a:ea typeface="Futura Medium" charset="0"/>
                <a:cs typeface="Futura Medium" charset="0"/>
              </a:rPr>
              <a:t> </a:t>
            </a:r>
            <a:r>
              <a:rPr lang="en-US" sz="2600" dirty="0" smtClean="0">
                <a:latin typeface="Futura Medium" charset="0"/>
                <a:ea typeface="Futura Medium" charset="0"/>
                <a:cs typeface="Futura Medium" charset="0"/>
              </a:rPr>
              <a:t>(medium)</a:t>
            </a:r>
          </a:p>
          <a:p>
            <a:pPr marL="0" indent="0">
              <a:buNone/>
            </a:pPr>
            <a:r>
              <a:rPr lang="en-US" sz="3200" b="1" dirty="0" err="1" smtClean="0">
                <a:latin typeface="Futura" charset="0"/>
                <a:ea typeface="Futura" charset="0"/>
                <a:cs typeface="Futura" charset="0"/>
              </a:rPr>
              <a:t>abcdefghijklmnopqrstuvwxyz</a:t>
            </a:r>
            <a:r>
              <a:rPr lang="en-US" sz="3200" b="1" dirty="0" smtClean="0">
                <a:latin typeface="Futura" charset="0"/>
                <a:ea typeface="Futura" charset="0"/>
                <a:cs typeface="Futura" charset="0"/>
              </a:rPr>
              <a:t>&amp;-.,’()</a:t>
            </a:r>
          </a:p>
          <a:p>
            <a:pPr marL="0" indent="0">
              <a:buNone/>
            </a:pPr>
            <a:r>
              <a:rPr lang="en-US" sz="3200" dirty="0" err="1">
                <a:latin typeface="Futura Medium" charset="0"/>
                <a:ea typeface="Futura Medium" charset="0"/>
                <a:cs typeface="Futura Medium" charset="0"/>
              </a:rPr>
              <a:t>abcdefghijklmnopqrstuvwxyz</a:t>
            </a:r>
            <a:r>
              <a:rPr lang="en-US" sz="3200" dirty="0">
                <a:latin typeface="Futura Medium" charset="0"/>
                <a:ea typeface="Futura Medium" charset="0"/>
                <a:cs typeface="Futura Medium" charset="0"/>
              </a:rPr>
              <a:t>&amp;-.,’()</a:t>
            </a:r>
          </a:p>
          <a:p>
            <a:pPr marL="0" indent="0">
              <a:buNone/>
            </a:pPr>
            <a:r>
              <a:rPr lang="en-US" sz="3200" b="1" dirty="0" smtClean="0">
                <a:latin typeface="Futura" charset="0"/>
                <a:ea typeface="Futura" charset="0"/>
                <a:cs typeface="Futura" charset="0"/>
              </a:rPr>
              <a:t>ABCDEFGHIJKLMNOPQRSTUVWXYZ</a:t>
            </a:r>
          </a:p>
          <a:p>
            <a:pPr marL="0" indent="0">
              <a:buNone/>
            </a:pPr>
            <a:r>
              <a:rPr lang="en-US" sz="3200" dirty="0">
                <a:latin typeface="Futura Medium" charset="0"/>
                <a:ea typeface="Futura Medium" charset="0"/>
                <a:cs typeface="Futura Medium" charset="0"/>
              </a:rPr>
              <a:t>ABCDEFGHIJKLMNOPQRSTUVWXYZ</a:t>
            </a:r>
          </a:p>
          <a:p>
            <a:pPr marL="0" indent="0">
              <a:buNone/>
            </a:pPr>
            <a:r>
              <a:rPr lang="en-US" sz="3300" b="1" dirty="0" smtClean="0">
                <a:latin typeface="Futura" charset="0"/>
                <a:ea typeface="Futura" charset="0"/>
                <a:cs typeface="Futura" charset="0"/>
              </a:rPr>
              <a:t>1234567890 </a:t>
            </a:r>
            <a:r>
              <a:rPr lang="en-US" sz="3300" dirty="0">
                <a:latin typeface="Futura Medium" charset="0"/>
                <a:ea typeface="Futura Medium" charset="0"/>
                <a:cs typeface="Futura Medium" charset="0"/>
              </a:rPr>
              <a:t>1234567890</a:t>
            </a:r>
          </a:p>
        </p:txBody>
      </p:sp>
    </p:spTree>
    <p:extLst>
      <p:ext uri="{BB962C8B-B14F-4D97-AF65-F5344CB8AC3E}">
        <p14:creationId xmlns:p14="http://schemas.microsoft.com/office/powerpoint/2010/main" val="20722994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a:t>
            </a:r>
            <a:endParaRPr lang="en-US" dirty="0"/>
          </a:p>
        </p:txBody>
      </p:sp>
      <p:sp>
        <p:nvSpPr>
          <p:cNvPr id="3" name="Content Placeholder 2"/>
          <p:cNvSpPr>
            <a:spLocks noGrp="1"/>
          </p:cNvSpPr>
          <p:nvPr>
            <p:ph idx="1"/>
          </p:nvPr>
        </p:nvSpPr>
        <p:spPr>
          <a:xfrm>
            <a:off x="1451579" y="2015732"/>
            <a:ext cx="4590633" cy="3450613"/>
          </a:xfrm>
        </p:spPr>
        <p:txBody>
          <a:bodyPr>
            <a:normAutofit fontScale="85000" lnSpcReduction="20000"/>
          </a:bodyPr>
          <a:lstStyle/>
          <a:p>
            <a:r>
              <a:rPr lang="en-US" dirty="0" err="1" smtClean="0"/>
              <a:t>Futura</a:t>
            </a:r>
            <a:r>
              <a:rPr lang="en-US" dirty="0" smtClean="0"/>
              <a:t> is my favorite text, by far. It’s clean, attention grabbing and energizing.  My plan is to utilize the font in two forms: bold and medium. The bold version will be reserved for titles or areas where larger </a:t>
            </a:r>
            <a:r>
              <a:rPr lang="en-US" dirty="0" err="1" smtClean="0"/>
              <a:t>pt</a:t>
            </a:r>
            <a:r>
              <a:rPr lang="en-US" dirty="0" smtClean="0"/>
              <a:t> font is used. The medium font will be incorporated in “description” sections where there is enough text to constitute a paragraph OR in the navigation pane, where the text is smaller. Why not use bold style, exclusively? </a:t>
            </a:r>
            <a:r>
              <a:rPr lang="en-US" dirty="0" err="1" smtClean="0"/>
              <a:t>Futura</a:t>
            </a:r>
            <a:r>
              <a:rPr lang="en-US" dirty="0" smtClean="0"/>
              <a:t> bold font can look claustrophobic when it</a:t>
            </a:r>
            <a:r>
              <a:rPr lang="mr-IN" dirty="0" smtClean="0"/>
              <a:t>’</a:t>
            </a:r>
            <a:r>
              <a:rPr lang="en-US" dirty="0" smtClean="0"/>
              <a:t>s smaller </a:t>
            </a:r>
            <a:r>
              <a:rPr lang="en-US" dirty="0" err="1" smtClean="0"/>
              <a:t>pt</a:t>
            </a:r>
            <a:r>
              <a:rPr lang="en-US" dirty="0" smtClean="0"/>
              <a:t> and crammed into a paragraph.</a:t>
            </a:r>
            <a:endParaRPr lang="en-US" dirty="0"/>
          </a:p>
        </p:txBody>
      </p:sp>
      <p:sp>
        <p:nvSpPr>
          <p:cNvPr id="4" name="TextBox 3"/>
          <p:cNvSpPr txBox="1"/>
          <p:nvPr/>
        </p:nvSpPr>
        <p:spPr>
          <a:xfrm>
            <a:off x="6815900" y="2169980"/>
            <a:ext cx="4389983" cy="1754326"/>
          </a:xfrm>
          <a:prstGeom prst="rect">
            <a:avLst/>
          </a:prstGeom>
          <a:noFill/>
        </p:spPr>
        <p:txBody>
          <a:bodyPr wrap="square" rtlCol="0">
            <a:spAutoFit/>
          </a:bodyPr>
          <a:lstStyle/>
          <a:p>
            <a:pPr algn="ctr"/>
            <a:r>
              <a:rPr lang="en-US" sz="5400" b="1" dirty="0" smtClean="0">
                <a:effectLst>
                  <a:outerShdw blurRad="50800" dist="38100" sx="102000" sy="102000" algn="l" rotWithShape="0">
                    <a:prstClr val="black">
                      <a:alpha val="84000"/>
                    </a:prstClr>
                  </a:outerShdw>
                </a:effectLst>
                <a:latin typeface="Futura" charset="0"/>
                <a:ea typeface="Futura" charset="0"/>
                <a:cs typeface="Futura" charset="0"/>
              </a:rPr>
              <a:t>MOON</a:t>
            </a:r>
          </a:p>
          <a:p>
            <a:pPr algn="ctr"/>
            <a:r>
              <a:rPr lang="en-US" sz="5400" b="1" dirty="0" smtClean="0">
                <a:effectLst>
                  <a:outerShdw blurRad="50800" dist="38100" sx="102000" sy="102000" algn="l" rotWithShape="0">
                    <a:prstClr val="black">
                      <a:alpha val="84000"/>
                    </a:prstClr>
                  </a:outerShdw>
                </a:effectLst>
                <a:latin typeface="Futura Medium" charset="0"/>
                <a:ea typeface="Futura Medium" charset="0"/>
                <a:cs typeface="Futura Medium" charset="0"/>
              </a:rPr>
              <a:t>GAZING</a:t>
            </a:r>
            <a:endParaRPr lang="en-US" sz="5400" b="1" dirty="0">
              <a:effectLst>
                <a:outerShdw blurRad="50800" dist="38100" sx="102000" sy="102000" algn="l" rotWithShape="0">
                  <a:prstClr val="black">
                    <a:alpha val="84000"/>
                  </a:prstClr>
                </a:outerShdw>
              </a:effectLst>
              <a:latin typeface="Futura Medium" charset="0"/>
              <a:ea typeface="Futura Medium" charset="0"/>
              <a:cs typeface="Futura Medium" charset="0"/>
            </a:endParaRPr>
          </a:p>
        </p:txBody>
      </p:sp>
      <p:sp>
        <p:nvSpPr>
          <p:cNvPr id="5" name="TextBox 4"/>
          <p:cNvSpPr txBox="1"/>
          <p:nvPr/>
        </p:nvSpPr>
        <p:spPr>
          <a:xfrm>
            <a:off x="7191737" y="3924306"/>
            <a:ext cx="3638308" cy="1938992"/>
          </a:xfrm>
          <a:prstGeom prst="rect">
            <a:avLst/>
          </a:prstGeom>
          <a:noFill/>
        </p:spPr>
        <p:txBody>
          <a:bodyPr wrap="square" rtlCol="0">
            <a:spAutoFit/>
          </a:bodyPr>
          <a:lstStyle/>
          <a:p>
            <a:pPr algn="ctr"/>
            <a:r>
              <a:rPr lang="en-US" sz="2000" dirty="0" smtClean="0">
                <a:latin typeface="Futura Medium" charset="0"/>
                <a:ea typeface="Futura Medium" charset="0"/>
                <a:cs typeface="Futura Medium" charset="0"/>
              </a:rPr>
              <a:t>Moon Gazing is one of my favorite activities in the summer time. What could be better than looking up at the night sky on a hot night with a cold beverage in hand?</a:t>
            </a:r>
            <a:endParaRPr lang="en-US" sz="2000" dirty="0">
              <a:latin typeface="Futura Medium" charset="0"/>
              <a:ea typeface="Futura Medium" charset="0"/>
              <a:cs typeface="Futura Medium" charset="0"/>
            </a:endParaRPr>
          </a:p>
        </p:txBody>
      </p:sp>
    </p:spTree>
    <p:extLst>
      <p:ext uri="{BB962C8B-B14F-4D97-AF65-F5344CB8AC3E}">
        <p14:creationId xmlns:p14="http://schemas.microsoft.com/office/powerpoint/2010/main" val="592235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Scheme</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8908" y="2016125"/>
            <a:ext cx="4944308" cy="3449638"/>
          </a:xfrm>
        </p:spPr>
      </p:pic>
      <p:pic>
        <p:nvPicPr>
          <p:cNvPr id="7" name="Picture 6"/>
          <p:cNvPicPr>
            <a:picLocks/>
          </p:cNvPicPr>
          <p:nvPr/>
        </p:nvPicPr>
        <p:blipFill>
          <a:blip r:embed="rId3">
            <a:extLst>
              <a:ext uri="{28A0092B-C50C-407E-A947-70E740481C1C}">
                <a14:useLocalDpi xmlns:a14="http://schemas.microsoft.com/office/drawing/2010/main" val="0"/>
              </a:ext>
            </a:extLst>
          </a:blip>
          <a:stretch>
            <a:fillRect/>
          </a:stretch>
        </p:blipFill>
        <p:spPr>
          <a:xfrm>
            <a:off x="6414653" y="2018475"/>
            <a:ext cx="4946904" cy="3447288"/>
          </a:xfrm>
          <a:prstGeom prst="rect">
            <a:avLst/>
          </a:prstGeom>
        </p:spPr>
      </p:pic>
      <p:sp>
        <p:nvSpPr>
          <p:cNvPr id="8" name="TextBox 7"/>
          <p:cNvSpPr txBox="1"/>
          <p:nvPr/>
        </p:nvSpPr>
        <p:spPr>
          <a:xfrm>
            <a:off x="1864659" y="5628134"/>
            <a:ext cx="2035494" cy="369332"/>
          </a:xfrm>
          <a:prstGeom prst="rect">
            <a:avLst/>
          </a:prstGeom>
          <a:noFill/>
        </p:spPr>
        <p:txBody>
          <a:bodyPr wrap="none" rtlCol="0">
            <a:spAutoFit/>
          </a:bodyPr>
          <a:lstStyle/>
          <a:p>
            <a:r>
              <a:rPr lang="is-IS" dirty="0" smtClean="0"/>
              <a:t>Base RGB: #142655</a:t>
            </a:r>
            <a:endParaRPr lang="en-US" dirty="0"/>
          </a:p>
        </p:txBody>
      </p:sp>
    </p:spTree>
    <p:extLst>
      <p:ext uri="{BB962C8B-B14F-4D97-AF65-F5344CB8AC3E}">
        <p14:creationId xmlns:p14="http://schemas.microsoft.com/office/powerpoint/2010/main" val="558866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Scheme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Whenever I think of the moon, I have this inexplicable urge to listen to the song “Blue Moon” by Beck. If I </a:t>
            </a:r>
            <a:r>
              <a:rPr lang="en-US" i="1" dirty="0" smtClean="0"/>
              <a:t>had </a:t>
            </a:r>
            <a:r>
              <a:rPr lang="en-US" dirty="0" smtClean="0"/>
              <a:t>to credit one source as the primary inspiration behind my color scheme, it would be that guy/song. I didn’t want just any blue, though. I wanted an entire scheme based on a specific blue (#</a:t>
            </a:r>
            <a:r>
              <a:rPr lang="is-IS" dirty="0" smtClean="0"/>
              <a:t>142655, to be exact). </a:t>
            </a:r>
            <a:r>
              <a:rPr lang="en-US" dirty="0" smtClean="0"/>
              <a:t>My project is about the moon, and because we primarily gaze at the moon at night I thought it fitting for all of the colors to be dark and muted. Implementation, you say? Well, the aforementioned primary color will serve as the background for each page of my project, and the remaining colors in the palette will be used in different subsections (description section, navigation panel, etc.).  Understanding my color scheme plans is a bit easier if you look at the wireframes I’ve submitted. I am also considering adding an even lighter/brighter color for the text portions of the project if I find the page is too difficult to read.</a:t>
            </a:r>
            <a:endParaRPr lang="en-US" i="1" dirty="0"/>
          </a:p>
        </p:txBody>
      </p:sp>
    </p:spTree>
    <p:extLst>
      <p:ext uri="{BB962C8B-B14F-4D97-AF65-F5344CB8AC3E}">
        <p14:creationId xmlns:p14="http://schemas.microsoft.com/office/powerpoint/2010/main" val="863235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197</TotalTime>
  <Words>369</Words>
  <Application>Microsoft Macintosh PowerPoint</Application>
  <PresentationFormat>Widescreen</PresentationFormat>
  <Paragraphs>19</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Futura</vt:lpstr>
      <vt:lpstr>Futura Medium</vt:lpstr>
      <vt:lpstr>Gill Sans MT</vt:lpstr>
      <vt:lpstr>Mangal</vt:lpstr>
      <vt:lpstr>Arial</vt:lpstr>
      <vt:lpstr>Gallery</vt:lpstr>
      <vt:lpstr>STYLE GUIDE</vt:lpstr>
      <vt:lpstr>TEXT</vt:lpstr>
      <vt:lpstr>Text</vt:lpstr>
      <vt:lpstr>Color Scheme</vt:lpstr>
      <vt:lpstr>Color Scheme</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Bible</dc:title>
  <dc:creator>Connor Reddington</dc:creator>
  <cp:lastModifiedBy>Connor Reddington</cp:lastModifiedBy>
  <cp:revision>10</cp:revision>
  <dcterms:created xsi:type="dcterms:W3CDTF">2017-04-06T20:37:59Z</dcterms:created>
  <dcterms:modified xsi:type="dcterms:W3CDTF">2017-04-06T23:55:15Z</dcterms:modified>
</cp:coreProperties>
</file>