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67" r:id="rId2"/>
    <p:sldId id="256" r:id="rId3"/>
    <p:sldId id="263" r:id="rId4"/>
    <p:sldId id="257" r:id="rId5"/>
    <p:sldId id="270" r:id="rId6"/>
    <p:sldId id="269" r:id="rId7"/>
    <p:sldId id="279" r:id="rId8"/>
    <p:sldId id="280" r:id="rId9"/>
    <p:sldId id="281" r:id="rId10"/>
    <p:sldId id="282" r:id="rId11"/>
    <p:sldId id="258" r:id="rId12"/>
    <p:sldId id="264" r:id="rId13"/>
    <p:sldId id="261" r:id="rId14"/>
    <p:sldId id="278" r:id="rId15"/>
    <p:sldId id="260" r:id="rId16"/>
    <p:sldId id="271" r:id="rId17"/>
    <p:sldId id="272" r:id="rId18"/>
    <p:sldId id="276" r:id="rId19"/>
    <p:sldId id="273" r:id="rId20"/>
    <p:sldId id="277" r:id="rId21"/>
    <p:sldId id="275" r:id="rId22"/>
    <p:sldId id="274" r:id="rId23"/>
    <p:sldId id="265" r:id="rId24"/>
    <p:sldId id="266"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25" autoAdjust="0"/>
    <p:restoredTop sz="94660"/>
  </p:normalViewPr>
  <p:slideViewPr>
    <p:cSldViewPr snapToGrid="0">
      <p:cViewPr varScale="1">
        <p:scale>
          <a:sx n="89" d="100"/>
          <a:sy n="89" d="100"/>
        </p:scale>
        <p:origin x="120" y="1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AAD347D-5ACD-4C99-B74B-A9C85AD731AF}" type="datetimeFigureOut">
              <a:rPr lang="en-US" dirty="0"/>
              <a:t>4/27/2017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4509A250-FF31-4206-8172-F9D3106AACB1}" type="datetimeFigureOut">
              <a:rPr lang="en-US" dirty="0"/>
              <a:t>4/27/2017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4/27/2017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4/27/2017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4/27/2017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4/27/2017</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4/27/2017</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4/27/2017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4/27/2017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4509A250-FF31-4206-8172-F9D3106AACB1}" type="datetimeFigureOut">
              <a:rPr lang="en-US" dirty="0"/>
              <a:t>4/27/2017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796027F-7875-4030-9381-8BD8C4F21935}" type="datetimeFigureOut">
              <a:rPr lang="en-US" dirty="0"/>
              <a:t>4/27/2017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796027F-7875-4030-9381-8BD8C4F21935}" type="datetimeFigureOut">
              <a:rPr lang="en-US" dirty="0"/>
              <a:t>4/27/2017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796027F-7875-4030-9381-8BD8C4F21935}" type="datetimeFigureOut">
              <a:rPr lang="en-US" dirty="0"/>
              <a:t>4/27/2017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4509A250-FF31-4206-8172-F9D3106AACB1}" type="datetimeFigureOut">
              <a:rPr lang="en-US" dirty="0"/>
              <a:t>4/27/2017</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509A250-FF31-4206-8172-F9D3106AACB1}" type="datetimeFigureOut">
              <a:rPr lang="en-US" dirty="0"/>
              <a:t>4/27/2017</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7" name="Date Placeholder 4"/>
          <p:cNvSpPr>
            <a:spLocks noGrp="1"/>
          </p:cNvSpPr>
          <p:nvPr>
            <p:ph type="dt" sz="half" idx="10"/>
          </p:nvPr>
        </p:nvSpPr>
        <p:spPr/>
        <p:txBody>
          <a:bodyPr/>
          <a:lstStyle/>
          <a:p>
            <a:fld id="{4509A250-FF31-4206-8172-F9D3106AACB1}" type="datetimeFigureOut">
              <a:rPr lang="en-US" dirty="0"/>
              <a:t>4/27/2017</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4509A250-FF31-4206-8172-F9D3106AACB1}" type="datetimeFigureOut">
              <a:rPr lang="en-US" dirty="0"/>
              <a:t>4/27/2017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AAD347D-5ACD-4C99-B74B-A9C85AD731AF}" type="datetimeFigureOut">
              <a:rPr lang="en-US" dirty="0"/>
              <a:t>4/27/2017</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02111984F565}" type="slidenum">
              <a:rPr lang="en-US" dirty="0"/>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64"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opengameart.org/content/lpc-sara"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gaurav.munjal.us/Universal-LPC-Spritesheet-Character-Generator/"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gaurav.munjal.us/Universal-LPC-Spritesheet-Character-Generator/"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hyperlink" Target="http://piq.codeus.net/static/media/userpics/piq_299915_400x400.png" TargetMode="External"/><Relationship Id="rId2" Type="http://schemas.openxmlformats.org/officeDocument/2006/relationships/hyperlink" Target="http://t07.deviantart.net/kIZiJTidWUzfC1ILv6l-mQlTqkg=/fit-in/700x350/filters:fixed_height(100,100):origin()/pre10/b5ad/th/pre/f/2011/313/5/f/pixel_cityscape_by_testsubject06-d4fnd3a.png" TargetMode="External"/><Relationship Id="rId1" Type="http://schemas.openxmlformats.org/officeDocument/2006/relationships/slideLayout" Target="../slideLayouts/slideLayout8.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hyperlink" Target="http://t09.deviantart.net/o0ILmk0_WUsShOzvysDzZSltvsU=/fit-in/150x150/filters:no_upscale():origin()/pre10/710e/th/pre/f/2013/297/4/3/pixel_couch_by_captaintoog-d6a4jzo.png" TargetMode="External"/><Relationship Id="rId2" Type="http://schemas.openxmlformats.org/officeDocument/2006/relationships/hyperlink" Target="http://orig05.deviantart.net/d0d7/f/2016/227/a/a/bedroom_pixel_by_watashi_sensei-dae1jkt.gif" TargetMode="External"/><Relationship Id="rId1" Type="http://schemas.openxmlformats.org/officeDocument/2006/relationships/slideLayout" Target="../slideLayouts/slideLayout8.xml"/><Relationship Id="rId4" Type="http://schemas.openxmlformats.org/officeDocument/2006/relationships/image" Target="../media/image17.jpg"/></Relationships>
</file>

<file path=ppt/slides/_rels/slide19.xml.rels><?xml version="1.0" encoding="UTF-8" standalone="yes"?>
<Relationships xmlns="http://schemas.openxmlformats.org/package/2006/relationships"><Relationship Id="rId3" Type="http://schemas.openxmlformats.org/officeDocument/2006/relationships/hyperlink" Target="http://scontent.cdninstagram.com/t51.2885-15/s480x480/e35/15306657_1781176575470095_4035151233772683264_n.jpg?ig_cache_key=MTQwMjgwMjQzMzU2MTg1NTgyMA%3D%3D.2" TargetMode="External"/><Relationship Id="rId2" Type="http://schemas.openxmlformats.org/officeDocument/2006/relationships/hyperlink" Target="http://orig05.deviantart.net/d0d7/f/2016/227/a/a/bedroom_pixel_by_watashi_sensei-dae1jkt.gif" TargetMode="External"/><Relationship Id="rId1" Type="http://schemas.openxmlformats.org/officeDocument/2006/relationships/slideLayout" Target="../slideLayouts/slideLayout8.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scontent.cdninstagram.com/t51.2885-15/s480x480/e35/15306657_1781176575470095_4035151233772683264_n.jpg?ig_cache_key=MTQwMjgwMjQzMzU2MTg1NTgyMA%3D%3D.2" TargetMode="External"/><Relationship Id="rId2" Type="http://schemas.openxmlformats.org/officeDocument/2006/relationships/hyperlink" Target="http://orig05.deviantart.net/d0d7/f/2016/227/a/a/bedroom_pixel_by_watashi_sensei-dae1jkt.gif" TargetMode="External"/><Relationship Id="rId1" Type="http://schemas.openxmlformats.org/officeDocument/2006/relationships/slideLayout" Target="../slideLayouts/slideLayout8.xml"/><Relationship Id="rId5" Type="http://schemas.openxmlformats.org/officeDocument/2006/relationships/image" Target="../media/image19.jpg"/><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belenalbeza.com/content/images/2014/Dec/Screen-Shot-2014-12-07-at-13-50-31.png" TargetMode="Externa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hyperlink" Target="http://orig06.deviantart.net/8bac/f/2012/013/f/1/disco_ball_by_herrenshire-d4m8kg4.png" TargetMode="External"/><Relationship Id="rId2" Type="http://schemas.openxmlformats.org/officeDocument/2006/relationships/hyperlink" Target="belenalbeza.com/content/images/2014/Dec/Screen-Shot-2014-12-07-at-13-50-31.png" TargetMode="External"/><Relationship Id="rId1" Type="http://schemas.openxmlformats.org/officeDocument/2006/relationships/slideLayout" Target="../slideLayouts/slideLayout8.xml"/><Relationship Id="rId5" Type="http://schemas.openxmlformats.org/officeDocument/2006/relationships/image" Target="../media/image22.jpg"/><Relationship Id="rId4" Type="http://schemas.openxmlformats.org/officeDocument/2006/relationships/image" Target="../media/image21.gif"/></Relationships>
</file>

<file path=ppt/slides/_rels/slide23.xml.rels><?xml version="1.0" encoding="UTF-8" standalone="yes"?>
<Relationships xmlns="http://schemas.openxmlformats.org/package/2006/relationships"><Relationship Id="rId8" Type="http://schemas.openxmlformats.org/officeDocument/2006/relationships/hyperlink" Target="https://www.youtube.com/watch?v=sf6LD2B_kDQ" TargetMode="External"/><Relationship Id="rId3" Type="http://schemas.microsoft.com/office/2007/relationships/media" Target="../media/media2.mp3"/><Relationship Id="rId7" Type="http://schemas.openxmlformats.org/officeDocument/2006/relationships/slideLayout" Target="../slideLayouts/slideLayout4.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audio" Target="../media/media3.mp3"/><Relationship Id="rId11" Type="http://schemas.openxmlformats.org/officeDocument/2006/relationships/image" Target="../media/image23.png"/><Relationship Id="rId5" Type="http://schemas.microsoft.com/office/2007/relationships/media" Target="../media/media3.mp3"/><Relationship Id="rId10" Type="http://schemas.openxmlformats.org/officeDocument/2006/relationships/hyperlink" Target="https://www.youtube.com/watch?v=dQw4w9WgXcQ" TargetMode="External"/><Relationship Id="rId4" Type="http://schemas.openxmlformats.org/officeDocument/2006/relationships/audio" Target="../media/media2.mp3"/><Relationship Id="rId9" Type="http://schemas.openxmlformats.org/officeDocument/2006/relationships/hyperlink" Target="https://www.youtube.com/watch?v=nqLArgCbh70"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Lunar Gender Bender: Thriller</a:t>
            </a:r>
            <a:endParaRPr lang="en-US" dirty="0"/>
          </a:p>
        </p:txBody>
      </p:sp>
      <p:sp>
        <p:nvSpPr>
          <p:cNvPr id="5" name="Subtitle 4"/>
          <p:cNvSpPr>
            <a:spLocks noGrp="1"/>
          </p:cNvSpPr>
          <p:nvPr>
            <p:ph type="subTitle" idx="1"/>
          </p:nvPr>
        </p:nvSpPr>
        <p:spPr/>
        <p:txBody>
          <a:bodyPr/>
          <a:lstStyle/>
          <a:p>
            <a:r>
              <a:rPr lang="en-US" dirty="0" smtClean="0"/>
              <a:t>Michelle Remmett, Alex </a:t>
            </a:r>
            <a:r>
              <a:rPr lang="en-US" dirty="0" err="1" smtClean="0"/>
              <a:t>Podolsky</a:t>
            </a:r>
            <a:r>
              <a:rPr lang="en-US" dirty="0" smtClean="0"/>
              <a:t>, and Justin </a:t>
            </a:r>
            <a:r>
              <a:rPr lang="en-US" dirty="0" err="1" smtClean="0"/>
              <a:t>Mehrmann</a:t>
            </a:r>
            <a:endParaRPr lang="en-US" dirty="0"/>
          </a:p>
        </p:txBody>
      </p:sp>
    </p:spTree>
    <p:extLst>
      <p:ext uri="{BB962C8B-B14F-4D97-AF65-F5344CB8AC3E}">
        <p14:creationId xmlns:p14="http://schemas.microsoft.com/office/powerpoint/2010/main" val="11120109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4157" t="7842" r="10902" b="5098"/>
          <a:stretch/>
        </p:blipFill>
        <p:spPr>
          <a:xfrm>
            <a:off x="1904104" y="537882"/>
            <a:ext cx="7767021" cy="5970494"/>
          </a:xfrm>
          <a:prstGeom prst="rect">
            <a:avLst/>
          </a:prstGeom>
        </p:spPr>
      </p:pic>
    </p:spTree>
    <p:extLst>
      <p:ext uri="{BB962C8B-B14F-4D97-AF65-F5344CB8AC3E}">
        <p14:creationId xmlns:p14="http://schemas.microsoft.com/office/powerpoint/2010/main" val="22405014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Design Bible</a:t>
            </a:r>
            <a:endParaRPr lang="en-US" dirty="0"/>
          </a:p>
        </p:txBody>
      </p:sp>
      <p:sp>
        <p:nvSpPr>
          <p:cNvPr id="3" name="Subtitle 2"/>
          <p:cNvSpPr>
            <a:spLocks noGrp="1"/>
          </p:cNvSpPr>
          <p:nvPr>
            <p:ph type="subTitle" idx="1"/>
          </p:nvPr>
        </p:nvSpPr>
        <p:spPr/>
        <p:txBody>
          <a:bodyPr/>
          <a:lstStyle/>
          <a:p>
            <a:r>
              <a:rPr lang="en-US" dirty="0" smtClean="0"/>
              <a:t>All things without citations have been created by the group. </a:t>
            </a:r>
            <a:endParaRPr lang="en-US" dirty="0"/>
          </a:p>
        </p:txBody>
      </p:sp>
    </p:spTree>
    <p:extLst>
      <p:ext uri="{BB962C8B-B14F-4D97-AF65-F5344CB8AC3E}">
        <p14:creationId xmlns:p14="http://schemas.microsoft.com/office/powerpoint/2010/main" val="32749137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2734" y="279384"/>
            <a:ext cx="5092906" cy="1574808"/>
          </a:xfrm>
        </p:spPr>
        <p:txBody>
          <a:bodyPr/>
          <a:lstStyle/>
          <a:p>
            <a:r>
              <a:rPr lang="en-US" dirty="0" smtClean="0"/>
              <a:t>Typefaces</a:t>
            </a:r>
            <a:endParaRPr lang="en-US" dirty="0"/>
          </a:p>
        </p:txBody>
      </p:sp>
      <p:sp>
        <p:nvSpPr>
          <p:cNvPr id="3" name="Content Placeholder 2"/>
          <p:cNvSpPr>
            <a:spLocks noGrp="1"/>
          </p:cNvSpPr>
          <p:nvPr>
            <p:ph type="body" sz="half" idx="2"/>
          </p:nvPr>
        </p:nvSpPr>
        <p:spPr>
          <a:xfrm>
            <a:off x="692375" y="2874891"/>
            <a:ext cx="5084979" cy="1842561"/>
          </a:xfrm>
        </p:spPr>
        <p:txBody>
          <a:bodyPr>
            <a:normAutofit/>
          </a:bodyPr>
          <a:lstStyle/>
          <a:p>
            <a:pPr algn="ctr"/>
            <a:r>
              <a:rPr lang="en-US" sz="2000" dirty="0" smtClean="0"/>
              <a:t>We decided to use Century Gothic because it is a plain, functional font. We wanted something that would be easy to read on colorful backgrounds that won’t take away from our game. </a:t>
            </a:r>
            <a:endParaRPr lang="en-US" sz="2000" dirty="0"/>
          </a:p>
        </p:txBody>
      </p:sp>
      <p:pic>
        <p:nvPicPr>
          <p:cNvPr id="1028" name="Picture 4" descr="http://www.luckymanpress.com/teach/pages/Links/font_images/font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65640" y="2176922"/>
            <a:ext cx="4762500" cy="3238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7783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Female Sprite: </a:t>
            </a:r>
            <a:r>
              <a:rPr lang="en-US" dirty="0" smtClean="0">
                <a:hlinkClick r:id="rId2"/>
              </a:rPr>
              <a:t>Sara</a:t>
            </a:r>
            <a:endParaRPr lang="en-US" dirty="0"/>
          </a:p>
        </p:txBody>
      </p:sp>
      <p:sp>
        <p:nvSpPr>
          <p:cNvPr id="3" name="Content Placeholder 2"/>
          <p:cNvSpPr>
            <a:spLocks noGrp="1"/>
          </p:cNvSpPr>
          <p:nvPr>
            <p:ph idx="1"/>
          </p:nvPr>
        </p:nvSpPr>
        <p:spPr>
          <a:xfrm>
            <a:off x="646111" y="1853248"/>
            <a:ext cx="6658331" cy="4195481"/>
          </a:xfrm>
        </p:spPr>
        <p:txBody>
          <a:bodyPr/>
          <a:lstStyle/>
          <a:p>
            <a:pPr marL="0" indent="0">
              <a:buNone/>
            </a:pPr>
            <a:endParaRPr lang="en-US" dirty="0" smtClean="0"/>
          </a:p>
          <a:p>
            <a:r>
              <a:rPr lang="en-US" dirty="0" smtClean="0"/>
              <a:t>We chose to use Sara for this because we already had the file from the midterm and decided repurposing rather than making more work than necessary would be more than enough. We needed a female sprite because different genders are necessary for the story of our game.</a:t>
            </a:r>
          </a:p>
          <a:p>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9597" y="267906"/>
            <a:ext cx="3887096" cy="6279156"/>
          </a:xfrm>
          <a:prstGeom prst="rect">
            <a:avLst/>
          </a:prstGeom>
        </p:spPr>
      </p:pic>
    </p:spTree>
    <p:extLst>
      <p:ext uri="{BB962C8B-B14F-4D97-AF65-F5344CB8AC3E}">
        <p14:creationId xmlns:p14="http://schemas.microsoft.com/office/powerpoint/2010/main" val="38830620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t>
            </a:r>
            <a:r>
              <a:rPr lang="en-US" dirty="0" smtClean="0"/>
              <a:t>ale </a:t>
            </a:r>
            <a:r>
              <a:rPr lang="en-US" dirty="0"/>
              <a:t>Sprite: </a:t>
            </a:r>
            <a:r>
              <a:rPr lang="en-US" dirty="0" smtClean="0">
                <a:hlinkClick r:id="rId2"/>
              </a:rPr>
              <a:t>Aras</a:t>
            </a:r>
            <a:endParaRPr lang="en-US" dirty="0"/>
          </a:p>
        </p:txBody>
      </p:sp>
      <p:sp>
        <p:nvSpPr>
          <p:cNvPr id="4" name="Content Placeholder 2"/>
          <p:cNvSpPr txBox="1">
            <a:spLocks/>
          </p:cNvSpPr>
          <p:nvPr/>
        </p:nvSpPr>
        <p:spPr>
          <a:xfrm>
            <a:off x="646112" y="1853248"/>
            <a:ext cx="6271056" cy="4195481"/>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buFont typeface="Wingdings 3" charset="2"/>
              <a:buNone/>
            </a:pPr>
            <a:endParaRPr lang="en-US" dirty="0" smtClean="0"/>
          </a:p>
          <a:p>
            <a:r>
              <a:rPr lang="en-US" dirty="0" smtClean="0"/>
              <a:t>We chose a male sprite that looked similar to Sara to be her male counterpart. While it’s not possible to create them with the same clothes on, a user of the game would be able to make the connection between the Sara sprite and this sprite due to their similarities. </a:t>
            </a:r>
          </a:p>
          <a:p>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9596" y="271224"/>
            <a:ext cx="3851106" cy="6221017"/>
          </a:xfrm>
          <a:prstGeom prst="rect">
            <a:avLst/>
          </a:prstGeom>
        </p:spPr>
      </p:pic>
    </p:spTree>
    <p:extLst>
      <p:ext uri="{BB962C8B-B14F-4D97-AF65-F5344CB8AC3E}">
        <p14:creationId xmlns:p14="http://schemas.microsoft.com/office/powerpoint/2010/main" val="17895852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Male Sprite: </a:t>
            </a:r>
            <a:r>
              <a:rPr lang="en-US" dirty="0" smtClean="0">
                <a:hlinkClick r:id="rId2"/>
              </a:rPr>
              <a:t>Rekoj</a:t>
            </a:r>
            <a:endParaRPr lang="en-US" dirty="0"/>
          </a:p>
        </p:txBody>
      </p:sp>
      <p:sp>
        <p:nvSpPr>
          <p:cNvPr id="3" name="Content Placeholder 2"/>
          <p:cNvSpPr>
            <a:spLocks noGrp="1"/>
          </p:cNvSpPr>
          <p:nvPr>
            <p:ph idx="1"/>
          </p:nvPr>
        </p:nvSpPr>
        <p:spPr>
          <a:xfrm>
            <a:off x="646110" y="2042160"/>
            <a:ext cx="5442717" cy="4195481"/>
          </a:xfrm>
        </p:spPr>
        <p:txBody>
          <a:bodyPr/>
          <a:lstStyle/>
          <a:p>
            <a:pPr marL="0" indent="0">
              <a:buNone/>
            </a:pPr>
            <a:endParaRPr lang="en-US" dirty="0" smtClean="0"/>
          </a:p>
          <a:p>
            <a:r>
              <a:rPr lang="en-US" dirty="0" smtClean="0"/>
              <a:t>Rekoj is the person that our character picks up at the club or bar and surprises. We chose this sprite because the outfit doesn’t work on certain poses, which gives us a shirtless sprite to use in bed. Plus, the green hair is cool.</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28942" y="268939"/>
            <a:ext cx="3852519" cy="6223299"/>
          </a:xfrm>
          <a:prstGeom prst="rect">
            <a:avLst/>
          </a:prstGeom>
        </p:spPr>
      </p:pic>
    </p:spTree>
    <p:extLst>
      <p:ext uri="{BB962C8B-B14F-4D97-AF65-F5344CB8AC3E}">
        <p14:creationId xmlns:p14="http://schemas.microsoft.com/office/powerpoint/2010/main" val="40679917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Backgrounds</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2258187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Title Screen – </a:t>
            </a:r>
            <a:br>
              <a:rPr lang="en-US" dirty="0" smtClean="0"/>
            </a:br>
            <a:r>
              <a:rPr lang="en-US" dirty="0" smtClean="0">
                <a:hlinkClick r:id="rId2"/>
              </a:rPr>
              <a:t>City</a:t>
            </a:r>
            <a:r>
              <a:rPr lang="en-US" dirty="0" smtClean="0"/>
              <a:t> &amp; </a:t>
            </a:r>
            <a:r>
              <a:rPr lang="en-US" dirty="0" smtClean="0">
                <a:hlinkClick r:id="rId3"/>
              </a:rPr>
              <a:t>Moon</a:t>
            </a:r>
            <a:r>
              <a:rPr lang="en-US" dirty="0" smtClean="0"/>
              <a:t> </a:t>
            </a:r>
            <a:endParaRPr lang="en-US" dirty="0"/>
          </a:p>
        </p:txBody>
      </p:sp>
      <p:pic>
        <p:nvPicPr>
          <p:cNvPr id="4" name="Content Placeholder 3"/>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4784725" y="1785342"/>
            <a:ext cx="5195888" cy="3896915"/>
          </a:xfrm>
        </p:spPr>
      </p:pic>
      <p:sp>
        <p:nvSpPr>
          <p:cNvPr id="5" name="Text Placeholder 4"/>
          <p:cNvSpPr>
            <a:spLocks noGrp="1"/>
          </p:cNvSpPr>
          <p:nvPr>
            <p:ph type="body" sz="half" idx="2"/>
          </p:nvPr>
        </p:nvSpPr>
        <p:spPr/>
        <p:txBody>
          <a:bodyPr/>
          <a:lstStyle/>
          <a:p>
            <a:r>
              <a:rPr lang="en-US" dirty="0" smtClean="0"/>
              <a:t>We needed a skyline as a backdrop for our plan with our title screen. We wanted to introduce the character as someone who lives in a big urban setting, something like NYC or Chicago. This captured both the nighttime and city affect that we wanted to introduce players to.</a:t>
            </a:r>
            <a:endParaRPr lang="en-US" dirty="0"/>
          </a:p>
        </p:txBody>
      </p:sp>
    </p:spTree>
    <p:extLst>
      <p:ext uri="{BB962C8B-B14F-4D97-AF65-F5344CB8AC3E}">
        <p14:creationId xmlns:p14="http://schemas.microsoft.com/office/powerpoint/2010/main" val="42430567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Living Room </a:t>
            </a:r>
            <a:r>
              <a:rPr lang="en-US" dirty="0"/>
              <a:t>– </a:t>
            </a:r>
            <a:br>
              <a:rPr lang="en-US" dirty="0"/>
            </a:br>
            <a:r>
              <a:rPr lang="en-US" dirty="0" smtClean="0">
                <a:hlinkClick r:id="rId2"/>
              </a:rPr>
              <a:t>Window</a:t>
            </a:r>
            <a:r>
              <a:rPr lang="en-US" dirty="0" smtClean="0"/>
              <a:t> &amp; </a:t>
            </a:r>
            <a:r>
              <a:rPr lang="en-US" dirty="0" smtClean="0">
                <a:hlinkClick r:id="rId3"/>
              </a:rPr>
              <a:t>Couch</a:t>
            </a:r>
            <a:endParaRPr lang="en-US" dirty="0"/>
          </a:p>
        </p:txBody>
      </p:sp>
      <p:pic>
        <p:nvPicPr>
          <p:cNvPr id="5" name="Content Placeholder 4"/>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4784725" y="1785342"/>
            <a:ext cx="5195888" cy="3896916"/>
          </a:xfrm>
        </p:spPr>
      </p:pic>
      <p:sp>
        <p:nvSpPr>
          <p:cNvPr id="4" name="Text Placeholder 3"/>
          <p:cNvSpPr>
            <a:spLocks noGrp="1"/>
          </p:cNvSpPr>
          <p:nvPr>
            <p:ph type="body" sz="half" idx="2"/>
          </p:nvPr>
        </p:nvSpPr>
        <p:spPr/>
        <p:txBody>
          <a:bodyPr/>
          <a:lstStyle/>
          <a:p>
            <a:r>
              <a:rPr lang="en-US" dirty="0" smtClean="0"/>
              <a:t>We chose this because we needed a room that looked to be inside the character’s home, as this is before our character goes out. The color scheme is similar to the bedroom, along with using the same window to show continuity through out the house. </a:t>
            </a:r>
            <a:endParaRPr lang="en-US" dirty="0"/>
          </a:p>
        </p:txBody>
      </p:sp>
    </p:spTree>
    <p:extLst>
      <p:ext uri="{BB962C8B-B14F-4D97-AF65-F5344CB8AC3E}">
        <p14:creationId xmlns:p14="http://schemas.microsoft.com/office/powerpoint/2010/main" val="12884953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Bedroom (Night) – </a:t>
            </a:r>
            <a:br>
              <a:rPr lang="en-US" dirty="0" smtClean="0"/>
            </a:br>
            <a:r>
              <a:rPr lang="en-US" dirty="0">
                <a:hlinkClick r:id="rId2"/>
              </a:rPr>
              <a:t>Bedroom</a:t>
            </a:r>
            <a:r>
              <a:rPr lang="en-US" dirty="0"/>
              <a:t> </a:t>
            </a:r>
            <a:r>
              <a:rPr lang="en-US" dirty="0" smtClean="0"/>
              <a:t>&amp; </a:t>
            </a:r>
            <a:r>
              <a:rPr lang="en-US" dirty="0" smtClean="0">
                <a:hlinkClick r:id="rId3"/>
              </a:rPr>
              <a:t>Mirror</a:t>
            </a:r>
            <a:endParaRPr lang="en-US" dirty="0"/>
          </a:p>
        </p:txBody>
      </p:sp>
      <p:pic>
        <p:nvPicPr>
          <p:cNvPr id="4" name="Content Placeholder 3"/>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4784725" y="1785342"/>
            <a:ext cx="5195888" cy="3896915"/>
          </a:xfrm>
        </p:spPr>
      </p:pic>
      <p:sp>
        <p:nvSpPr>
          <p:cNvPr id="6" name="Text Placeholder 5"/>
          <p:cNvSpPr>
            <a:spLocks noGrp="1"/>
          </p:cNvSpPr>
          <p:nvPr>
            <p:ph type="body" sz="half" idx="2"/>
          </p:nvPr>
        </p:nvSpPr>
        <p:spPr/>
        <p:txBody>
          <a:bodyPr/>
          <a:lstStyle/>
          <a:p>
            <a:r>
              <a:rPr lang="en-US" dirty="0" smtClean="0"/>
              <a:t>The bedroom and mirror were chosen for two main scenes, the first time the player is introduced to the main character, as well as a later choice that the player can make. The mirror will be the first time the character notices a difference in their “appearance”, and later be the pivotal point of the game.</a:t>
            </a:r>
            <a:endParaRPr lang="en-US" dirty="0"/>
          </a:p>
        </p:txBody>
      </p:sp>
    </p:spTree>
    <p:extLst>
      <p:ext uri="{BB962C8B-B14F-4D97-AF65-F5344CB8AC3E}">
        <p14:creationId xmlns:p14="http://schemas.microsoft.com/office/powerpoint/2010/main" val="30938768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Screen Flows</a:t>
            </a:r>
            <a:endParaRPr lang="en-US" dirty="0"/>
          </a:p>
        </p:txBody>
      </p:sp>
      <p:sp>
        <p:nvSpPr>
          <p:cNvPr id="3" name="Subtitle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9114985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Bedroom (Day) – </a:t>
            </a:r>
            <a:br>
              <a:rPr lang="en-US" dirty="0" smtClean="0"/>
            </a:br>
            <a:r>
              <a:rPr lang="en-US" dirty="0">
                <a:hlinkClick r:id="rId2"/>
              </a:rPr>
              <a:t>Bedroom</a:t>
            </a:r>
            <a:r>
              <a:rPr lang="en-US" dirty="0"/>
              <a:t> </a:t>
            </a:r>
            <a:r>
              <a:rPr lang="en-US" dirty="0" smtClean="0"/>
              <a:t>&amp; </a:t>
            </a:r>
            <a:r>
              <a:rPr lang="en-US" dirty="0" smtClean="0">
                <a:hlinkClick r:id="rId3"/>
              </a:rPr>
              <a:t>Mirror</a:t>
            </a:r>
            <a:endParaRPr lang="en-US" dirty="0"/>
          </a:p>
        </p:txBody>
      </p:sp>
      <p:pic>
        <p:nvPicPr>
          <p:cNvPr id="4" name="Content Placeholder 3"/>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4784725" y="1785342"/>
            <a:ext cx="5195888" cy="3896915"/>
          </a:xfrm>
        </p:spPr>
      </p:pic>
      <p:sp>
        <p:nvSpPr>
          <p:cNvPr id="6" name="Text Placeholder 5"/>
          <p:cNvSpPr>
            <a:spLocks noGrp="1"/>
          </p:cNvSpPr>
          <p:nvPr>
            <p:ph type="body" sz="half" idx="2"/>
          </p:nvPr>
        </p:nvSpPr>
        <p:spPr/>
        <p:txBody>
          <a:bodyPr/>
          <a:lstStyle/>
          <a:p>
            <a:r>
              <a:rPr lang="en-US" dirty="0" smtClean="0"/>
              <a:t>The bedroom and mirror were chosen for two main scenes, the first time the player is introduced to the main character, as well as a later choice that the player can make. The mirror will be the first time the character notices a difference in their “appearance”, and later be the pivotal point of the game.</a:t>
            </a:r>
            <a:endParaRPr lang="en-US" dirty="0"/>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84724" y="1785342"/>
            <a:ext cx="5195887" cy="3896915"/>
          </a:xfrm>
          <a:prstGeom prst="rect">
            <a:avLst/>
          </a:prstGeom>
        </p:spPr>
      </p:pic>
    </p:spTree>
    <p:extLst>
      <p:ext uri="{BB962C8B-B14F-4D97-AF65-F5344CB8AC3E}">
        <p14:creationId xmlns:p14="http://schemas.microsoft.com/office/powerpoint/2010/main" val="14423928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Bar –   </a:t>
            </a:r>
            <a:r>
              <a:rPr lang="en-US" dirty="0"/>
              <a:t/>
            </a:r>
            <a:br>
              <a:rPr lang="en-US" dirty="0"/>
            </a:br>
            <a:r>
              <a:rPr lang="en-US" dirty="0" smtClean="0">
                <a:hlinkClick r:id="rId2" action="ppaction://hlinkfile"/>
              </a:rPr>
              <a:t>Bar</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784725" y="1785342"/>
            <a:ext cx="5195888" cy="3896915"/>
          </a:xfrm>
        </p:spPr>
      </p:pic>
      <p:sp>
        <p:nvSpPr>
          <p:cNvPr id="5" name="Text Placeholder 4"/>
          <p:cNvSpPr>
            <a:spLocks noGrp="1"/>
          </p:cNvSpPr>
          <p:nvPr>
            <p:ph type="body" sz="half" idx="2"/>
          </p:nvPr>
        </p:nvSpPr>
        <p:spPr/>
        <p:txBody>
          <a:bodyPr/>
          <a:lstStyle/>
          <a:p>
            <a:r>
              <a:rPr lang="en-US" dirty="0" smtClean="0"/>
              <a:t>We chose this as the background for the bar scene because we needed a setting where alcohol would be present, or something that could be seen as a judgement inhibitor. This is one of the scenes where the players will be faced with a decision as to where they want the game to go from here.</a:t>
            </a:r>
            <a:endParaRPr lang="en-US" dirty="0"/>
          </a:p>
        </p:txBody>
      </p:sp>
    </p:spTree>
    <p:extLst>
      <p:ext uri="{BB962C8B-B14F-4D97-AF65-F5344CB8AC3E}">
        <p14:creationId xmlns:p14="http://schemas.microsoft.com/office/powerpoint/2010/main" val="7098968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Club – </a:t>
            </a:r>
            <a:br>
              <a:rPr lang="en-US" dirty="0" smtClean="0"/>
            </a:br>
            <a:r>
              <a:rPr lang="en-US" dirty="0" smtClean="0">
                <a:hlinkClick r:id="rId2" action="ppaction://hlinkfile"/>
              </a:rPr>
              <a:t>Bar</a:t>
            </a:r>
            <a:r>
              <a:rPr lang="en-US" dirty="0" smtClean="0"/>
              <a:t> &amp; </a:t>
            </a:r>
            <a:r>
              <a:rPr lang="en-US" dirty="0" smtClean="0">
                <a:hlinkClick r:id="rId3"/>
              </a:rPr>
              <a:t>Disco ball </a:t>
            </a:r>
            <a:endParaRPr lang="en-US" dirty="0"/>
          </a:p>
        </p:txBody>
      </p:sp>
      <p:pic>
        <p:nvPicPr>
          <p:cNvPr id="4" name="Content Placeholder 3"/>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4784725" y="1785342"/>
            <a:ext cx="5195888" cy="3896916"/>
          </a:xfrm>
        </p:spPr>
      </p:pic>
      <p:sp>
        <p:nvSpPr>
          <p:cNvPr id="5" name="Text Placeholder 4"/>
          <p:cNvSpPr>
            <a:spLocks noGrp="1"/>
          </p:cNvSpPr>
          <p:nvPr>
            <p:ph type="body" sz="half" idx="2"/>
          </p:nvPr>
        </p:nvSpPr>
        <p:spPr/>
        <p:txBody>
          <a:bodyPr/>
          <a:lstStyle/>
          <a:p>
            <a:r>
              <a:rPr lang="en-US" dirty="0" smtClean="0"/>
              <a:t>Similar to the bar, the club is also a scene where the player will be asked to make a decision to further the game. Our choice of making it a different color scheme from the bar was both to ensure we have ample time to complete the project on time, as well as repurposing and reusing material that is applicable to multiple scenes.</a:t>
            </a:r>
            <a:endParaRPr lang="en-US" dirty="0"/>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84726" y="1785342"/>
            <a:ext cx="5195888" cy="3896916"/>
          </a:xfrm>
          <a:prstGeom prst="rect">
            <a:avLst/>
          </a:prstGeom>
        </p:spPr>
      </p:pic>
    </p:spTree>
    <p:extLst>
      <p:ext uri="{BB962C8B-B14F-4D97-AF65-F5344CB8AC3E}">
        <p14:creationId xmlns:p14="http://schemas.microsoft.com/office/powerpoint/2010/main" val="34405929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Music</a:t>
            </a:r>
            <a:endParaRPr lang="en-US" dirty="0"/>
          </a:p>
        </p:txBody>
      </p:sp>
      <p:sp>
        <p:nvSpPr>
          <p:cNvPr id="3" name="Content Placeholder 2"/>
          <p:cNvSpPr>
            <a:spLocks noGrp="1"/>
          </p:cNvSpPr>
          <p:nvPr>
            <p:ph sz="half" idx="1"/>
          </p:nvPr>
        </p:nvSpPr>
        <p:spPr/>
        <p:txBody>
          <a:bodyPr/>
          <a:lstStyle/>
          <a:p>
            <a:r>
              <a:rPr lang="en-US" dirty="0" smtClean="0"/>
              <a:t>Title &amp; Background Music: </a:t>
            </a:r>
            <a:r>
              <a:rPr lang="en-US" dirty="0" smtClean="0">
                <a:hlinkClick r:id="rId8"/>
              </a:rPr>
              <a:t>Elements</a:t>
            </a:r>
            <a:r>
              <a:rPr lang="en-US" dirty="0" smtClean="0"/>
              <a:t> – Lindsey </a:t>
            </a:r>
            <a:r>
              <a:rPr lang="en-US" dirty="0" err="1" smtClean="0"/>
              <a:t>Stirling</a:t>
            </a:r>
            <a:r>
              <a:rPr lang="en-US" dirty="0" smtClean="0"/>
              <a:t> (first 9.3/4ths seconds)</a:t>
            </a:r>
          </a:p>
          <a:p>
            <a:r>
              <a:rPr lang="en-US" dirty="0" smtClean="0"/>
              <a:t>Club: </a:t>
            </a:r>
            <a:r>
              <a:rPr lang="en-US" dirty="0" smtClean="0">
                <a:hlinkClick r:id="rId9"/>
              </a:rPr>
              <a:t>Sandstorm</a:t>
            </a:r>
            <a:r>
              <a:rPr lang="en-US" dirty="0" smtClean="0"/>
              <a:t> - </a:t>
            </a:r>
            <a:r>
              <a:rPr lang="en-US" dirty="0" err="1" smtClean="0"/>
              <a:t>Darude</a:t>
            </a:r>
            <a:endParaRPr lang="en-US" dirty="0" smtClean="0"/>
          </a:p>
          <a:p>
            <a:r>
              <a:rPr lang="en-US" dirty="0" smtClean="0"/>
              <a:t>Bar: </a:t>
            </a:r>
            <a:r>
              <a:rPr lang="en-US" dirty="0" smtClean="0">
                <a:hlinkClick r:id="rId10"/>
              </a:rPr>
              <a:t>Never </a:t>
            </a:r>
            <a:r>
              <a:rPr lang="en-US" dirty="0" err="1" smtClean="0">
                <a:hlinkClick r:id="rId10"/>
              </a:rPr>
              <a:t>Gonna</a:t>
            </a:r>
            <a:r>
              <a:rPr lang="en-US" dirty="0" smtClean="0">
                <a:hlinkClick r:id="rId10"/>
              </a:rPr>
              <a:t> Give You Up</a:t>
            </a:r>
            <a:r>
              <a:rPr lang="en-US" dirty="0" smtClean="0"/>
              <a:t> – Rick Astley</a:t>
            </a:r>
          </a:p>
        </p:txBody>
      </p:sp>
      <p:sp>
        <p:nvSpPr>
          <p:cNvPr id="7" name="Content Placeholder 6"/>
          <p:cNvSpPr>
            <a:spLocks noGrp="1"/>
          </p:cNvSpPr>
          <p:nvPr>
            <p:ph sz="half" idx="2"/>
          </p:nvPr>
        </p:nvSpPr>
        <p:spPr/>
        <p:txBody>
          <a:bodyPr/>
          <a:lstStyle/>
          <a:p>
            <a:r>
              <a:rPr lang="en-US" dirty="0" smtClean="0"/>
              <a:t>We chose the intro to Elements for our main menu because it sounds mysterious yet powerful.</a:t>
            </a:r>
          </a:p>
          <a:p>
            <a:r>
              <a:rPr lang="en-US" dirty="0" smtClean="0"/>
              <a:t>We chose Sandstorm because it is an iconic song that many people will recognize and it is also a good song to have play on repeat.</a:t>
            </a:r>
          </a:p>
          <a:p>
            <a:r>
              <a:rPr lang="en-US" dirty="0" smtClean="0"/>
              <a:t>We chose Never </a:t>
            </a:r>
            <a:r>
              <a:rPr lang="en-US" dirty="0" err="1" smtClean="0"/>
              <a:t>Gonna</a:t>
            </a:r>
            <a:r>
              <a:rPr lang="en-US" dirty="0" smtClean="0"/>
              <a:t> Give You Up because it is it sets the mood for a dive bar.</a:t>
            </a:r>
          </a:p>
          <a:p>
            <a:r>
              <a:rPr lang="en-US" dirty="0" smtClean="0"/>
              <a:t>All songs have been stolen from YouTube. </a:t>
            </a:r>
            <a:endParaRPr lang="en-US" dirty="0"/>
          </a:p>
        </p:txBody>
      </p:sp>
      <p:pic>
        <p:nvPicPr>
          <p:cNvPr id="4" name="Crystallize - Lindsey Stirling (Dubstep Violin Original Song)">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1267789" y="4556032"/>
            <a:ext cx="609600" cy="609600"/>
          </a:xfrm>
          <a:prstGeom prst="rect">
            <a:avLst/>
          </a:prstGeom>
        </p:spPr>
      </p:pic>
      <p:pic>
        <p:nvPicPr>
          <p:cNvPr id="5" name="Darude - Sandstorm">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1"/>
          <a:stretch>
            <a:fillRect/>
          </a:stretch>
        </p:blipFill>
        <p:spPr>
          <a:xfrm>
            <a:off x="2794327" y="4556032"/>
            <a:ext cx="609600" cy="609600"/>
          </a:xfrm>
          <a:prstGeom prst="rect">
            <a:avLst/>
          </a:prstGeom>
        </p:spPr>
      </p:pic>
      <p:pic>
        <p:nvPicPr>
          <p:cNvPr id="6" name="Elements - Lindsey Stirling (Dubstep Violin Original Song)">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1"/>
          <a:stretch>
            <a:fillRect/>
          </a:stretch>
        </p:blipFill>
        <p:spPr>
          <a:xfrm>
            <a:off x="4320865" y="4556032"/>
            <a:ext cx="609600" cy="609600"/>
          </a:xfrm>
          <a:prstGeom prst="rect">
            <a:avLst/>
          </a:prstGeom>
        </p:spPr>
      </p:pic>
    </p:spTree>
    <p:extLst>
      <p:ext uri="{BB962C8B-B14F-4D97-AF65-F5344CB8AC3E}">
        <p14:creationId xmlns:p14="http://schemas.microsoft.com/office/powerpoint/2010/main" val="39758432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99702"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232411" fill="hold"/>
                                        <p:tgtEl>
                                          <p:spTgt spid="5"/>
                                        </p:tgtEl>
                                      </p:cBhvr>
                                    </p:cmd>
                                  </p:childTnLst>
                                </p:cTn>
                              </p:par>
                            </p:childTnLst>
                          </p:cTn>
                        </p:par>
                      </p:childTnLst>
                    </p:cTn>
                  </p:par>
                </p:childTnLst>
              </p:cTn>
              <p:nextCondLst>
                <p:cond evt="onClick" delay="0">
                  <p:tgtEl>
                    <p:spTgt spid="5"/>
                  </p:tgtEl>
                </p:cond>
              </p:nextCondLst>
            </p:seq>
            <p:audio>
              <p:cMediaNode vol="80000">
                <p:cTn id="13" fill="hold" display="0">
                  <p:stCondLst>
                    <p:cond delay="indefinite"/>
                  </p:stCondLst>
                  <p:endCondLst>
                    <p:cond evt="onStopAudio" delay="0">
                      <p:tgtEl>
                        <p:sldTgt/>
                      </p:tgtEl>
                    </p:cond>
                  </p:endCondLst>
                </p:cTn>
                <p:tgtEl>
                  <p:spTgt spid="5"/>
                </p:tgtEl>
              </p:cMediaNode>
            </p:audio>
            <p:seq concurrent="1" nextAc="seek">
              <p:cTn id="14" restart="whenNotActive" fill="hold" evtFilter="cancelBubble" nodeType="interactiveSeq">
                <p:stCondLst>
                  <p:cond evt="onClick" delay="0">
                    <p:tgtEl>
                      <p:spTgt spid="6"/>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46700" fill="hold"/>
                                        <p:tgtEl>
                                          <p:spTgt spid="6"/>
                                        </p:tgtEl>
                                      </p:cBhvr>
                                    </p:cmd>
                                  </p:childTnLst>
                                </p:cTn>
                              </p:par>
                            </p:childTnLst>
                          </p:cTn>
                        </p:par>
                      </p:childTnLst>
                    </p:cTn>
                  </p:par>
                </p:childTnLst>
              </p:cTn>
              <p:nextCondLst>
                <p:cond evt="onClick" delay="0">
                  <p:tgtEl>
                    <p:spTgt spid="6"/>
                  </p:tgtEl>
                </p:cond>
              </p:nextCondLst>
            </p:seq>
            <p:audio>
              <p:cMediaNode vol="80000">
                <p:cTn id="19" fill="hold" display="0">
                  <p:stCondLst>
                    <p:cond delay="indefinite"/>
                  </p:stCondLst>
                  <p:endCondLst>
                    <p:cond evt="onStopAudio" delay="0">
                      <p:tgtEl>
                        <p:sldTgt/>
                      </p:tgtEl>
                    </p:cond>
                  </p:endCondLst>
                </p:cTn>
                <p:tgtEl>
                  <p:spTgt spid="6"/>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Color Scheme </a:t>
            </a:r>
            <a:endParaRPr lang="en-US" dirty="0"/>
          </a:p>
        </p:txBody>
      </p:sp>
      <p:sp>
        <p:nvSpPr>
          <p:cNvPr id="3" name="Content Placeholder 2"/>
          <p:cNvSpPr>
            <a:spLocks noGrp="1"/>
          </p:cNvSpPr>
          <p:nvPr>
            <p:ph sz="half" idx="2"/>
          </p:nvPr>
        </p:nvSpPr>
        <p:spPr>
          <a:xfrm>
            <a:off x="1350736" y="2021907"/>
            <a:ext cx="3113685" cy="1827904"/>
          </a:xfrm>
        </p:spPr>
        <p:txBody>
          <a:bodyPr>
            <a:normAutofit/>
          </a:bodyPr>
          <a:lstStyle/>
          <a:p>
            <a:r>
              <a:rPr lang="en-US" sz="2400" dirty="0" smtClean="0"/>
              <a:t>Text Boxes &amp; Text</a:t>
            </a:r>
          </a:p>
          <a:p>
            <a:pPr lvl="1"/>
            <a:r>
              <a:rPr lang="en-US" sz="1800" dirty="0" smtClean="0"/>
              <a:t>#FFFFFF - White</a:t>
            </a:r>
            <a:r>
              <a:rPr lang="en-US" sz="1800" dirty="0"/>
              <a:t/>
            </a:r>
            <a:br>
              <a:rPr lang="en-US" sz="1800" dirty="0"/>
            </a:br>
            <a:r>
              <a:rPr lang="en-US" sz="1800" dirty="0"/>
              <a:t>(255,255,255)</a:t>
            </a:r>
            <a:endParaRPr lang="en-US" sz="1800" dirty="0" smtClean="0"/>
          </a:p>
          <a:p>
            <a:pPr lvl="1"/>
            <a:r>
              <a:rPr lang="en-US" sz="1800" dirty="0"/>
              <a:t>#</a:t>
            </a:r>
            <a:r>
              <a:rPr lang="en-US" sz="1800" dirty="0" smtClean="0"/>
              <a:t>000000 - Black</a:t>
            </a:r>
            <a:r>
              <a:rPr lang="en-US" sz="1800" dirty="0"/>
              <a:t/>
            </a:r>
            <a:br>
              <a:rPr lang="en-US" sz="1800" dirty="0"/>
            </a:br>
            <a:r>
              <a:rPr lang="en-US" sz="1800" dirty="0"/>
              <a:t>(0,0,0</a:t>
            </a:r>
            <a:r>
              <a:rPr lang="en-US" sz="1800" dirty="0" smtClean="0"/>
              <a:t>)</a:t>
            </a:r>
          </a:p>
        </p:txBody>
      </p:sp>
      <p:sp>
        <p:nvSpPr>
          <p:cNvPr id="9" name="Text Placeholder 8"/>
          <p:cNvSpPr>
            <a:spLocks noGrp="1"/>
          </p:cNvSpPr>
          <p:nvPr>
            <p:ph type="body" sz="quarter" idx="3"/>
          </p:nvPr>
        </p:nvSpPr>
        <p:spPr/>
        <p:txBody>
          <a:bodyPr/>
          <a:lstStyle/>
          <a:p>
            <a:r>
              <a:rPr lang="en-US" dirty="0" smtClean="0"/>
              <a:t>Why We Choose This</a:t>
            </a:r>
            <a:endParaRPr lang="en-US" dirty="0"/>
          </a:p>
        </p:txBody>
      </p:sp>
      <p:sp>
        <p:nvSpPr>
          <p:cNvPr id="10" name="Content Placeholder 9"/>
          <p:cNvSpPr>
            <a:spLocks noGrp="1"/>
          </p:cNvSpPr>
          <p:nvPr>
            <p:ph sz="quarter" idx="4"/>
          </p:nvPr>
        </p:nvSpPr>
        <p:spPr/>
        <p:txBody>
          <a:bodyPr/>
          <a:lstStyle/>
          <a:p>
            <a:r>
              <a:rPr lang="en-US" dirty="0" smtClean="0"/>
              <a:t>We chose these colors because we thought that the simple white and black would work with our colorful backgrounds.</a:t>
            </a:r>
          </a:p>
          <a:p>
            <a:r>
              <a:rPr lang="en-US" dirty="0" smtClean="0"/>
              <a:t>The option to alternate between black and white text boxes and font gives us room to make sure any text is clear and visible.</a:t>
            </a:r>
          </a:p>
          <a:p>
            <a:r>
              <a:rPr lang="en-US" dirty="0" smtClean="0"/>
              <a:t>We also chose this because in the transitional dialogue scenes we wanted something clear and simple.</a:t>
            </a:r>
          </a:p>
        </p:txBody>
      </p:sp>
    </p:spTree>
    <p:extLst>
      <p:ext uri="{BB962C8B-B14F-4D97-AF65-F5344CB8AC3E}">
        <p14:creationId xmlns:p14="http://schemas.microsoft.com/office/powerpoint/2010/main" val="33630029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27320" y="101593"/>
            <a:ext cx="1783080" cy="996696"/>
          </a:xfrm>
          <a:prstGeom prst="rect">
            <a:avLst/>
          </a:prstGeom>
          <a:solidFill>
            <a:schemeClr val="accent4">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Title Screen</a:t>
            </a:r>
            <a:endParaRPr lang="en-US" dirty="0">
              <a:solidFill>
                <a:schemeClr val="bg1"/>
              </a:solidFill>
            </a:endParaRPr>
          </a:p>
        </p:txBody>
      </p:sp>
      <p:sp>
        <p:nvSpPr>
          <p:cNvPr id="3" name="Rectangle 2"/>
          <p:cNvSpPr/>
          <p:nvPr/>
        </p:nvSpPr>
        <p:spPr>
          <a:xfrm>
            <a:off x="5227320" y="2340282"/>
            <a:ext cx="1783080" cy="996696"/>
          </a:xfrm>
          <a:prstGeom prst="rect">
            <a:avLst/>
          </a:prstGeom>
          <a:solidFill>
            <a:schemeClr val="accent4">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Bar or Club?</a:t>
            </a:r>
            <a:endParaRPr lang="en-US" dirty="0">
              <a:solidFill>
                <a:schemeClr val="bg1"/>
              </a:solidFill>
            </a:endParaRPr>
          </a:p>
        </p:txBody>
      </p:sp>
      <p:cxnSp>
        <p:nvCxnSpPr>
          <p:cNvPr id="5" name="Straight Arrow Connector 4"/>
          <p:cNvCxnSpPr>
            <a:stCxn id="2" idx="2"/>
            <a:endCxn id="3" idx="0"/>
          </p:cNvCxnSpPr>
          <p:nvPr/>
        </p:nvCxnSpPr>
        <p:spPr>
          <a:xfrm>
            <a:off x="6118860" y="1098289"/>
            <a:ext cx="0" cy="1241993"/>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4226052" y="3434827"/>
            <a:ext cx="1783080" cy="996696"/>
          </a:xfrm>
          <a:prstGeom prst="rect">
            <a:avLst/>
          </a:prstGeom>
          <a:solidFill>
            <a:schemeClr val="accent4">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Bar</a:t>
            </a:r>
            <a:endParaRPr lang="en-US" dirty="0">
              <a:solidFill>
                <a:schemeClr val="bg1"/>
              </a:solidFill>
            </a:endParaRPr>
          </a:p>
        </p:txBody>
      </p:sp>
      <p:sp>
        <p:nvSpPr>
          <p:cNvPr id="7" name="Rectangle 6"/>
          <p:cNvSpPr/>
          <p:nvPr/>
        </p:nvSpPr>
        <p:spPr>
          <a:xfrm>
            <a:off x="6261735" y="3432855"/>
            <a:ext cx="1783080" cy="996696"/>
          </a:xfrm>
          <a:prstGeom prst="rect">
            <a:avLst/>
          </a:prstGeom>
          <a:solidFill>
            <a:schemeClr val="accent4">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Club</a:t>
            </a:r>
            <a:endParaRPr lang="en-US" dirty="0">
              <a:solidFill>
                <a:schemeClr val="bg1"/>
              </a:solidFill>
            </a:endParaRPr>
          </a:p>
        </p:txBody>
      </p:sp>
      <p:cxnSp>
        <p:nvCxnSpPr>
          <p:cNvPr id="9" name="Straight Arrow Connector 8"/>
          <p:cNvCxnSpPr>
            <a:stCxn id="3" idx="2"/>
            <a:endCxn id="7" idx="0"/>
          </p:cNvCxnSpPr>
          <p:nvPr/>
        </p:nvCxnSpPr>
        <p:spPr>
          <a:xfrm>
            <a:off x="6118860" y="3336978"/>
            <a:ext cx="1034415" cy="95877"/>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3" idx="2"/>
            <a:endCxn id="6" idx="0"/>
          </p:cNvCxnSpPr>
          <p:nvPr/>
        </p:nvCxnSpPr>
        <p:spPr>
          <a:xfrm flipH="1">
            <a:off x="5117592" y="3336978"/>
            <a:ext cx="1001268" cy="97849"/>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6294120" y="4665783"/>
            <a:ext cx="1783080" cy="996696"/>
          </a:xfrm>
          <a:prstGeom prst="rect">
            <a:avLst/>
          </a:prstGeom>
          <a:solidFill>
            <a:schemeClr val="accent4">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“Sugar” in the bathroom?</a:t>
            </a:r>
            <a:endParaRPr lang="en-US" dirty="0">
              <a:solidFill>
                <a:schemeClr val="bg1"/>
              </a:solidFill>
            </a:endParaRPr>
          </a:p>
        </p:txBody>
      </p:sp>
      <p:sp>
        <p:nvSpPr>
          <p:cNvPr id="13" name="Rectangle 12"/>
          <p:cNvSpPr/>
          <p:nvPr/>
        </p:nvSpPr>
        <p:spPr>
          <a:xfrm>
            <a:off x="4230131" y="4635910"/>
            <a:ext cx="1783080" cy="996696"/>
          </a:xfrm>
          <a:prstGeom prst="rect">
            <a:avLst/>
          </a:prstGeom>
          <a:solidFill>
            <a:schemeClr val="accent4">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Go to my house?</a:t>
            </a:r>
            <a:endParaRPr lang="en-US" dirty="0">
              <a:solidFill>
                <a:schemeClr val="bg1"/>
              </a:solidFill>
            </a:endParaRPr>
          </a:p>
        </p:txBody>
      </p:sp>
      <p:cxnSp>
        <p:nvCxnSpPr>
          <p:cNvPr id="15" name="Straight Arrow Connector 14"/>
          <p:cNvCxnSpPr>
            <a:stCxn id="6" idx="2"/>
            <a:endCxn id="13" idx="0"/>
          </p:cNvCxnSpPr>
          <p:nvPr/>
        </p:nvCxnSpPr>
        <p:spPr>
          <a:xfrm>
            <a:off x="5117592" y="4431523"/>
            <a:ext cx="4079" cy="20438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6" idx="2"/>
            <a:endCxn id="12" idx="0"/>
          </p:cNvCxnSpPr>
          <p:nvPr/>
        </p:nvCxnSpPr>
        <p:spPr>
          <a:xfrm>
            <a:off x="5117592" y="4431523"/>
            <a:ext cx="2068068" cy="23426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7" idx="2"/>
            <a:endCxn id="13" idx="0"/>
          </p:cNvCxnSpPr>
          <p:nvPr/>
        </p:nvCxnSpPr>
        <p:spPr>
          <a:xfrm flipH="1">
            <a:off x="5121671" y="4429551"/>
            <a:ext cx="2031604" cy="206359"/>
          </a:xfrm>
          <a:prstGeom prst="straightConnector1">
            <a:avLst/>
          </a:prstGeom>
          <a:ln>
            <a:tailEnd type="triangle"/>
          </a:ln>
        </p:spPr>
        <p:style>
          <a:lnRef idx="1">
            <a:schemeClr val="accent3"/>
          </a:lnRef>
          <a:fillRef idx="0">
            <a:schemeClr val="accent3"/>
          </a:fillRef>
          <a:effectRef idx="0">
            <a:schemeClr val="accent3"/>
          </a:effectRef>
          <a:fontRef idx="minor">
            <a:schemeClr val="tx1"/>
          </a:fontRef>
        </p:style>
      </p:cxnSp>
      <p:cxnSp>
        <p:nvCxnSpPr>
          <p:cNvPr id="25" name="Straight Arrow Connector 24"/>
          <p:cNvCxnSpPr>
            <a:stCxn id="7" idx="2"/>
            <a:endCxn id="12" idx="0"/>
          </p:cNvCxnSpPr>
          <p:nvPr/>
        </p:nvCxnSpPr>
        <p:spPr>
          <a:xfrm>
            <a:off x="7153275" y="4429551"/>
            <a:ext cx="32385" cy="236232"/>
          </a:xfrm>
          <a:prstGeom prst="straightConnector1">
            <a:avLst/>
          </a:prstGeom>
          <a:ln>
            <a:tailEnd type="triangle"/>
          </a:ln>
        </p:spPr>
        <p:style>
          <a:lnRef idx="1">
            <a:schemeClr val="accent3"/>
          </a:lnRef>
          <a:fillRef idx="0">
            <a:schemeClr val="accent3"/>
          </a:fillRef>
          <a:effectRef idx="0">
            <a:schemeClr val="accent3"/>
          </a:effectRef>
          <a:fontRef idx="minor">
            <a:schemeClr val="tx1"/>
          </a:fontRef>
        </p:style>
      </p:cxnSp>
      <p:sp>
        <p:nvSpPr>
          <p:cNvPr id="39" name="Rectangle 38"/>
          <p:cNvSpPr/>
          <p:nvPr/>
        </p:nvSpPr>
        <p:spPr>
          <a:xfrm>
            <a:off x="5227320" y="5791212"/>
            <a:ext cx="1783080" cy="996696"/>
          </a:xfrm>
          <a:prstGeom prst="rect">
            <a:avLst/>
          </a:prstGeom>
          <a:solidFill>
            <a:schemeClr val="accent4">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The Bedroom!</a:t>
            </a:r>
            <a:endParaRPr lang="en-US" dirty="0">
              <a:solidFill>
                <a:schemeClr val="bg1"/>
              </a:solidFill>
            </a:endParaRPr>
          </a:p>
        </p:txBody>
      </p:sp>
      <p:cxnSp>
        <p:nvCxnSpPr>
          <p:cNvPr id="41" name="Straight Arrow Connector 40"/>
          <p:cNvCxnSpPr>
            <a:stCxn id="12" idx="2"/>
            <a:endCxn id="39" idx="0"/>
          </p:cNvCxnSpPr>
          <p:nvPr/>
        </p:nvCxnSpPr>
        <p:spPr>
          <a:xfrm flipH="1">
            <a:off x="6118860" y="5662479"/>
            <a:ext cx="1066800" cy="12873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3" name="Straight Arrow Connector 42"/>
          <p:cNvCxnSpPr>
            <a:stCxn id="13" idx="2"/>
            <a:endCxn id="39" idx="0"/>
          </p:cNvCxnSpPr>
          <p:nvPr/>
        </p:nvCxnSpPr>
        <p:spPr>
          <a:xfrm>
            <a:off x="5121671" y="5632606"/>
            <a:ext cx="997189" cy="15860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4" name="Rectangle 43"/>
          <p:cNvSpPr/>
          <p:nvPr/>
        </p:nvSpPr>
        <p:spPr>
          <a:xfrm>
            <a:off x="1997202" y="5647944"/>
            <a:ext cx="1783080" cy="996696"/>
          </a:xfrm>
          <a:prstGeom prst="rect">
            <a:avLst/>
          </a:prstGeom>
          <a:solidFill>
            <a:schemeClr val="accent4">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Wtf?</a:t>
            </a:r>
            <a:endParaRPr lang="en-US" dirty="0">
              <a:solidFill>
                <a:schemeClr val="bg1"/>
              </a:solidFill>
            </a:endParaRPr>
          </a:p>
        </p:txBody>
      </p:sp>
      <p:sp>
        <p:nvSpPr>
          <p:cNvPr id="45" name="Rectangle 44"/>
          <p:cNvSpPr/>
          <p:nvPr/>
        </p:nvSpPr>
        <p:spPr>
          <a:xfrm>
            <a:off x="8582406" y="5647944"/>
            <a:ext cx="1783080" cy="996696"/>
          </a:xfrm>
          <a:prstGeom prst="rect">
            <a:avLst/>
          </a:prstGeom>
          <a:solidFill>
            <a:schemeClr val="accent4">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Round 2! </a:t>
            </a:r>
          </a:p>
          <a:p>
            <a:pPr algn="ctr"/>
            <a:r>
              <a:rPr lang="en-US" dirty="0" smtClean="0">
                <a:solidFill>
                  <a:schemeClr val="bg1"/>
                </a:solidFill>
              </a:rPr>
              <a:t>(or 5)</a:t>
            </a:r>
            <a:endParaRPr lang="en-US" dirty="0">
              <a:solidFill>
                <a:schemeClr val="bg1"/>
              </a:solidFill>
            </a:endParaRPr>
          </a:p>
        </p:txBody>
      </p:sp>
      <p:cxnSp>
        <p:nvCxnSpPr>
          <p:cNvPr id="47" name="Straight Arrow Connector 46"/>
          <p:cNvCxnSpPr>
            <a:stCxn id="39" idx="3"/>
            <a:endCxn id="45" idx="1"/>
          </p:cNvCxnSpPr>
          <p:nvPr/>
        </p:nvCxnSpPr>
        <p:spPr>
          <a:xfrm flipV="1">
            <a:off x="7010400" y="6146292"/>
            <a:ext cx="1572006" cy="14326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9" name="Straight Arrow Connector 48"/>
          <p:cNvCxnSpPr>
            <a:stCxn id="39" idx="1"/>
            <a:endCxn id="44" idx="3"/>
          </p:cNvCxnSpPr>
          <p:nvPr/>
        </p:nvCxnSpPr>
        <p:spPr>
          <a:xfrm flipH="1" flipV="1">
            <a:off x="3780282" y="6146292"/>
            <a:ext cx="1447038" cy="14326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51" name="Straight Arrow Connector 50"/>
          <p:cNvCxnSpPr>
            <a:stCxn id="45" idx="0"/>
            <a:endCxn id="2" idx="3"/>
          </p:cNvCxnSpPr>
          <p:nvPr/>
        </p:nvCxnSpPr>
        <p:spPr>
          <a:xfrm flipH="1" flipV="1">
            <a:off x="7010400" y="599941"/>
            <a:ext cx="2463546" cy="504800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53" name="Straight Arrow Connector 52"/>
          <p:cNvCxnSpPr>
            <a:stCxn id="44" idx="0"/>
            <a:endCxn id="2" idx="1"/>
          </p:cNvCxnSpPr>
          <p:nvPr/>
        </p:nvCxnSpPr>
        <p:spPr>
          <a:xfrm flipV="1">
            <a:off x="2888742" y="599941"/>
            <a:ext cx="2338578" cy="504800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6" name="Rectangle 45"/>
          <p:cNvSpPr/>
          <p:nvPr/>
        </p:nvSpPr>
        <p:spPr>
          <a:xfrm>
            <a:off x="5227320" y="1241557"/>
            <a:ext cx="1783080" cy="996696"/>
          </a:xfrm>
          <a:prstGeom prst="rect">
            <a:avLst/>
          </a:prstGeom>
          <a:solidFill>
            <a:schemeClr val="accent4">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The Thriller!</a:t>
            </a:r>
            <a:endParaRPr lang="en-US" dirty="0">
              <a:solidFill>
                <a:schemeClr val="bg1"/>
              </a:solidFill>
            </a:endParaRPr>
          </a:p>
        </p:txBody>
      </p:sp>
      <p:cxnSp>
        <p:nvCxnSpPr>
          <p:cNvPr id="66" name="Straight Arrow Connector 65"/>
          <p:cNvCxnSpPr>
            <a:stCxn id="2" idx="2"/>
            <a:endCxn id="46" idx="0"/>
          </p:cNvCxnSpPr>
          <p:nvPr/>
        </p:nvCxnSpPr>
        <p:spPr>
          <a:xfrm>
            <a:off x="6118860" y="1098289"/>
            <a:ext cx="0" cy="143268"/>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18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Wireframes</a:t>
            </a:r>
            <a:endParaRPr lang="en-US" dirty="0"/>
          </a:p>
        </p:txBody>
      </p:sp>
      <p:sp>
        <p:nvSpPr>
          <p:cNvPr id="3" name="Subtitle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22887217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5678" t="2667" r="3758" b="6823"/>
          <a:stretch/>
        </p:blipFill>
        <p:spPr>
          <a:xfrm>
            <a:off x="1968648" y="344245"/>
            <a:ext cx="8294147" cy="6207162"/>
          </a:xfrm>
          <a:prstGeom prst="rect">
            <a:avLst/>
          </a:prstGeom>
        </p:spPr>
      </p:pic>
    </p:spTree>
    <p:extLst>
      <p:ext uri="{BB962C8B-B14F-4D97-AF65-F5344CB8AC3E}">
        <p14:creationId xmlns:p14="http://schemas.microsoft.com/office/powerpoint/2010/main" val="384951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5568" t="4863" r="6549" b="5412"/>
          <a:stretch/>
        </p:blipFill>
        <p:spPr>
          <a:xfrm>
            <a:off x="2033195" y="333486"/>
            <a:ext cx="8035964" cy="6153375"/>
          </a:xfrm>
          <a:prstGeom prst="rect">
            <a:avLst/>
          </a:prstGeom>
        </p:spPr>
      </p:pic>
    </p:spTree>
    <p:extLst>
      <p:ext uri="{BB962C8B-B14F-4D97-AF65-F5344CB8AC3E}">
        <p14:creationId xmlns:p14="http://schemas.microsoft.com/office/powerpoint/2010/main" val="15811637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9216" t="4863" r="5137" b="10274"/>
          <a:stretch/>
        </p:blipFill>
        <p:spPr>
          <a:xfrm>
            <a:off x="1990164" y="505610"/>
            <a:ext cx="7831567" cy="5819888"/>
          </a:xfrm>
          <a:prstGeom prst="rect">
            <a:avLst/>
          </a:prstGeom>
        </p:spPr>
      </p:pic>
    </p:spTree>
    <p:extLst>
      <p:ext uri="{BB962C8B-B14F-4D97-AF65-F5344CB8AC3E}">
        <p14:creationId xmlns:p14="http://schemas.microsoft.com/office/powerpoint/2010/main" val="38857240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8039" t="3922" r="4079" b="8549"/>
          <a:stretch/>
        </p:blipFill>
        <p:spPr>
          <a:xfrm>
            <a:off x="2022437" y="462579"/>
            <a:ext cx="8035962" cy="6002768"/>
          </a:xfrm>
          <a:prstGeom prst="rect">
            <a:avLst/>
          </a:prstGeom>
        </p:spPr>
      </p:pic>
    </p:spTree>
    <p:extLst>
      <p:ext uri="{BB962C8B-B14F-4D97-AF65-F5344CB8AC3E}">
        <p14:creationId xmlns:p14="http://schemas.microsoft.com/office/powerpoint/2010/main" val="16130004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3607" t="8314" r="8079" b="5215"/>
          <a:stretch/>
        </p:blipFill>
        <p:spPr>
          <a:xfrm rot="5400000">
            <a:off x="2979868" y="-548639"/>
            <a:ext cx="6056558" cy="7906871"/>
          </a:xfrm>
          <a:prstGeom prst="rect">
            <a:avLst/>
          </a:prstGeom>
        </p:spPr>
      </p:pic>
    </p:spTree>
    <p:extLst>
      <p:ext uri="{BB962C8B-B14F-4D97-AF65-F5344CB8AC3E}">
        <p14:creationId xmlns:p14="http://schemas.microsoft.com/office/powerpoint/2010/main" val="65376295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311</TotalTime>
  <Words>814</Words>
  <Application>Microsoft Office PowerPoint</Application>
  <PresentationFormat>Widescreen</PresentationFormat>
  <Paragraphs>57</Paragraphs>
  <Slides>24</Slides>
  <Notes>0</Notes>
  <HiddenSlides>0</HiddenSlides>
  <MMClips>3</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Arial</vt:lpstr>
      <vt:lpstr>Century Gothic</vt:lpstr>
      <vt:lpstr>Wingdings 3</vt:lpstr>
      <vt:lpstr>Ion</vt:lpstr>
      <vt:lpstr>Lunar Gender Bender: Thriller</vt:lpstr>
      <vt:lpstr>Screen Flows</vt:lpstr>
      <vt:lpstr>PowerPoint Presentation</vt:lpstr>
      <vt:lpstr>Wireframes</vt:lpstr>
      <vt:lpstr>PowerPoint Presentation</vt:lpstr>
      <vt:lpstr>PowerPoint Presentation</vt:lpstr>
      <vt:lpstr>PowerPoint Presentation</vt:lpstr>
      <vt:lpstr>PowerPoint Presentation</vt:lpstr>
      <vt:lpstr>PowerPoint Presentation</vt:lpstr>
      <vt:lpstr>PowerPoint Presentation</vt:lpstr>
      <vt:lpstr>Design Bible</vt:lpstr>
      <vt:lpstr>Typefaces</vt:lpstr>
      <vt:lpstr>Female Sprite: Sara</vt:lpstr>
      <vt:lpstr>Male Sprite: Aras</vt:lpstr>
      <vt:lpstr>Male Sprite: Rekoj</vt:lpstr>
      <vt:lpstr>Backgrounds</vt:lpstr>
      <vt:lpstr>Title Screen –  City &amp; Moon </vt:lpstr>
      <vt:lpstr>Living Room –  Window &amp; Couch</vt:lpstr>
      <vt:lpstr>Bedroom (Night) –  Bedroom &amp; Mirror</vt:lpstr>
      <vt:lpstr>Bedroom (Day) –  Bedroom &amp; Mirror</vt:lpstr>
      <vt:lpstr>Bar –    Bar</vt:lpstr>
      <vt:lpstr>Club –  Bar &amp; Disco ball </vt:lpstr>
      <vt:lpstr>Music</vt:lpstr>
      <vt:lpstr>Color Scheme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Screen Flows</dc:title>
  <dc:creator>Remmett, Michelle</dc:creator>
  <cp:lastModifiedBy>Remmett, Michelle</cp:lastModifiedBy>
  <cp:revision>36</cp:revision>
  <dcterms:created xsi:type="dcterms:W3CDTF">2017-03-29T20:21:47Z</dcterms:created>
  <dcterms:modified xsi:type="dcterms:W3CDTF">2017-04-27T21:41:05Z</dcterms:modified>
</cp:coreProperties>
</file>