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av" ContentType="audio/x-wav"/>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8" r:id="rId3"/>
    <p:sldId id="269" r:id="rId4"/>
    <p:sldId id="272" r:id="rId5"/>
    <p:sldId id="271" r:id="rId6"/>
    <p:sldId id="273" r:id="rId7"/>
    <p:sldId id="274" r:id="rId8"/>
    <p:sldId id="275" r:id="rId9"/>
    <p:sldId id="276" r:id="rId10"/>
    <p:sldId id="286" r:id="rId11"/>
    <p:sldId id="278" r:id="rId12"/>
    <p:sldId id="287" r:id="rId13"/>
    <p:sldId id="280" r:id="rId14"/>
    <p:sldId id="288" r:id="rId15"/>
    <p:sldId id="282" r:id="rId16"/>
    <p:sldId id="283" r:id="rId17"/>
    <p:sldId id="284" r:id="rId18"/>
    <p:sldId id="285"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0A09"/>
    <a:srgbClr val="CC17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63" autoAdjust="0"/>
    <p:restoredTop sz="94660"/>
  </p:normalViewPr>
  <p:slideViewPr>
    <p:cSldViewPr>
      <p:cViewPr varScale="1">
        <p:scale>
          <a:sx n="102" d="100"/>
          <a:sy n="102" d="100"/>
        </p:scale>
        <p:origin x="270"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52F91B1C-9885-4F6F-A3C7-BD1B75F4361B}" type="datetimeFigureOut">
              <a:rPr lang="en-US" smtClean="0"/>
              <a:pPr/>
              <a:t>3/24/2017</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4D347FFB-D3FA-470B-8539-20A3643E558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2F91B1C-9885-4F6F-A3C7-BD1B75F4361B}" type="datetimeFigureOut">
              <a:rPr lang="en-US" smtClean="0"/>
              <a:pPr/>
              <a:t>3/24/2017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347FFB-D3FA-470B-8539-20A3643E558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2F91B1C-9885-4F6F-A3C7-BD1B75F4361B}" type="datetimeFigureOut">
              <a:rPr lang="en-US" smtClean="0"/>
              <a:pPr/>
              <a:t>3/24/2017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347FFB-D3FA-470B-8539-20A3643E558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52F91B1C-9885-4F6F-A3C7-BD1B75F4361B}" type="datetimeFigureOut">
              <a:rPr lang="en-US" smtClean="0"/>
              <a:pPr/>
              <a:t>3/24/2017</a:t>
            </a:fld>
            <a:endParaRPr lang="en-US"/>
          </a:p>
        </p:txBody>
      </p:sp>
      <p:sp>
        <p:nvSpPr>
          <p:cNvPr id="9" name="Slide Number Placeholder 8"/>
          <p:cNvSpPr>
            <a:spLocks noGrp="1"/>
          </p:cNvSpPr>
          <p:nvPr>
            <p:ph type="sldNum" sz="quarter" idx="15"/>
          </p:nvPr>
        </p:nvSpPr>
        <p:spPr/>
        <p:txBody>
          <a:bodyPr rtlCol="0"/>
          <a:lstStyle/>
          <a:p>
            <a:fld id="{4D347FFB-D3FA-470B-8539-20A3643E558F}" type="slidenum">
              <a:rPr lang="en-US" smtClean="0"/>
              <a:pPr/>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52F91B1C-9885-4F6F-A3C7-BD1B75F4361B}" type="datetimeFigureOut">
              <a:rPr lang="en-US" smtClean="0"/>
              <a:pPr/>
              <a:t>3/24/2017</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4D347FFB-D3FA-470B-8539-20A3643E558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52F91B1C-9885-4F6F-A3C7-BD1B75F4361B}" type="datetimeFigureOut">
              <a:rPr lang="en-US" smtClean="0"/>
              <a:pPr/>
              <a:t>3/24/2017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347FFB-D3FA-470B-8539-20A3643E558F}" type="slidenum">
              <a:rPr lang="en-US"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52F91B1C-9885-4F6F-A3C7-BD1B75F4361B}" type="datetimeFigureOut">
              <a:rPr lang="en-US" smtClean="0"/>
              <a:pPr/>
              <a:t>3/24/2017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D347FFB-D3FA-470B-8539-20A3643E558F}" type="slidenum">
              <a:rPr lang="en-US"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52F91B1C-9885-4F6F-A3C7-BD1B75F4361B}" type="datetimeFigureOut">
              <a:rPr lang="en-US" smtClean="0"/>
              <a:pPr/>
              <a:t>3/24/2017</a:t>
            </a:fld>
            <a:endParaRPr lang="en-US"/>
          </a:p>
        </p:txBody>
      </p:sp>
      <p:sp>
        <p:nvSpPr>
          <p:cNvPr id="7" name="Slide Number Placeholder 6"/>
          <p:cNvSpPr>
            <a:spLocks noGrp="1"/>
          </p:cNvSpPr>
          <p:nvPr>
            <p:ph type="sldNum" sz="quarter" idx="11"/>
          </p:nvPr>
        </p:nvSpPr>
        <p:spPr/>
        <p:txBody>
          <a:bodyPr rtlCol="0"/>
          <a:lstStyle/>
          <a:p>
            <a:fld id="{4D347FFB-D3FA-470B-8539-20A3643E558F}" type="slidenum">
              <a:rPr lang="en-US" smtClean="0"/>
              <a:pPr/>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F91B1C-9885-4F6F-A3C7-BD1B75F4361B}" type="datetimeFigureOut">
              <a:rPr lang="en-US" smtClean="0"/>
              <a:pPr/>
              <a:t>3/24/2017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D347FFB-D3FA-470B-8539-20A3643E558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52F91B1C-9885-4F6F-A3C7-BD1B75F4361B}" type="datetimeFigureOut">
              <a:rPr lang="en-US" smtClean="0"/>
              <a:pPr/>
              <a:t>3/24/2017</a:t>
            </a:fld>
            <a:endParaRPr lang="en-US"/>
          </a:p>
        </p:txBody>
      </p:sp>
      <p:sp>
        <p:nvSpPr>
          <p:cNvPr id="22" name="Slide Number Placeholder 21"/>
          <p:cNvSpPr>
            <a:spLocks noGrp="1"/>
          </p:cNvSpPr>
          <p:nvPr>
            <p:ph type="sldNum" sz="quarter" idx="15"/>
          </p:nvPr>
        </p:nvSpPr>
        <p:spPr/>
        <p:txBody>
          <a:bodyPr rtlCol="0"/>
          <a:lstStyle/>
          <a:p>
            <a:fld id="{4D347FFB-D3FA-470B-8539-20A3643E558F}" type="slidenum">
              <a:rPr lang="en-US" smtClean="0"/>
              <a:pPr/>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52F91B1C-9885-4F6F-A3C7-BD1B75F4361B}" type="datetimeFigureOut">
              <a:rPr lang="en-US" smtClean="0"/>
              <a:pPr/>
              <a:t>3/24/2017</a:t>
            </a:fld>
            <a:endParaRPr lang="en-US"/>
          </a:p>
        </p:txBody>
      </p:sp>
      <p:sp>
        <p:nvSpPr>
          <p:cNvPr id="18" name="Slide Number Placeholder 17"/>
          <p:cNvSpPr>
            <a:spLocks noGrp="1"/>
          </p:cNvSpPr>
          <p:nvPr>
            <p:ph type="sldNum" sz="quarter" idx="11"/>
          </p:nvPr>
        </p:nvSpPr>
        <p:spPr/>
        <p:txBody>
          <a:bodyPr rtlCol="0"/>
          <a:lstStyle/>
          <a:p>
            <a:fld id="{4D347FFB-D3FA-470B-8539-20A3643E558F}" type="slidenum">
              <a:rPr lang="en-US" smtClean="0"/>
              <a:pPr/>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2F91B1C-9885-4F6F-A3C7-BD1B75F4361B}" type="datetimeFigureOut">
              <a:rPr lang="en-US" smtClean="0"/>
              <a:pPr/>
              <a:t>3/24/2017</a:t>
            </a:fld>
            <a:endParaRPr lang="en-US"/>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4D347FFB-D3FA-470B-8539-20A3643E558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slide" Target="slide2.xml"/><Relationship Id="rId3" Type="http://schemas.microsoft.com/office/2007/relationships/media" Target="../media/media2.wav"/><Relationship Id="rId7" Type="http://schemas.openxmlformats.org/officeDocument/2006/relationships/image" Target="../media/image1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9.png"/><Relationship Id="rId5" Type="http://schemas.openxmlformats.org/officeDocument/2006/relationships/slideLayout" Target="../slideLayouts/slideLayout2.xml"/><Relationship Id="rId4" Type="http://schemas.openxmlformats.org/officeDocument/2006/relationships/audio" Target="../media/media2.wav"/></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slide" Target="slide2.xml"/><Relationship Id="rId4" Type="http://schemas.openxmlformats.org/officeDocument/2006/relationships/image" Target="../media/image19.gif"/></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1.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slide" Target="slide2.xml"/><Relationship Id="rId5" Type="http://schemas.openxmlformats.org/officeDocument/2006/relationships/hyperlink" Target="https://www.youtube.com/watch?v=0g9szr-Bshk" TargetMode="Externa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hyperlink" Target="http://creativecommons.org/licenses/by/3.0/" TargetMode="External"/><Relationship Id="rId13" Type="http://schemas.openxmlformats.org/officeDocument/2006/relationships/image" Target="../media/image25.png"/><Relationship Id="rId3" Type="http://schemas.openxmlformats.org/officeDocument/2006/relationships/slideLayout" Target="../slideLayouts/slideLayout2.xml"/><Relationship Id="rId7" Type="http://schemas.openxmlformats.org/officeDocument/2006/relationships/hyperlink" Target="https://commons.wikimedia.org/w/index.php?curid=44802167" TargetMode="External"/><Relationship Id="rId12" Type="http://schemas.openxmlformats.org/officeDocument/2006/relationships/slide" Target="slide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hyperlink" Target="https://commons.wikimedia.org/w/index.php?curid=37289529" TargetMode="External"/><Relationship Id="rId11" Type="http://schemas.openxmlformats.org/officeDocument/2006/relationships/image" Target="../media/image24.png"/><Relationship Id="rId5" Type="http://schemas.openxmlformats.org/officeDocument/2006/relationships/hyperlink" Target="https://commons.wikimedia.org/w/index.php?curid=563018" TargetMode="External"/><Relationship Id="rId10" Type="http://schemas.openxmlformats.org/officeDocument/2006/relationships/image" Target="../media/image23.png"/><Relationship Id="rId4" Type="http://schemas.openxmlformats.org/officeDocument/2006/relationships/hyperlink" Target="https://commons.wikimedia.org/w/index.php?curid=4851110" TargetMode="External"/><Relationship Id="rId9" Type="http://schemas.openxmlformats.org/officeDocument/2006/relationships/image" Target="../media/image22.png"/></Relationships>
</file>

<file path=ppt/slides/_rels/slide2.xml.rels><?xml version="1.0" encoding="UTF-8" standalone="yes"?>
<Relationships xmlns="http://schemas.openxmlformats.org/package/2006/relationships"><Relationship Id="rId8" Type="http://schemas.openxmlformats.org/officeDocument/2006/relationships/slide" Target="slide8.xml"/><Relationship Id="rId13" Type="http://schemas.openxmlformats.org/officeDocument/2006/relationships/slide" Target="slide13.xml"/><Relationship Id="rId18" Type="http://schemas.openxmlformats.org/officeDocument/2006/relationships/slide" Target="slide18.xml"/><Relationship Id="rId3" Type="http://schemas.openxmlformats.org/officeDocument/2006/relationships/slide" Target="slide3.xml"/><Relationship Id="rId7" Type="http://schemas.openxmlformats.org/officeDocument/2006/relationships/slide" Target="slide7.xml"/><Relationship Id="rId12" Type="http://schemas.openxmlformats.org/officeDocument/2006/relationships/slide" Target="slide12.xml"/><Relationship Id="rId17" Type="http://schemas.openxmlformats.org/officeDocument/2006/relationships/slide" Target="slide17.xml"/><Relationship Id="rId2" Type="http://schemas.openxmlformats.org/officeDocument/2006/relationships/slide" Target="slide2.xml"/><Relationship Id="rId16" Type="http://schemas.openxmlformats.org/officeDocument/2006/relationships/slide" Target="slide16.xml"/><Relationship Id="rId1" Type="http://schemas.openxmlformats.org/officeDocument/2006/relationships/slideLayout" Target="../slideLayouts/slideLayout2.xml"/><Relationship Id="rId6" Type="http://schemas.openxmlformats.org/officeDocument/2006/relationships/slide" Target="slide6.xml"/><Relationship Id="rId11" Type="http://schemas.openxmlformats.org/officeDocument/2006/relationships/slide" Target="slide11.xml"/><Relationship Id="rId5" Type="http://schemas.openxmlformats.org/officeDocument/2006/relationships/slide" Target="slide5.xml"/><Relationship Id="rId15" Type="http://schemas.openxmlformats.org/officeDocument/2006/relationships/slide" Target="slide15.xml"/><Relationship Id="rId10" Type="http://schemas.openxmlformats.org/officeDocument/2006/relationships/slide" Target="slide10.xml"/><Relationship Id="rId4" Type="http://schemas.openxmlformats.org/officeDocument/2006/relationships/slide" Target="slide4.xml"/><Relationship Id="rId9" Type="http://schemas.openxmlformats.org/officeDocument/2006/relationships/slide" Target="slide9.xml"/><Relationship Id="rId14" Type="http://schemas.openxmlformats.org/officeDocument/2006/relationships/slide" Target="slide14.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www.youtube.com/watch?v=wCQSIub_g7M" TargetMode="External"/><Relationship Id="rId1" Type="http://schemas.openxmlformats.org/officeDocument/2006/relationships/slideLayout" Target="../slideLayouts/slideLayout2.xml"/><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133600" y="3124200"/>
            <a:ext cx="6324600" cy="1894362"/>
          </a:xfrm>
        </p:spPr>
        <p:txBody>
          <a:bodyPr>
            <a:normAutofit/>
          </a:bodyPr>
          <a:lstStyle/>
          <a:p>
            <a:r>
              <a:rPr lang="en-US" sz="4000" dirty="0" smtClean="0">
                <a:solidFill>
                  <a:schemeClr val="tx1"/>
                </a:solidFill>
                <a:latin typeface="Eras Bold ITC" pitchFamily="34" charset="0"/>
              </a:rPr>
              <a:t>Interactive Multimedia</a:t>
            </a:r>
            <a:endParaRPr lang="en-US" sz="4000" dirty="0">
              <a:solidFill>
                <a:schemeClr val="tx1"/>
              </a:solidFill>
              <a:latin typeface="Eras Bold ITC" pitchFamily="34" charset="0"/>
            </a:endParaRPr>
          </a:p>
        </p:txBody>
      </p:sp>
      <p:sp>
        <p:nvSpPr>
          <p:cNvPr id="3" name="Subtitle 2"/>
          <p:cNvSpPr>
            <a:spLocks noGrp="1"/>
          </p:cNvSpPr>
          <p:nvPr>
            <p:ph type="subTitle" idx="1"/>
          </p:nvPr>
        </p:nvSpPr>
        <p:spPr/>
        <p:txBody>
          <a:bodyPr>
            <a:normAutofit/>
          </a:bodyPr>
          <a:lstStyle/>
          <a:p>
            <a:r>
              <a:rPr lang="en-US" dirty="0" smtClean="0">
                <a:solidFill>
                  <a:schemeClr val="tx1"/>
                </a:solidFill>
                <a:latin typeface="Eras Demi ITC" pitchFamily="34" charset="0"/>
              </a:rPr>
              <a:t>By Nathaniel Thornton</a:t>
            </a:r>
            <a:endParaRPr lang="en-US" dirty="0">
              <a:solidFill>
                <a:schemeClr val="tx1"/>
              </a:solidFill>
              <a:latin typeface="Eras Demi ITC" pitchFamily="34" charset="0"/>
            </a:endParaRPr>
          </a:p>
        </p:txBody>
      </p:sp>
      <p:sp>
        <p:nvSpPr>
          <p:cNvPr id="5" name="Action Button: Forward or Next 4">
            <a:hlinkClick r:id="" action="ppaction://hlinkshowjump?jump=nextslide" highlightClick="1"/>
          </p:cNvPr>
          <p:cNvSpPr/>
          <p:nvPr/>
        </p:nvSpPr>
        <p:spPr>
          <a:xfrm>
            <a:off x="8478232" y="6400800"/>
            <a:ext cx="381000" cy="3810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6"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6858000" cy="715962"/>
          </a:xfrm>
        </p:spPr>
        <p:txBody>
          <a:bodyPr>
            <a:normAutofit/>
          </a:bodyPr>
          <a:lstStyle/>
          <a:p>
            <a:r>
              <a:rPr lang="en-US" sz="3200" dirty="0" smtClean="0">
                <a:solidFill>
                  <a:schemeClr val="bg1"/>
                </a:solidFill>
                <a:latin typeface="Eras Bold ITC" pitchFamily="34" charset="0"/>
              </a:rPr>
              <a:t>Example Audio</a:t>
            </a:r>
            <a:endParaRPr lang="en-US" sz="3200" dirty="0">
              <a:solidFill>
                <a:schemeClr val="bg1"/>
              </a:solidFill>
              <a:latin typeface="Eras Bold ITC" pitchFamily="34" charset="0"/>
            </a:endParaRPr>
          </a:p>
        </p:txBody>
      </p:sp>
      <p:pic>
        <p:nvPicPr>
          <p:cNvPr id="4" name="Bass Vibes.mp3">
            <a:hlinkClick r:id="" action="ppaction://media"/>
          </p:cNvPr>
          <p:cNvPicPr>
            <a:picLocks noGrp="1" noChangeAspect="1"/>
          </p:cNvPicPr>
          <p:nvPr>
            <p:ph sz="quarter" idx="1"/>
            <a:audioFile r:link="rId2"/>
            <p:extLst>
              <p:ext uri="{DAA4B4D4-6D71-4841-9C94-3DE7FCFB9230}">
                <p14:media xmlns:p14="http://schemas.microsoft.com/office/powerpoint/2010/main" r:embed="rId1"/>
              </p:ext>
            </p:extLst>
          </p:nvPr>
        </p:nvPicPr>
        <p:blipFill>
          <a:blip r:embed="rId7" cstate="print"/>
          <a:stretch>
            <a:fillRect/>
          </a:stretch>
        </p:blipFill>
        <p:spPr>
          <a:xfrm>
            <a:off x="5257800" y="1905000"/>
            <a:ext cx="2503714" cy="1752600"/>
          </a:xfrm>
          <a:prstGeom prst="rect">
            <a:avLst/>
          </a:prstGeom>
          <a:ln w="47625">
            <a:solidFill>
              <a:srgbClr val="770A09"/>
            </a:solidFill>
          </a:ln>
        </p:spPr>
      </p:pic>
      <p:pic>
        <p:nvPicPr>
          <p:cNvPr id="5" name="Example Audio.wav">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cstate="print"/>
          <a:stretch>
            <a:fillRect/>
          </a:stretch>
        </p:blipFill>
        <p:spPr>
          <a:xfrm>
            <a:off x="1077686" y="1905000"/>
            <a:ext cx="2503714" cy="1752600"/>
          </a:xfrm>
          <a:prstGeom prst="rect">
            <a:avLst/>
          </a:prstGeom>
          <a:ln w="47625">
            <a:solidFill>
              <a:srgbClr val="770A09"/>
            </a:solidFill>
          </a:ln>
        </p:spPr>
      </p:pic>
      <p:sp>
        <p:nvSpPr>
          <p:cNvPr id="6" name="Action Button: Information 5">
            <a:hlinkClick r:id="rId8" action="ppaction://hlinksldjump" highlightClick="1"/>
          </p:cNvPr>
          <p:cNvSpPr/>
          <p:nvPr/>
        </p:nvSpPr>
        <p:spPr>
          <a:xfrm>
            <a:off x="8229600" y="84138"/>
            <a:ext cx="381000" cy="381000"/>
          </a:xfrm>
          <a:prstGeom prst="actionButtonInforma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ction Button: Back or Previous 7">
            <a:hlinkClick r:id="" action="ppaction://hlinkshowjump?jump=previousslide" highlightClick="1"/>
          </p:cNvPr>
          <p:cNvSpPr/>
          <p:nvPr/>
        </p:nvSpPr>
        <p:spPr>
          <a:xfrm>
            <a:off x="457200" y="6400800"/>
            <a:ext cx="381000" cy="381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ction Button: Forward or Next 10">
            <a:hlinkClick r:id="" action="ppaction://hlinkshowjump?jump=nextslide" highlightClick="1"/>
          </p:cNvPr>
          <p:cNvSpPr/>
          <p:nvPr/>
        </p:nvSpPr>
        <p:spPr>
          <a:xfrm>
            <a:off x="8478232" y="6400800"/>
            <a:ext cx="381000" cy="3810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ontent Placeholder 2"/>
          <p:cNvSpPr txBox="1">
            <a:spLocks/>
          </p:cNvSpPr>
          <p:nvPr/>
        </p:nvSpPr>
        <p:spPr>
          <a:xfrm>
            <a:off x="1163659" y="5943600"/>
            <a:ext cx="6858000" cy="377952"/>
          </a:xfrm>
          <a:prstGeom prst="rect">
            <a:avLst/>
          </a:prstGeom>
        </p:spPr>
        <p:txBody>
          <a:bodyPr vert="horz">
            <a:normAutofit lnSpcReduction="10000"/>
          </a:bodyPr>
          <a:lst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a:lstStyle>
          <a:p>
            <a:pPr marL="91440" indent="-182880">
              <a:spcBef>
                <a:spcPts val="0"/>
              </a:spcBef>
              <a:buFont typeface="Wingdings"/>
              <a:buNone/>
            </a:pPr>
            <a:r>
              <a:rPr lang="en-US" sz="2000" dirty="0" smtClean="0">
                <a:solidFill>
                  <a:schemeClr val="bg1"/>
                </a:solidFill>
                <a:latin typeface="Franklin Gothic Medium" pitchFamily="34" charset="0"/>
              </a:rPr>
              <a:t>Audio files containing voice and music.</a:t>
            </a:r>
            <a:endParaRPr lang="en-US" sz="2000" dirty="0">
              <a:solidFill>
                <a:schemeClr val="bg1"/>
              </a:solidFill>
              <a:latin typeface="Franklin Gothic Medium" pitchFamily="34"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9116"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700" fill="hold"/>
                                        <p:tgtEl>
                                          <p:spTgt spid="5"/>
                                        </p:tgtEl>
                                      </p:cBhvr>
                                    </p:cmd>
                                  </p:childTnLst>
                                </p:cTn>
                              </p:par>
                            </p:childTnLst>
                          </p:cTn>
                        </p:par>
                      </p:childTnLst>
                    </p:cTn>
                  </p:par>
                </p:childTnLst>
              </p:cTn>
              <p:nextCondLst>
                <p:cond evt="onClick" delay="0">
                  <p:tgtEl>
                    <p:spTgt spid="5"/>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638"/>
            <a:ext cx="6858000" cy="715962"/>
          </a:xfrm>
        </p:spPr>
        <p:txBody>
          <a:bodyPr>
            <a:normAutofit/>
          </a:bodyPr>
          <a:lstStyle/>
          <a:p>
            <a:r>
              <a:rPr lang="en-US" sz="3200" dirty="0" smtClean="0">
                <a:solidFill>
                  <a:schemeClr val="bg1"/>
                </a:solidFill>
                <a:latin typeface="Eras Bold ITC" pitchFamily="34" charset="0"/>
              </a:rPr>
              <a:t>Animation</a:t>
            </a:r>
            <a:endParaRPr lang="en-US" sz="3200" dirty="0">
              <a:solidFill>
                <a:schemeClr val="bg1"/>
              </a:solidFill>
              <a:latin typeface="Eras Bold ITC" pitchFamily="34" charset="0"/>
            </a:endParaRPr>
          </a:p>
        </p:txBody>
      </p:sp>
      <p:sp>
        <p:nvSpPr>
          <p:cNvPr id="3" name="Content Placeholder 2"/>
          <p:cNvSpPr>
            <a:spLocks noGrp="1"/>
          </p:cNvSpPr>
          <p:nvPr>
            <p:ph sz="quarter" idx="1"/>
          </p:nvPr>
        </p:nvSpPr>
        <p:spPr>
          <a:xfrm>
            <a:off x="457200" y="1143000"/>
            <a:ext cx="7467600" cy="5330952"/>
          </a:xfrm>
        </p:spPr>
        <p:txBody>
          <a:bodyPr>
            <a:normAutofit/>
          </a:bodyPr>
          <a:lstStyle/>
          <a:p>
            <a:pPr marL="91440" indent="-182880">
              <a:spcBef>
                <a:spcPts val="0"/>
              </a:spcBef>
              <a:buNone/>
            </a:pPr>
            <a:r>
              <a:rPr lang="en-US" sz="2000" dirty="0" smtClean="0">
                <a:latin typeface="Franklin Gothic Medium" pitchFamily="34" charset="0"/>
              </a:rPr>
              <a:t>The next building block of multimedia is animation. Animation is usually seen as a series of images played in order to give the illusion of motion. One way of creating animation is through stop motion. Stop motion, and other types of animation, are made by taking usually 24 or more pictures, or frames, per second of animation.</a:t>
            </a:r>
            <a:endParaRPr lang="en-US" sz="2000" dirty="0">
              <a:latin typeface="Franklin Gothic Medium" pitchFamily="34" charset="0"/>
            </a:endParaRPr>
          </a:p>
        </p:txBody>
      </p:sp>
      <p:pic>
        <p:nvPicPr>
          <p:cNvPr id="2054" name="Picture 6" descr="C:\Users\Nate\Documents\School\Animated-Flag-New-Zealand-1.png"/>
          <p:cNvPicPr>
            <a:picLocks noChangeAspect="1" noChangeArrowheads="1"/>
          </p:cNvPicPr>
          <p:nvPr/>
        </p:nvPicPr>
        <p:blipFill>
          <a:blip r:embed="rId2" cstate="print"/>
          <a:srcRect/>
          <a:stretch>
            <a:fillRect/>
          </a:stretch>
        </p:blipFill>
        <p:spPr bwMode="auto">
          <a:xfrm>
            <a:off x="457200" y="3429000"/>
            <a:ext cx="2286000" cy="1504813"/>
          </a:xfrm>
          <a:prstGeom prst="rect">
            <a:avLst/>
          </a:prstGeom>
          <a:noFill/>
        </p:spPr>
      </p:pic>
      <p:pic>
        <p:nvPicPr>
          <p:cNvPr id="2055" name="Picture 7" descr="C:\Users\Nate\Documents\School\Animated-Flag-New-Zealand-2.png"/>
          <p:cNvPicPr>
            <a:picLocks noChangeAspect="1" noChangeArrowheads="1"/>
          </p:cNvPicPr>
          <p:nvPr/>
        </p:nvPicPr>
        <p:blipFill>
          <a:blip r:embed="rId3" cstate="print"/>
          <a:srcRect/>
          <a:stretch>
            <a:fillRect/>
          </a:stretch>
        </p:blipFill>
        <p:spPr bwMode="auto">
          <a:xfrm>
            <a:off x="2514600" y="3429000"/>
            <a:ext cx="2286000" cy="1504813"/>
          </a:xfrm>
          <a:prstGeom prst="rect">
            <a:avLst/>
          </a:prstGeom>
          <a:noFill/>
        </p:spPr>
      </p:pic>
      <p:pic>
        <p:nvPicPr>
          <p:cNvPr id="2056" name="Picture 8" descr="C:\Users\Nate\Documents\School\Animated-Flag-New-Zealand-3.png"/>
          <p:cNvPicPr>
            <a:picLocks noChangeAspect="1" noChangeArrowheads="1"/>
          </p:cNvPicPr>
          <p:nvPr/>
        </p:nvPicPr>
        <p:blipFill>
          <a:blip r:embed="rId4" cstate="print"/>
          <a:srcRect/>
          <a:stretch>
            <a:fillRect/>
          </a:stretch>
        </p:blipFill>
        <p:spPr bwMode="auto">
          <a:xfrm>
            <a:off x="4572000" y="3429000"/>
            <a:ext cx="2286000" cy="1504813"/>
          </a:xfrm>
          <a:prstGeom prst="rect">
            <a:avLst/>
          </a:prstGeom>
          <a:noFill/>
        </p:spPr>
      </p:pic>
      <p:pic>
        <p:nvPicPr>
          <p:cNvPr id="2057" name="Picture 9" descr="C:\Users\Nate\Documents\School\Animated-Flag-New-Zealand-4.png"/>
          <p:cNvPicPr>
            <a:picLocks noChangeAspect="1" noChangeArrowheads="1"/>
          </p:cNvPicPr>
          <p:nvPr/>
        </p:nvPicPr>
        <p:blipFill>
          <a:blip r:embed="rId5" cstate="print"/>
          <a:srcRect/>
          <a:stretch>
            <a:fillRect/>
          </a:stretch>
        </p:blipFill>
        <p:spPr bwMode="auto">
          <a:xfrm>
            <a:off x="6629400" y="3429000"/>
            <a:ext cx="2286000" cy="1504813"/>
          </a:xfrm>
          <a:prstGeom prst="rect">
            <a:avLst/>
          </a:prstGeom>
          <a:noFill/>
        </p:spPr>
      </p:pic>
      <p:sp>
        <p:nvSpPr>
          <p:cNvPr id="8" name="Action Button: Information 7">
            <a:hlinkClick r:id="rId6" action="ppaction://hlinksldjump" highlightClick="1"/>
          </p:cNvPr>
          <p:cNvSpPr/>
          <p:nvPr/>
        </p:nvSpPr>
        <p:spPr>
          <a:xfrm>
            <a:off x="8229600" y="84138"/>
            <a:ext cx="381000" cy="381000"/>
          </a:xfrm>
          <a:prstGeom prst="actionButtonInforma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ction Button: Back or Previous 8">
            <a:hlinkClick r:id="" action="ppaction://hlinkshowjump?jump=previousslide" highlightClick="1"/>
          </p:cNvPr>
          <p:cNvSpPr/>
          <p:nvPr/>
        </p:nvSpPr>
        <p:spPr>
          <a:xfrm>
            <a:off x="457200" y="6400800"/>
            <a:ext cx="381000" cy="381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ction Button: Forward or Next 9">
            <a:hlinkClick r:id="" action="ppaction://hlinkshowjump?jump=nextslide" highlightClick="1"/>
          </p:cNvPr>
          <p:cNvSpPr/>
          <p:nvPr/>
        </p:nvSpPr>
        <p:spPr>
          <a:xfrm>
            <a:off x="8478232" y="6400800"/>
            <a:ext cx="381000" cy="3810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6858000" cy="715962"/>
          </a:xfrm>
        </p:spPr>
        <p:txBody>
          <a:bodyPr>
            <a:normAutofit/>
          </a:bodyPr>
          <a:lstStyle/>
          <a:p>
            <a:r>
              <a:rPr lang="en-US" sz="3200" dirty="0" smtClean="0">
                <a:solidFill>
                  <a:schemeClr val="bg1"/>
                </a:solidFill>
                <a:latin typeface="Eras Bold ITC" pitchFamily="34" charset="0"/>
              </a:rPr>
              <a:t>Example Animation</a:t>
            </a:r>
            <a:endParaRPr lang="en-US" sz="3200" dirty="0">
              <a:solidFill>
                <a:schemeClr val="bg1"/>
              </a:solidFill>
              <a:latin typeface="Eras Bold ITC" pitchFamily="34" charset="0"/>
            </a:endParaRPr>
          </a:p>
        </p:txBody>
      </p:sp>
      <p:pic>
        <p:nvPicPr>
          <p:cNvPr id="1026" name="Picture 2" descr="C:\Users\Nate\Documents\School\Animexample.gif"/>
          <p:cNvPicPr>
            <a:picLocks noChangeAspect="1" noChangeArrowheads="1" noCrop="1"/>
          </p:cNvPicPr>
          <p:nvPr/>
        </p:nvPicPr>
        <p:blipFill>
          <a:blip r:embed="rId3" cstate="print"/>
          <a:srcRect/>
          <a:stretch>
            <a:fillRect/>
          </a:stretch>
        </p:blipFill>
        <p:spPr bwMode="auto">
          <a:xfrm>
            <a:off x="786745" y="2301439"/>
            <a:ext cx="2377440" cy="2377440"/>
          </a:xfrm>
          <a:prstGeom prst="rect">
            <a:avLst/>
          </a:prstGeom>
          <a:noFill/>
        </p:spPr>
      </p:pic>
      <p:pic>
        <p:nvPicPr>
          <p:cNvPr id="1027" name="Picture 3" descr="C:\Users\Nate\Documents\School\Animated-Flag-New-Zealand.gif"/>
          <p:cNvPicPr>
            <a:picLocks noChangeAspect="1" noChangeArrowheads="1" noCrop="1"/>
          </p:cNvPicPr>
          <p:nvPr/>
        </p:nvPicPr>
        <p:blipFill>
          <a:blip r:embed="rId4" cstate="print"/>
          <a:srcRect/>
          <a:stretch>
            <a:fillRect/>
          </a:stretch>
        </p:blipFill>
        <p:spPr bwMode="auto">
          <a:xfrm>
            <a:off x="4343400" y="1981200"/>
            <a:ext cx="4114800" cy="2708663"/>
          </a:xfrm>
          <a:prstGeom prst="rect">
            <a:avLst/>
          </a:prstGeom>
          <a:noFill/>
        </p:spPr>
      </p:pic>
      <p:sp>
        <p:nvSpPr>
          <p:cNvPr id="5" name="Action Button: Information 4">
            <a:hlinkClick r:id="rId5" action="ppaction://hlinksldjump" highlightClick="1"/>
          </p:cNvPr>
          <p:cNvSpPr/>
          <p:nvPr/>
        </p:nvSpPr>
        <p:spPr>
          <a:xfrm>
            <a:off x="8229600" y="84138"/>
            <a:ext cx="381000" cy="381000"/>
          </a:xfrm>
          <a:prstGeom prst="actionButtonInforma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ction Button: Back or Previous 9">
            <a:hlinkClick r:id="" action="ppaction://hlinkshowjump?jump=previousslide" highlightClick="1"/>
          </p:cNvPr>
          <p:cNvSpPr/>
          <p:nvPr/>
        </p:nvSpPr>
        <p:spPr>
          <a:xfrm>
            <a:off x="457200" y="6400800"/>
            <a:ext cx="381000" cy="381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ction Button: Forward or Next 10">
            <a:hlinkClick r:id="" action="ppaction://hlinkshowjump?jump=nextslide" highlightClick="1"/>
          </p:cNvPr>
          <p:cNvSpPr/>
          <p:nvPr/>
        </p:nvSpPr>
        <p:spPr>
          <a:xfrm>
            <a:off x="8478232" y="6400800"/>
            <a:ext cx="381000" cy="3810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ontent Placeholder 2"/>
          <p:cNvSpPr>
            <a:spLocks noGrp="1"/>
          </p:cNvSpPr>
          <p:nvPr>
            <p:ph sz="quarter" idx="1"/>
          </p:nvPr>
        </p:nvSpPr>
        <p:spPr>
          <a:xfrm>
            <a:off x="1163659" y="5943600"/>
            <a:ext cx="6858000" cy="377952"/>
          </a:xfrm>
        </p:spPr>
        <p:txBody>
          <a:bodyPr>
            <a:normAutofit lnSpcReduction="10000"/>
          </a:bodyPr>
          <a:lstStyle/>
          <a:p>
            <a:pPr marL="91440" indent="-182880">
              <a:spcBef>
                <a:spcPts val="0"/>
              </a:spcBef>
              <a:buNone/>
            </a:pPr>
            <a:r>
              <a:rPr lang="en-US" sz="2000" dirty="0" smtClean="0">
                <a:solidFill>
                  <a:schemeClr val="bg1"/>
                </a:solidFill>
                <a:latin typeface="Franklin Gothic Medium" pitchFamily="34" charset="0"/>
              </a:rPr>
              <a:t>Animated ball bouncing and flag waving.</a:t>
            </a:r>
            <a:endParaRPr lang="en-US" sz="2000" dirty="0">
              <a:solidFill>
                <a:schemeClr val="bg1"/>
              </a:solidFill>
              <a:latin typeface="Franklin Gothic Medium" pitchFamily="34"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638"/>
            <a:ext cx="6858000" cy="715962"/>
          </a:xfrm>
        </p:spPr>
        <p:txBody>
          <a:bodyPr>
            <a:normAutofit/>
          </a:bodyPr>
          <a:lstStyle/>
          <a:p>
            <a:r>
              <a:rPr lang="en-US" sz="3200" dirty="0" smtClean="0">
                <a:solidFill>
                  <a:schemeClr val="bg1"/>
                </a:solidFill>
                <a:latin typeface="Eras Bold ITC" pitchFamily="34" charset="0"/>
              </a:rPr>
              <a:t>Video</a:t>
            </a:r>
            <a:endParaRPr lang="en-US" sz="3200" dirty="0">
              <a:solidFill>
                <a:schemeClr val="bg1"/>
              </a:solidFill>
              <a:latin typeface="Eras Bold ITC" pitchFamily="34" charset="0"/>
            </a:endParaRPr>
          </a:p>
        </p:txBody>
      </p:sp>
      <p:sp>
        <p:nvSpPr>
          <p:cNvPr id="3" name="Content Placeholder 2"/>
          <p:cNvSpPr>
            <a:spLocks noGrp="1"/>
          </p:cNvSpPr>
          <p:nvPr>
            <p:ph sz="quarter" idx="1"/>
          </p:nvPr>
        </p:nvSpPr>
        <p:spPr>
          <a:xfrm>
            <a:off x="457200" y="1143000"/>
            <a:ext cx="7467600" cy="5330952"/>
          </a:xfrm>
        </p:spPr>
        <p:txBody>
          <a:bodyPr>
            <a:normAutofit/>
          </a:bodyPr>
          <a:lstStyle/>
          <a:p>
            <a:pPr marL="91440" indent="-182880">
              <a:spcBef>
                <a:spcPts val="0"/>
              </a:spcBef>
              <a:buNone/>
            </a:pPr>
            <a:r>
              <a:rPr lang="en-US" sz="2000" dirty="0" smtClean="0">
                <a:latin typeface="Franklin Gothic Medium" pitchFamily="34" charset="0"/>
              </a:rPr>
              <a:t>Combining animation and audio can create the last building block of multimedia, video. Video is most common on websites like </a:t>
            </a:r>
            <a:r>
              <a:rPr lang="en-US" sz="2000" dirty="0" err="1" smtClean="0">
                <a:latin typeface="Franklin Gothic Medium" pitchFamily="34" charset="0"/>
              </a:rPr>
              <a:t>Youtube</a:t>
            </a:r>
            <a:r>
              <a:rPr lang="en-US" sz="2000" dirty="0" smtClean="0">
                <a:latin typeface="Franklin Gothic Medium" pitchFamily="34" charset="0"/>
              </a:rPr>
              <a:t> and Netflix. One big problem with creating videos is how large video files can be. This can be helped with different ways of encoding the video file. </a:t>
            </a:r>
            <a:endParaRPr lang="en-US" sz="2000" dirty="0">
              <a:latin typeface="Franklin Gothic Medium" pitchFamily="34" charset="0"/>
            </a:endParaRPr>
          </a:p>
        </p:txBody>
      </p:sp>
      <p:sp>
        <p:nvSpPr>
          <p:cNvPr id="4" name="Action Button: Information 3">
            <a:hlinkClick r:id="rId2" action="ppaction://hlinksldjump" highlightClick="1"/>
          </p:cNvPr>
          <p:cNvSpPr/>
          <p:nvPr/>
        </p:nvSpPr>
        <p:spPr>
          <a:xfrm>
            <a:off x="8229600" y="84138"/>
            <a:ext cx="381000" cy="381000"/>
          </a:xfrm>
          <a:prstGeom prst="actionButtonInforma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Back or Previous 4">
            <a:hlinkClick r:id="" action="ppaction://hlinkshowjump?jump=previousslide" highlightClick="1"/>
          </p:cNvPr>
          <p:cNvSpPr/>
          <p:nvPr/>
        </p:nvSpPr>
        <p:spPr>
          <a:xfrm>
            <a:off x="457200" y="6400800"/>
            <a:ext cx="381000" cy="381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Forward or Next 5">
            <a:hlinkClick r:id="" action="ppaction://hlinkshowjump?jump=nextslide" highlightClick="1"/>
          </p:cNvPr>
          <p:cNvSpPr/>
          <p:nvPr/>
        </p:nvSpPr>
        <p:spPr>
          <a:xfrm>
            <a:off x="8478232" y="6400800"/>
            <a:ext cx="381000" cy="3810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r="1755" b="2720"/>
          <a:stretch/>
        </p:blipFill>
        <p:spPr>
          <a:xfrm>
            <a:off x="3429000" y="3657600"/>
            <a:ext cx="4267200" cy="2057400"/>
          </a:xfrm>
          <a:prstGeom prst="rect">
            <a:avLst/>
          </a:prstGeom>
          <a:ln w="47625">
            <a:solidFill>
              <a:srgbClr val="770A09"/>
            </a:solid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6858000" cy="715962"/>
          </a:xfrm>
        </p:spPr>
        <p:txBody>
          <a:bodyPr>
            <a:normAutofit/>
          </a:bodyPr>
          <a:lstStyle/>
          <a:p>
            <a:r>
              <a:rPr lang="en-US" sz="3200" dirty="0" smtClean="0">
                <a:solidFill>
                  <a:schemeClr val="bg1"/>
                </a:solidFill>
                <a:latin typeface="Eras Bold ITC" pitchFamily="34" charset="0"/>
              </a:rPr>
              <a:t>Example Video</a:t>
            </a:r>
            <a:endParaRPr lang="en-US" sz="3200" dirty="0">
              <a:solidFill>
                <a:schemeClr val="bg1"/>
              </a:solidFill>
              <a:latin typeface="Eras Bold ITC" pitchFamily="34" charset="0"/>
            </a:endParaRPr>
          </a:p>
        </p:txBody>
      </p:sp>
      <p:sp>
        <p:nvSpPr>
          <p:cNvPr id="6" name="Action Button: Information 5">
            <a:hlinkClick r:id="rId5" highlightClick="1"/>
          </p:cNvPr>
          <p:cNvSpPr/>
          <p:nvPr/>
        </p:nvSpPr>
        <p:spPr>
          <a:xfrm>
            <a:off x="8229600" y="1139072"/>
            <a:ext cx="381000" cy="381000"/>
          </a:xfrm>
          <a:prstGeom prst="actionButtonInformati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Information 6">
            <a:hlinkClick r:id="rId6" action="ppaction://hlinksldjump" highlightClick="1"/>
          </p:cNvPr>
          <p:cNvSpPr/>
          <p:nvPr/>
        </p:nvSpPr>
        <p:spPr>
          <a:xfrm>
            <a:off x="8229600" y="84138"/>
            <a:ext cx="381000" cy="381000"/>
          </a:xfrm>
          <a:prstGeom prst="actionButtonInforma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Old Timey Hit and Ru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249025" y="1139072"/>
            <a:ext cx="7857067" cy="4419600"/>
          </a:xfrm>
          <a:prstGeom prst="rect">
            <a:avLst/>
          </a:prstGeom>
        </p:spPr>
      </p:pic>
      <p:sp>
        <p:nvSpPr>
          <p:cNvPr id="11" name="Action Button: Back or Previous 10">
            <a:hlinkClick r:id="" action="ppaction://hlinkshowjump?jump=previousslide" highlightClick="1"/>
          </p:cNvPr>
          <p:cNvSpPr/>
          <p:nvPr/>
        </p:nvSpPr>
        <p:spPr>
          <a:xfrm>
            <a:off x="457200" y="6400800"/>
            <a:ext cx="381000" cy="381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ction Button: Forward or Next 11">
            <a:hlinkClick r:id="" action="ppaction://hlinkshowjump?jump=nextslide" highlightClick="1"/>
          </p:cNvPr>
          <p:cNvSpPr/>
          <p:nvPr/>
        </p:nvSpPr>
        <p:spPr>
          <a:xfrm>
            <a:off x="8478232" y="6400800"/>
            <a:ext cx="381000" cy="3810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ontent Placeholder 2"/>
          <p:cNvSpPr>
            <a:spLocks noGrp="1"/>
          </p:cNvSpPr>
          <p:nvPr>
            <p:ph sz="quarter" idx="1"/>
          </p:nvPr>
        </p:nvSpPr>
        <p:spPr>
          <a:xfrm>
            <a:off x="1163659" y="5943600"/>
            <a:ext cx="6858000" cy="377952"/>
          </a:xfrm>
        </p:spPr>
        <p:txBody>
          <a:bodyPr>
            <a:normAutofit lnSpcReduction="10000"/>
          </a:bodyPr>
          <a:lstStyle/>
          <a:p>
            <a:pPr marL="91440" indent="-182880">
              <a:spcBef>
                <a:spcPts val="0"/>
              </a:spcBef>
              <a:buNone/>
            </a:pPr>
            <a:r>
              <a:rPr lang="en-US" sz="2000" dirty="0" smtClean="0">
                <a:solidFill>
                  <a:schemeClr val="bg1"/>
                </a:solidFill>
                <a:latin typeface="Franklin Gothic Medium" pitchFamily="34" charset="0"/>
              </a:rPr>
              <a:t>Short video containing film and music.</a:t>
            </a:r>
            <a:endParaRPr lang="en-US" sz="2000" dirty="0">
              <a:solidFill>
                <a:schemeClr val="bg1"/>
              </a:solidFill>
              <a:latin typeface="Franklin Gothic Medium" pitchFamily="34"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0"/>
                                        </p:tgtEl>
                                      </p:cBhvr>
                                    </p:cmd>
                                  </p:childTnLst>
                                </p:cTn>
                              </p:par>
                            </p:childTnLst>
                          </p:cTn>
                        </p:par>
                      </p:childTnLst>
                    </p:cTn>
                  </p:par>
                </p:childTnLst>
              </p:cTn>
              <p:nextCondLst>
                <p:cond evt="onClick" delay="0">
                  <p:tgtEl>
                    <p:spTgt spid="10"/>
                  </p:tgtEl>
                </p:cond>
              </p:nextCondLst>
            </p:seq>
            <p:video>
              <p:cMediaNode vol="80000">
                <p:cTn id="7" fill="hold" display="0">
                  <p:stCondLst>
                    <p:cond delay="indefinite"/>
                  </p:stCondLst>
                </p:cTn>
                <p:tgtEl>
                  <p:spTgt spid="10"/>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638"/>
            <a:ext cx="6858000" cy="715962"/>
          </a:xfrm>
        </p:spPr>
        <p:txBody>
          <a:bodyPr>
            <a:normAutofit/>
          </a:bodyPr>
          <a:lstStyle/>
          <a:p>
            <a:r>
              <a:rPr lang="en-US" sz="3200" dirty="0" smtClean="0">
                <a:solidFill>
                  <a:schemeClr val="bg1"/>
                </a:solidFill>
                <a:latin typeface="Eras Bold ITC" pitchFamily="34" charset="0"/>
              </a:rPr>
              <a:t>Hardware</a:t>
            </a:r>
            <a:endParaRPr lang="en-US" sz="3200" dirty="0">
              <a:solidFill>
                <a:schemeClr val="bg1"/>
              </a:solidFill>
              <a:latin typeface="Eras Bold ITC" pitchFamily="34" charset="0"/>
            </a:endParaRPr>
          </a:p>
        </p:txBody>
      </p:sp>
      <p:sp>
        <p:nvSpPr>
          <p:cNvPr id="3" name="Content Placeholder 2"/>
          <p:cNvSpPr>
            <a:spLocks noGrp="1"/>
          </p:cNvSpPr>
          <p:nvPr>
            <p:ph sz="quarter" idx="1"/>
          </p:nvPr>
        </p:nvSpPr>
        <p:spPr>
          <a:xfrm>
            <a:off x="457200" y="1143000"/>
            <a:ext cx="7467600" cy="5330952"/>
          </a:xfrm>
        </p:spPr>
        <p:txBody>
          <a:bodyPr>
            <a:normAutofit/>
          </a:bodyPr>
          <a:lstStyle/>
          <a:p>
            <a:pPr marL="91440" indent="-182880">
              <a:spcBef>
                <a:spcPts val="0"/>
              </a:spcBef>
              <a:buNone/>
            </a:pPr>
            <a:r>
              <a:rPr lang="en-US" sz="2000" dirty="0" smtClean="0">
                <a:latin typeface="Franklin Gothic Medium" pitchFamily="34" charset="0"/>
              </a:rPr>
              <a:t>Between the computer’s code and yourself, you need some sort of physical device to receive and retrieve information. Most notable the computer monitor for text, images, animation, and videos. Other pieces of hardware needed for interactive multimedia is a keyboard and/or mouse for basic computer control, as well as a microphone and some set of speakers to record and play back audio.</a:t>
            </a:r>
            <a:endParaRPr lang="en-US" sz="2000" dirty="0">
              <a:latin typeface="Franklin Gothic Medium" pitchFamily="34" charset="0"/>
            </a:endParaRPr>
          </a:p>
        </p:txBody>
      </p:sp>
      <p:sp>
        <p:nvSpPr>
          <p:cNvPr id="4" name="Action Button: Information 3">
            <a:hlinkClick r:id="rId2" action="ppaction://hlinksldjump" highlightClick="1"/>
          </p:cNvPr>
          <p:cNvSpPr/>
          <p:nvPr/>
        </p:nvSpPr>
        <p:spPr>
          <a:xfrm>
            <a:off x="8229600" y="84138"/>
            <a:ext cx="381000" cy="381000"/>
          </a:xfrm>
          <a:prstGeom prst="actionButtonInforma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Back or Previous 4">
            <a:hlinkClick r:id="" action="ppaction://hlinkshowjump?jump=previousslide" highlightClick="1"/>
          </p:cNvPr>
          <p:cNvSpPr/>
          <p:nvPr/>
        </p:nvSpPr>
        <p:spPr>
          <a:xfrm>
            <a:off x="457200" y="6400800"/>
            <a:ext cx="381000" cy="381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Forward or Next 5">
            <a:hlinkClick r:id="" action="ppaction://hlinkshowjump?jump=nextslide" highlightClick="1"/>
          </p:cNvPr>
          <p:cNvSpPr/>
          <p:nvPr/>
        </p:nvSpPr>
        <p:spPr>
          <a:xfrm>
            <a:off x="8478232" y="6400800"/>
            <a:ext cx="381000" cy="3810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638"/>
            <a:ext cx="6858000" cy="715962"/>
          </a:xfrm>
        </p:spPr>
        <p:txBody>
          <a:bodyPr>
            <a:normAutofit/>
          </a:bodyPr>
          <a:lstStyle/>
          <a:p>
            <a:r>
              <a:rPr lang="en-US" sz="3200" dirty="0" smtClean="0">
                <a:solidFill>
                  <a:schemeClr val="bg1"/>
                </a:solidFill>
                <a:latin typeface="Eras Bold ITC" pitchFamily="34" charset="0"/>
              </a:rPr>
              <a:t>Software</a:t>
            </a:r>
            <a:endParaRPr lang="en-US" sz="3200" dirty="0">
              <a:solidFill>
                <a:schemeClr val="bg1"/>
              </a:solidFill>
              <a:latin typeface="Eras Bold ITC" pitchFamily="34" charset="0"/>
            </a:endParaRPr>
          </a:p>
        </p:txBody>
      </p:sp>
      <p:sp>
        <p:nvSpPr>
          <p:cNvPr id="3" name="Content Placeholder 2"/>
          <p:cNvSpPr>
            <a:spLocks noGrp="1"/>
          </p:cNvSpPr>
          <p:nvPr>
            <p:ph sz="quarter" idx="1"/>
          </p:nvPr>
        </p:nvSpPr>
        <p:spPr>
          <a:xfrm>
            <a:off x="457200" y="1143000"/>
            <a:ext cx="7467600" cy="5330952"/>
          </a:xfrm>
        </p:spPr>
        <p:txBody>
          <a:bodyPr>
            <a:normAutofit/>
          </a:bodyPr>
          <a:lstStyle/>
          <a:p>
            <a:pPr marL="91440" indent="-182880">
              <a:spcBef>
                <a:spcPts val="0"/>
              </a:spcBef>
              <a:buNone/>
            </a:pPr>
            <a:r>
              <a:rPr lang="en-US" sz="2000" dirty="0" smtClean="0">
                <a:latin typeface="Franklin Gothic Medium" pitchFamily="34" charset="0"/>
              </a:rPr>
              <a:t>In order to edit types of multimedia computers need different types of programs for each different type of media. Listed below are some examples.</a:t>
            </a:r>
            <a:br>
              <a:rPr lang="en-US" sz="2000" dirty="0" smtClean="0">
                <a:latin typeface="Franklin Gothic Medium" pitchFamily="34" charset="0"/>
              </a:rPr>
            </a:br>
            <a:endParaRPr lang="en-US" sz="2000" dirty="0" smtClean="0">
              <a:latin typeface="Franklin Gothic Medium" pitchFamily="34" charset="0"/>
            </a:endParaRPr>
          </a:p>
          <a:p>
            <a:pPr marL="91440" indent="-182880">
              <a:spcBef>
                <a:spcPts val="0"/>
              </a:spcBef>
              <a:buNone/>
            </a:pPr>
            <a:r>
              <a:rPr lang="en-US" dirty="0" smtClean="0">
                <a:latin typeface="Franklin Gothic Medium" pitchFamily="34" charset="0"/>
              </a:rPr>
              <a:t>Text: </a:t>
            </a:r>
            <a:r>
              <a:rPr lang="en-US" sz="2000" dirty="0" smtClean="0">
                <a:latin typeface="Franklin Gothic Medium" pitchFamily="34" charset="0"/>
              </a:rPr>
              <a:t>Microsoft Word, Google Docs</a:t>
            </a:r>
          </a:p>
          <a:p>
            <a:pPr marL="91440" indent="-182880">
              <a:spcBef>
                <a:spcPts val="0"/>
              </a:spcBef>
              <a:buNone/>
            </a:pPr>
            <a:endParaRPr lang="en-US" sz="2000" dirty="0" smtClean="0">
              <a:latin typeface="Franklin Gothic Medium" pitchFamily="34" charset="0"/>
            </a:endParaRPr>
          </a:p>
          <a:p>
            <a:pPr marL="91440" indent="-182880">
              <a:spcBef>
                <a:spcPts val="0"/>
              </a:spcBef>
              <a:buNone/>
            </a:pPr>
            <a:r>
              <a:rPr lang="en-US" dirty="0" smtClean="0">
                <a:latin typeface="Franklin Gothic Medium" pitchFamily="34" charset="0"/>
              </a:rPr>
              <a:t>Images: </a:t>
            </a:r>
            <a:r>
              <a:rPr lang="en-US" sz="2000" dirty="0" smtClean="0">
                <a:latin typeface="Franklin Gothic Medium" pitchFamily="34" charset="0"/>
              </a:rPr>
              <a:t>Microsoft Paint, Adobe Photoshop, GNU Image Manipulation Program (GIMP)</a:t>
            </a:r>
          </a:p>
          <a:p>
            <a:pPr marL="91440" indent="-182880">
              <a:spcBef>
                <a:spcPts val="0"/>
              </a:spcBef>
              <a:buNone/>
            </a:pPr>
            <a:endParaRPr lang="en-US" sz="2000" dirty="0" smtClean="0">
              <a:latin typeface="Franklin Gothic Medium" pitchFamily="34" charset="0"/>
            </a:endParaRPr>
          </a:p>
          <a:p>
            <a:pPr marL="91440" indent="-182880">
              <a:spcBef>
                <a:spcPts val="0"/>
              </a:spcBef>
              <a:buNone/>
            </a:pPr>
            <a:r>
              <a:rPr lang="en-US" dirty="0" smtClean="0">
                <a:latin typeface="Franklin Gothic Medium" pitchFamily="34" charset="0"/>
              </a:rPr>
              <a:t>Audio: </a:t>
            </a:r>
            <a:r>
              <a:rPr lang="en-US" sz="2000" dirty="0" smtClean="0">
                <a:latin typeface="Franklin Gothic Medium" pitchFamily="34" charset="0"/>
              </a:rPr>
              <a:t>Audacity, FL Studio, Adobe Audition</a:t>
            </a:r>
          </a:p>
          <a:p>
            <a:pPr marL="91440" indent="-182880">
              <a:spcBef>
                <a:spcPts val="0"/>
              </a:spcBef>
              <a:buNone/>
            </a:pPr>
            <a:endParaRPr lang="en-US" sz="2000" dirty="0" smtClean="0">
              <a:latin typeface="Franklin Gothic Medium" pitchFamily="34" charset="0"/>
            </a:endParaRPr>
          </a:p>
          <a:p>
            <a:pPr marL="91440" indent="-182880">
              <a:spcBef>
                <a:spcPts val="0"/>
              </a:spcBef>
              <a:buNone/>
            </a:pPr>
            <a:r>
              <a:rPr lang="en-US" dirty="0" smtClean="0">
                <a:latin typeface="Franklin Gothic Medium" pitchFamily="34" charset="0"/>
              </a:rPr>
              <a:t>Animation: </a:t>
            </a:r>
            <a:r>
              <a:rPr lang="en-US" sz="2000" dirty="0" smtClean="0">
                <a:latin typeface="Franklin Gothic Medium" pitchFamily="34" charset="0"/>
              </a:rPr>
              <a:t>Adobe Flash, </a:t>
            </a:r>
            <a:r>
              <a:rPr lang="en-US" sz="2000" dirty="0" err="1" smtClean="0">
                <a:latin typeface="Franklin Gothic Medium" pitchFamily="34" charset="0"/>
              </a:rPr>
              <a:t>Toon</a:t>
            </a:r>
            <a:r>
              <a:rPr lang="en-US" sz="2000" dirty="0" smtClean="0">
                <a:latin typeface="Franklin Gothic Medium" pitchFamily="34" charset="0"/>
              </a:rPr>
              <a:t> Boom Animation</a:t>
            </a:r>
          </a:p>
          <a:p>
            <a:pPr marL="91440" indent="-182880">
              <a:spcBef>
                <a:spcPts val="0"/>
              </a:spcBef>
              <a:buNone/>
            </a:pPr>
            <a:endParaRPr lang="en-US" sz="2000" dirty="0" smtClean="0">
              <a:latin typeface="Franklin Gothic Medium" pitchFamily="34" charset="0"/>
            </a:endParaRPr>
          </a:p>
          <a:p>
            <a:pPr marL="91440" indent="-182880">
              <a:spcBef>
                <a:spcPts val="0"/>
              </a:spcBef>
              <a:buNone/>
            </a:pPr>
            <a:r>
              <a:rPr lang="en-US" dirty="0" smtClean="0">
                <a:latin typeface="Franklin Gothic Medium" pitchFamily="34" charset="0"/>
              </a:rPr>
              <a:t>Video: </a:t>
            </a:r>
            <a:r>
              <a:rPr lang="en-US" sz="2000" dirty="0" smtClean="0">
                <a:latin typeface="Franklin Gothic Medium" pitchFamily="34" charset="0"/>
              </a:rPr>
              <a:t>Adobe Premiere, Final Cut, Sony Vegas</a:t>
            </a:r>
            <a:endParaRPr lang="en-US" sz="2000" dirty="0">
              <a:latin typeface="Franklin Gothic Medium" pitchFamily="34" charset="0"/>
            </a:endParaRPr>
          </a:p>
        </p:txBody>
      </p:sp>
      <p:sp>
        <p:nvSpPr>
          <p:cNvPr id="4" name="Action Button: Information 3">
            <a:hlinkClick r:id="rId2" action="ppaction://hlinksldjump" highlightClick="1"/>
          </p:cNvPr>
          <p:cNvSpPr/>
          <p:nvPr/>
        </p:nvSpPr>
        <p:spPr>
          <a:xfrm>
            <a:off x="8229600" y="84138"/>
            <a:ext cx="381000" cy="381000"/>
          </a:xfrm>
          <a:prstGeom prst="actionButtonInforma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Back or Previous 4">
            <a:hlinkClick r:id="" action="ppaction://hlinkshowjump?jump=previousslide" highlightClick="1"/>
          </p:cNvPr>
          <p:cNvSpPr/>
          <p:nvPr/>
        </p:nvSpPr>
        <p:spPr>
          <a:xfrm>
            <a:off x="457200" y="6400800"/>
            <a:ext cx="381000" cy="381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Forward or Next 5">
            <a:hlinkClick r:id="" action="ppaction://hlinkshowjump?jump=nextslide" highlightClick="1"/>
          </p:cNvPr>
          <p:cNvSpPr/>
          <p:nvPr/>
        </p:nvSpPr>
        <p:spPr>
          <a:xfrm>
            <a:off x="8478232" y="6400800"/>
            <a:ext cx="381000" cy="3810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638"/>
            <a:ext cx="6858000" cy="715962"/>
          </a:xfrm>
        </p:spPr>
        <p:txBody>
          <a:bodyPr>
            <a:normAutofit/>
          </a:bodyPr>
          <a:lstStyle/>
          <a:p>
            <a:r>
              <a:rPr lang="en-US" sz="3200" dirty="0" smtClean="0">
                <a:solidFill>
                  <a:schemeClr val="bg1"/>
                </a:solidFill>
                <a:latin typeface="Eras Bold ITC" pitchFamily="34" charset="0"/>
              </a:rPr>
              <a:t>Copyright</a:t>
            </a:r>
            <a:endParaRPr lang="en-US" sz="3200" dirty="0">
              <a:solidFill>
                <a:schemeClr val="bg1"/>
              </a:solidFill>
              <a:latin typeface="Eras Bold ITC" pitchFamily="34" charset="0"/>
            </a:endParaRPr>
          </a:p>
        </p:txBody>
      </p:sp>
      <p:sp>
        <p:nvSpPr>
          <p:cNvPr id="3" name="Content Placeholder 2"/>
          <p:cNvSpPr>
            <a:spLocks noGrp="1"/>
          </p:cNvSpPr>
          <p:nvPr>
            <p:ph sz="quarter" idx="1"/>
          </p:nvPr>
        </p:nvSpPr>
        <p:spPr>
          <a:xfrm>
            <a:off x="457200" y="1143000"/>
            <a:ext cx="7467600" cy="5330952"/>
          </a:xfrm>
        </p:spPr>
        <p:txBody>
          <a:bodyPr>
            <a:normAutofit/>
          </a:bodyPr>
          <a:lstStyle/>
          <a:p>
            <a:pPr marL="91440" indent="-182880">
              <a:spcBef>
                <a:spcPts val="0"/>
              </a:spcBef>
              <a:buNone/>
            </a:pPr>
            <a:r>
              <a:rPr lang="en-US" sz="2000" dirty="0" smtClean="0">
                <a:latin typeface="Franklin Gothic Medium" pitchFamily="34" charset="0"/>
              </a:rPr>
              <a:t>When dealing with multimedia, one should keep in mind copyright laws and try not to intentionally break them. Any media you use that is not made by yourself must credit to the original creator, unless the piece of work is in the public domain. Many of the images used in this presentation are from the public domain. Any other media was either created for this presentation or are listed in the following slide.</a:t>
            </a:r>
            <a:endParaRPr lang="en-US" sz="2000" dirty="0">
              <a:latin typeface="Franklin Gothic Medium" pitchFamily="34" charset="0"/>
            </a:endParaRPr>
          </a:p>
        </p:txBody>
      </p:sp>
      <p:sp>
        <p:nvSpPr>
          <p:cNvPr id="4" name="Action Button: Information 3">
            <a:hlinkClick r:id="rId2" action="ppaction://hlinksldjump" highlightClick="1"/>
          </p:cNvPr>
          <p:cNvSpPr/>
          <p:nvPr/>
        </p:nvSpPr>
        <p:spPr>
          <a:xfrm>
            <a:off x="8229600" y="84138"/>
            <a:ext cx="381000" cy="381000"/>
          </a:xfrm>
          <a:prstGeom prst="actionButtonInforma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Back or Previous 4">
            <a:hlinkClick r:id="" action="ppaction://hlinkshowjump?jump=previousslide" highlightClick="1"/>
          </p:cNvPr>
          <p:cNvSpPr/>
          <p:nvPr/>
        </p:nvSpPr>
        <p:spPr>
          <a:xfrm>
            <a:off x="457200" y="6400800"/>
            <a:ext cx="381000" cy="381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Forward or Next 5">
            <a:hlinkClick r:id="" action="ppaction://hlinkshowjump?jump=nextslide" highlightClick="1"/>
          </p:cNvPr>
          <p:cNvSpPr/>
          <p:nvPr/>
        </p:nvSpPr>
        <p:spPr>
          <a:xfrm>
            <a:off x="8478232" y="6400800"/>
            <a:ext cx="381000" cy="3810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638"/>
            <a:ext cx="6858000" cy="715962"/>
          </a:xfrm>
        </p:spPr>
        <p:txBody>
          <a:bodyPr>
            <a:normAutofit/>
          </a:bodyPr>
          <a:lstStyle/>
          <a:p>
            <a:r>
              <a:rPr lang="en-US" sz="3200" dirty="0" smtClean="0">
                <a:solidFill>
                  <a:schemeClr val="bg1"/>
                </a:solidFill>
                <a:latin typeface="Eras Bold ITC" pitchFamily="34" charset="0"/>
              </a:rPr>
              <a:t>Credits</a:t>
            </a:r>
            <a:endParaRPr lang="en-US" sz="3200" dirty="0">
              <a:solidFill>
                <a:schemeClr val="bg1"/>
              </a:solidFill>
              <a:latin typeface="Eras Bold ITC" pitchFamily="34" charset="0"/>
            </a:endParaRPr>
          </a:p>
        </p:txBody>
      </p:sp>
      <p:sp>
        <p:nvSpPr>
          <p:cNvPr id="3" name="Content Placeholder 2"/>
          <p:cNvSpPr>
            <a:spLocks noGrp="1"/>
          </p:cNvSpPr>
          <p:nvPr>
            <p:ph sz="quarter" idx="1"/>
          </p:nvPr>
        </p:nvSpPr>
        <p:spPr>
          <a:xfrm>
            <a:off x="914400" y="1143000"/>
            <a:ext cx="7543800" cy="5330952"/>
          </a:xfrm>
        </p:spPr>
        <p:txBody>
          <a:bodyPr>
            <a:normAutofit/>
          </a:bodyPr>
          <a:lstStyle/>
          <a:p>
            <a:pPr marL="91440" indent="-182880">
              <a:spcBef>
                <a:spcPts val="0"/>
              </a:spcBef>
              <a:buNone/>
            </a:pPr>
            <a:r>
              <a:rPr lang="en-US" sz="2000" dirty="0" smtClean="0">
                <a:latin typeface="Franklin Gothic Medium" pitchFamily="34" charset="0"/>
              </a:rPr>
              <a:t>-</a:t>
            </a:r>
            <a:r>
              <a:rPr lang="en-US" sz="2000" dirty="0">
                <a:latin typeface="Franklin Gothic Medium" pitchFamily="34" charset="0"/>
              </a:rPr>
              <a:t>By Jean Marc </a:t>
            </a:r>
            <a:r>
              <a:rPr lang="en-US" sz="2000" dirty="0" err="1">
                <a:latin typeface="Franklin Gothic Medium" pitchFamily="34" charset="0"/>
              </a:rPr>
              <a:t>Gimenez</a:t>
            </a:r>
            <a:r>
              <a:rPr lang="en-US" sz="2000" dirty="0">
                <a:latin typeface="Franklin Gothic Medium" pitchFamily="34" charset="0"/>
              </a:rPr>
              <a:t> for the </a:t>
            </a:r>
            <a:r>
              <a:rPr lang="en-US" sz="2000" dirty="0" err="1">
                <a:latin typeface="Franklin Gothic Medium" pitchFamily="34" charset="0"/>
              </a:rPr>
              <a:t>ScummVM</a:t>
            </a:r>
            <a:r>
              <a:rPr lang="en-US" sz="2000" dirty="0">
                <a:latin typeface="Franklin Gothic Medium" pitchFamily="34" charset="0"/>
              </a:rPr>
              <a:t> project - http://www.scummvm.org/, CC BY-SA 3.0, </a:t>
            </a:r>
            <a:r>
              <a:rPr lang="en-US" sz="2000" dirty="0">
                <a:latin typeface="Franklin Gothic Medium" pitchFamily="34" charset="0"/>
                <a:hlinkClick r:id="rId4"/>
              </a:rPr>
              <a:t>https://commons.wikimedia.org/w/index.php?curid=4851110</a:t>
            </a:r>
            <a:endParaRPr lang="en-US" sz="2000" dirty="0">
              <a:latin typeface="Franklin Gothic Medium" pitchFamily="34" charset="0"/>
            </a:endParaRPr>
          </a:p>
          <a:p>
            <a:pPr marL="91440" indent="-182880">
              <a:spcBef>
                <a:spcPts val="0"/>
              </a:spcBef>
              <a:buNone/>
            </a:pPr>
            <a:r>
              <a:rPr lang="en-US" sz="2000" dirty="0" smtClean="0">
                <a:latin typeface="Franklin Gothic Medium" pitchFamily="34" charset="0"/>
              </a:rPr>
              <a:t>-CC </a:t>
            </a:r>
            <a:r>
              <a:rPr lang="en-US" sz="2000" dirty="0">
                <a:latin typeface="Franklin Gothic Medium" pitchFamily="34" charset="0"/>
              </a:rPr>
              <a:t>BY-SA 3.0, </a:t>
            </a:r>
            <a:r>
              <a:rPr lang="en-US" sz="2000" dirty="0">
                <a:latin typeface="Franklin Gothic Medium" pitchFamily="34" charset="0"/>
                <a:hlinkClick r:id="rId5"/>
              </a:rPr>
              <a:t>https://commons.wikimedia.org/w/index.php?curid=563018</a:t>
            </a:r>
            <a:r>
              <a:rPr lang="en-US" sz="2000" dirty="0">
                <a:latin typeface="Franklin Gothic Medium" pitchFamily="34" charset="0"/>
              </a:rPr>
              <a:t> </a:t>
            </a:r>
            <a:endParaRPr lang="en-US" sz="2000" dirty="0" smtClean="0">
              <a:latin typeface="Franklin Gothic Medium" pitchFamily="34" charset="0"/>
            </a:endParaRPr>
          </a:p>
          <a:p>
            <a:pPr marL="91440" indent="-182880">
              <a:spcBef>
                <a:spcPts val="0"/>
              </a:spcBef>
              <a:buNone/>
            </a:pPr>
            <a:r>
              <a:rPr lang="en-US" sz="2000" dirty="0" smtClean="0">
                <a:latin typeface="Franklin Gothic Medium" pitchFamily="34" charset="0"/>
              </a:rPr>
              <a:t>-By Twitter, CC BY 4.0, </a:t>
            </a:r>
            <a:r>
              <a:rPr lang="en-US" sz="2000" dirty="0" smtClean="0">
                <a:latin typeface="Franklin Gothic Medium" pitchFamily="34" charset="0"/>
                <a:hlinkClick r:id="rId6"/>
              </a:rPr>
              <a:t>https://commons.wikimedia.org/w/index.php?curid=37289529</a:t>
            </a:r>
            <a:endParaRPr lang="en-US" sz="2800" dirty="0" smtClean="0">
              <a:latin typeface="Franklin Gothic Medium" pitchFamily="34" charset="0"/>
            </a:endParaRPr>
          </a:p>
          <a:p>
            <a:pPr marL="91440" indent="-182880">
              <a:spcBef>
                <a:spcPts val="0"/>
              </a:spcBef>
              <a:buNone/>
            </a:pPr>
            <a:r>
              <a:rPr lang="en-US" sz="2000" dirty="0" smtClean="0">
                <a:latin typeface="Franklin Gothic Medium" pitchFamily="34" charset="0"/>
              </a:rPr>
              <a:t>-</a:t>
            </a:r>
            <a:r>
              <a:rPr lang="en-US" sz="2000" dirty="0" smtClean="0">
                <a:latin typeface="Franklin Gothic Medium" pitchFamily="34" charset="0"/>
              </a:rPr>
              <a:t>By </a:t>
            </a:r>
            <a:r>
              <a:rPr lang="en-US" sz="2000" dirty="0" err="1" smtClean="0">
                <a:latin typeface="Franklin Gothic Medium" pitchFamily="34" charset="0"/>
              </a:rPr>
              <a:t>HalloweenNight</a:t>
            </a:r>
            <a:r>
              <a:rPr lang="en-US" sz="2000" dirty="0" smtClean="0">
                <a:latin typeface="Franklin Gothic Medium" pitchFamily="34" charset="0"/>
              </a:rPr>
              <a:t> - Derived from File:YouTube Silver Play Button.svg, CC BY-SA 4.0, </a:t>
            </a:r>
            <a:r>
              <a:rPr lang="en-US" sz="2000" dirty="0" smtClean="0">
                <a:latin typeface="Franklin Gothic Medium" pitchFamily="34" charset="0"/>
                <a:hlinkClick r:id="rId7"/>
              </a:rPr>
              <a:t>https</a:t>
            </a:r>
            <a:r>
              <a:rPr lang="en-US" sz="2000" dirty="0" smtClean="0">
                <a:latin typeface="Franklin Gothic Medium" pitchFamily="34" charset="0"/>
                <a:hlinkClick r:id="rId7"/>
              </a:rPr>
              <a:t>://commons.wikimedia.org/w/index.php?curid=44802167</a:t>
            </a:r>
            <a:r>
              <a:rPr lang="en-US" sz="2000" dirty="0" smtClean="0">
                <a:latin typeface="Franklin Gothic Medium" pitchFamily="34" charset="0"/>
              </a:rPr>
              <a:t> </a:t>
            </a:r>
            <a:endParaRPr lang="en-US" sz="2000" dirty="0" smtClean="0">
              <a:latin typeface="Franklin Gothic Medium" pitchFamily="34" charset="0"/>
            </a:endParaRPr>
          </a:p>
          <a:p>
            <a:pPr marL="91440" indent="-182880">
              <a:spcBef>
                <a:spcPts val="0"/>
              </a:spcBef>
              <a:buNone/>
            </a:pPr>
            <a:r>
              <a:rPr lang="en-US" sz="2000" dirty="0">
                <a:latin typeface="Franklin Gothic Medium" pitchFamily="34" charset="0"/>
              </a:rPr>
              <a:t>-Bass Vibes Kevin MacLeod (incompetech.com)</a:t>
            </a:r>
            <a:br>
              <a:rPr lang="en-US" sz="2000" dirty="0">
                <a:latin typeface="Franklin Gothic Medium" pitchFamily="34" charset="0"/>
              </a:rPr>
            </a:br>
            <a:r>
              <a:rPr lang="en-US" sz="2000" dirty="0">
                <a:latin typeface="Franklin Gothic Medium" pitchFamily="34" charset="0"/>
              </a:rPr>
              <a:t>Licensed under Creative Commons: By Attribution 3.0 License</a:t>
            </a:r>
            <a:br>
              <a:rPr lang="en-US" sz="2000" dirty="0">
                <a:latin typeface="Franklin Gothic Medium" pitchFamily="34" charset="0"/>
              </a:rPr>
            </a:br>
            <a:r>
              <a:rPr lang="en-US" sz="2000" dirty="0">
                <a:latin typeface="Franklin Gothic Medium" pitchFamily="34" charset="0"/>
                <a:hlinkClick r:id="rId8"/>
              </a:rPr>
              <a:t>http://creativecommons.org/licenses/by/3.0/</a:t>
            </a:r>
            <a:r>
              <a:rPr lang="en-US" sz="2000" dirty="0">
                <a:latin typeface="Franklin Gothic Medium" pitchFamily="34" charset="0"/>
              </a:rPr>
              <a:t> </a:t>
            </a:r>
          </a:p>
          <a:p>
            <a:pPr marL="91440" indent="-182880">
              <a:spcBef>
                <a:spcPts val="0"/>
              </a:spcBef>
              <a:buNone/>
            </a:pPr>
            <a:endParaRPr lang="en-US" sz="2000" dirty="0">
              <a:latin typeface="Franklin Gothic Medium" pitchFamily="34" charset="0"/>
            </a:endParaRPr>
          </a:p>
        </p:txBody>
      </p:sp>
      <p:pic>
        <p:nvPicPr>
          <p:cNvPr id="1026" name="Picture 2" descr="C:\Users\Nate\Documents\School\10522-face-with-look-of-triumph.png"/>
          <p:cNvPicPr>
            <a:picLocks noChangeAspect="1" noChangeArrowheads="1"/>
          </p:cNvPicPr>
          <p:nvPr/>
        </p:nvPicPr>
        <p:blipFill>
          <a:blip r:embed="rId9" cstate="print"/>
          <a:srcRect/>
          <a:stretch>
            <a:fillRect/>
          </a:stretch>
        </p:blipFill>
        <p:spPr bwMode="auto">
          <a:xfrm>
            <a:off x="557610" y="2691210"/>
            <a:ext cx="356790" cy="356790"/>
          </a:xfrm>
          <a:prstGeom prst="rect">
            <a:avLst/>
          </a:prstGeom>
          <a:noFill/>
        </p:spPr>
      </p:pic>
      <p:pic>
        <p:nvPicPr>
          <p:cNvPr id="1027" name="Picture 3" descr="C:\Users\Nate\Documents\School\YouTube_Silver_Play_Button.png"/>
          <p:cNvPicPr>
            <a:picLocks noChangeAspect="1" noChangeArrowheads="1"/>
          </p:cNvPicPr>
          <p:nvPr/>
        </p:nvPicPr>
        <p:blipFill>
          <a:blip r:embed="rId10" cstate="print"/>
          <a:srcRect/>
          <a:stretch>
            <a:fillRect/>
          </a:stretch>
        </p:blipFill>
        <p:spPr bwMode="auto">
          <a:xfrm>
            <a:off x="420370" y="3309312"/>
            <a:ext cx="511864" cy="358305"/>
          </a:xfrm>
          <a:prstGeom prst="rect">
            <a:avLst/>
          </a:prstGeom>
          <a:noFill/>
        </p:spPr>
      </p:pic>
      <p:pic>
        <p:nvPicPr>
          <p:cNvPr id="7" name="Bass Vibe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cstate="print"/>
          <a:stretch>
            <a:fillRect/>
          </a:stretch>
        </p:blipFill>
        <p:spPr>
          <a:xfrm>
            <a:off x="603089" y="4298767"/>
            <a:ext cx="304800" cy="304800"/>
          </a:xfrm>
          <a:prstGeom prst="rect">
            <a:avLst/>
          </a:prstGeom>
        </p:spPr>
      </p:pic>
      <p:sp>
        <p:nvSpPr>
          <p:cNvPr id="8" name="Action Button: Information 7">
            <a:hlinkClick r:id="rId12" action="ppaction://hlinksldjump" highlightClick="1"/>
          </p:cNvPr>
          <p:cNvSpPr/>
          <p:nvPr/>
        </p:nvSpPr>
        <p:spPr>
          <a:xfrm>
            <a:off x="8229600" y="84138"/>
            <a:ext cx="381000" cy="381000"/>
          </a:xfrm>
          <a:prstGeom prst="actionButtonInforma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ction Button: Back or Previous 8">
            <a:hlinkClick r:id="" action="ppaction://hlinkshowjump?jump=previousslide" highlightClick="1"/>
          </p:cNvPr>
          <p:cNvSpPr/>
          <p:nvPr/>
        </p:nvSpPr>
        <p:spPr>
          <a:xfrm>
            <a:off x="457200" y="6400800"/>
            <a:ext cx="381000" cy="381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04064" y="1169619"/>
            <a:ext cx="430581" cy="430581"/>
          </a:xfrm>
          <a:prstGeom prst="rect">
            <a:avLst/>
          </a:prstGeom>
        </p:spPr>
      </p:pic>
      <p:pic>
        <p:nvPicPr>
          <p:cNvPr id="10" name="Picture 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04063" y="2062771"/>
            <a:ext cx="430581" cy="430581"/>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9116" fill="hold"/>
                                        <p:tgtEl>
                                          <p:spTgt spid="7"/>
                                        </p:tgtEl>
                                      </p:cBhvr>
                                    </p:cmd>
                                  </p:childTnLst>
                                </p:cTn>
                              </p:par>
                            </p:childTnLst>
                          </p:cTn>
                        </p:par>
                      </p:childTnLst>
                    </p:cTn>
                  </p:par>
                </p:childTnLst>
              </p:cTn>
              <p:nextCondLst>
                <p:cond evt="onClick" delay="0">
                  <p:tgtEl>
                    <p:spTgt spid="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638"/>
            <a:ext cx="6858000" cy="715962"/>
          </a:xfrm>
        </p:spPr>
        <p:txBody>
          <a:bodyPr>
            <a:normAutofit/>
          </a:bodyPr>
          <a:lstStyle/>
          <a:p>
            <a:r>
              <a:rPr lang="en-US" sz="3200" dirty="0" smtClean="0">
                <a:solidFill>
                  <a:schemeClr val="bg1"/>
                </a:solidFill>
                <a:latin typeface="Eras Bold ITC" pitchFamily="34" charset="0"/>
              </a:rPr>
              <a:t>Table of Contents</a:t>
            </a:r>
            <a:endParaRPr lang="en-US" sz="3200" dirty="0">
              <a:solidFill>
                <a:schemeClr val="bg1"/>
              </a:solidFill>
              <a:latin typeface="Eras Bold ITC" pitchFamily="34" charset="0"/>
            </a:endParaRPr>
          </a:p>
        </p:txBody>
      </p:sp>
      <p:sp>
        <p:nvSpPr>
          <p:cNvPr id="6" name="Rectangle 5">
            <a:hlinkClick r:id="rId2" action="ppaction://hlinksldjump"/>
          </p:cNvPr>
          <p:cNvSpPr/>
          <p:nvPr/>
        </p:nvSpPr>
        <p:spPr>
          <a:xfrm>
            <a:off x="457200" y="1066800"/>
            <a:ext cx="3657600" cy="5407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sz="quarter" idx="1"/>
          </p:nvPr>
        </p:nvSpPr>
        <p:spPr>
          <a:xfrm>
            <a:off x="457200" y="1143000"/>
            <a:ext cx="7467600" cy="5330952"/>
          </a:xfrm>
        </p:spPr>
        <p:txBody>
          <a:bodyPr>
            <a:normAutofit/>
          </a:bodyPr>
          <a:lstStyle/>
          <a:p>
            <a:pPr marL="0" indent="0">
              <a:spcBef>
                <a:spcPts val="0"/>
              </a:spcBef>
              <a:buNone/>
            </a:pPr>
            <a:r>
              <a:rPr lang="en-US" sz="2000" dirty="0" smtClean="0">
                <a:latin typeface="Franklin Gothic Medium" pitchFamily="34" charset="0"/>
                <a:hlinkClick r:id="rId3" action="ppaction://hlinksldjump"/>
              </a:rPr>
              <a:t>- What is Multimedia?</a:t>
            </a:r>
            <a:endParaRPr lang="en-US" sz="2000" dirty="0" smtClean="0">
              <a:latin typeface="Franklin Gothic Medium" pitchFamily="34" charset="0"/>
            </a:endParaRPr>
          </a:p>
          <a:p>
            <a:pPr marL="0" indent="0">
              <a:spcBef>
                <a:spcPts val="0"/>
              </a:spcBef>
              <a:buNone/>
            </a:pPr>
            <a:r>
              <a:rPr lang="en-US" sz="2000" dirty="0" smtClean="0">
                <a:latin typeface="Franklin Gothic Medium" pitchFamily="34" charset="0"/>
              </a:rPr>
              <a:t>       </a:t>
            </a:r>
            <a:r>
              <a:rPr lang="en-US" sz="2000" dirty="0" smtClean="0">
                <a:latin typeface="Franklin Gothic Medium" pitchFamily="34" charset="0"/>
                <a:hlinkClick r:id="rId4" action="ppaction://hlinksldjump"/>
              </a:rPr>
              <a:t>- Text</a:t>
            </a:r>
            <a:endParaRPr lang="en-US" sz="2000" dirty="0" smtClean="0">
              <a:latin typeface="Franklin Gothic Medium" pitchFamily="34" charset="0"/>
            </a:endParaRPr>
          </a:p>
          <a:p>
            <a:pPr marL="0" indent="0">
              <a:spcBef>
                <a:spcPts val="0"/>
              </a:spcBef>
              <a:buNone/>
            </a:pPr>
            <a:r>
              <a:rPr lang="en-US" sz="2000" dirty="0" smtClean="0">
                <a:latin typeface="Franklin Gothic Medium" pitchFamily="34" charset="0"/>
              </a:rPr>
              <a:t>              </a:t>
            </a:r>
            <a:r>
              <a:rPr lang="en-US" sz="2000" dirty="0" smtClean="0">
                <a:latin typeface="Franklin Gothic Medium" pitchFamily="34" charset="0"/>
                <a:hlinkClick r:id="rId5" action="ppaction://hlinksldjump"/>
              </a:rPr>
              <a:t>- ASCII</a:t>
            </a:r>
            <a:endParaRPr lang="en-US" sz="2000" dirty="0" smtClean="0">
              <a:latin typeface="Franklin Gothic Medium" pitchFamily="34" charset="0"/>
            </a:endParaRPr>
          </a:p>
          <a:p>
            <a:pPr marL="0" indent="0">
              <a:spcBef>
                <a:spcPts val="0"/>
              </a:spcBef>
              <a:buNone/>
            </a:pPr>
            <a:r>
              <a:rPr lang="en-US" sz="2000" dirty="0" smtClean="0">
                <a:latin typeface="Franklin Gothic Medium" pitchFamily="34" charset="0"/>
              </a:rPr>
              <a:t>              </a:t>
            </a:r>
            <a:r>
              <a:rPr lang="en-US" sz="2000" dirty="0" smtClean="0">
                <a:latin typeface="Franklin Gothic Medium" pitchFamily="34" charset="0"/>
                <a:hlinkClick r:id="rId6" action="ppaction://hlinksldjump"/>
              </a:rPr>
              <a:t>- Unicode</a:t>
            </a:r>
            <a:endParaRPr lang="en-US" sz="2000" dirty="0" smtClean="0">
              <a:latin typeface="Franklin Gothic Medium" pitchFamily="34" charset="0"/>
            </a:endParaRPr>
          </a:p>
          <a:p>
            <a:pPr marL="0" indent="0">
              <a:spcBef>
                <a:spcPts val="0"/>
              </a:spcBef>
              <a:buNone/>
            </a:pPr>
            <a:r>
              <a:rPr lang="en-US" sz="2000" dirty="0" smtClean="0">
                <a:latin typeface="Franklin Gothic Medium" pitchFamily="34" charset="0"/>
              </a:rPr>
              <a:t>       </a:t>
            </a:r>
            <a:r>
              <a:rPr lang="en-US" sz="2000" dirty="0" smtClean="0">
                <a:latin typeface="Franklin Gothic Medium" pitchFamily="34" charset="0"/>
                <a:hlinkClick r:id="rId7" action="ppaction://hlinksldjump"/>
              </a:rPr>
              <a:t>- Images</a:t>
            </a:r>
            <a:endParaRPr lang="en-US" sz="2000" dirty="0" smtClean="0">
              <a:latin typeface="Franklin Gothic Medium" pitchFamily="34" charset="0"/>
            </a:endParaRPr>
          </a:p>
          <a:p>
            <a:pPr marL="0" indent="0">
              <a:spcBef>
                <a:spcPts val="0"/>
              </a:spcBef>
              <a:buNone/>
            </a:pPr>
            <a:r>
              <a:rPr lang="en-US" sz="2000" dirty="0" smtClean="0">
                <a:latin typeface="Franklin Gothic Medium" pitchFamily="34" charset="0"/>
              </a:rPr>
              <a:t>              </a:t>
            </a:r>
            <a:r>
              <a:rPr lang="en-US" sz="2000" dirty="0" smtClean="0">
                <a:latin typeface="Franklin Gothic Medium" pitchFamily="34" charset="0"/>
                <a:hlinkClick r:id="rId8" action="ppaction://hlinksldjump"/>
              </a:rPr>
              <a:t>- Example Images</a:t>
            </a:r>
            <a:r>
              <a:rPr lang="en-US" sz="2000" dirty="0" smtClean="0">
                <a:latin typeface="Franklin Gothic Medium" pitchFamily="34" charset="0"/>
              </a:rPr>
              <a:t/>
            </a:r>
            <a:br>
              <a:rPr lang="en-US" sz="2000" dirty="0" smtClean="0">
                <a:latin typeface="Franklin Gothic Medium" pitchFamily="34" charset="0"/>
              </a:rPr>
            </a:br>
            <a:r>
              <a:rPr lang="en-US" sz="2000" dirty="0" smtClean="0">
                <a:latin typeface="Franklin Gothic Medium" pitchFamily="34" charset="0"/>
              </a:rPr>
              <a:t>       </a:t>
            </a:r>
            <a:r>
              <a:rPr lang="en-US" sz="2000" dirty="0" smtClean="0">
                <a:latin typeface="Franklin Gothic Medium" pitchFamily="34" charset="0"/>
                <a:hlinkClick r:id="rId9" action="ppaction://hlinksldjump"/>
              </a:rPr>
              <a:t>- Audio</a:t>
            </a:r>
            <a:endParaRPr lang="en-US" sz="2000" dirty="0" smtClean="0">
              <a:latin typeface="Franklin Gothic Medium" pitchFamily="34" charset="0"/>
            </a:endParaRPr>
          </a:p>
          <a:p>
            <a:pPr marL="0" indent="0">
              <a:spcBef>
                <a:spcPts val="0"/>
              </a:spcBef>
              <a:buNone/>
            </a:pPr>
            <a:r>
              <a:rPr lang="en-US" sz="2000" dirty="0" smtClean="0">
                <a:latin typeface="Franklin Gothic Medium" pitchFamily="34" charset="0"/>
              </a:rPr>
              <a:t>              </a:t>
            </a:r>
            <a:r>
              <a:rPr lang="en-US" sz="2000" dirty="0" smtClean="0">
                <a:latin typeface="Franklin Gothic Medium" pitchFamily="34" charset="0"/>
                <a:hlinkClick r:id="rId10" action="ppaction://hlinksldjump"/>
              </a:rPr>
              <a:t>- Example Audio</a:t>
            </a:r>
            <a:endParaRPr lang="en-US" sz="2000" dirty="0" smtClean="0">
              <a:latin typeface="Franklin Gothic Medium" pitchFamily="34" charset="0"/>
            </a:endParaRPr>
          </a:p>
          <a:p>
            <a:pPr marL="0" indent="0">
              <a:spcBef>
                <a:spcPts val="0"/>
              </a:spcBef>
              <a:buNone/>
            </a:pPr>
            <a:r>
              <a:rPr lang="en-US" sz="2000" dirty="0" smtClean="0">
                <a:latin typeface="Franklin Gothic Medium" pitchFamily="34" charset="0"/>
              </a:rPr>
              <a:t>       </a:t>
            </a:r>
            <a:r>
              <a:rPr lang="en-US" sz="2000" dirty="0" smtClean="0">
                <a:latin typeface="Franklin Gothic Medium" pitchFamily="34" charset="0"/>
                <a:hlinkClick r:id="rId11" action="ppaction://hlinksldjump"/>
              </a:rPr>
              <a:t>- Animations</a:t>
            </a:r>
            <a:endParaRPr lang="en-US" sz="2000" dirty="0" smtClean="0">
              <a:latin typeface="Franklin Gothic Medium" pitchFamily="34" charset="0"/>
            </a:endParaRPr>
          </a:p>
          <a:p>
            <a:pPr marL="0" indent="0">
              <a:spcBef>
                <a:spcPts val="0"/>
              </a:spcBef>
              <a:buNone/>
            </a:pPr>
            <a:r>
              <a:rPr lang="en-US" sz="2000" dirty="0" smtClean="0">
                <a:latin typeface="Franklin Gothic Medium" pitchFamily="34" charset="0"/>
              </a:rPr>
              <a:t>              </a:t>
            </a:r>
            <a:r>
              <a:rPr lang="en-US" sz="2000" dirty="0" smtClean="0">
                <a:latin typeface="Franklin Gothic Medium" pitchFamily="34" charset="0"/>
                <a:hlinkClick r:id="rId12" action="ppaction://hlinksldjump"/>
              </a:rPr>
              <a:t>- Example Animations</a:t>
            </a:r>
            <a:endParaRPr lang="en-US" sz="2000" dirty="0" smtClean="0">
              <a:latin typeface="Franklin Gothic Medium" pitchFamily="34" charset="0"/>
            </a:endParaRPr>
          </a:p>
          <a:p>
            <a:pPr marL="0" indent="0">
              <a:spcBef>
                <a:spcPts val="0"/>
              </a:spcBef>
              <a:buNone/>
            </a:pPr>
            <a:r>
              <a:rPr lang="en-US" sz="2000" dirty="0" smtClean="0">
                <a:latin typeface="Franklin Gothic Medium" pitchFamily="34" charset="0"/>
              </a:rPr>
              <a:t>       </a:t>
            </a:r>
            <a:r>
              <a:rPr lang="en-US" sz="2000" dirty="0" smtClean="0">
                <a:latin typeface="Franklin Gothic Medium" pitchFamily="34" charset="0"/>
                <a:hlinkClick r:id="rId13" action="ppaction://hlinksldjump"/>
              </a:rPr>
              <a:t>- Video</a:t>
            </a:r>
            <a:endParaRPr lang="en-US" sz="2000" dirty="0" smtClean="0">
              <a:latin typeface="Franklin Gothic Medium" pitchFamily="34" charset="0"/>
            </a:endParaRPr>
          </a:p>
          <a:p>
            <a:pPr marL="0" indent="0">
              <a:spcBef>
                <a:spcPts val="0"/>
              </a:spcBef>
              <a:buNone/>
            </a:pPr>
            <a:r>
              <a:rPr lang="en-US" sz="2000" dirty="0" smtClean="0">
                <a:latin typeface="Franklin Gothic Medium" pitchFamily="34" charset="0"/>
              </a:rPr>
              <a:t>              </a:t>
            </a:r>
            <a:r>
              <a:rPr lang="en-US" sz="2000" dirty="0" smtClean="0">
                <a:latin typeface="Franklin Gothic Medium" pitchFamily="34" charset="0"/>
                <a:hlinkClick r:id="rId14" action="ppaction://hlinksldjump"/>
              </a:rPr>
              <a:t>- Example Video</a:t>
            </a:r>
            <a:endParaRPr lang="en-US" sz="2000" dirty="0" smtClean="0">
              <a:latin typeface="Franklin Gothic Medium" pitchFamily="34" charset="0"/>
            </a:endParaRPr>
          </a:p>
          <a:p>
            <a:pPr marL="0" indent="0">
              <a:spcBef>
                <a:spcPts val="0"/>
              </a:spcBef>
              <a:buNone/>
            </a:pPr>
            <a:r>
              <a:rPr lang="en-US" sz="2000" dirty="0" smtClean="0">
                <a:latin typeface="Franklin Gothic Medium" pitchFamily="34" charset="0"/>
                <a:hlinkClick r:id="rId15" action="ppaction://hlinksldjump"/>
              </a:rPr>
              <a:t>- Hardware</a:t>
            </a:r>
            <a:r>
              <a:rPr lang="en-US" sz="2000" dirty="0" smtClean="0">
                <a:latin typeface="Franklin Gothic Medium" pitchFamily="34" charset="0"/>
              </a:rPr>
              <a:t/>
            </a:r>
            <a:br>
              <a:rPr lang="en-US" sz="2000" dirty="0" smtClean="0">
                <a:latin typeface="Franklin Gothic Medium" pitchFamily="34" charset="0"/>
              </a:rPr>
            </a:br>
            <a:r>
              <a:rPr lang="en-US" sz="2000" dirty="0" smtClean="0">
                <a:latin typeface="Franklin Gothic Medium" pitchFamily="34" charset="0"/>
                <a:hlinkClick r:id="rId16" action="ppaction://hlinksldjump"/>
              </a:rPr>
              <a:t>- Software</a:t>
            </a:r>
            <a:r>
              <a:rPr lang="en-US" sz="2000" dirty="0" smtClean="0">
                <a:latin typeface="Franklin Gothic Medium" pitchFamily="34" charset="0"/>
              </a:rPr>
              <a:t/>
            </a:r>
            <a:br>
              <a:rPr lang="en-US" sz="2000" dirty="0" smtClean="0">
                <a:latin typeface="Franklin Gothic Medium" pitchFamily="34" charset="0"/>
              </a:rPr>
            </a:br>
            <a:r>
              <a:rPr lang="en-US" sz="2000" dirty="0" smtClean="0">
                <a:latin typeface="Franklin Gothic Medium" pitchFamily="34" charset="0"/>
                <a:hlinkClick r:id="rId17" action="ppaction://hlinksldjump"/>
              </a:rPr>
              <a:t>- Copyright</a:t>
            </a:r>
            <a:r>
              <a:rPr lang="en-US" sz="2000" dirty="0" smtClean="0">
                <a:latin typeface="Franklin Gothic Medium" pitchFamily="34" charset="0"/>
              </a:rPr>
              <a:t/>
            </a:r>
            <a:br>
              <a:rPr lang="en-US" sz="2000" dirty="0" smtClean="0">
                <a:latin typeface="Franklin Gothic Medium" pitchFamily="34" charset="0"/>
              </a:rPr>
            </a:br>
            <a:r>
              <a:rPr lang="en-US" sz="2000" dirty="0" smtClean="0">
                <a:latin typeface="Franklin Gothic Medium" pitchFamily="34" charset="0"/>
                <a:hlinkClick r:id="rId18" action="ppaction://hlinksldjump"/>
              </a:rPr>
              <a:t>- Credits</a:t>
            </a:r>
            <a:endParaRPr lang="en-US" sz="2000" dirty="0">
              <a:latin typeface="Franklin Gothic Medium" pitchFamily="34" charset="0"/>
            </a:endParaRPr>
          </a:p>
        </p:txBody>
      </p:sp>
      <p:sp>
        <p:nvSpPr>
          <p:cNvPr id="4" name="Action Button: Back or Previous 3">
            <a:hlinkClick r:id="" action="ppaction://hlinkshowjump?jump=previousslide" highlightClick="1"/>
          </p:cNvPr>
          <p:cNvSpPr/>
          <p:nvPr/>
        </p:nvSpPr>
        <p:spPr>
          <a:xfrm>
            <a:off x="457200" y="6400800"/>
            <a:ext cx="381000" cy="381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Forward or Next 4">
            <a:hlinkClick r:id="" action="ppaction://hlinkshowjump?jump=nextslide" highlightClick="1"/>
          </p:cNvPr>
          <p:cNvSpPr/>
          <p:nvPr/>
        </p:nvSpPr>
        <p:spPr>
          <a:xfrm>
            <a:off x="8478232" y="6400800"/>
            <a:ext cx="381000" cy="3810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638"/>
            <a:ext cx="6858000" cy="715962"/>
          </a:xfrm>
        </p:spPr>
        <p:txBody>
          <a:bodyPr>
            <a:normAutofit/>
          </a:bodyPr>
          <a:lstStyle/>
          <a:p>
            <a:r>
              <a:rPr lang="en-US" sz="3200" dirty="0" smtClean="0">
                <a:solidFill>
                  <a:schemeClr val="bg1"/>
                </a:solidFill>
                <a:latin typeface="Eras Bold ITC" pitchFamily="34" charset="0"/>
              </a:rPr>
              <a:t>What is Multimedia?</a:t>
            </a:r>
            <a:endParaRPr lang="en-US" sz="3200" dirty="0">
              <a:solidFill>
                <a:schemeClr val="bg1"/>
              </a:solidFill>
              <a:latin typeface="Eras Bold ITC" pitchFamily="34" charset="0"/>
            </a:endParaRPr>
          </a:p>
        </p:txBody>
      </p:sp>
      <p:sp>
        <p:nvSpPr>
          <p:cNvPr id="3" name="Content Placeholder 2"/>
          <p:cNvSpPr>
            <a:spLocks noGrp="1"/>
          </p:cNvSpPr>
          <p:nvPr>
            <p:ph sz="quarter" idx="1"/>
          </p:nvPr>
        </p:nvSpPr>
        <p:spPr>
          <a:xfrm>
            <a:off x="457200" y="1143000"/>
            <a:ext cx="7467600" cy="5330952"/>
          </a:xfrm>
        </p:spPr>
        <p:txBody>
          <a:bodyPr>
            <a:normAutofit/>
          </a:bodyPr>
          <a:lstStyle/>
          <a:p>
            <a:pPr marL="91440">
              <a:spcBef>
                <a:spcPts val="0"/>
              </a:spcBef>
              <a:buNone/>
            </a:pPr>
            <a:r>
              <a:rPr lang="en-US" sz="2000" dirty="0" smtClean="0">
                <a:latin typeface="Franklin Gothic Medium" pitchFamily="34" charset="0"/>
              </a:rPr>
              <a:t>Media is the way in which people communicate to a larger audience. Multimedia is the use of multiple ways of communication. Interactive Communication is usually the idea of using multimedia in a digital environment, like on a computer.</a:t>
            </a:r>
          </a:p>
          <a:p>
            <a:pPr marL="0" indent="0">
              <a:spcBef>
                <a:spcPts val="0"/>
              </a:spcBef>
              <a:buNone/>
            </a:pPr>
            <a:endParaRPr lang="en-US" sz="2000" dirty="0" smtClean="0">
              <a:latin typeface="Franklin Gothic Medium" pitchFamily="34" charset="0"/>
            </a:endParaRPr>
          </a:p>
          <a:p>
            <a:pPr marL="91440" indent="-457200">
              <a:spcBef>
                <a:spcPts val="0"/>
              </a:spcBef>
              <a:buNone/>
            </a:pPr>
            <a:r>
              <a:rPr lang="en-US" sz="2000" dirty="0" smtClean="0">
                <a:latin typeface="Franklin Gothic Medium" pitchFamily="34" charset="0"/>
              </a:rPr>
              <a:t>On a computer, multimedia has evolved to five basic building blocks. This is because of how each medium deals with the computer’s base binary code and how people have used each medium in communication.</a:t>
            </a:r>
            <a:endParaRPr lang="en-US" sz="2000" dirty="0">
              <a:latin typeface="Franklin Gothic Medium" pitchFamily="34" charset="0"/>
            </a:endParaRPr>
          </a:p>
        </p:txBody>
      </p:sp>
      <p:pic>
        <p:nvPicPr>
          <p:cNvPr id="1026" name="Picture 2" descr="C:\Users\Nate\Documents\School\Science_museum_025_adjusted.jpg"/>
          <p:cNvPicPr>
            <a:picLocks noChangeAspect="1" noChangeArrowheads="1"/>
          </p:cNvPicPr>
          <p:nvPr/>
        </p:nvPicPr>
        <p:blipFill>
          <a:blip r:embed="rId2" cstate="print"/>
          <a:srcRect/>
          <a:stretch>
            <a:fillRect/>
          </a:stretch>
        </p:blipFill>
        <p:spPr bwMode="auto">
          <a:xfrm>
            <a:off x="4267200" y="3810000"/>
            <a:ext cx="3657600" cy="2743200"/>
          </a:xfrm>
          <a:prstGeom prst="rect">
            <a:avLst/>
          </a:prstGeom>
          <a:noFill/>
          <a:ln w="47625" cmpd="sng">
            <a:solidFill>
              <a:srgbClr val="770A09"/>
            </a:solidFill>
          </a:ln>
        </p:spPr>
      </p:pic>
      <p:sp>
        <p:nvSpPr>
          <p:cNvPr id="6" name="Action Button: Information 5">
            <a:hlinkClick r:id="rId3" action="ppaction://hlinksldjump" highlightClick="1"/>
          </p:cNvPr>
          <p:cNvSpPr/>
          <p:nvPr/>
        </p:nvSpPr>
        <p:spPr>
          <a:xfrm>
            <a:off x="8229600" y="84138"/>
            <a:ext cx="381000" cy="381000"/>
          </a:xfrm>
          <a:prstGeom prst="actionButtonInforma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ction Button: Back or Previous 3">
            <a:hlinkClick r:id="" action="ppaction://hlinkshowjump?jump=previousslide" highlightClick="1"/>
          </p:cNvPr>
          <p:cNvSpPr/>
          <p:nvPr/>
        </p:nvSpPr>
        <p:spPr>
          <a:xfrm>
            <a:off x="457200" y="6400800"/>
            <a:ext cx="381000" cy="381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Forward or Next 6">
            <a:hlinkClick r:id="" action="ppaction://hlinkshowjump?jump=nextslide" highlightClick="1"/>
          </p:cNvPr>
          <p:cNvSpPr/>
          <p:nvPr/>
        </p:nvSpPr>
        <p:spPr>
          <a:xfrm>
            <a:off x="8478232" y="6400800"/>
            <a:ext cx="381000" cy="3810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638"/>
            <a:ext cx="6858000" cy="715962"/>
          </a:xfrm>
        </p:spPr>
        <p:txBody>
          <a:bodyPr>
            <a:normAutofit/>
          </a:bodyPr>
          <a:lstStyle/>
          <a:p>
            <a:r>
              <a:rPr lang="en-US" sz="3200" dirty="0" smtClean="0">
                <a:solidFill>
                  <a:schemeClr val="bg1"/>
                </a:solidFill>
                <a:latin typeface="Eras Bold ITC" pitchFamily="34" charset="0"/>
              </a:rPr>
              <a:t>Text</a:t>
            </a:r>
            <a:endParaRPr lang="en-US" sz="3200" dirty="0">
              <a:solidFill>
                <a:schemeClr val="bg1"/>
              </a:solidFill>
              <a:latin typeface="Eras Bold ITC" pitchFamily="34" charset="0"/>
            </a:endParaRPr>
          </a:p>
        </p:txBody>
      </p:sp>
      <p:sp>
        <p:nvSpPr>
          <p:cNvPr id="3" name="Content Placeholder 2"/>
          <p:cNvSpPr>
            <a:spLocks noGrp="1"/>
          </p:cNvSpPr>
          <p:nvPr>
            <p:ph sz="quarter" idx="1"/>
          </p:nvPr>
        </p:nvSpPr>
        <p:spPr>
          <a:xfrm>
            <a:off x="457200" y="1143000"/>
            <a:ext cx="7467600" cy="5330952"/>
          </a:xfrm>
        </p:spPr>
        <p:txBody>
          <a:bodyPr>
            <a:normAutofit/>
          </a:bodyPr>
          <a:lstStyle/>
          <a:p>
            <a:pPr marL="91440" indent="-182880">
              <a:spcBef>
                <a:spcPts val="0"/>
              </a:spcBef>
              <a:buNone/>
            </a:pPr>
            <a:r>
              <a:rPr lang="en-US" sz="2000" dirty="0" smtClean="0">
                <a:latin typeface="Franklin Gothic Medium" pitchFamily="34" charset="0"/>
              </a:rPr>
              <a:t>The first building block of multimedia is text, the thing you are reading right now. Text is the most common medium used in communication and is used in many different ways and languages throughout the world. </a:t>
            </a:r>
            <a:endParaRPr lang="en-US" sz="2000" dirty="0">
              <a:latin typeface="Franklin Gothic Medium" pitchFamily="34" charset="0"/>
            </a:endParaRPr>
          </a:p>
        </p:txBody>
      </p:sp>
      <p:sp>
        <p:nvSpPr>
          <p:cNvPr id="5" name="Action Button: Information 4">
            <a:hlinkClick r:id="rId2" action="ppaction://hlinksldjump" highlightClick="1"/>
          </p:cNvPr>
          <p:cNvSpPr/>
          <p:nvPr/>
        </p:nvSpPr>
        <p:spPr>
          <a:xfrm>
            <a:off x="8229600" y="84138"/>
            <a:ext cx="381000" cy="381000"/>
          </a:xfrm>
          <a:prstGeom prst="actionButtonInforma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Back or Previous 5">
            <a:hlinkClick r:id="" action="ppaction://hlinkshowjump?jump=previousslide" highlightClick="1"/>
          </p:cNvPr>
          <p:cNvSpPr/>
          <p:nvPr/>
        </p:nvSpPr>
        <p:spPr>
          <a:xfrm>
            <a:off x="457200" y="6400800"/>
            <a:ext cx="381000" cy="381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Forward or Next 6">
            <a:hlinkClick r:id="" action="ppaction://hlinkshowjump?jump=nextslide" highlightClick="1"/>
          </p:cNvPr>
          <p:cNvSpPr/>
          <p:nvPr/>
        </p:nvSpPr>
        <p:spPr>
          <a:xfrm>
            <a:off x="8478232" y="6400800"/>
            <a:ext cx="381000" cy="3810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638"/>
            <a:ext cx="6858000" cy="715962"/>
          </a:xfrm>
        </p:spPr>
        <p:txBody>
          <a:bodyPr>
            <a:normAutofit/>
          </a:bodyPr>
          <a:lstStyle/>
          <a:p>
            <a:r>
              <a:rPr lang="en-US" sz="3200" dirty="0" smtClean="0">
                <a:solidFill>
                  <a:schemeClr val="bg1"/>
                </a:solidFill>
                <a:latin typeface="Eras Bold ITC" pitchFamily="34" charset="0"/>
              </a:rPr>
              <a:t>ASCII</a:t>
            </a:r>
            <a:endParaRPr lang="en-US" sz="3200" dirty="0">
              <a:solidFill>
                <a:schemeClr val="bg1"/>
              </a:solidFill>
              <a:latin typeface="Eras Bold ITC" pitchFamily="34" charset="0"/>
            </a:endParaRPr>
          </a:p>
        </p:txBody>
      </p:sp>
      <p:sp>
        <p:nvSpPr>
          <p:cNvPr id="3" name="Content Placeholder 2"/>
          <p:cNvSpPr>
            <a:spLocks noGrp="1"/>
          </p:cNvSpPr>
          <p:nvPr>
            <p:ph sz="quarter" idx="1"/>
          </p:nvPr>
        </p:nvSpPr>
        <p:spPr>
          <a:xfrm>
            <a:off x="457200" y="1143000"/>
            <a:ext cx="7467600" cy="5330952"/>
          </a:xfrm>
          <a:ln>
            <a:noFill/>
          </a:ln>
        </p:spPr>
        <p:txBody>
          <a:bodyPr>
            <a:normAutofit/>
          </a:bodyPr>
          <a:lstStyle/>
          <a:p>
            <a:pPr marL="91440" indent="-182880">
              <a:spcBef>
                <a:spcPts val="0"/>
              </a:spcBef>
              <a:buNone/>
            </a:pPr>
            <a:r>
              <a:rPr lang="en-US" sz="2000" dirty="0" smtClean="0">
                <a:latin typeface="Franklin Gothic Medium" pitchFamily="34" charset="0"/>
              </a:rPr>
              <a:t>The way a computer handles text is a series of codes to know when to display which letter. The way computers handle English is through a system known as the American Standard Code for Information Interchange, or ASCII for short.</a:t>
            </a:r>
            <a:br>
              <a:rPr lang="en-US" sz="2000" dirty="0" smtClean="0">
                <a:latin typeface="Franklin Gothic Medium" pitchFamily="34" charset="0"/>
              </a:rPr>
            </a:br>
            <a:r>
              <a:rPr lang="en-US" sz="2000" dirty="0" smtClean="0">
                <a:latin typeface="Franklin Gothic Medium" pitchFamily="34" charset="0"/>
              </a:rPr>
              <a:t/>
            </a:r>
            <a:br>
              <a:rPr lang="en-US" sz="2000" dirty="0" smtClean="0">
                <a:latin typeface="Franklin Gothic Medium" pitchFamily="34" charset="0"/>
              </a:rPr>
            </a:br>
            <a:r>
              <a:rPr lang="en-US" sz="2000" dirty="0" smtClean="0">
                <a:latin typeface="Franklin Gothic Medium" pitchFamily="34" charset="0"/>
              </a:rPr>
              <a:t>As an example, the </a:t>
            </a:r>
            <a:br>
              <a:rPr lang="en-US" sz="2000" dirty="0" smtClean="0">
                <a:latin typeface="Franklin Gothic Medium" pitchFamily="34" charset="0"/>
              </a:rPr>
            </a:br>
            <a:r>
              <a:rPr lang="en-US" sz="2000" dirty="0" smtClean="0">
                <a:latin typeface="Franklin Gothic Medium" pitchFamily="34" charset="0"/>
              </a:rPr>
              <a:t>binary code 1000001</a:t>
            </a:r>
            <a:br>
              <a:rPr lang="en-US" sz="2000" dirty="0" smtClean="0">
                <a:latin typeface="Franklin Gothic Medium" pitchFamily="34" charset="0"/>
              </a:rPr>
            </a:br>
            <a:r>
              <a:rPr lang="en-US" sz="2000" dirty="0" smtClean="0">
                <a:latin typeface="Franklin Gothic Medium" pitchFamily="34" charset="0"/>
              </a:rPr>
              <a:t>would be translated to </a:t>
            </a:r>
            <a:br>
              <a:rPr lang="en-US" sz="2000" dirty="0" smtClean="0">
                <a:latin typeface="Franklin Gothic Medium" pitchFamily="34" charset="0"/>
              </a:rPr>
            </a:br>
            <a:r>
              <a:rPr lang="en-US" sz="2000" dirty="0" smtClean="0">
                <a:latin typeface="Franklin Gothic Medium" pitchFamily="34" charset="0"/>
              </a:rPr>
              <a:t>the capital letter A.</a:t>
            </a:r>
            <a:br>
              <a:rPr lang="en-US" sz="2000" dirty="0" smtClean="0">
                <a:latin typeface="Franklin Gothic Medium" pitchFamily="34" charset="0"/>
              </a:rPr>
            </a:br>
            <a:r>
              <a:rPr lang="en-US" sz="2000" dirty="0" smtClean="0">
                <a:latin typeface="Franklin Gothic Medium" pitchFamily="34" charset="0"/>
              </a:rPr>
              <a:t/>
            </a:r>
            <a:br>
              <a:rPr lang="en-US" sz="2000" dirty="0" smtClean="0">
                <a:latin typeface="Franklin Gothic Medium" pitchFamily="34" charset="0"/>
              </a:rPr>
            </a:br>
            <a:r>
              <a:rPr lang="en-US" sz="2000" dirty="0" smtClean="0">
                <a:latin typeface="Franklin Gothic Medium" pitchFamily="34" charset="0"/>
                <a:hlinkClick r:id="rId2"/>
              </a:rPr>
              <a:t>Other examples</a:t>
            </a:r>
            <a:endParaRPr lang="en-US" sz="2000" dirty="0">
              <a:latin typeface="Franklin Gothic Medium" pitchFamily="34" charset="0"/>
            </a:endParaRPr>
          </a:p>
        </p:txBody>
      </p:sp>
      <p:pic>
        <p:nvPicPr>
          <p:cNvPr id="2050" name="Picture 2" descr="C:\Users\Nate\Documents\School\US-ASCII_code_chart.png"/>
          <p:cNvPicPr>
            <a:picLocks noChangeAspect="1" noChangeArrowheads="1"/>
          </p:cNvPicPr>
          <p:nvPr/>
        </p:nvPicPr>
        <p:blipFill>
          <a:blip r:embed="rId3" cstate="print"/>
          <a:srcRect/>
          <a:stretch>
            <a:fillRect/>
          </a:stretch>
        </p:blipFill>
        <p:spPr bwMode="auto">
          <a:xfrm>
            <a:off x="3352800" y="2895600"/>
            <a:ext cx="4973618" cy="3613312"/>
          </a:xfrm>
          <a:prstGeom prst="rect">
            <a:avLst/>
          </a:prstGeom>
          <a:noFill/>
          <a:ln w="47625" cmpd="sng">
            <a:solidFill>
              <a:srgbClr val="770A09"/>
            </a:solidFill>
          </a:ln>
        </p:spPr>
      </p:pic>
      <p:sp>
        <p:nvSpPr>
          <p:cNvPr id="5" name="TextBox 4"/>
          <p:cNvSpPr txBox="1"/>
          <p:nvPr/>
        </p:nvSpPr>
        <p:spPr>
          <a:xfrm>
            <a:off x="685800" y="4495800"/>
            <a:ext cx="1532792" cy="369332"/>
          </a:xfrm>
          <a:prstGeom prst="rect">
            <a:avLst/>
          </a:prstGeom>
          <a:noFill/>
        </p:spPr>
        <p:txBody>
          <a:bodyPr wrap="none" rtlCol="0">
            <a:spAutoFit/>
          </a:bodyPr>
          <a:lstStyle/>
          <a:p>
            <a:r>
              <a:rPr lang="en-US" sz="900" dirty="0" smtClean="0">
                <a:latin typeface="Franklin Gothic Medium" pitchFamily="34" charset="0"/>
              </a:rPr>
              <a:t>How To Read Text In Binary</a:t>
            </a:r>
            <a:br>
              <a:rPr lang="en-US" sz="900" dirty="0" smtClean="0">
                <a:latin typeface="Franklin Gothic Medium" pitchFamily="34" charset="0"/>
              </a:rPr>
            </a:br>
            <a:r>
              <a:rPr lang="en-US" sz="900" dirty="0" smtClean="0">
                <a:latin typeface="Franklin Gothic Medium" pitchFamily="34" charset="0"/>
              </a:rPr>
              <a:t>By Tom Scott</a:t>
            </a:r>
            <a:endParaRPr lang="en-US" sz="900" dirty="0">
              <a:latin typeface="Franklin Gothic Medium" pitchFamily="34" charset="0"/>
            </a:endParaRPr>
          </a:p>
        </p:txBody>
      </p:sp>
      <p:sp>
        <p:nvSpPr>
          <p:cNvPr id="7" name="Action Button: Information 6">
            <a:hlinkClick r:id="rId4" action="ppaction://hlinksldjump" highlightClick="1"/>
          </p:cNvPr>
          <p:cNvSpPr/>
          <p:nvPr/>
        </p:nvSpPr>
        <p:spPr>
          <a:xfrm>
            <a:off x="8229600" y="84138"/>
            <a:ext cx="381000" cy="381000"/>
          </a:xfrm>
          <a:prstGeom prst="actionButtonInforma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ction Button: Back or Previous 7">
            <a:hlinkClick r:id="" action="ppaction://hlinkshowjump?jump=previousslide" highlightClick="1"/>
          </p:cNvPr>
          <p:cNvSpPr/>
          <p:nvPr/>
        </p:nvSpPr>
        <p:spPr>
          <a:xfrm>
            <a:off x="457200" y="6400800"/>
            <a:ext cx="381000" cy="381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ction Button: Forward or Next 8">
            <a:hlinkClick r:id="" action="ppaction://hlinkshowjump?jump=nextslide" highlightClick="1"/>
          </p:cNvPr>
          <p:cNvSpPr/>
          <p:nvPr/>
        </p:nvSpPr>
        <p:spPr>
          <a:xfrm>
            <a:off x="8478232" y="6400800"/>
            <a:ext cx="381000" cy="3810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638"/>
            <a:ext cx="6858000" cy="715962"/>
          </a:xfrm>
        </p:spPr>
        <p:txBody>
          <a:bodyPr>
            <a:normAutofit/>
          </a:bodyPr>
          <a:lstStyle/>
          <a:p>
            <a:r>
              <a:rPr lang="en-US" sz="3200" dirty="0" smtClean="0">
                <a:solidFill>
                  <a:schemeClr val="bg1"/>
                </a:solidFill>
                <a:latin typeface="Eras Bold ITC" pitchFamily="34" charset="0"/>
              </a:rPr>
              <a:t>Unicode</a:t>
            </a:r>
            <a:endParaRPr lang="en-US" sz="3200" dirty="0">
              <a:solidFill>
                <a:schemeClr val="bg1"/>
              </a:solidFill>
              <a:latin typeface="Eras Bold ITC" pitchFamily="34" charset="0"/>
            </a:endParaRPr>
          </a:p>
        </p:txBody>
      </p:sp>
      <p:sp>
        <p:nvSpPr>
          <p:cNvPr id="3" name="Content Placeholder 2"/>
          <p:cNvSpPr>
            <a:spLocks noGrp="1"/>
          </p:cNvSpPr>
          <p:nvPr>
            <p:ph sz="quarter" idx="1"/>
          </p:nvPr>
        </p:nvSpPr>
        <p:spPr>
          <a:xfrm>
            <a:off x="457200" y="1143000"/>
            <a:ext cx="7467600" cy="5330952"/>
          </a:xfrm>
        </p:spPr>
        <p:txBody>
          <a:bodyPr>
            <a:normAutofit/>
          </a:bodyPr>
          <a:lstStyle/>
          <a:p>
            <a:pPr marL="91440" indent="-182880">
              <a:spcBef>
                <a:spcPts val="0"/>
              </a:spcBef>
              <a:buNone/>
            </a:pPr>
            <a:r>
              <a:rPr lang="en-US" sz="2000" dirty="0" smtClean="0">
                <a:latin typeface="Franklin Gothic Medium" pitchFamily="34" charset="0"/>
              </a:rPr>
              <a:t>When digital communication started to become a worldwide exchange, computers had difficultly between different languages and different codes for each language. This problem was solved by the Unicode Consortium. Unicode is the now standard way of encoding and decoding text from multiple languages and regions of the world. Though most people just know about Unicode because they decide what </a:t>
            </a:r>
            <a:r>
              <a:rPr lang="en-US" sz="2000" dirty="0" err="1" smtClean="0">
                <a:latin typeface="Franklin Gothic Medium" pitchFamily="34" charset="0"/>
              </a:rPr>
              <a:t>emojis</a:t>
            </a:r>
            <a:r>
              <a:rPr lang="en-US" sz="2000" dirty="0" smtClean="0">
                <a:latin typeface="Franklin Gothic Medium" pitchFamily="34" charset="0"/>
              </a:rPr>
              <a:t> to add.</a:t>
            </a:r>
            <a:endParaRPr lang="en-US" sz="2000" dirty="0">
              <a:latin typeface="Franklin Gothic Medium" pitchFamily="34" charset="0"/>
            </a:endParaRPr>
          </a:p>
        </p:txBody>
      </p:sp>
      <p:pic>
        <p:nvPicPr>
          <p:cNvPr id="3074" name="Picture 2" descr="C:\Users\Nate\Documents\School\10522-face-with-look-of-triumph.png"/>
          <p:cNvPicPr>
            <a:picLocks noChangeAspect="1" noChangeArrowheads="1"/>
          </p:cNvPicPr>
          <p:nvPr/>
        </p:nvPicPr>
        <p:blipFill>
          <a:blip r:embed="rId2" cstate="print"/>
          <a:srcRect/>
          <a:stretch>
            <a:fillRect/>
          </a:stretch>
        </p:blipFill>
        <p:spPr bwMode="auto">
          <a:xfrm>
            <a:off x="5181600" y="3581400"/>
            <a:ext cx="2590800" cy="2590800"/>
          </a:xfrm>
          <a:prstGeom prst="rect">
            <a:avLst/>
          </a:prstGeom>
          <a:noFill/>
          <a:ln w="47625">
            <a:solidFill>
              <a:srgbClr val="770A09"/>
            </a:solidFill>
          </a:ln>
        </p:spPr>
      </p:pic>
      <p:sp>
        <p:nvSpPr>
          <p:cNvPr id="6" name="Action Button: Information 5">
            <a:hlinkClick r:id="rId3" action="ppaction://hlinksldjump" highlightClick="1"/>
          </p:cNvPr>
          <p:cNvSpPr/>
          <p:nvPr/>
        </p:nvSpPr>
        <p:spPr>
          <a:xfrm>
            <a:off x="8229600" y="84138"/>
            <a:ext cx="381000" cy="381000"/>
          </a:xfrm>
          <a:prstGeom prst="actionButtonInforma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Back or Previous 6">
            <a:hlinkClick r:id="" action="ppaction://hlinkshowjump?jump=previousslide" highlightClick="1"/>
          </p:cNvPr>
          <p:cNvSpPr/>
          <p:nvPr/>
        </p:nvSpPr>
        <p:spPr>
          <a:xfrm>
            <a:off x="457200" y="6400800"/>
            <a:ext cx="381000" cy="381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ction Button: Forward or Next 7">
            <a:hlinkClick r:id="" action="ppaction://hlinkshowjump?jump=nextslide" highlightClick="1"/>
          </p:cNvPr>
          <p:cNvSpPr/>
          <p:nvPr/>
        </p:nvSpPr>
        <p:spPr>
          <a:xfrm>
            <a:off x="8478232" y="6400800"/>
            <a:ext cx="381000" cy="3810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638"/>
            <a:ext cx="6858000" cy="715962"/>
          </a:xfrm>
        </p:spPr>
        <p:txBody>
          <a:bodyPr>
            <a:normAutofit/>
          </a:bodyPr>
          <a:lstStyle/>
          <a:p>
            <a:r>
              <a:rPr lang="en-US" sz="3200" dirty="0" smtClean="0">
                <a:solidFill>
                  <a:schemeClr val="bg1"/>
                </a:solidFill>
                <a:latin typeface="Eras Bold ITC" pitchFamily="34" charset="0"/>
              </a:rPr>
              <a:t>Images</a:t>
            </a:r>
            <a:endParaRPr lang="en-US" sz="3200" dirty="0">
              <a:solidFill>
                <a:schemeClr val="bg1"/>
              </a:solidFill>
              <a:latin typeface="Eras Bold ITC" pitchFamily="34" charset="0"/>
            </a:endParaRPr>
          </a:p>
        </p:txBody>
      </p:sp>
      <p:sp>
        <p:nvSpPr>
          <p:cNvPr id="3" name="Content Placeholder 2"/>
          <p:cNvSpPr>
            <a:spLocks noGrp="1"/>
          </p:cNvSpPr>
          <p:nvPr>
            <p:ph sz="quarter" idx="1"/>
          </p:nvPr>
        </p:nvSpPr>
        <p:spPr>
          <a:xfrm>
            <a:off x="457200" y="1143000"/>
            <a:ext cx="7467600" cy="5330952"/>
          </a:xfrm>
        </p:spPr>
        <p:txBody>
          <a:bodyPr>
            <a:normAutofit/>
          </a:bodyPr>
          <a:lstStyle/>
          <a:p>
            <a:pPr marL="91440" indent="-182880">
              <a:spcBef>
                <a:spcPts val="0"/>
              </a:spcBef>
              <a:buNone/>
            </a:pPr>
            <a:r>
              <a:rPr lang="en-US" sz="2000" dirty="0" smtClean="0">
                <a:latin typeface="Franklin Gothic Medium" pitchFamily="34" charset="0"/>
              </a:rPr>
              <a:t>The next building block of multimedia is images, also known as pictures.</a:t>
            </a:r>
          </a:p>
          <a:p>
            <a:pPr marL="91440" indent="-182880">
              <a:spcBef>
                <a:spcPts val="0"/>
              </a:spcBef>
              <a:buNone/>
            </a:pPr>
            <a:endParaRPr lang="en-US" sz="2000" dirty="0" smtClean="0">
              <a:latin typeface="Franklin Gothic Medium" pitchFamily="34" charset="0"/>
            </a:endParaRPr>
          </a:p>
          <a:p>
            <a:pPr marL="91440" indent="-182880">
              <a:spcBef>
                <a:spcPts val="0"/>
              </a:spcBef>
              <a:buNone/>
            </a:pPr>
            <a:endParaRPr lang="en-US" sz="2000" dirty="0" smtClean="0">
              <a:latin typeface="Franklin Gothic Medium" pitchFamily="34" charset="0"/>
            </a:endParaRPr>
          </a:p>
          <a:p>
            <a:pPr marL="91440" indent="-182880">
              <a:spcBef>
                <a:spcPts val="0"/>
              </a:spcBef>
              <a:buNone/>
            </a:pPr>
            <a:endParaRPr lang="en-US" dirty="0" smtClean="0">
              <a:latin typeface="Franklin Gothic Medium" pitchFamily="34" charset="0"/>
            </a:endParaRPr>
          </a:p>
          <a:p>
            <a:pPr marL="91440" indent="-182880">
              <a:spcBef>
                <a:spcPts val="0"/>
              </a:spcBef>
              <a:buNone/>
            </a:pPr>
            <a:endParaRPr lang="en-US" sz="2000" dirty="0" smtClean="0">
              <a:latin typeface="Franklin Gothic Medium" pitchFamily="34" charset="0"/>
            </a:endParaRPr>
          </a:p>
          <a:p>
            <a:pPr marL="91440" indent="-182880">
              <a:spcBef>
                <a:spcPts val="0"/>
              </a:spcBef>
              <a:buNone/>
            </a:pPr>
            <a:endParaRPr lang="en-US" dirty="0" smtClean="0">
              <a:latin typeface="Franklin Gothic Medium" pitchFamily="34" charset="0"/>
            </a:endParaRPr>
          </a:p>
          <a:p>
            <a:pPr marL="91440" indent="-182880">
              <a:spcBef>
                <a:spcPts val="0"/>
              </a:spcBef>
              <a:buNone/>
            </a:pPr>
            <a:endParaRPr lang="en-US" sz="2000" dirty="0" smtClean="0">
              <a:latin typeface="Franklin Gothic Medium" pitchFamily="34" charset="0"/>
            </a:endParaRPr>
          </a:p>
          <a:p>
            <a:pPr marL="91440" indent="-182880">
              <a:spcBef>
                <a:spcPts val="0"/>
              </a:spcBef>
              <a:buNone/>
            </a:pPr>
            <a:r>
              <a:rPr lang="en-US" sz="2000" dirty="0" smtClean="0">
                <a:latin typeface="Franklin Gothic Medium" pitchFamily="34" charset="0"/>
              </a:rPr>
              <a:t>Images can either be in a bitmap style or a vector style. Bitmap images are made up of a series of pixels on screen changed to different colors. Vector images are made using mathematical equations so that they can be scaled to whatever size they need to be changed to, without losing any quality.</a:t>
            </a:r>
            <a:endParaRPr lang="en-US" sz="2000" dirty="0">
              <a:latin typeface="Franklin Gothic Medium" pitchFamily="34" charset="0"/>
            </a:endParaRPr>
          </a:p>
        </p:txBody>
      </p:sp>
      <p:pic>
        <p:nvPicPr>
          <p:cNvPr id="3074" name="Picture 2" descr="C:\Users\Nate\Documents\School\Tropaeolum_majus_2005_G1.jpg"/>
          <p:cNvPicPr>
            <a:picLocks noChangeAspect="1" noChangeArrowheads="1"/>
          </p:cNvPicPr>
          <p:nvPr/>
        </p:nvPicPr>
        <p:blipFill>
          <a:blip r:embed="rId2" cstate="print"/>
          <a:srcRect l="26316" t="8635" b="7895"/>
          <a:stretch>
            <a:fillRect/>
          </a:stretch>
        </p:blipFill>
        <p:spPr bwMode="auto">
          <a:xfrm>
            <a:off x="1981200" y="1676400"/>
            <a:ext cx="1828801" cy="1894116"/>
          </a:xfrm>
          <a:prstGeom prst="rect">
            <a:avLst/>
          </a:prstGeom>
          <a:noFill/>
          <a:ln w="47625">
            <a:solidFill>
              <a:srgbClr val="770A09"/>
            </a:solidFill>
          </a:ln>
        </p:spPr>
      </p:pic>
      <p:pic>
        <p:nvPicPr>
          <p:cNvPr id="3075" name="Picture 3" descr="C:\Users\Nate\Documents\School\Cucurbita_6.jpg"/>
          <p:cNvPicPr>
            <a:picLocks noChangeAspect="1" noChangeArrowheads="1"/>
          </p:cNvPicPr>
          <p:nvPr/>
        </p:nvPicPr>
        <p:blipFill>
          <a:blip r:embed="rId3" cstate="print"/>
          <a:srcRect l="5882" t="8012" r="19607"/>
          <a:stretch>
            <a:fillRect/>
          </a:stretch>
        </p:blipFill>
        <p:spPr bwMode="auto">
          <a:xfrm>
            <a:off x="5105400" y="1676400"/>
            <a:ext cx="2057400" cy="1905000"/>
          </a:xfrm>
          <a:prstGeom prst="rect">
            <a:avLst/>
          </a:prstGeom>
          <a:noFill/>
          <a:ln w="47625">
            <a:solidFill>
              <a:srgbClr val="770A09"/>
            </a:solidFill>
          </a:ln>
        </p:spPr>
      </p:pic>
      <p:sp>
        <p:nvSpPr>
          <p:cNvPr id="7" name="Action Button: Information 6">
            <a:hlinkClick r:id="rId4" action="ppaction://hlinksldjump" highlightClick="1"/>
          </p:cNvPr>
          <p:cNvSpPr/>
          <p:nvPr/>
        </p:nvSpPr>
        <p:spPr>
          <a:xfrm>
            <a:off x="8229600" y="84138"/>
            <a:ext cx="381000" cy="381000"/>
          </a:xfrm>
          <a:prstGeom prst="actionButtonInforma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ction Button: Back or Previous 7">
            <a:hlinkClick r:id="" action="ppaction://hlinkshowjump?jump=previousslide" highlightClick="1"/>
          </p:cNvPr>
          <p:cNvSpPr/>
          <p:nvPr/>
        </p:nvSpPr>
        <p:spPr>
          <a:xfrm>
            <a:off x="457200" y="6400800"/>
            <a:ext cx="381000" cy="381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ction Button: Forward or Next 8">
            <a:hlinkClick r:id="" action="ppaction://hlinkshowjump?jump=nextslide" highlightClick="1"/>
          </p:cNvPr>
          <p:cNvSpPr/>
          <p:nvPr/>
        </p:nvSpPr>
        <p:spPr>
          <a:xfrm>
            <a:off x="8478232" y="6400800"/>
            <a:ext cx="381000" cy="3810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6858000" cy="715962"/>
          </a:xfrm>
        </p:spPr>
        <p:txBody>
          <a:bodyPr>
            <a:normAutofit/>
          </a:bodyPr>
          <a:lstStyle/>
          <a:p>
            <a:r>
              <a:rPr lang="en-US" sz="3200" dirty="0" smtClean="0">
                <a:solidFill>
                  <a:schemeClr val="bg1"/>
                </a:solidFill>
                <a:latin typeface="Eras Bold ITC" pitchFamily="34" charset="0"/>
              </a:rPr>
              <a:t>Example Images</a:t>
            </a:r>
            <a:endParaRPr lang="en-US" sz="3200" dirty="0">
              <a:solidFill>
                <a:schemeClr val="bg1"/>
              </a:solidFill>
              <a:latin typeface="Eras Bold ITC" pitchFamily="34" charset="0"/>
            </a:endParaRPr>
          </a:p>
        </p:txBody>
      </p:sp>
      <p:sp>
        <p:nvSpPr>
          <p:cNvPr id="9" name="Action Button: Information 8">
            <a:hlinkClick r:id="rId3" action="ppaction://hlinksldjump" highlightClick="1"/>
          </p:cNvPr>
          <p:cNvSpPr/>
          <p:nvPr/>
        </p:nvSpPr>
        <p:spPr>
          <a:xfrm>
            <a:off x="8229600" y="84138"/>
            <a:ext cx="381000" cy="381000"/>
          </a:xfrm>
          <a:prstGeom prst="actionButtonInforma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3000" y="1603342"/>
            <a:ext cx="2743200" cy="274320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2659" y="1600200"/>
            <a:ext cx="2743200" cy="2743200"/>
          </a:xfrm>
          <a:prstGeom prst="rect">
            <a:avLst/>
          </a:prstGeom>
        </p:spPr>
      </p:pic>
      <p:sp>
        <p:nvSpPr>
          <p:cNvPr id="11" name="Content Placeholder 2"/>
          <p:cNvSpPr>
            <a:spLocks noGrp="1"/>
          </p:cNvSpPr>
          <p:nvPr>
            <p:ph sz="quarter" idx="1"/>
          </p:nvPr>
        </p:nvSpPr>
        <p:spPr>
          <a:xfrm>
            <a:off x="1163659" y="5943600"/>
            <a:ext cx="6858000" cy="377952"/>
          </a:xfrm>
        </p:spPr>
        <p:txBody>
          <a:bodyPr>
            <a:normAutofit lnSpcReduction="10000"/>
          </a:bodyPr>
          <a:lstStyle/>
          <a:p>
            <a:pPr marL="91440" indent="-182880">
              <a:spcBef>
                <a:spcPts val="0"/>
              </a:spcBef>
              <a:buNone/>
            </a:pPr>
            <a:r>
              <a:rPr lang="en-US" sz="2000" dirty="0" smtClean="0">
                <a:solidFill>
                  <a:schemeClr val="bg1"/>
                </a:solidFill>
                <a:latin typeface="Franklin Gothic Medium" pitchFamily="34" charset="0"/>
              </a:rPr>
              <a:t>How a bitmap image can degrade from being scaled. </a:t>
            </a:r>
            <a:endParaRPr lang="en-US" sz="2000" dirty="0">
              <a:solidFill>
                <a:schemeClr val="bg1"/>
              </a:solidFill>
              <a:latin typeface="Franklin Gothic Medium" pitchFamily="34" charset="0"/>
            </a:endParaRPr>
          </a:p>
        </p:txBody>
      </p:sp>
      <p:sp>
        <p:nvSpPr>
          <p:cNvPr id="10" name="Action Button: Back or Previous 9">
            <a:hlinkClick r:id="" action="ppaction://hlinkshowjump?jump=previousslide" highlightClick="1"/>
          </p:cNvPr>
          <p:cNvSpPr/>
          <p:nvPr/>
        </p:nvSpPr>
        <p:spPr>
          <a:xfrm>
            <a:off x="457200" y="6400800"/>
            <a:ext cx="381000" cy="381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ction Button: Forward or Next 11">
            <a:hlinkClick r:id="" action="ppaction://hlinkshowjump?jump=nextslide" highlightClick="1"/>
          </p:cNvPr>
          <p:cNvSpPr/>
          <p:nvPr/>
        </p:nvSpPr>
        <p:spPr>
          <a:xfrm>
            <a:off x="8478232" y="6400800"/>
            <a:ext cx="381000" cy="3810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74638"/>
            <a:ext cx="6858000" cy="715962"/>
          </a:xfrm>
        </p:spPr>
        <p:txBody>
          <a:bodyPr>
            <a:normAutofit/>
          </a:bodyPr>
          <a:lstStyle/>
          <a:p>
            <a:r>
              <a:rPr lang="en-US" sz="3200" dirty="0" smtClean="0">
                <a:solidFill>
                  <a:schemeClr val="bg1"/>
                </a:solidFill>
                <a:latin typeface="Eras Bold ITC" pitchFamily="34" charset="0"/>
              </a:rPr>
              <a:t>Audio</a:t>
            </a:r>
            <a:endParaRPr lang="en-US" sz="3200" dirty="0">
              <a:solidFill>
                <a:schemeClr val="bg1"/>
              </a:solidFill>
              <a:latin typeface="Eras Bold ITC" pitchFamily="34" charset="0"/>
            </a:endParaRPr>
          </a:p>
        </p:txBody>
      </p:sp>
      <p:sp>
        <p:nvSpPr>
          <p:cNvPr id="3" name="Content Placeholder 2"/>
          <p:cNvSpPr>
            <a:spLocks noGrp="1"/>
          </p:cNvSpPr>
          <p:nvPr>
            <p:ph sz="quarter" idx="1"/>
          </p:nvPr>
        </p:nvSpPr>
        <p:spPr>
          <a:xfrm>
            <a:off x="457200" y="1143000"/>
            <a:ext cx="7467600" cy="5330952"/>
          </a:xfrm>
        </p:spPr>
        <p:txBody>
          <a:bodyPr>
            <a:normAutofit/>
          </a:bodyPr>
          <a:lstStyle/>
          <a:p>
            <a:pPr marL="91440" indent="-182880">
              <a:spcBef>
                <a:spcPts val="0"/>
              </a:spcBef>
              <a:buNone/>
            </a:pPr>
            <a:r>
              <a:rPr lang="en-US" sz="2000" dirty="0" smtClean="0">
                <a:latin typeface="Franklin Gothic Medium" pitchFamily="34" charset="0"/>
              </a:rPr>
              <a:t>The next building block of multimedia is audio, the way a computer creates sound. The way a computer saves audio files is by saving the shape of the sound waves in the file, so that it can reproduce the sound later.</a:t>
            </a:r>
            <a:endParaRPr lang="en-US" sz="2000" dirty="0">
              <a:latin typeface="Franklin Gothic Medium" pitchFamily="34" charset="0"/>
            </a:endParaRPr>
          </a:p>
        </p:txBody>
      </p:sp>
      <p:pic>
        <p:nvPicPr>
          <p:cNvPr id="6146" name="Picture 2" descr="C:\Users\Nate\Documents\School\cvKxhiJ.png"/>
          <p:cNvPicPr>
            <a:picLocks noChangeAspect="1" noChangeArrowheads="1"/>
          </p:cNvPicPr>
          <p:nvPr/>
        </p:nvPicPr>
        <p:blipFill>
          <a:blip r:embed="rId2" cstate="print"/>
          <a:srcRect t="2658" b="1661"/>
          <a:stretch>
            <a:fillRect/>
          </a:stretch>
        </p:blipFill>
        <p:spPr bwMode="auto">
          <a:xfrm>
            <a:off x="800100" y="2667000"/>
            <a:ext cx="7734300" cy="2743200"/>
          </a:xfrm>
          <a:prstGeom prst="rect">
            <a:avLst/>
          </a:prstGeom>
          <a:noFill/>
          <a:ln w="47625">
            <a:solidFill>
              <a:srgbClr val="770A09"/>
            </a:solidFill>
          </a:ln>
        </p:spPr>
      </p:pic>
      <p:sp>
        <p:nvSpPr>
          <p:cNvPr id="5" name="Action Button: Information 4">
            <a:hlinkClick r:id="rId3" action="ppaction://hlinksldjump" highlightClick="1"/>
          </p:cNvPr>
          <p:cNvSpPr/>
          <p:nvPr/>
        </p:nvSpPr>
        <p:spPr>
          <a:xfrm>
            <a:off x="8229600" y="84138"/>
            <a:ext cx="381000" cy="381000"/>
          </a:xfrm>
          <a:prstGeom prst="actionButtonInforma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Back or Previous 5">
            <a:hlinkClick r:id="" action="ppaction://hlinkshowjump?jump=previousslide" highlightClick="1"/>
          </p:cNvPr>
          <p:cNvSpPr/>
          <p:nvPr/>
        </p:nvSpPr>
        <p:spPr>
          <a:xfrm>
            <a:off x="457200" y="6400800"/>
            <a:ext cx="381000" cy="38100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Forward or Next 6">
            <a:hlinkClick r:id="" action="ppaction://hlinkshowjump?jump=nextslide" highlightClick="1"/>
          </p:cNvPr>
          <p:cNvSpPr/>
          <p:nvPr/>
        </p:nvSpPr>
        <p:spPr>
          <a:xfrm>
            <a:off x="8478232" y="6400800"/>
            <a:ext cx="381000" cy="3810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Custom 6">
      <a:dk1>
        <a:sysClr val="windowText" lastClr="000000"/>
      </a:dk1>
      <a:lt1>
        <a:sysClr val="window" lastClr="FFFFFF"/>
      </a:lt1>
      <a:dk2>
        <a:srgbClr val="575F6D"/>
      </a:dk2>
      <a:lt2>
        <a:srgbClr val="FFF39D"/>
      </a:lt2>
      <a:accent1>
        <a:srgbClr val="CC1717"/>
      </a:accent1>
      <a:accent2>
        <a:srgbClr val="7598D9"/>
      </a:accent2>
      <a:accent3>
        <a:srgbClr val="B32C16"/>
      </a:accent3>
      <a:accent4>
        <a:srgbClr val="F5CD2D"/>
      </a:accent4>
      <a:accent5>
        <a:srgbClr val="AEBAD5"/>
      </a:accent5>
      <a:accent6>
        <a:srgbClr val="777C84"/>
      </a:accent6>
      <a:hlink>
        <a:srgbClr val="CC1717"/>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167</TotalTime>
  <Words>793</Words>
  <Application>Microsoft Office PowerPoint</Application>
  <PresentationFormat>On-screen Show (4:3)</PresentationFormat>
  <Paragraphs>70</Paragraphs>
  <Slides>18</Slides>
  <Notes>0</Notes>
  <HiddenSlides>0</HiddenSlides>
  <MMClips>4</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Century Schoolbook</vt:lpstr>
      <vt:lpstr>Eras Bold ITC</vt:lpstr>
      <vt:lpstr>Eras Demi ITC</vt:lpstr>
      <vt:lpstr>Franklin Gothic Medium</vt:lpstr>
      <vt:lpstr>Wingdings</vt:lpstr>
      <vt:lpstr>Wingdings 2</vt:lpstr>
      <vt:lpstr>Oriel</vt:lpstr>
      <vt:lpstr>Interactive Multimedia</vt:lpstr>
      <vt:lpstr>Table of Contents</vt:lpstr>
      <vt:lpstr>What is Multimedia?</vt:lpstr>
      <vt:lpstr>Text</vt:lpstr>
      <vt:lpstr>ASCII</vt:lpstr>
      <vt:lpstr>Unicode</vt:lpstr>
      <vt:lpstr>Images</vt:lpstr>
      <vt:lpstr>Example Images</vt:lpstr>
      <vt:lpstr>Audio</vt:lpstr>
      <vt:lpstr>Example Audio</vt:lpstr>
      <vt:lpstr>Animation</vt:lpstr>
      <vt:lpstr>Example Animation</vt:lpstr>
      <vt:lpstr>Video</vt:lpstr>
      <vt:lpstr>Example Video</vt:lpstr>
      <vt:lpstr>Hardware</vt:lpstr>
      <vt:lpstr>Software</vt:lpstr>
      <vt:lpstr>Copyright</vt:lpstr>
      <vt:lpstr>Credits</vt:lpstr>
    </vt:vector>
  </TitlesOfParts>
  <Company>Grizli777</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Nate</dc:creator>
  <cp:lastModifiedBy>Thornton, Nathaniel</cp:lastModifiedBy>
  <cp:revision>48</cp:revision>
  <dcterms:created xsi:type="dcterms:W3CDTF">2017-03-21T14:28:39Z</dcterms:created>
  <dcterms:modified xsi:type="dcterms:W3CDTF">2017-03-24T16:33:49Z</dcterms:modified>
</cp:coreProperties>
</file>