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62" r:id="rId3"/>
    <p:sldId id="263" r:id="rId4"/>
    <p:sldId id="264" r:id="rId5"/>
    <p:sldId id="265" r:id="rId6"/>
    <p:sldId id="267" r:id="rId7"/>
    <p:sldId id="279" r:id="rId8"/>
    <p:sldId id="278" r:id="rId9"/>
    <p:sldId id="272" r:id="rId10"/>
    <p:sldId id="273" r:id="rId11"/>
    <p:sldId id="274" r:id="rId12"/>
    <p:sldId id="275"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3D2F6FF-C348-4F3C-886F-859F8A4C5060}">
          <p14:sldIdLst>
            <p14:sldId id="256"/>
            <p14:sldId id="262"/>
            <p14:sldId id="263"/>
            <p14:sldId id="264"/>
            <p14:sldId id="265"/>
          </p14:sldIdLst>
        </p14:section>
        <p14:section name="Untitled Section" id="{E93F9A61-ECCE-47F2-BD4B-890202EEE2D8}">
          <p14:sldIdLst>
            <p14:sldId id="267"/>
            <p14:sldId id="279"/>
            <p14:sldId id="278"/>
            <p14:sldId id="272"/>
            <p14:sldId id="273"/>
            <p14:sldId id="274"/>
            <p14:sldId id="27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2E2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479" autoAdjust="0"/>
    <p:restoredTop sz="96370" autoAdjust="0"/>
  </p:normalViewPr>
  <p:slideViewPr>
    <p:cSldViewPr snapToGrid="0">
      <p:cViewPr varScale="1">
        <p:scale>
          <a:sx n="85" d="100"/>
          <a:sy n="85" d="100"/>
        </p:scale>
        <p:origin x="96" y="846"/>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056941-7BF1-4AB2-8935-EBB130909C10}" type="datetimeFigureOut">
              <a:rPr lang="en-US" smtClean="0"/>
              <a:t>4/25/2017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6E9AFD-713B-4BBE-A9A7-3B17C2605622}" type="slidenum">
              <a:rPr lang="en-US" smtClean="0"/>
              <a:t>‹#›</a:t>
            </a:fld>
            <a:endParaRPr lang="en-US"/>
          </a:p>
        </p:txBody>
      </p:sp>
    </p:spTree>
    <p:extLst>
      <p:ext uri="{BB962C8B-B14F-4D97-AF65-F5344CB8AC3E}">
        <p14:creationId xmlns:p14="http://schemas.microsoft.com/office/powerpoint/2010/main" val="1001849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6E9AFD-713B-4BBE-A9A7-3B17C2605622}" type="slidenum">
              <a:rPr lang="en-US" smtClean="0"/>
              <a:t>5</a:t>
            </a:fld>
            <a:endParaRPr lang="en-US"/>
          </a:p>
        </p:txBody>
      </p:sp>
    </p:spTree>
    <p:extLst>
      <p:ext uri="{BB962C8B-B14F-4D97-AF65-F5344CB8AC3E}">
        <p14:creationId xmlns:p14="http://schemas.microsoft.com/office/powerpoint/2010/main" val="2109088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863B724-47BA-4C03-B6E1-179BCF2BE28E}"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4AFB33-763A-4530-84F5-F5054448CCF2}" type="slidenum">
              <a:rPr lang="en-US" smtClean="0"/>
              <a:t>‹#›</a:t>
            </a:fld>
            <a:endParaRPr lang="en-US"/>
          </a:p>
        </p:txBody>
      </p:sp>
    </p:spTree>
    <p:extLst>
      <p:ext uri="{BB962C8B-B14F-4D97-AF65-F5344CB8AC3E}">
        <p14:creationId xmlns:p14="http://schemas.microsoft.com/office/powerpoint/2010/main" val="149283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63B724-47BA-4C03-B6E1-179BCF2BE28E}"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4AFB33-763A-4530-84F5-F5054448CCF2}" type="slidenum">
              <a:rPr lang="en-US" smtClean="0"/>
              <a:t>‹#›</a:t>
            </a:fld>
            <a:endParaRPr lang="en-US"/>
          </a:p>
        </p:txBody>
      </p:sp>
    </p:spTree>
    <p:extLst>
      <p:ext uri="{BB962C8B-B14F-4D97-AF65-F5344CB8AC3E}">
        <p14:creationId xmlns:p14="http://schemas.microsoft.com/office/powerpoint/2010/main" val="637520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63B724-47BA-4C03-B6E1-179BCF2BE28E}"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4AFB33-763A-4530-84F5-F5054448CCF2}" type="slidenum">
              <a:rPr lang="en-US" smtClean="0"/>
              <a:t>‹#›</a:t>
            </a:fld>
            <a:endParaRPr lang="en-US"/>
          </a:p>
        </p:txBody>
      </p:sp>
    </p:spTree>
    <p:extLst>
      <p:ext uri="{BB962C8B-B14F-4D97-AF65-F5344CB8AC3E}">
        <p14:creationId xmlns:p14="http://schemas.microsoft.com/office/powerpoint/2010/main" val="4282757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63B724-47BA-4C03-B6E1-179BCF2BE28E}"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4AFB33-763A-4530-84F5-F5054448CCF2}" type="slidenum">
              <a:rPr lang="en-US" smtClean="0"/>
              <a:t>‹#›</a:t>
            </a:fld>
            <a:endParaRPr lang="en-US"/>
          </a:p>
        </p:txBody>
      </p:sp>
    </p:spTree>
    <p:extLst>
      <p:ext uri="{BB962C8B-B14F-4D97-AF65-F5344CB8AC3E}">
        <p14:creationId xmlns:p14="http://schemas.microsoft.com/office/powerpoint/2010/main" val="42111519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63B724-47BA-4C03-B6E1-179BCF2BE28E}"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4AFB33-763A-4530-84F5-F5054448CCF2}" type="slidenum">
              <a:rPr lang="en-US" smtClean="0"/>
              <a:t>‹#›</a:t>
            </a:fld>
            <a:endParaRPr lang="en-US"/>
          </a:p>
        </p:txBody>
      </p:sp>
    </p:spTree>
    <p:extLst>
      <p:ext uri="{BB962C8B-B14F-4D97-AF65-F5344CB8AC3E}">
        <p14:creationId xmlns:p14="http://schemas.microsoft.com/office/powerpoint/2010/main" val="1280100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863B724-47BA-4C03-B6E1-179BCF2BE28E}"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4AFB33-763A-4530-84F5-F5054448CCF2}" type="slidenum">
              <a:rPr lang="en-US" smtClean="0"/>
              <a:t>‹#›</a:t>
            </a:fld>
            <a:endParaRPr lang="en-US"/>
          </a:p>
        </p:txBody>
      </p:sp>
    </p:spTree>
    <p:extLst>
      <p:ext uri="{BB962C8B-B14F-4D97-AF65-F5344CB8AC3E}">
        <p14:creationId xmlns:p14="http://schemas.microsoft.com/office/powerpoint/2010/main" val="3402099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863B724-47BA-4C03-B6E1-179BCF2BE28E}" type="datetimeFigureOut">
              <a:rPr lang="en-US" smtClean="0"/>
              <a:t>4/25/2017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94AFB33-763A-4530-84F5-F5054448CCF2}" type="slidenum">
              <a:rPr lang="en-US" smtClean="0"/>
              <a:t>‹#›</a:t>
            </a:fld>
            <a:endParaRPr lang="en-US"/>
          </a:p>
        </p:txBody>
      </p:sp>
    </p:spTree>
    <p:extLst>
      <p:ext uri="{BB962C8B-B14F-4D97-AF65-F5344CB8AC3E}">
        <p14:creationId xmlns:p14="http://schemas.microsoft.com/office/powerpoint/2010/main" val="213989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863B724-47BA-4C03-B6E1-179BCF2BE28E}" type="datetimeFigureOut">
              <a:rPr lang="en-US" smtClean="0"/>
              <a:t>4/25/2017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94AFB33-763A-4530-84F5-F5054448CCF2}" type="slidenum">
              <a:rPr lang="en-US" smtClean="0"/>
              <a:t>‹#›</a:t>
            </a:fld>
            <a:endParaRPr lang="en-US"/>
          </a:p>
        </p:txBody>
      </p:sp>
    </p:spTree>
    <p:extLst>
      <p:ext uri="{BB962C8B-B14F-4D97-AF65-F5344CB8AC3E}">
        <p14:creationId xmlns:p14="http://schemas.microsoft.com/office/powerpoint/2010/main" val="630066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63B724-47BA-4C03-B6E1-179BCF2BE28E}" type="datetimeFigureOut">
              <a:rPr lang="en-US" smtClean="0"/>
              <a:t>4/25/2017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94AFB33-763A-4530-84F5-F5054448CCF2}" type="slidenum">
              <a:rPr lang="en-US" smtClean="0"/>
              <a:t>‹#›</a:t>
            </a:fld>
            <a:endParaRPr lang="en-US"/>
          </a:p>
        </p:txBody>
      </p:sp>
    </p:spTree>
    <p:extLst>
      <p:ext uri="{BB962C8B-B14F-4D97-AF65-F5344CB8AC3E}">
        <p14:creationId xmlns:p14="http://schemas.microsoft.com/office/powerpoint/2010/main" val="26332672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63B724-47BA-4C03-B6E1-179BCF2BE28E}"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4AFB33-763A-4530-84F5-F5054448CCF2}" type="slidenum">
              <a:rPr lang="en-US" smtClean="0"/>
              <a:t>‹#›</a:t>
            </a:fld>
            <a:endParaRPr lang="en-US"/>
          </a:p>
        </p:txBody>
      </p:sp>
    </p:spTree>
    <p:extLst>
      <p:ext uri="{BB962C8B-B14F-4D97-AF65-F5344CB8AC3E}">
        <p14:creationId xmlns:p14="http://schemas.microsoft.com/office/powerpoint/2010/main" val="3546498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63B724-47BA-4C03-B6E1-179BCF2BE28E}"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4AFB33-763A-4530-84F5-F5054448CCF2}" type="slidenum">
              <a:rPr lang="en-US" smtClean="0"/>
              <a:t>‹#›</a:t>
            </a:fld>
            <a:endParaRPr lang="en-US"/>
          </a:p>
        </p:txBody>
      </p:sp>
    </p:spTree>
    <p:extLst>
      <p:ext uri="{BB962C8B-B14F-4D97-AF65-F5344CB8AC3E}">
        <p14:creationId xmlns:p14="http://schemas.microsoft.com/office/powerpoint/2010/main" val="30391967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63B724-47BA-4C03-B6E1-179BCF2BE28E}" type="datetimeFigureOut">
              <a:rPr lang="en-US" smtClean="0"/>
              <a:t>4/25/2017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4AFB33-763A-4530-84F5-F5054448CCF2}" type="slidenum">
              <a:rPr lang="en-US" smtClean="0"/>
              <a:t>‹#›</a:t>
            </a:fld>
            <a:endParaRPr lang="en-US"/>
          </a:p>
        </p:txBody>
      </p:sp>
    </p:spTree>
    <p:extLst>
      <p:ext uri="{BB962C8B-B14F-4D97-AF65-F5344CB8AC3E}">
        <p14:creationId xmlns:p14="http://schemas.microsoft.com/office/powerpoint/2010/main" val="6157685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jpg"/><Relationship Id="rId13" Type="http://schemas.openxmlformats.org/officeDocument/2006/relationships/slide" Target="slide5.xml"/><Relationship Id="rId18" Type="http://schemas.openxmlformats.org/officeDocument/2006/relationships/image" Target="../media/image6.png"/><Relationship Id="rId3" Type="http://schemas.openxmlformats.org/officeDocument/2006/relationships/hyperlink" Target="http://www.cannondale.com/en/USA" TargetMode="External"/><Relationship Id="rId21" Type="http://schemas.openxmlformats.org/officeDocument/2006/relationships/hyperlink" Target="https://twitter.com/PopsbikeshopNJ" TargetMode="External"/><Relationship Id="rId7" Type="http://schemas.openxmlformats.org/officeDocument/2006/relationships/hyperlink" Target="https://www.kinkbmx.com/" TargetMode="External"/><Relationship Id="rId12" Type="http://schemas.openxmlformats.org/officeDocument/2006/relationships/image" Target="../media/image6.svg"/><Relationship Id="rId17" Type="http://schemas.openxmlformats.org/officeDocument/2006/relationships/hyperlink" Target="https://www.facebook.com/PopsBikeShopLLC/" TargetMode="External"/><Relationship Id="rId25" Type="http://schemas.openxmlformats.org/officeDocument/2006/relationships/image" Target="../media/image10.png"/><Relationship Id="rId2" Type="http://schemas.openxmlformats.org/officeDocument/2006/relationships/slideLayout" Target="../slideLayouts/slideLayout1.xml"/><Relationship Id="rId16" Type="http://schemas.openxmlformats.org/officeDocument/2006/relationships/slide" Target="slide2.xml"/><Relationship Id="rId20" Type="http://schemas.openxmlformats.org/officeDocument/2006/relationships/image" Target="../media/image7.png"/><Relationship Id="rId1" Type="http://schemas.openxmlformats.org/officeDocument/2006/relationships/video" Target="https://www.youtube.com/embed/cmkVeIpkyqo" TargetMode="External"/><Relationship Id="rId6" Type="http://schemas.openxmlformats.org/officeDocument/2006/relationships/image" Target="../media/image2.jpg"/><Relationship Id="rId11" Type="http://schemas.openxmlformats.org/officeDocument/2006/relationships/image" Target="../media/image5.png"/><Relationship Id="rId24" Type="http://schemas.openxmlformats.org/officeDocument/2006/relationships/hyperlink" Target="https://www.google.com/maps/place/227+W+Union+Ave,+Bound+Brook,+NJ+08805/@40.5674148,-74.5410318,17.75z/data=!4m5!3m4!1s0x89c3bf71282d23bf:0x1b2c17749d5e4d99!8m2!3d40.5677636!4d-74.5399102" TargetMode="External"/><Relationship Id="rId5" Type="http://schemas.openxmlformats.org/officeDocument/2006/relationships/hyperlink" Target="https://www.giant-bicycles.com/us/" TargetMode="External"/><Relationship Id="rId15" Type="http://schemas.openxmlformats.org/officeDocument/2006/relationships/slide" Target="slide3.xml"/><Relationship Id="rId23" Type="http://schemas.openxmlformats.org/officeDocument/2006/relationships/image" Target="../media/image9.png"/><Relationship Id="rId10" Type="http://schemas.openxmlformats.org/officeDocument/2006/relationships/image" Target="../media/image4.jpg"/><Relationship Id="rId19" Type="http://schemas.openxmlformats.org/officeDocument/2006/relationships/hyperlink" Target="https://www.instagram.com/popsbikeshop/?hl=en" TargetMode="External"/><Relationship Id="rId4" Type="http://schemas.openxmlformats.org/officeDocument/2006/relationships/image" Target="../media/image1.jpg"/><Relationship Id="rId9" Type="http://schemas.openxmlformats.org/officeDocument/2006/relationships/slide" Target="slide1.xml"/><Relationship Id="rId14" Type="http://schemas.openxmlformats.org/officeDocument/2006/relationships/slide" Target="slide4.xml"/><Relationship Id="rId22"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image" Target="../media/image88.jpg"/><Relationship Id="rId18" Type="http://schemas.openxmlformats.org/officeDocument/2006/relationships/hyperlink" Target="http://www.cannondale.com/en/USA/Bike/ProductDetail?Id=ba6f3f2d-1539-45bc-95f1-2505d484766b&amp;parentid=undefined" TargetMode="External"/><Relationship Id="rId26" Type="http://schemas.openxmlformats.org/officeDocument/2006/relationships/hyperlink" Target="http://www.cannondale.com/en/USA/Bike/ProductDetail?Id=c622ebfd-42d0-4360-a880-8a644edf3c65&amp;parentid=undefined" TargetMode="External"/><Relationship Id="rId3" Type="http://schemas.openxmlformats.org/officeDocument/2006/relationships/image" Target="../media/image5.png"/><Relationship Id="rId21" Type="http://schemas.openxmlformats.org/officeDocument/2006/relationships/image" Target="../media/image92.jpg"/><Relationship Id="rId7" Type="http://schemas.openxmlformats.org/officeDocument/2006/relationships/slide" Target="slide3.xml"/><Relationship Id="rId12" Type="http://schemas.openxmlformats.org/officeDocument/2006/relationships/hyperlink" Target="http://www.cannondale.com/en/USA/Bike/ProductDetail?Id=63ee38b5-13f5-43e9-a73c-fa4b1f3b9d27&amp;parentid=undefined" TargetMode="External"/><Relationship Id="rId17" Type="http://schemas.openxmlformats.org/officeDocument/2006/relationships/image" Target="../media/image90.jpg"/><Relationship Id="rId25" Type="http://schemas.openxmlformats.org/officeDocument/2006/relationships/image" Target="../media/image94.png"/><Relationship Id="rId2" Type="http://schemas.openxmlformats.org/officeDocument/2006/relationships/image" Target="../media/image4.jpg"/><Relationship Id="rId16" Type="http://schemas.openxmlformats.org/officeDocument/2006/relationships/hyperlink" Target="http://www.cannondale.com/en/USA/Bike/ProductDetail?Id=9230e628-07be-4df0-9f45-f4b92c056569&amp;parentid=undefined" TargetMode="External"/><Relationship Id="rId20" Type="http://schemas.openxmlformats.org/officeDocument/2006/relationships/hyperlink" Target="http://www.cannondale.com/en/USA/Bike/ProductDetail?Id=56926057-cefb-4ac9-a52b-1a60c036e303&amp;parentid=undefined" TargetMode="External"/><Relationship Id="rId29" Type="http://schemas.openxmlformats.org/officeDocument/2006/relationships/image" Target="../media/image96.jpg"/><Relationship Id="rId1" Type="http://schemas.openxmlformats.org/officeDocument/2006/relationships/slideLayout" Target="../slideLayouts/slideLayout1.xml"/><Relationship Id="rId6" Type="http://schemas.openxmlformats.org/officeDocument/2006/relationships/slide" Target="slide2.xml"/><Relationship Id="rId11" Type="http://schemas.openxmlformats.org/officeDocument/2006/relationships/image" Target="../media/image87.jpg"/><Relationship Id="rId24" Type="http://schemas.openxmlformats.org/officeDocument/2006/relationships/hyperlink" Target="http://www.cannondale.com/en/USA/Bike/ProductDetail?Id=2f81fe06-d645-411d-a8be-2a4eaca0531b&amp;parentid=undefined" TargetMode="External"/><Relationship Id="rId5" Type="http://schemas.openxmlformats.org/officeDocument/2006/relationships/slide" Target="slide1.xml"/><Relationship Id="rId15" Type="http://schemas.openxmlformats.org/officeDocument/2006/relationships/image" Target="../media/image89.jpg"/><Relationship Id="rId23" Type="http://schemas.openxmlformats.org/officeDocument/2006/relationships/image" Target="../media/image93.png"/><Relationship Id="rId28" Type="http://schemas.openxmlformats.org/officeDocument/2006/relationships/hyperlink" Target="http://www.cannondale.com/en/USA/Bike/ProductDetail?Id=cbaf30c2-d6d1-4d48-a8a0-6bae3a03919a&amp;parentid=undefined" TargetMode="External"/><Relationship Id="rId10" Type="http://schemas.openxmlformats.org/officeDocument/2006/relationships/hyperlink" Target="http://www.cannondale.com/en/USA/Bike/ProductDetail?Id=975b5ecb-8f38-4335-9f56-c6eb8c4f125e&amp;parentid=undefined" TargetMode="External"/><Relationship Id="rId19" Type="http://schemas.openxmlformats.org/officeDocument/2006/relationships/image" Target="../media/image91.jpg"/><Relationship Id="rId4" Type="http://schemas.openxmlformats.org/officeDocument/2006/relationships/image" Target="../media/image6.svg"/><Relationship Id="rId9" Type="http://schemas.openxmlformats.org/officeDocument/2006/relationships/slide" Target="slide5.xml"/><Relationship Id="rId14" Type="http://schemas.openxmlformats.org/officeDocument/2006/relationships/hyperlink" Target="http://www.cannondale.com/en/USA/Bike/ProductDetail?Id=2da08fb3-45c6-4d2d-aae2-003295f4fa29&amp;parentid=undefined" TargetMode="External"/><Relationship Id="rId22" Type="http://schemas.openxmlformats.org/officeDocument/2006/relationships/hyperlink" Target="http://www.cannondale.com/en/USA/Bike/ProductDetail?Id=72c501de-e2a9-4493-b8f3-a517310d3c8c&amp;parentid=undefined" TargetMode="External"/><Relationship Id="rId27" Type="http://schemas.openxmlformats.org/officeDocument/2006/relationships/image" Target="../media/image95.jpg"/></Relationships>
</file>

<file path=ppt/slides/_rels/slide11.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image" Target="../media/image98.jpg"/><Relationship Id="rId18" Type="http://schemas.openxmlformats.org/officeDocument/2006/relationships/hyperlink" Target="https://www.giant-bicycles.com/us/roam-2" TargetMode="External"/><Relationship Id="rId26" Type="http://schemas.openxmlformats.org/officeDocument/2006/relationships/hyperlink" Target="https://www.liv-cycling.com/us/flourish-4" TargetMode="External"/><Relationship Id="rId3" Type="http://schemas.openxmlformats.org/officeDocument/2006/relationships/image" Target="../media/image5.png"/><Relationship Id="rId21" Type="http://schemas.openxmlformats.org/officeDocument/2006/relationships/image" Target="../media/image102.jpg"/><Relationship Id="rId7" Type="http://schemas.openxmlformats.org/officeDocument/2006/relationships/slide" Target="slide3.xml"/><Relationship Id="rId12" Type="http://schemas.openxmlformats.org/officeDocument/2006/relationships/hyperlink" Target="https://www.giant-bicycles.com/us/cypress-dx" TargetMode="External"/><Relationship Id="rId17" Type="http://schemas.openxmlformats.org/officeDocument/2006/relationships/image" Target="../media/image100.jpg"/><Relationship Id="rId25" Type="http://schemas.openxmlformats.org/officeDocument/2006/relationships/image" Target="../media/image104.jpg"/><Relationship Id="rId2" Type="http://schemas.openxmlformats.org/officeDocument/2006/relationships/image" Target="../media/image4.jpg"/><Relationship Id="rId16" Type="http://schemas.openxmlformats.org/officeDocument/2006/relationships/hyperlink" Target="https://www.giant-bicycles.com/us/escape-city" TargetMode="External"/><Relationship Id="rId20" Type="http://schemas.openxmlformats.org/officeDocument/2006/relationships/hyperlink" Target="https://www.liv-cycling.com/us/rove-2" TargetMode="External"/><Relationship Id="rId29" Type="http://schemas.openxmlformats.org/officeDocument/2006/relationships/image" Target="../media/image106.jpg"/><Relationship Id="rId1" Type="http://schemas.openxmlformats.org/officeDocument/2006/relationships/slideLayout" Target="../slideLayouts/slideLayout1.xml"/><Relationship Id="rId6" Type="http://schemas.openxmlformats.org/officeDocument/2006/relationships/slide" Target="slide2.xml"/><Relationship Id="rId11" Type="http://schemas.openxmlformats.org/officeDocument/2006/relationships/image" Target="../media/image97.jpg"/><Relationship Id="rId24" Type="http://schemas.openxmlformats.org/officeDocument/2006/relationships/hyperlink" Target="https://www.liv-cycling.com/us/simple-three-w" TargetMode="External"/><Relationship Id="rId5" Type="http://schemas.openxmlformats.org/officeDocument/2006/relationships/slide" Target="slide1.xml"/><Relationship Id="rId15" Type="http://schemas.openxmlformats.org/officeDocument/2006/relationships/image" Target="../media/image99.jpg"/><Relationship Id="rId23" Type="http://schemas.openxmlformats.org/officeDocument/2006/relationships/image" Target="../media/image103.jpg"/><Relationship Id="rId28" Type="http://schemas.openxmlformats.org/officeDocument/2006/relationships/hyperlink" Target="https://www.liv-cycling.com/us/flourish-fs-1" TargetMode="External"/><Relationship Id="rId10" Type="http://schemas.openxmlformats.org/officeDocument/2006/relationships/hyperlink" Target="https://www.giant-bicycles.com/us/cypress" TargetMode="External"/><Relationship Id="rId19" Type="http://schemas.openxmlformats.org/officeDocument/2006/relationships/image" Target="../media/image101.jpg"/><Relationship Id="rId4" Type="http://schemas.openxmlformats.org/officeDocument/2006/relationships/image" Target="../media/image6.svg"/><Relationship Id="rId9" Type="http://schemas.openxmlformats.org/officeDocument/2006/relationships/slide" Target="slide5.xml"/><Relationship Id="rId14" Type="http://schemas.openxmlformats.org/officeDocument/2006/relationships/hyperlink" Target="https://www.giant-bicycles.com/us/escape-3" TargetMode="External"/><Relationship Id="rId22" Type="http://schemas.openxmlformats.org/officeDocument/2006/relationships/hyperlink" Target="https://www.giant-bicycles.com/us/simple-three" TargetMode="External"/><Relationship Id="rId27" Type="http://schemas.openxmlformats.org/officeDocument/2006/relationships/image" Target="../media/image105.jpg"/></Relationships>
</file>

<file path=ppt/slides/_rels/slide12.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image" Target="../media/image108.jpg"/><Relationship Id="rId18" Type="http://schemas.openxmlformats.org/officeDocument/2006/relationships/hyperlink" Target="http://www.cannondale.com/en/USA/Bike/ProductDetail?Id=cf59e705-7081-4342-8bfc-9eedefdf75e0&amp;parentid=undefined" TargetMode="External"/><Relationship Id="rId26" Type="http://schemas.openxmlformats.org/officeDocument/2006/relationships/hyperlink" Target="http://www.cannondale.com/en/USA/Bike/ProductDetail?Id=1dc4f125-85a0-4590-8a6b-a32ccf427d21&amp;parentid=undefined" TargetMode="External"/><Relationship Id="rId3" Type="http://schemas.openxmlformats.org/officeDocument/2006/relationships/image" Target="../media/image5.png"/><Relationship Id="rId21" Type="http://schemas.openxmlformats.org/officeDocument/2006/relationships/image" Target="../media/image112.jpg"/><Relationship Id="rId7" Type="http://schemas.openxmlformats.org/officeDocument/2006/relationships/slide" Target="slide3.xml"/><Relationship Id="rId12" Type="http://schemas.openxmlformats.org/officeDocument/2006/relationships/hyperlink" Target="http://www.cannondale.com/en/USA/Bike/ProductDetail?Id=17181b3c-2a89-4167-acd5-95e65b384e0c&amp;parentid=undefined" TargetMode="External"/><Relationship Id="rId17" Type="http://schemas.openxmlformats.org/officeDocument/2006/relationships/image" Target="../media/image110.png"/><Relationship Id="rId25" Type="http://schemas.openxmlformats.org/officeDocument/2006/relationships/image" Target="../media/image114.jpg"/><Relationship Id="rId2" Type="http://schemas.openxmlformats.org/officeDocument/2006/relationships/image" Target="../media/image4.jpg"/><Relationship Id="rId16" Type="http://schemas.openxmlformats.org/officeDocument/2006/relationships/hyperlink" Target="http://www.cannondale.com/en/USA/Bike/ProductDetail?Id=7adbe241-cc33-4ea5-b62f-9f32c8476f31&amp;parentid=undefined" TargetMode="External"/><Relationship Id="rId20" Type="http://schemas.openxmlformats.org/officeDocument/2006/relationships/hyperlink" Target="http://www.cannondale.com/en/USA/Bike/ProductDetail?Id=5ef6699d-92a0-45ee-b2c2-95d12e2f9b9b&amp;parentid=undefined" TargetMode="External"/><Relationship Id="rId29" Type="http://schemas.openxmlformats.org/officeDocument/2006/relationships/image" Target="../media/image116.jpg"/><Relationship Id="rId1" Type="http://schemas.openxmlformats.org/officeDocument/2006/relationships/slideLayout" Target="../slideLayouts/slideLayout1.xml"/><Relationship Id="rId6" Type="http://schemas.openxmlformats.org/officeDocument/2006/relationships/slide" Target="slide2.xml"/><Relationship Id="rId11" Type="http://schemas.openxmlformats.org/officeDocument/2006/relationships/image" Target="../media/image107.jpg"/><Relationship Id="rId24" Type="http://schemas.openxmlformats.org/officeDocument/2006/relationships/hyperlink" Target="http://www.cannondale.com/en/USA/Bike/ProductDetail?Id=cddf1d1a-8e5e-4505-84ff-a9f4fb32f1e8&amp;parentid=undefined" TargetMode="External"/><Relationship Id="rId5" Type="http://schemas.openxmlformats.org/officeDocument/2006/relationships/slide" Target="slide1.xml"/><Relationship Id="rId15" Type="http://schemas.openxmlformats.org/officeDocument/2006/relationships/image" Target="../media/image109.jpg"/><Relationship Id="rId23" Type="http://schemas.openxmlformats.org/officeDocument/2006/relationships/image" Target="../media/image113.jpg"/><Relationship Id="rId28" Type="http://schemas.openxmlformats.org/officeDocument/2006/relationships/hyperlink" Target="http://www.cannondale.com/en/USA/Bike/ProductDetail?Id=fb5c33e6-965d-4efe-b3d0-313ee2a8d6fd&amp;parentid=undefined" TargetMode="External"/><Relationship Id="rId10" Type="http://schemas.openxmlformats.org/officeDocument/2006/relationships/hyperlink" Target="http://www.cannondale.com/en/USA/Bike/ProductDetail?Id=da13ef20-2b01-416d-9288-076eb6e362b1&amp;parentid=undefined" TargetMode="External"/><Relationship Id="rId19" Type="http://schemas.openxmlformats.org/officeDocument/2006/relationships/image" Target="../media/image111.jpg"/><Relationship Id="rId4" Type="http://schemas.openxmlformats.org/officeDocument/2006/relationships/image" Target="../media/image6.svg"/><Relationship Id="rId9" Type="http://schemas.openxmlformats.org/officeDocument/2006/relationships/slide" Target="slide5.xml"/><Relationship Id="rId14" Type="http://schemas.openxmlformats.org/officeDocument/2006/relationships/hyperlink" Target="http://www.cannondale.com/en/USA/Bike/ProductDetail?Id=d7e5ec12-71ba-469a-aecf-17be134f7f37&amp;parentid=undefined" TargetMode="External"/><Relationship Id="rId22" Type="http://schemas.openxmlformats.org/officeDocument/2006/relationships/hyperlink" Target="http://www.cannondale.com/en/USA/Bike/ProductDetail?Id=6a6c11bc-2a22-4b09-b6f0-b0672622a3ce&amp;parentid=undefined" TargetMode="External"/><Relationship Id="rId27" Type="http://schemas.openxmlformats.org/officeDocument/2006/relationships/image" Target="../media/image115.jpg"/></Relationships>
</file>

<file path=ppt/slides/_rels/slide2.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image" Target="../media/image12.png"/><Relationship Id="rId18" Type="http://schemas.openxmlformats.org/officeDocument/2006/relationships/slide" Target="slide11.xml"/><Relationship Id="rId3" Type="http://schemas.openxmlformats.org/officeDocument/2006/relationships/image" Target="../media/image5.png"/><Relationship Id="rId21" Type="http://schemas.openxmlformats.org/officeDocument/2006/relationships/slide" Target="slide8.xml"/><Relationship Id="rId7" Type="http://schemas.openxmlformats.org/officeDocument/2006/relationships/slide" Target="slide3.xml"/><Relationship Id="rId12" Type="http://schemas.openxmlformats.org/officeDocument/2006/relationships/hyperlink" Target="http://www.cannondale.com/en/USA" TargetMode="External"/><Relationship Id="rId17" Type="http://schemas.openxmlformats.org/officeDocument/2006/relationships/slide" Target="slide9.xml"/><Relationship Id="rId2" Type="http://schemas.openxmlformats.org/officeDocument/2006/relationships/image" Target="../media/image4.jpg"/><Relationship Id="rId16" Type="http://schemas.openxmlformats.org/officeDocument/2006/relationships/slide" Target="slide7.xml"/><Relationship Id="rId20" Type="http://schemas.openxmlformats.org/officeDocument/2006/relationships/slide" Target="slide10.xml"/><Relationship Id="rId1" Type="http://schemas.openxmlformats.org/officeDocument/2006/relationships/slideLayout" Target="../slideLayouts/slideLayout1.xml"/><Relationship Id="rId6" Type="http://schemas.openxmlformats.org/officeDocument/2006/relationships/slide" Target="slide2.xml"/><Relationship Id="rId11" Type="http://schemas.openxmlformats.org/officeDocument/2006/relationships/image" Target="../media/image11.png"/><Relationship Id="rId5" Type="http://schemas.openxmlformats.org/officeDocument/2006/relationships/slide" Target="slide1.xml"/><Relationship Id="rId15" Type="http://schemas.openxmlformats.org/officeDocument/2006/relationships/image" Target="../media/image13.png"/><Relationship Id="rId23" Type="http://schemas.openxmlformats.org/officeDocument/2006/relationships/image" Target="../media/image14.png"/><Relationship Id="rId10" Type="http://schemas.openxmlformats.org/officeDocument/2006/relationships/hyperlink" Target="https://www.giant-bicycles.com/us/" TargetMode="External"/><Relationship Id="rId19" Type="http://schemas.openxmlformats.org/officeDocument/2006/relationships/slide" Target="slide12.xml"/><Relationship Id="rId4" Type="http://schemas.openxmlformats.org/officeDocument/2006/relationships/image" Target="../media/image6.svg"/><Relationship Id="rId9" Type="http://schemas.openxmlformats.org/officeDocument/2006/relationships/slide" Target="slide5.xml"/><Relationship Id="rId14" Type="http://schemas.openxmlformats.org/officeDocument/2006/relationships/slide" Target="slide6.xml"/><Relationship Id="rId22" Type="http://schemas.openxmlformats.org/officeDocument/2006/relationships/hyperlink" Target="https://www.liv-cycling.com/us/" TargetMode="External"/></Relationships>
</file>

<file path=ppt/slides/_rels/slide3.xml.rels><?xml version="1.0" encoding="UTF-8" standalone="yes"?>
<Relationships xmlns="http://schemas.openxmlformats.org/package/2006/relationships"><Relationship Id="rId13" Type="http://schemas.openxmlformats.org/officeDocument/2006/relationships/image" Target="../media/image18.jpeg"/><Relationship Id="rId18" Type="http://schemas.openxmlformats.org/officeDocument/2006/relationships/image" Target="../media/image23.jpeg"/><Relationship Id="rId26" Type="http://schemas.openxmlformats.org/officeDocument/2006/relationships/image" Target="../media/image31.jpeg"/><Relationship Id="rId39" Type="http://schemas.openxmlformats.org/officeDocument/2006/relationships/image" Target="../media/image44.jpeg"/><Relationship Id="rId21" Type="http://schemas.openxmlformats.org/officeDocument/2006/relationships/image" Target="../media/image26.jpeg"/><Relationship Id="rId34" Type="http://schemas.openxmlformats.org/officeDocument/2006/relationships/image" Target="../media/image39.jpeg"/><Relationship Id="rId7" Type="http://schemas.openxmlformats.org/officeDocument/2006/relationships/slide" Target="slide3.xml"/><Relationship Id="rId12" Type="http://schemas.openxmlformats.org/officeDocument/2006/relationships/image" Target="../media/image17.jpg"/><Relationship Id="rId17" Type="http://schemas.openxmlformats.org/officeDocument/2006/relationships/image" Target="../media/image22.jpeg"/><Relationship Id="rId25" Type="http://schemas.openxmlformats.org/officeDocument/2006/relationships/image" Target="../media/image30.jpeg"/><Relationship Id="rId33" Type="http://schemas.openxmlformats.org/officeDocument/2006/relationships/image" Target="../media/image38.jpeg"/><Relationship Id="rId38" Type="http://schemas.openxmlformats.org/officeDocument/2006/relationships/image" Target="../media/image43.jpeg"/><Relationship Id="rId2" Type="http://schemas.openxmlformats.org/officeDocument/2006/relationships/image" Target="../media/image4.jpg"/><Relationship Id="rId16" Type="http://schemas.openxmlformats.org/officeDocument/2006/relationships/image" Target="../media/image21.jpg"/><Relationship Id="rId20" Type="http://schemas.openxmlformats.org/officeDocument/2006/relationships/image" Target="../media/image25.jpeg"/><Relationship Id="rId29" Type="http://schemas.openxmlformats.org/officeDocument/2006/relationships/image" Target="../media/image34.jpeg"/><Relationship Id="rId1" Type="http://schemas.openxmlformats.org/officeDocument/2006/relationships/slideLayout" Target="../slideLayouts/slideLayout1.xml"/><Relationship Id="rId6" Type="http://schemas.openxmlformats.org/officeDocument/2006/relationships/slide" Target="slide2.xml"/><Relationship Id="rId11" Type="http://schemas.openxmlformats.org/officeDocument/2006/relationships/image" Target="../media/image16.jpeg"/><Relationship Id="rId24" Type="http://schemas.openxmlformats.org/officeDocument/2006/relationships/image" Target="../media/image29.jpeg"/><Relationship Id="rId32" Type="http://schemas.openxmlformats.org/officeDocument/2006/relationships/image" Target="../media/image37.jpeg"/><Relationship Id="rId37" Type="http://schemas.openxmlformats.org/officeDocument/2006/relationships/image" Target="../media/image42.jpeg"/><Relationship Id="rId5" Type="http://schemas.openxmlformats.org/officeDocument/2006/relationships/slide" Target="slide1.xml"/><Relationship Id="rId15" Type="http://schemas.openxmlformats.org/officeDocument/2006/relationships/image" Target="../media/image20.jpeg"/><Relationship Id="rId23" Type="http://schemas.openxmlformats.org/officeDocument/2006/relationships/image" Target="../media/image28.jpeg"/><Relationship Id="rId28" Type="http://schemas.openxmlformats.org/officeDocument/2006/relationships/image" Target="../media/image33.jpeg"/><Relationship Id="rId36" Type="http://schemas.openxmlformats.org/officeDocument/2006/relationships/image" Target="../media/image41.jpeg"/><Relationship Id="rId10" Type="http://schemas.openxmlformats.org/officeDocument/2006/relationships/image" Target="../media/image15.jpeg"/><Relationship Id="rId19" Type="http://schemas.openxmlformats.org/officeDocument/2006/relationships/image" Target="../media/image24.jpeg"/><Relationship Id="rId31" Type="http://schemas.openxmlformats.org/officeDocument/2006/relationships/image" Target="../media/image36.jpeg"/><Relationship Id="rId4" Type="http://schemas.openxmlformats.org/officeDocument/2006/relationships/image" Target="../media/image6.svg"/><Relationship Id="rId9" Type="http://schemas.openxmlformats.org/officeDocument/2006/relationships/slide" Target="slide5.xml"/><Relationship Id="rId14" Type="http://schemas.openxmlformats.org/officeDocument/2006/relationships/image" Target="../media/image19.jpeg"/><Relationship Id="rId22" Type="http://schemas.openxmlformats.org/officeDocument/2006/relationships/image" Target="../media/image27.jpeg"/><Relationship Id="rId27" Type="http://schemas.openxmlformats.org/officeDocument/2006/relationships/image" Target="../media/image32.jpeg"/><Relationship Id="rId30" Type="http://schemas.openxmlformats.org/officeDocument/2006/relationships/image" Target="../media/image35.jpeg"/><Relationship Id="rId35" Type="http://schemas.openxmlformats.org/officeDocument/2006/relationships/image" Target="../media/image40.jpeg"/><Relationship Id="rId8" Type="http://schemas.openxmlformats.org/officeDocument/2006/relationships/slide" Target="slide4.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image" Target="../media/image5.png"/><Relationship Id="rId7" Type="http://schemas.openxmlformats.org/officeDocument/2006/relationships/slide" Target="slide3.xml"/><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slide" Target="slide2.xml"/><Relationship Id="rId5" Type="http://schemas.openxmlformats.org/officeDocument/2006/relationships/slide" Target="slide1.xml"/><Relationship Id="rId10" Type="http://schemas.openxmlformats.org/officeDocument/2006/relationships/image" Target="../media/image45.jpg"/><Relationship Id="rId4" Type="http://schemas.openxmlformats.org/officeDocument/2006/relationships/image" Target="../media/image6.svg"/><Relationship Id="rId9" Type="http://schemas.openxmlformats.org/officeDocument/2006/relationships/slide" Target="slide5.xml"/></Relationships>
</file>

<file path=ppt/slides/_rels/slide5.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4.jpg"/><Relationship Id="rId7"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1.xml"/><Relationship Id="rId11" Type="http://schemas.openxmlformats.org/officeDocument/2006/relationships/image" Target="../media/image46.jpg"/><Relationship Id="rId5" Type="http://schemas.openxmlformats.org/officeDocument/2006/relationships/image" Target="../media/image6.svg"/><Relationship Id="rId10" Type="http://schemas.openxmlformats.org/officeDocument/2006/relationships/slide" Target="slide5.xml"/><Relationship Id="rId4" Type="http://schemas.openxmlformats.org/officeDocument/2006/relationships/image" Target="../media/image5.png"/><Relationship Id="rId9" Type="http://schemas.openxmlformats.org/officeDocument/2006/relationships/slide" Target="slide4.xml"/></Relationships>
</file>

<file path=ppt/slides/_rels/slide6.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hyperlink" Target="https://www.kinkbmx.com/bikes/2017/launch-2017/" TargetMode="External"/><Relationship Id="rId18" Type="http://schemas.openxmlformats.org/officeDocument/2006/relationships/hyperlink" Target="https://www.kinkbmx.com/bikes/2017/whip-2017/" TargetMode="External"/><Relationship Id="rId26" Type="http://schemas.openxmlformats.org/officeDocument/2006/relationships/hyperlink" Target="https://www.kinkbmx.com/bikes/2017/solace-2017/" TargetMode="External"/><Relationship Id="rId3" Type="http://schemas.openxmlformats.org/officeDocument/2006/relationships/image" Target="../media/image5.png"/><Relationship Id="rId21" Type="http://schemas.openxmlformats.org/officeDocument/2006/relationships/image" Target="../media/image53.jpeg"/><Relationship Id="rId7" Type="http://schemas.openxmlformats.org/officeDocument/2006/relationships/slide" Target="slide3.xml"/><Relationship Id="rId12" Type="http://schemas.openxmlformats.org/officeDocument/2006/relationships/image" Target="../media/image48.jpeg"/><Relationship Id="rId17" Type="http://schemas.openxmlformats.org/officeDocument/2006/relationships/image" Target="../media/image51.jpeg"/><Relationship Id="rId25" Type="http://schemas.openxmlformats.org/officeDocument/2006/relationships/image" Target="../media/image55.jpeg"/><Relationship Id="rId2" Type="http://schemas.openxmlformats.org/officeDocument/2006/relationships/image" Target="../media/image4.jpg"/><Relationship Id="rId16" Type="http://schemas.openxmlformats.org/officeDocument/2006/relationships/hyperlink" Target="https://www.kinkbmx.com/bikes/2017/gap-2017/" TargetMode="External"/><Relationship Id="rId20" Type="http://schemas.openxmlformats.org/officeDocument/2006/relationships/hyperlink" Target="https://www.kinkbmx.com/bikes/2017/liberty-2017/" TargetMode="External"/><Relationship Id="rId1" Type="http://schemas.openxmlformats.org/officeDocument/2006/relationships/slideLayout" Target="../slideLayouts/slideLayout1.xml"/><Relationship Id="rId6" Type="http://schemas.openxmlformats.org/officeDocument/2006/relationships/slide" Target="slide2.xml"/><Relationship Id="rId11" Type="http://schemas.openxmlformats.org/officeDocument/2006/relationships/image" Target="../media/image47.jpeg"/><Relationship Id="rId24" Type="http://schemas.openxmlformats.org/officeDocument/2006/relationships/hyperlink" Target="https://www.kinkbmx.com/bikes/2017/sxtn-2017/" TargetMode="External"/><Relationship Id="rId5" Type="http://schemas.openxmlformats.org/officeDocument/2006/relationships/slide" Target="slide1.xml"/><Relationship Id="rId15" Type="http://schemas.openxmlformats.org/officeDocument/2006/relationships/image" Target="../media/image50.jpeg"/><Relationship Id="rId23" Type="http://schemas.openxmlformats.org/officeDocument/2006/relationships/image" Target="../media/image54.jpeg"/><Relationship Id="rId10" Type="http://schemas.openxmlformats.org/officeDocument/2006/relationships/hyperlink" Target="https://www.kinkbmx.com/bikes/2017/curb-2017/" TargetMode="External"/><Relationship Id="rId19" Type="http://schemas.openxmlformats.org/officeDocument/2006/relationships/image" Target="../media/image52.jpeg"/><Relationship Id="rId4" Type="http://schemas.openxmlformats.org/officeDocument/2006/relationships/image" Target="../media/image6.svg"/><Relationship Id="rId9" Type="http://schemas.openxmlformats.org/officeDocument/2006/relationships/slide" Target="slide5.xml"/><Relationship Id="rId14" Type="http://schemas.openxmlformats.org/officeDocument/2006/relationships/image" Target="../media/image49.jpeg"/><Relationship Id="rId22" Type="http://schemas.openxmlformats.org/officeDocument/2006/relationships/hyperlink" Target="https://www.kinkbmx.com/bikes/2017/redwood-2017/" TargetMode="External"/><Relationship Id="rId27" Type="http://schemas.openxmlformats.org/officeDocument/2006/relationships/image" Target="../media/image56.jpeg"/></Relationships>
</file>

<file path=ppt/slides/_rels/slide7.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image" Target="../media/image58.jpg"/><Relationship Id="rId18" Type="http://schemas.openxmlformats.org/officeDocument/2006/relationships/hyperlink" Target="https://www.giant-bicycles.com/us/tcr-advanced-2" TargetMode="External"/><Relationship Id="rId26" Type="http://schemas.openxmlformats.org/officeDocument/2006/relationships/hyperlink" Target="https://www.giant-bicycles.com/us/anyroad-2" TargetMode="External"/><Relationship Id="rId3" Type="http://schemas.openxmlformats.org/officeDocument/2006/relationships/image" Target="../media/image5.png"/><Relationship Id="rId21" Type="http://schemas.openxmlformats.org/officeDocument/2006/relationships/image" Target="../media/image62.jpg"/><Relationship Id="rId7" Type="http://schemas.openxmlformats.org/officeDocument/2006/relationships/slide" Target="slide3.xml"/><Relationship Id="rId12" Type="http://schemas.openxmlformats.org/officeDocument/2006/relationships/hyperlink" Target="https://www.giant-bicycles.com/us/contend-1" TargetMode="External"/><Relationship Id="rId17" Type="http://schemas.openxmlformats.org/officeDocument/2006/relationships/image" Target="../media/image60.jpg"/><Relationship Id="rId25" Type="http://schemas.openxmlformats.org/officeDocument/2006/relationships/image" Target="../media/image64.jpg"/><Relationship Id="rId2" Type="http://schemas.openxmlformats.org/officeDocument/2006/relationships/image" Target="../media/image4.jpg"/><Relationship Id="rId16" Type="http://schemas.openxmlformats.org/officeDocument/2006/relationships/hyperlink" Target="https://www.giant-bicycles.com/us/defy-advanced-2" TargetMode="External"/><Relationship Id="rId20" Type="http://schemas.openxmlformats.org/officeDocument/2006/relationships/hyperlink" Target="https://www.giant-bicycles.com/us/tcr-advanced-sl-0-disc" TargetMode="External"/><Relationship Id="rId29" Type="http://schemas.openxmlformats.org/officeDocument/2006/relationships/image" Target="../media/image66.jpg"/><Relationship Id="rId1" Type="http://schemas.openxmlformats.org/officeDocument/2006/relationships/slideLayout" Target="../slideLayouts/slideLayout1.xml"/><Relationship Id="rId6" Type="http://schemas.openxmlformats.org/officeDocument/2006/relationships/slide" Target="slide2.xml"/><Relationship Id="rId11" Type="http://schemas.openxmlformats.org/officeDocument/2006/relationships/image" Target="../media/image57.jpg"/><Relationship Id="rId24" Type="http://schemas.openxmlformats.org/officeDocument/2006/relationships/hyperlink" Target="https://www.giant-bicycles.com/us/trinity-advanced-pro-1" TargetMode="External"/><Relationship Id="rId5" Type="http://schemas.openxmlformats.org/officeDocument/2006/relationships/slide" Target="slide1.xml"/><Relationship Id="rId15" Type="http://schemas.openxmlformats.org/officeDocument/2006/relationships/image" Target="../media/image59.jpg"/><Relationship Id="rId23" Type="http://schemas.openxmlformats.org/officeDocument/2006/relationships/image" Target="../media/image63.jpg"/><Relationship Id="rId28" Type="http://schemas.openxmlformats.org/officeDocument/2006/relationships/hyperlink" Target="https://www.giant-bicycles.com/us/fastroad-slr-1" TargetMode="External"/><Relationship Id="rId10" Type="http://schemas.openxmlformats.org/officeDocument/2006/relationships/hyperlink" Target="https://www.giant-bicycles.com/us/contend-3" TargetMode="External"/><Relationship Id="rId19" Type="http://schemas.openxmlformats.org/officeDocument/2006/relationships/image" Target="../media/image61.jpeg"/><Relationship Id="rId4" Type="http://schemas.openxmlformats.org/officeDocument/2006/relationships/image" Target="../media/image6.svg"/><Relationship Id="rId9" Type="http://schemas.openxmlformats.org/officeDocument/2006/relationships/slide" Target="slide5.xml"/><Relationship Id="rId14" Type="http://schemas.openxmlformats.org/officeDocument/2006/relationships/hyperlink" Target="https://www.giant-bicycles.com/us/defy-advanced-3" TargetMode="External"/><Relationship Id="rId22" Type="http://schemas.openxmlformats.org/officeDocument/2006/relationships/hyperlink" Target="https://www.giant-bicycles.com/us/trinity-advanced" TargetMode="External"/><Relationship Id="rId27" Type="http://schemas.openxmlformats.org/officeDocument/2006/relationships/image" Target="../media/image65.jpg"/></Relationships>
</file>

<file path=ppt/slides/_rels/slide8.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image" Target="../media/image68.jpg"/><Relationship Id="rId18" Type="http://schemas.openxmlformats.org/officeDocument/2006/relationships/image" Target="../media/image71.jpg"/><Relationship Id="rId26" Type="http://schemas.openxmlformats.org/officeDocument/2006/relationships/image" Target="../media/image75.jpg"/><Relationship Id="rId3" Type="http://schemas.openxmlformats.org/officeDocument/2006/relationships/image" Target="../media/image5.png"/><Relationship Id="rId21" Type="http://schemas.openxmlformats.org/officeDocument/2006/relationships/hyperlink" Target="http://www.cannondale.com/en/USA/Bike/ProductDetail?Id=cbba4395-fc2d-40f6-ac61-3183b12f14b8&amp;parentid=undefined" TargetMode="External"/><Relationship Id="rId7" Type="http://schemas.openxmlformats.org/officeDocument/2006/relationships/slide" Target="slide3.xml"/><Relationship Id="rId12" Type="http://schemas.openxmlformats.org/officeDocument/2006/relationships/hyperlink" Target="http://www.cannondale.com/en/USA/Bike/ProductDetail?Id=17deb36b-9871-4194-a79c-c5a3a6803c3b&amp;parentid=undefined" TargetMode="External"/><Relationship Id="rId17" Type="http://schemas.openxmlformats.org/officeDocument/2006/relationships/image" Target="../media/image70.jpg"/><Relationship Id="rId25" Type="http://schemas.openxmlformats.org/officeDocument/2006/relationships/hyperlink" Target="http://www.cannondale.com/en/USA/Bike/ProductDetail?Id=4a8a930f-c1de-422f-bf23-81d13da8c706&amp;parentid=undefined" TargetMode="External"/><Relationship Id="rId2" Type="http://schemas.openxmlformats.org/officeDocument/2006/relationships/image" Target="../media/image4.jpg"/><Relationship Id="rId16" Type="http://schemas.openxmlformats.org/officeDocument/2006/relationships/hyperlink" Target="http://www.cannondale.com/en/USA/Bike/ProductDetail?Id=7e54d918-fd3f-4372-a351-e1f55b13b82b&amp;parentid=undefined" TargetMode="External"/><Relationship Id="rId20" Type="http://schemas.openxmlformats.org/officeDocument/2006/relationships/image" Target="../media/image72.jpg"/><Relationship Id="rId1" Type="http://schemas.openxmlformats.org/officeDocument/2006/relationships/slideLayout" Target="../slideLayouts/slideLayout1.xml"/><Relationship Id="rId6" Type="http://schemas.openxmlformats.org/officeDocument/2006/relationships/slide" Target="slide2.xml"/><Relationship Id="rId11" Type="http://schemas.openxmlformats.org/officeDocument/2006/relationships/image" Target="../media/image67.jpg"/><Relationship Id="rId24" Type="http://schemas.openxmlformats.org/officeDocument/2006/relationships/image" Target="../media/image74.jpg"/><Relationship Id="rId5" Type="http://schemas.openxmlformats.org/officeDocument/2006/relationships/slide" Target="slide1.xml"/><Relationship Id="rId15" Type="http://schemas.openxmlformats.org/officeDocument/2006/relationships/image" Target="../media/image69.jpg"/><Relationship Id="rId23" Type="http://schemas.openxmlformats.org/officeDocument/2006/relationships/hyperlink" Target="http://www.cannondale.com/en/USA/Bike/ProductDetail?Id=f20a6bc3-ee86-4e6d-b20c-125566eb36e9&amp;parentid=undefined" TargetMode="External"/><Relationship Id="rId28" Type="http://schemas.openxmlformats.org/officeDocument/2006/relationships/image" Target="../media/image76.jpg"/><Relationship Id="rId10" Type="http://schemas.openxmlformats.org/officeDocument/2006/relationships/hyperlink" Target="http://www.cannondale.com/en/USA/Bike/ProductDetail?Id=c0c4e8cd-4ce9-4192-9202-c799bb5b6032&amp;parentid=undefined" TargetMode="External"/><Relationship Id="rId19" Type="http://schemas.openxmlformats.org/officeDocument/2006/relationships/hyperlink" Target="http://www.cannondale.com/en/USA/Bike/ProductDetail?Id=66afc8a5-91bc-441c-ba20-e05ca570fb71&amp;parentid=undefined" TargetMode="External"/><Relationship Id="rId4" Type="http://schemas.openxmlformats.org/officeDocument/2006/relationships/image" Target="../media/image6.svg"/><Relationship Id="rId9" Type="http://schemas.openxmlformats.org/officeDocument/2006/relationships/slide" Target="slide5.xml"/><Relationship Id="rId14" Type="http://schemas.openxmlformats.org/officeDocument/2006/relationships/hyperlink" Target="http://www.cannondale.com/en/USA/Bike/ProductDetail?Id=6d61ece8-79ca-449c-8562-52077a33e216&amp;parentid=undefined" TargetMode="External"/><Relationship Id="rId22" Type="http://schemas.openxmlformats.org/officeDocument/2006/relationships/image" Target="../media/image73.jpg"/><Relationship Id="rId27" Type="http://schemas.openxmlformats.org/officeDocument/2006/relationships/hyperlink" Target="http://www.cannondale.com/en/USA/Bike/ProductDetail?Id=e96fff1a-4687-48df-8719-44a41d145448&amp;parentid=undefined" TargetMode="External"/></Relationships>
</file>

<file path=ppt/slides/_rels/slide9.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image" Target="../media/image78.jpg"/><Relationship Id="rId18" Type="http://schemas.openxmlformats.org/officeDocument/2006/relationships/hyperlink" Target="https://www.giant-bicycles.com/us/glory-2" TargetMode="External"/><Relationship Id="rId26" Type="http://schemas.openxmlformats.org/officeDocument/2006/relationships/hyperlink" Target="https://www.liv-cycling.com/us/enchant" TargetMode="External"/><Relationship Id="rId3" Type="http://schemas.openxmlformats.org/officeDocument/2006/relationships/image" Target="../media/image5.png"/><Relationship Id="rId21" Type="http://schemas.openxmlformats.org/officeDocument/2006/relationships/image" Target="../media/image82.jpg"/><Relationship Id="rId7" Type="http://schemas.openxmlformats.org/officeDocument/2006/relationships/slide" Target="slide3.xml"/><Relationship Id="rId12" Type="http://schemas.openxmlformats.org/officeDocument/2006/relationships/hyperlink" Target="https://www.giant-bicycles.com/us/atx-2" TargetMode="External"/><Relationship Id="rId17" Type="http://schemas.openxmlformats.org/officeDocument/2006/relationships/image" Target="../media/image80.jpg"/><Relationship Id="rId25" Type="http://schemas.openxmlformats.org/officeDocument/2006/relationships/image" Target="../media/image84.jpg"/><Relationship Id="rId2" Type="http://schemas.openxmlformats.org/officeDocument/2006/relationships/image" Target="../media/image4.jpg"/><Relationship Id="rId16" Type="http://schemas.openxmlformats.org/officeDocument/2006/relationships/hyperlink" Target="https://www.giant-bicycles.com/us/talon-2" TargetMode="External"/><Relationship Id="rId20" Type="http://schemas.openxmlformats.org/officeDocument/2006/relationships/hyperlink" Target="https://www.giant-bicycles.com/us/glory-advanced-0" TargetMode="External"/><Relationship Id="rId29" Type="http://schemas.openxmlformats.org/officeDocument/2006/relationships/image" Target="../media/image86.jpg"/><Relationship Id="rId1" Type="http://schemas.openxmlformats.org/officeDocument/2006/relationships/slideLayout" Target="../slideLayouts/slideLayout1.xml"/><Relationship Id="rId6" Type="http://schemas.openxmlformats.org/officeDocument/2006/relationships/slide" Target="slide2.xml"/><Relationship Id="rId11" Type="http://schemas.openxmlformats.org/officeDocument/2006/relationships/image" Target="../media/image77.jpg"/><Relationship Id="rId24" Type="http://schemas.openxmlformats.org/officeDocument/2006/relationships/hyperlink" Target="https://www.giant-bicycles.com/us/full-eplus-1" TargetMode="External"/><Relationship Id="rId5" Type="http://schemas.openxmlformats.org/officeDocument/2006/relationships/slide" Target="slide1.xml"/><Relationship Id="rId15" Type="http://schemas.openxmlformats.org/officeDocument/2006/relationships/image" Target="../media/image79.jpg"/><Relationship Id="rId23" Type="http://schemas.openxmlformats.org/officeDocument/2006/relationships/image" Target="../media/image83.jpg"/><Relationship Id="rId28" Type="http://schemas.openxmlformats.org/officeDocument/2006/relationships/hyperlink" Target="https://www.liv-cycling.com/us/embolden-2" TargetMode="External"/><Relationship Id="rId10" Type="http://schemas.openxmlformats.org/officeDocument/2006/relationships/hyperlink" Target="https://www.giant-bicycles.com/us/revel-2" TargetMode="External"/><Relationship Id="rId19" Type="http://schemas.openxmlformats.org/officeDocument/2006/relationships/image" Target="../media/image81.jpg"/><Relationship Id="rId4" Type="http://schemas.openxmlformats.org/officeDocument/2006/relationships/image" Target="../media/image6.svg"/><Relationship Id="rId9" Type="http://schemas.openxmlformats.org/officeDocument/2006/relationships/slide" Target="slide5.xml"/><Relationship Id="rId14" Type="http://schemas.openxmlformats.org/officeDocument/2006/relationships/hyperlink" Target="https://www.giant-bicycles.com/us/talon-3" TargetMode="External"/><Relationship Id="rId22" Type="http://schemas.openxmlformats.org/officeDocument/2006/relationships/hyperlink" Target="https://www.giant-bicycles.com/us/dirt-eplus-1" TargetMode="External"/><Relationship Id="rId27" Type="http://schemas.openxmlformats.org/officeDocument/2006/relationships/image" Target="../media/image8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Cannondale Ad">
            <a:hlinkClick r:id="rId3"/>
          </p:cNvPr>
          <p:cNvPicPr preferRelativeResize="0">
            <a:picLocks/>
          </p:cNvPicPr>
          <p:nvPr/>
        </p:nvPicPr>
        <p:blipFill>
          <a:blip r:embed="rId4">
            <a:extLst>
              <a:ext uri="{28A0092B-C50C-407E-A947-70E740481C1C}">
                <a14:useLocalDpi xmlns:a14="http://schemas.microsoft.com/office/drawing/2010/main" val="0"/>
              </a:ext>
            </a:extLst>
          </a:blip>
          <a:stretch>
            <a:fillRect/>
          </a:stretch>
        </p:blipFill>
        <p:spPr>
          <a:xfrm>
            <a:off x="-7304" y="1452298"/>
            <a:ext cx="12198096" cy="3246120"/>
          </a:xfrm>
          <a:prstGeom prst="rect">
            <a:avLst/>
          </a:prstGeom>
        </p:spPr>
      </p:pic>
      <p:pic>
        <p:nvPicPr>
          <p:cNvPr id="26" name="Giant Ad">
            <a:hlinkClick r:id="rId5"/>
          </p:cNvPr>
          <p:cNvPicPr preferRelativeResize="0">
            <a:picLocks/>
          </p:cNvPicPr>
          <p:nvPr/>
        </p:nvPicPr>
        <p:blipFill>
          <a:blip r:embed="rId6">
            <a:extLst>
              <a:ext uri="{28A0092B-C50C-407E-A947-70E740481C1C}">
                <a14:useLocalDpi xmlns:a14="http://schemas.microsoft.com/office/drawing/2010/main" val="0"/>
              </a:ext>
            </a:extLst>
          </a:blip>
          <a:stretch>
            <a:fillRect/>
          </a:stretch>
        </p:blipFill>
        <p:spPr>
          <a:xfrm>
            <a:off x="-9144" y="1453896"/>
            <a:ext cx="12198096" cy="3246120"/>
          </a:xfrm>
          <a:prstGeom prst="rect">
            <a:avLst/>
          </a:prstGeom>
        </p:spPr>
      </p:pic>
      <p:pic>
        <p:nvPicPr>
          <p:cNvPr id="9" name="Picture 8">
            <a:hlinkClick r:id="rId7"/>
          </p:cNvPr>
          <p:cNvPicPr preferRelativeResize="0">
            <a:picLocks/>
          </p:cNvPicPr>
          <p:nvPr/>
        </p:nvPicPr>
        <p:blipFill>
          <a:blip r:embed="rId8">
            <a:extLst>
              <a:ext uri="{28A0092B-C50C-407E-A947-70E740481C1C}">
                <a14:useLocalDpi xmlns:a14="http://schemas.microsoft.com/office/drawing/2010/main" val="0"/>
              </a:ext>
            </a:extLst>
          </a:blip>
          <a:stretch>
            <a:fillRect/>
          </a:stretch>
        </p:blipFill>
        <p:spPr>
          <a:xfrm>
            <a:off x="-9144" y="1453896"/>
            <a:ext cx="12198096" cy="3246120"/>
          </a:xfrm>
          <a:prstGeom prst="rect">
            <a:avLst/>
          </a:prstGeom>
        </p:spPr>
      </p:pic>
      <p:sp>
        <p:nvSpPr>
          <p:cNvPr id="7" name="Search Bar"/>
          <p:cNvSpPr/>
          <p:nvPr/>
        </p:nvSpPr>
        <p:spPr>
          <a:xfrm>
            <a:off x="788438" y="335902"/>
            <a:ext cx="2052734" cy="205274"/>
          </a:xfrm>
          <a:prstGeom prst="round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Logo Hyperlink">
            <a:hlinkClick r:id="" action="ppaction://hlinkshowjump?jump=firstslide" highlightClick="1"/>
          </p:cNvPr>
          <p:cNvSpPr/>
          <p:nvPr/>
        </p:nvSpPr>
        <p:spPr>
          <a:xfrm>
            <a:off x="5355770" y="0"/>
            <a:ext cx="1520889" cy="1040235"/>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Logo">
            <a:hlinkClick r:id="rId9"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348466" y="21058"/>
            <a:ext cx="1499812" cy="1040235"/>
          </a:xfrm>
          <a:prstGeom prst="rect">
            <a:avLst/>
          </a:prstGeom>
        </p:spPr>
      </p:pic>
      <p:pic>
        <p:nvPicPr>
          <p:cNvPr id="10" name="Magnify Glass" descr="Magnifying glass"/>
          <p:cNvPicPr>
            <a:picLocks noChangeAspect="1"/>
          </p:cNvPicPr>
          <p:nvPr/>
        </p:nvPicPr>
        <p:blipFill>
          <a:blip r:embed="rId11" cstate="hq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p:blipFill>
        <p:spPr>
          <a:xfrm>
            <a:off x="2841172" y="296247"/>
            <a:ext cx="284584" cy="284584"/>
          </a:xfrm>
          <a:prstGeom prst="rect">
            <a:avLst/>
          </a:prstGeom>
        </p:spPr>
      </p:pic>
      <p:sp>
        <p:nvSpPr>
          <p:cNvPr id="12" name="Search Text Box"/>
          <p:cNvSpPr txBox="1"/>
          <p:nvPr/>
        </p:nvSpPr>
        <p:spPr>
          <a:xfrm>
            <a:off x="1504235" y="78959"/>
            <a:ext cx="621139" cy="253916"/>
          </a:xfrm>
          <a:prstGeom prst="rect">
            <a:avLst/>
          </a:prstGeom>
          <a:noFill/>
        </p:spPr>
        <p:txBody>
          <a:bodyPr wrap="square" rtlCol="0">
            <a:spAutoFit/>
          </a:bodyPr>
          <a:lstStyle/>
          <a:p>
            <a:r>
              <a:rPr lang="en-US" sz="1050" dirty="0">
                <a:latin typeface="Arial" panose="020B0604020202020204" pitchFamily="34" charset="0"/>
                <a:cs typeface="Arial" panose="020B0604020202020204" pitchFamily="34" charset="0"/>
              </a:rPr>
              <a:t>Search</a:t>
            </a:r>
          </a:p>
        </p:txBody>
      </p:sp>
      <p:sp>
        <p:nvSpPr>
          <p:cNvPr id="17" name="Background Filler"/>
          <p:cNvSpPr/>
          <p:nvPr/>
        </p:nvSpPr>
        <p:spPr>
          <a:xfrm>
            <a:off x="-7304" y="1028127"/>
            <a:ext cx="12199304" cy="412064"/>
          </a:xfrm>
          <a:prstGeom prst="roundRect">
            <a:avLst/>
          </a:prstGeom>
          <a:solidFill>
            <a:srgbClr val="EE2E2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bout Us Button">
            <a:hlinkClick r:id="rId13" action="ppaction://hlinksldjump"/>
          </p:cNvPr>
          <p:cNvSpPr/>
          <p:nvPr/>
        </p:nvSpPr>
        <p:spPr>
          <a:xfrm>
            <a:off x="9776144"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ABOUT US </a:t>
            </a:r>
            <a:endParaRPr lang="en-US" dirty="0"/>
          </a:p>
        </p:txBody>
      </p:sp>
      <p:sp>
        <p:nvSpPr>
          <p:cNvPr id="15" name="Service Button">
            <a:hlinkClick r:id="rId14" action="ppaction://hlinksldjump"/>
          </p:cNvPr>
          <p:cNvSpPr/>
          <p:nvPr/>
        </p:nvSpPr>
        <p:spPr>
          <a:xfrm>
            <a:off x="7349533"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SERVICE</a:t>
            </a:r>
          </a:p>
        </p:txBody>
      </p:sp>
      <p:sp>
        <p:nvSpPr>
          <p:cNvPr id="14" name="Parts &amp; Accessories Button">
            <a:hlinkClick r:id="rId15" action="ppaction://hlinksldjump"/>
          </p:cNvPr>
          <p:cNvSpPr/>
          <p:nvPr/>
        </p:nvSpPr>
        <p:spPr>
          <a:xfrm>
            <a:off x="4864609" y="1040235"/>
            <a:ext cx="247762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PARTS &amp; ACCESSORIES</a:t>
            </a:r>
          </a:p>
        </p:txBody>
      </p:sp>
      <p:sp>
        <p:nvSpPr>
          <p:cNvPr id="13" name="Bikes Button">
            <a:hlinkClick r:id="rId16" action="ppaction://hlinksldjump"/>
          </p:cNvPr>
          <p:cNvSpPr/>
          <p:nvPr/>
        </p:nvSpPr>
        <p:spPr>
          <a:xfrm>
            <a:off x="2441448"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BIKES</a:t>
            </a:r>
          </a:p>
        </p:txBody>
      </p:sp>
      <p:sp>
        <p:nvSpPr>
          <p:cNvPr id="11" name="Home Button">
            <a:hlinkClick r:id="" action="ppaction://hlinkshowjump?jump=firstslide"/>
          </p:cNvPr>
          <p:cNvSpPr/>
          <p:nvPr/>
        </p:nvSpPr>
        <p:spPr>
          <a:xfrm>
            <a:off x="4666"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HOME</a:t>
            </a:r>
            <a:endParaRPr lang="en-US" dirty="0"/>
          </a:p>
        </p:txBody>
      </p:sp>
      <p:sp>
        <p:nvSpPr>
          <p:cNvPr id="18" name="TextBox 17"/>
          <p:cNvSpPr txBox="1"/>
          <p:nvPr/>
        </p:nvSpPr>
        <p:spPr>
          <a:xfrm>
            <a:off x="9274629" y="62205"/>
            <a:ext cx="2794409" cy="892552"/>
          </a:xfrm>
          <a:prstGeom prst="rect">
            <a:avLst/>
          </a:prstGeom>
          <a:noFill/>
        </p:spPr>
        <p:txBody>
          <a:bodyPr wrap="square" rtlCol="0">
            <a:spAutoFit/>
          </a:bodyPr>
          <a:lstStyle/>
          <a:p>
            <a:pPr algn="ctr"/>
            <a:r>
              <a:rPr lang="en-US" sz="1600" u="sng" dirty="0">
                <a:latin typeface="Arial" panose="020B0604020202020204" pitchFamily="34" charset="0"/>
                <a:cs typeface="Arial" panose="020B0604020202020204" pitchFamily="34" charset="0"/>
              </a:rPr>
              <a:t>HOURS OF OPERATION</a:t>
            </a:r>
          </a:p>
          <a:p>
            <a:pPr algn="ctr"/>
            <a:r>
              <a:rPr lang="en-US" sz="1200" dirty="0">
                <a:latin typeface="Arial" panose="020B0604020202020204" pitchFamily="34" charset="0"/>
                <a:cs typeface="Arial" panose="020B0604020202020204" pitchFamily="34" charset="0"/>
              </a:rPr>
              <a:t>Mon-Fri: 10-6</a:t>
            </a:r>
          </a:p>
          <a:p>
            <a:pPr algn="ctr"/>
            <a:r>
              <a:rPr lang="en-US" sz="1200" dirty="0">
                <a:latin typeface="Arial" panose="020B0604020202020204" pitchFamily="34" charset="0"/>
                <a:cs typeface="Arial" panose="020B0604020202020204" pitchFamily="34" charset="0"/>
              </a:rPr>
              <a:t>Wed: Closed</a:t>
            </a:r>
          </a:p>
          <a:p>
            <a:pPr algn="ctr"/>
            <a:r>
              <a:rPr lang="en-US" sz="1200" dirty="0">
                <a:latin typeface="Arial" panose="020B0604020202020204" pitchFamily="34" charset="0"/>
                <a:cs typeface="Arial" panose="020B0604020202020204" pitchFamily="34" charset="0"/>
              </a:rPr>
              <a:t>Sat-Sun: 10-5</a:t>
            </a:r>
          </a:p>
        </p:txBody>
      </p:sp>
      <p:sp>
        <p:nvSpPr>
          <p:cNvPr id="19" name="TextBox 18"/>
          <p:cNvSpPr txBox="1"/>
          <p:nvPr/>
        </p:nvSpPr>
        <p:spPr>
          <a:xfrm>
            <a:off x="6876660" y="196951"/>
            <a:ext cx="1759340" cy="600164"/>
          </a:xfrm>
          <a:prstGeom prst="rect">
            <a:avLst/>
          </a:prstGeom>
          <a:noFill/>
        </p:spPr>
        <p:txBody>
          <a:bodyPr wrap="square" rtlCol="0">
            <a:spAutoFit/>
          </a:bodyPr>
          <a:lstStyle/>
          <a:p>
            <a:r>
              <a:rPr lang="en-US" sz="1100" dirty="0">
                <a:latin typeface="Arial" panose="020B0604020202020204" pitchFamily="34" charset="0"/>
                <a:cs typeface="Arial" panose="020B0604020202020204" pitchFamily="34" charset="0"/>
              </a:rPr>
              <a:t>227 West Union Ave</a:t>
            </a:r>
          </a:p>
          <a:p>
            <a:r>
              <a:rPr lang="en-US" sz="1100" dirty="0">
                <a:latin typeface="Arial" panose="020B0604020202020204" pitchFamily="34" charset="0"/>
                <a:cs typeface="Arial" panose="020B0604020202020204" pitchFamily="34" charset="0"/>
              </a:rPr>
              <a:t>Bound Brook NJ, 08805</a:t>
            </a:r>
          </a:p>
          <a:p>
            <a:r>
              <a:rPr lang="en-US" sz="1100" dirty="0">
                <a:latin typeface="Arial" panose="020B0604020202020204" pitchFamily="34" charset="0"/>
                <a:cs typeface="Arial" panose="020B0604020202020204" pitchFamily="34" charset="0"/>
              </a:rPr>
              <a:t>732-356-2453</a:t>
            </a:r>
          </a:p>
        </p:txBody>
      </p:sp>
      <p:sp>
        <p:nvSpPr>
          <p:cNvPr id="2" name="TextBox 1"/>
          <p:cNvSpPr txBox="1"/>
          <p:nvPr/>
        </p:nvSpPr>
        <p:spPr>
          <a:xfrm>
            <a:off x="3588819" y="4918198"/>
            <a:ext cx="5029200" cy="369332"/>
          </a:xfrm>
          <a:prstGeom prst="rect">
            <a:avLst/>
          </a:prstGeom>
          <a:noFill/>
        </p:spPr>
        <p:txBody>
          <a:bodyPr wrap="square" rtlCol="0">
            <a:prstTxWarp prst="textStop">
              <a:avLst/>
            </a:prstTxWarp>
            <a:spAutoFit/>
          </a:bodyPr>
          <a:lstStyle/>
          <a:p>
            <a:r>
              <a:rPr lang="en-US" dirty="0">
                <a:effectLst>
                  <a:outerShdw blurRad="75057" dist="38100" dir="5400000" sy="-20000" rotWithShape="0">
                    <a:prstClr val="black">
                      <a:alpha val="25000"/>
                    </a:prstClr>
                  </a:outerShdw>
                </a:effectLst>
                <a:latin typeface="Arial" panose="020B0604020202020204" pitchFamily="34" charset="0"/>
                <a:cs typeface="Arial" panose="020B0604020202020204" pitchFamily="34" charset="0"/>
              </a:rPr>
              <a:t>CHECK OUT OUR SOCIAL MEDIA</a:t>
            </a:r>
          </a:p>
        </p:txBody>
      </p:sp>
      <p:pic>
        <p:nvPicPr>
          <p:cNvPr id="4" name="Picture 3">
            <a:hlinkClick r:id="rId17"/>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588819" y="5705428"/>
            <a:ext cx="848356" cy="848356"/>
          </a:xfrm>
          <a:prstGeom prst="rect">
            <a:avLst/>
          </a:prstGeom>
        </p:spPr>
      </p:pic>
      <p:pic>
        <p:nvPicPr>
          <p:cNvPr id="20" name="Picture 19">
            <a:hlinkClick r:id="rId19"/>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5678223" y="5705428"/>
            <a:ext cx="850392" cy="850392"/>
          </a:xfrm>
          <a:prstGeom prst="rect">
            <a:avLst/>
          </a:prstGeom>
        </p:spPr>
      </p:pic>
      <p:pic>
        <p:nvPicPr>
          <p:cNvPr id="22" name="Picture 21">
            <a:hlinkClick r:id="rId21"/>
          </p:cNvPr>
          <p:cNvPicPr>
            <a:picLocks noChangeAspect="1"/>
          </p:cNvPicPr>
          <p:nvPr/>
        </p:nvPicPr>
        <p:blipFill>
          <a:blip r:embed="rId22" cstate="hqprint">
            <a:extLst>
              <a:ext uri="{28A0092B-C50C-407E-A947-70E740481C1C}">
                <a14:useLocalDpi xmlns:a14="http://schemas.microsoft.com/office/drawing/2010/main" val="0"/>
              </a:ext>
            </a:extLst>
          </a:blip>
          <a:stretch>
            <a:fillRect/>
          </a:stretch>
        </p:blipFill>
        <p:spPr>
          <a:xfrm>
            <a:off x="7769663" y="5705428"/>
            <a:ext cx="850392" cy="850392"/>
          </a:xfrm>
          <a:prstGeom prst="rect">
            <a:avLst/>
          </a:prstGeom>
        </p:spPr>
      </p:pic>
      <p:sp>
        <p:nvSpPr>
          <p:cNvPr id="24" name="TextBox 23"/>
          <p:cNvSpPr txBox="1"/>
          <p:nvPr/>
        </p:nvSpPr>
        <p:spPr>
          <a:xfrm>
            <a:off x="233654" y="4765219"/>
            <a:ext cx="3162300" cy="307777"/>
          </a:xfrm>
          <a:prstGeom prst="rect">
            <a:avLst/>
          </a:prstGeom>
          <a:noFill/>
        </p:spPr>
        <p:txBody>
          <a:bodyPr wrap="square" rtlCol="0">
            <a:spAutoFit/>
          </a:bodyPr>
          <a:lstStyle/>
          <a:p>
            <a:r>
              <a:rPr lang="en-US" sz="1400" u="sng" dirty="0">
                <a:latin typeface="Arial" panose="020B0604020202020204" pitchFamily="34" charset="0"/>
                <a:cs typeface="Arial" panose="020B0604020202020204" pitchFamily="34" charset="0"/>
              </a:rPr>
              <a:t>Giant’s 2017 Anthem Advanced </a:t>
            </a:r>
          </a:p>
        </p:txBody>
      </p:sp>
      <p:pic>
        <p:nvPicPr>
          <p:cNvPr id="25" name="cmkVeIpkyqo">
            <a:hlinkClick r:id="" action="ppaction://media"/>
          </p:cNvPr>
          <p:cNvPicPr>
            <a:picLocks noRot="1" noChangeAspect="1"/>
          </p:cNvPicPr>
          <p:nvPr>
            <a:videoFile r:link="rId1"/>
          </p:nvPr>
        </p:nvPicPr>
        <p:blipFill>
          <a:blip r:embed="rId23"/>
          <a:stretch>
            <a:fillRect/>
          </a:stretch>
        </p:blipFill>
        <p:spPr>
          <a:xfrm>
            <a:off x="473178" y="5102864"/>
            <a:ext cx="2180781" cy="1635586"/>
          </a:xfrm>
          <a:prstGeom prst="rect">
            <a:avLst/>
          </a:prstGeom>
        </p:spPr>
      </p:pic>
      <p:pic>
        <p:nvPicPr>
          <p:cNvPr id="3" name="Picture 2">
            <a:hlinkClick r:id="rId24"/>
          </p:cNvPr>
          <p:cNvPicPr>
            <a:picLocks noChangeAspect="1"/>
          </p:cNvPicPr>
          <p:nvPr/>
        </p:nvPicPr>
        <p:blipFill rotWithShape="1">
          <a:blip r:embed="rId25"/>
          <a:srcRect l="33540" t="18454" r="9456" b="7811"/>
          <a:stretch/>
        </p:blipFill>
        <p:spPr>
          <a:xfrm>
            <a:off x="9274629" y="4856589"/>
            <a:ext cx="2586407" cy="1881861"/>
          </a:xfrm>
          <a:prstGeom prst="rect">
            <a:avLst/>
          </a:prstGeom>
        </p:spPr>
      </p:pic>
    </p:spTree>
    <p:extLst>
      <p:ext uri="{BB962C8B-B14F-4D97-AF65-F5344CB8AC3E}">
        <p14:creationId xmlns:p14="http://schemas.microsoft.com/office/powerpoint/2010/main" val="905603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8" fill="hold" nodeType="afterEffect">
                                  <p:stCondLst>
                                    <p:cond delay="3500"/>
                                  </p:stCondLst>
                                  <p:childTnLst>
                                    <p:anim calcmode="lin" valueType="num">
                                      <p:cBhvr additive="base">
                                        <p:cTn id="6" dur="2000"/>
                                        <p:tgtEl>
                                          <p:spTgt spid="23"/>
                                        </p:tgtEl>
                                        <p:attrNameLst>
                                          <p:attrName>ppt_x</p:attrName>
                                        </p:attrNameLst>
                                      </p:cBhvr>
                                      <p:tavLst>
                                        <p:tav tm="0">
                                          <p:val>
                                            <p:strVal val="ppt_x"/>
                                          </p:val>
                                        </p:tav>
                                        <p:tav tm="100000">
                                          <p:val>
                                            <p:strVal val="0-ppt_w/2"/>
                                          </p:val>
                                        </p:tav>
                                      </p:tavLst>
                                    </p:anim>
                                    <p:anim calcmode="lin" valueType="num">
                                      <p:cBhvr additive="base">
                                        <p:cTn id="7" dur="2000"/>
                                        <p:tgtEl>
                                          <p:spTgt spid="23"/>
                                        </p:tgtEl>
                                        <p:attrNameLst>
                                          <p:attrName>ppt_y</p:attrName>
                                        </p:attrNameLst>
                                      </p:cBhvr>
                                      <p:tavLst>
                                        <p:tav tm="0">
                                          <p:val>
                                            <p:strVal val="ppt_y"/>
                                          </p:val>
                                        </p:tav>
                                        <p:tav tm="100000">
                                          <p:val>
                                            <p:strVal val="ppt_y"/>
                                          </p:val>
                                        </p:tav>
                                      </p:tavLst>
                                    </p:anim>
                                    <p:set>
                                      <p:cBhvr>
                                        <p:cTn id="8" dur="1" fill="hold">
                                          <p:stCondLst>
                                            <p:cond delay="1999"/>
                                          </p:stCondLst>
                                        </p:cTn>
                                        <p:tgtEl>
                                          <p:spTgt spid="23"/>
                                        </p:tgtEl>
                                        <p:attrNameLst>
                                          <p:attrName>style.visibility</p:attrName>
                                        </p:attrNameLst>
                                      </p:cBhvr>
                                      <p:to>
                                        <p:strVal val="hidden"/>
                                      </p:to>
                                    </p:set>
                                  </p:childTnLst>
                                </p:cTn>
                              </p:par>
                              <p:par>
                                <p:cTn id="9" presetID="2" presetClass="entr" presetSubtype="2" fill="hold" nodeType="withEffect">
                                  <p:stCondLst>
                                    <p:cond delay="35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2000" fill="hold"/>
                                        <p:tgtEl>
                                          <p:spTgt spid="26"/>
                                        </p:tgtEl>
                                        <p:attrNameLst>
                                          <p:attrName>ppt_x</p:attrName>
                                        </p:attrNameLst>
                                      </p:cBhvr>
                                      <p:tavLst>
                                        <p:tav tm="0">
                                          <p:val>
                                            <p:strVal val="1+#ppt_w/2"/>
                                          </p:val>
                                        </p:tav>
                                        <p:tav tm="100000">
                                          <p:val>
                                            <p:strVal val="#ppt_x"/>
                                          </p:val>
                                        </p:tav>
                                      </p:tavLst>
                                    </p:anim>
                                    <p:anim calcmode="lin" valueType="num">
                                      <p:cBhvr additive="base">
                                        <p:cTn id="12" dur="20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500"/>
                            </p:stCondLst>
                            <p:childTnLst>
                              <p:par>
                                <p:cTn id="14" presetID="2" presetClass="exit" presetSubtype="8" fill="hold" nodeType="afterEffect">
                                  <p:stCondLst>
                                    <p:cond delay="3500"/>
                                  </p:stCondLst>
                                  <p:childTnLst>
                                    <p:anim calcmode="lin" valueType="num">
                                      <p:cBhvr additive="base">
                                        <p:cTn id="15" dur="2000"/>
                                        <p:tgtEl>
                                          <p:spTgt spid="26"/>
                                        </p:tgtEl>
                                        <p:attrNameLst>
                                          <p:attrName>ppt_x</p:attrName>
                                        </p:attrNameLst>
                                      </p:cBhvr>
                                      <p:tavLst>
                                        <p:tav tm="0">
                                          <p:val>
                                            <p:strVal val="ppt_x"/>
                                          </p:val>
                                        </p:tav>
                                        <p:tav tm="100000">
                                          <p:val>
                                            <p:strVal val="0-ppt_w/2"/>
                                          </p:val>
                                        </p:tav>
                                      </p:tavLst>
                                    </p:anim>
                                    <p:anim calcmode="lin" valueType="num">
                                      <p:cBhvr additive="base">
                                        <p:cTn id="16" dur="2000"/>
                                        <p:tgtEl>
                                          <p:spTgt spid="26"/>
                                        </p:tgtEl>
                                        <p:attrNameLst>
                                          <p:attrName>ppt_y</p:attrName>
                                        </p:attrNameLst>
                                      </p:cBhvr>
                                      <p:tavLst>
                                        <p:tav tm="0">
                                          <p:val>
                                            <p:strVal val="ppt_y"/>
                                          </p:val>
                                        </p:tav>
                                        <p:tav tm="100000">
                                          <p:val>
                                            <p:strVal val="ppt_y"/>
                                          </p:val>
                                        </p:tav>
                                      </p:tavLst>
                                    </p:anim>
                                    <p:set>
                                      <p:cBhvr>
                                        <p:cTn id="17" dur="1" fill="hold">
                                          <p:stCondLst>
                                            <p:cond delay="1999"/>
                                          </p:stCondLst>
                                        </p:cTn>
                                        <p:tgtEl>
                                          <p:spTgt spid="26"/>
                                        </p:tgtEl>
                                        <p:attrNameLst>
                                          <p:attrName>style.visibility</p:attrName>
                                        </p:attrNameLst>
                                      </p:cBhvr>
                                      <p:to>
                                        <p:strVal val="hidden"/>
                                      </p:to>
                                    </p:set>
                                  </p:childTnLst>
                                </p:cTn>
                              </p:par>
                              <p:par>
                                <p:cTn id="18" presetID="2" presetClass="entr" presetSubtype="2" fill="hold" nodeType="withEffect">
                                  <p:stCondLst>
                                    <p:cond delay="350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2000" fill="hold"/>
                                        <p:tgtEl>
                                          <p:spTgt spid="9"/>
                                        </p:tgtEl>
                                        <p:attrNameLst>
                                          <p:attrName>ppt_x</p:attrName>
                                        </p:attrNameLst>
                                      </p:cBhvr>
                                      <p:tavLst>
                                        <p:tav tm="0">
                                          <p:val>
                                            <p:strVal val="1+#ppt_w/2"/>
                                          </p:val>
                                        </p:tav>
                                        <p:tav tm="100000">
                                          <p:val>
                                            <p:strVal val="#ppt_x"/>
                                          </p:val>
                                        </p:tav>
                                      </p:tavLst>
                                    </p:anim>
                                    <p:anim calcmode="lin" valueType="num">
                                      <p:cBhvr additive="base">
                                        <p:cTn id="21" dur="20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11000"/>
                            </p:stCondLst>
                            <p:childTnLst>
                              <p:par>
                                <p:cTn id="23" presetID="2" presetClass="exit" presetSubtype="8" fill="hold" nodeType="afterEffect">
                                  <p:stCondLst>
                                    <p:cond delay="3500"/>
                                  </p:stCondLst>
                                  <p:childTnLst>
                                    <p:anim calcmode="lin" valueType="num">
                                      <p:cBhvr additive="base">
                                        <p:cTn id="24" dur="2000"/>
                                        <p:tgtEl>
                                          <p:spTgt spid="9"/>
                                        </p:tgtEl>
                                        <p:attrNameLst>
                                          <p:attrName>ppt_x</p:attrName>
                                        </p:attrNameLst>
                                      </p:cBhvr>
                                      <p:tavLst>
                                        <p:tav tm="0">
                                          <p:val>
                                            <p:strVal val="ppt_x"/>
                                          </p:val>
                                        </p:tav>
                                        <p:tav tm="100000">
                                          <p:val>
                                            <p:strVal val="0-ppt_w/2"/>
                                          </p:val>
                                        </p:tav>
                                      </p:tavLst>
                                    </p:anim>
                                    <p:anim calcmode="lin" valueType="num">
                                      <p:cBhvr additive="base">
                                        <p:cTn id="25" dur="2000"/>
                                        <p:tgtEl>
                                          <p:spTgt spid="9"/>
                                        </p:tgtEl>
                                        <p:attrNameLst>
                                          <p:attrName>ppt_y</p:attrName>
                                        </p:attrNameLst>
                                      </p:cBhvr>
                                      <p:tavLst>
                                        <p:tav tm="0">
                                          <p:val>
                                            <p:strVal val="ppt_y"/>
                                          </p:val>
                                        </p:tav>
                                        <p:tav tm="100000">
                                          <p:val>
                                            <p:strVal val="ppt_y"/>
                                          </p:val>
                                        </p:tav>
                                      </p:tavLst>
                                    </p:anim>
                                    <p:set>
                                      <p:cBhvr>
                                        <p:cTn id="26" dur="1" fill="hold">
                                          <p:stCondLst>
                                            <p:cond delay="1999"/>
                                          </p:stCondLst>
                                        </p:cTn>
                                        <p:tgtEl>
                                          <p:spTgt spid="9"/>
                                        </p:tgtEl>
                                        <p:attrNameLst>
                                          <p:attrName>style.visibility</p:attrName>
                                        </p:attrNameLst>
                                      </p:cBhvr>
                                      <p:to>
                                        <p:strVal val="hidden"/>
                                      </p:to>
                                    </p:set>
                                  </p:childTnLst>
                                </p:cTn>
                              </p:par>
                              <p:par>
                                <p:cTn id="27" presetID="2" presetClass="entr" presetSubtype="2" fill="hold" nodeType="withEffect">
                                  <p:stCondLst>
                                    <p:cond delay="350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2000" fill="hold"/>
                                        <p:tgtEl>
                                          <p:spTgt spid="23"/>
                                        </p:tgtEl>
                                        <p:attrNameLst>
                                          <p:attrName>ppt_x</p:attrName>
                                        </p:attrNameLst>
                                      </p:cBhvr>
                                      <p:tavLst>
                                        <p:tav tm="0">
                                          <p:val>
                                            <p:strVal val="1+#ppt_w/2"/>
                                          </p:val>
                                        </p:tav>
                                        <p:tav tm="100000">
                                          <p:val>
                                            <p:strVal val="#ppt_x"/>
                                          </p:val>
                                        </p:tav>
                                      </p:tavLst>
                                    </p:anim>
                                    <p:anim calcmode="lin" valueType="num">
                                      <p:cBhvr additive="base">
                                        <p:cTn id="30" dur="2000" fill="hold"/>
                                        <p:tgtEl>
                                          <p:spTgt spid="23"/>
                                        </p:tgtEl>
                                        <p:attrNameLst>
                                          <p:attrName>ppt_y</p:attrName>
                                        </p:attrNameLst>
                                      </p:cBhvr>
                                      <p:tavLst>
                                        <p:tav tm="0">
                                          <p:val>
                                            <p:strVal val="#ppt_y"/>
                                          </p:val>
                                        </p:tav>
                                        <p:tav tm="100000">
                                          <p:val>
                                            <p:strVal val="#ppt_y"/>
                                          </p:val>
                                        </p:tav>
                                      </p:tavLst>
                                    </p:anim>
                                  </p:childTnLst>
                                </p:cTn>
                              </p:par>
                            </p:childTnLst>
                          </p:cTn>
                        </p:par>
                        <p:par>
                          <p:cTn id="31" fill="hold">
                            <p:stCondLst>
                              <p:cond delay="16500"/>
                            </p:stCondLst>
                            <p:childTnLst>
                              <p:par>
                                <p:cTn id="32" presetID="2" presetClass="exit" presetSubtype="8" fill="hold" nodeType="afterEffect">
                                  <p:stCondLst>
                                    <p:cond delay="3500"/>
                                  </p:stCondLst>
                                  <p:childTnLst>
                                    <p:anim calcmode="lin" valueType="num">
                                      <p:cBhvr additive="base">
                                        <p:cTn id="33" dur="2000"/>
                                        <p:tgtEl>
                                          <p:spTgt spid="23"/>
                                        </p:tgtEl>
                                        <p:attrNameLst>
                                          <p:attrName>ppt_x</p:attrName>
                                        </p:attrNameLst>
                                      </p:cBhvr>
                                      <p:tavLst>
                                        <p:tav tm="0">
                                          <p:val>
                                            <p:strVal val="ppt_x"/>
                                          </p:val>
                                        </p:tav>
                                        <p:tav tm="100000">
                                          <p:val>
                                            <p:strVal val="0-ppt_w/2"/>
                                          </p:val>
                                        </p:tav>
                                      </p:tavLst>
                                    </p:anim>
                                    <p:anim calcmode="lin" valueType="num">
                                      <p:cBhvr additive="base">
                                        <p:cTn id="34" dur="2000"/>
                                        <p:tgtEl>
                                          <p:spTgt spid="23"/>
                                        </p:tgtEl>
                                        <p:attrNameLst>
                                          <p:attrName>ppt_y</p:attrName>
                                        </p:attrNameLst>
                                      </p:cBhvr>
                                      <p:tavLst>
                                        <p:tav tm="0">
                                          <p:val>
                                            <p:strVal val="ppt_y"/>
                                          </p:val>
                                        </p:tav>
                                        <p:tav tm="100000">
                                          <p:val>
                                            <p:strVal val="ppt_y"/>
                                          </p:val>
                                        </p:tav>
                                      </p:tavLst>
                                    </p:anim>
                                    <p:set>
                                      <p:cBhvr>
                                        <p:cTn id="35" dur="1" fill="hold">
                                          <p:stCondLst>
                                            <p:cond delay="1999"/>
                                          </p:stCondLst>
                                        </p:cTn>
                                        <p:tgtEl>
                                          <p:spTgt spid="23"/>
                                        </p:tgtEl>
                                        <p:attrNameLst>
                                          <p:attrName>style.visibility</p:attrName>
                                        </p:attrNameLst>
                                      </p:cBhvr>
                                      <p:to>
                                        <p:strVal val="hidden"/>
                                      </p:to>
                                    </p:set>
                                  </p:childTnLst>
                                </p:cTn>
                              </p:par>
                              <p:par>
                                <p:cTn id="36" presetID="2" presetClass="entr" presetSubtype="2" fill="hold" nodeType="withEffect">
                                  <p:stCondLst>
                                    <p:cond delay="350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2000" fill="hold"/>
                                        <p:tgtEl>
                                          <p:spTgt spid="26"/>
                                        </p:tgtEl>
                                        <p:attrNameLst>
                                          <p:attrName>ppt_x</p:attrName>
                                        </p:attrNameLst>
                                      </p:cBhvr>
                                      <p:tavLst>
                                        <p:tav tm="0">
                                          <p:val>
                                            <p:strVal val="1+#ppt_w/2"/>
                                          </p:val>
                                        </p:tav>
                                        <p:tav tm="100000">
                                          <p:val>
                                            <p:strVal val="#ppt_x"/>
                                          </p:val>
                                        </p:tav>
                                      </p:tavLst>
                                    </p:anim>
                                    <p:anim calcmode="lin" valueType="num">
                                      <p:cBhvr additive="base">
                                        <p:cTn id="39" dur="2000" fill="hold"/>
                                        <p:tgtEl>
                                          <p:spTgt spid="26"/>
                                        </p:tgtEl>
                                        <p:attrNameLst>
                                          <p:attrName>ppt_y</p:attrName>
                                        </p:attrNameLst>
                                      </p:cBhvr>
                                      <p:tavLst>
                                        <p:tav tm="0">
                                          <p:val>
                                            <p:strVal val="#ppt_y"/>
                                          </p:val>
                                        </p:tav>
                                        <p:tav tm="100000">
                                          <p:val>
                                            <p:strVal val="#ppt_y"/>
                                          </p:val>
                                        </p:tav>
                                      </p:tavLst>
                                    </p:anim>
                                  </p:childTnLst>
                                </p:cTn>
                              </p:par>
                            </p:childTnLst>
                          </p:cTn>
                        </p:par>
                        <p:par>
                          <p:cTn id="40" fill="hold">
                            <p:stCondLst>
                              <p:cond delay="22000"/>
                            </p:stCondLst>
                            <p:childTnLst>
                              <p:par>
                                <p:cTn id="41" presetID="2" presetClass="exit" presetSubtype="8" fill="hold" nodeType="afterEffect">
                                  <p:stCondLst>
                                    <p:cond delay="3500"/>
                                  </p:stCondLst>
                                  <p:childTnLst>
                                    <p:anim calcmode="lin" valueType="num">
                                      <p:cBhvr additive="base">
                                        <p:cTn id="42" dur="2000"/>
                                        <p:tgtEl>
                                          <p:spTgt spid="26"/>
                                        </p:tgtEl>
                                        <p:attrNameLst>
                                          <p:attrName>ppt_x</p:attrName>
                                        </p:attrNameLst>
                                      </p:cBhvr>
                                      <p:tavLst>
                                        <p:tav tm="0">
                                          <p:val>
                                            <p:strVal val="ppt_x"/>
                                          </p:val>
                                        </p:tav>
                                        <p:tav tm="100000">
                                          <p:val>
                                            <p:strVal val="0-ppt_w/2"/>
                                          </p:val>
                                        </p:tav>
                                      </p:tavLst>
                                    </p:anim>
                                    <p:anim calcmode="lin" valueType="num">
                                      <p:cBhvr additive="base">
                                        <p:cTn id="43" dur="2000"/>
                                        <p:tgtEl>
                                          <p:spTgt spid="26"/>
                                        </p:tgtEl>
                                        <p:attrNameLst>
                                          <p:attrName>ppt_y</p:attrName>
                                        </p:attrNameLst>
                                      </p:cBhvr>
                                      <p:tavLst>
                                        <p:tav tm="0">
                                          <p:val>
                                            <p:strVal val="ppt_y"/>
                                          </p:val>
                                        </p:tav>
                                        <p:tav tm="100000">
                                          <p:val>
                                            <p:strVal val="ppt_y"/>
                                          </p:val>
                                        </p:tav>
                                      </p:tavLst>
                                    </p:anim>
                                    <p:set>
                                      <p:cBhvr>
                                        <p:cTn id="44" dur="1" fill="hold">
                                          <p:stCondLst>
                                            <p:cond delay="1999"/>
                                          </p:stCondLst>
                                        </p:cTn>
                                        <p:tgtEl>
                                          <p:spTgt spid="26"/>
                                        </p:tgtEl>
                                        <p:attrNameLst>
                                          <p:attrName>style.visibility</p:attrName>
                                        </p:attrNameLst>
                                      </p:cBhvr>
                                      <p:to>
                                        <p:strVal val="hidden"/>
                                      </p:to>
                                    </p:set>
                                  </p:childTnLst>
                                </p:cTn>
                              </p:par>
                              <p:par>
                                <p:cTn id="45" presetID="2" presetClass="entr" presetSubtype="2" fill="hold" nodeType="withEffect">
                                  <p:stCondLst>
                                    <p:cond delay="350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2000" fill="hold"/>
                                        <p:tgtEl>
                                          <p:spTgt spid="9"/>
                                        </p:tgtEl>
                                        <p:attrNameLst>
                                          <p:attrName>ppt_x</p:attrName>
                                        </p:attrNameLst>
                                      </p:cBhvr>
                                      <p:tavLst>
                                        <p:tav tm="0">
                                          <p:val>
                                            <p:strVal val="1+#ppt_w/2"/>
                                          </p:val>
                                        </p:tav>
                                        <p:tav tm="100000">
                                          <p:val>
                                            <p:strVal val="#ppt_x"/>
                                          </p:val>
                                        </p:tav>
                                      </p:tavLst>
                                    </p:anim>
                                    <p:anim calcmode="lin" valueType="num">
                                      <p:cBhvr additive="base">
                                        <p:cTn id="48" dur="2000" fill="hold"/>
                                        <p:tgtEl>
                                          <p:spTgt spid="9"/>
                                        </p:tgtEl>
                                        <p:attrNameLst>
                                          <p:attrName>ppt_y</p:attrName>
                                        </p:attrNameLst>
                                      </p:cBhvr>
                                      <p:tavLst>
                                        <p:tav tm="0">
                                          <p:val>
                                            <p:strVal val="#ppt_y"/>
                                          </p:val>
                                        </p:tav>
                                        <p:tav tm="100000">
                                          <p:val>
                                            <p:strVal val="#ppt_y"/>
                                          </p:val>
                                        </p:tav>
                                      </p:tavLst>
                                    </p:anim>
                                  </p:childTnLst>
                                </p:cTn>
                              </p:par>
                            </p:childTnLst>
                          </p:cTn>
                        </p:par>
                        <p:par>
                          <p:cTn id="49" fill="hold">
                            <p:stCondLst>
                              <p:cond delay="27500"/>
                            </p:stCondLst>
                            <p:childTnLst>
                              <p:par>
                                <p:cTn id="50" presetID="2" presetClass="exit" presetSubtype="8" fill="hold" nodeType="afterEffect">
                                  <p:stCondLst>
                                    <p:cond delay="3500"/>
                                  </p:stCondLst>
                                  <p:childTnLst>
                                    <p:anim calcmode="lin" valueType="num">
                                      <p:cBhvr additive="base">
                                        <p:cTn id="51" dur="2000"/>
                                        <p:tgtEl>
                                          <p:spTgt spid="9"/>
                                        </p:tgtEl>
                                        <p:attrNameLst>
                                          <p:attrName>ppt_x</p:attrName>
                                        </p:attrNameLst>
                                      </p:cBhvr>
                                      <p:tavLst>
                                        <p:tav tm="0">
                                          <p:val>
                                            <p:strVal val="ppt_x"/>
                                          </p:val>
                                        </p:tav>
                                        <p:tav tm="100000">
                                          <p:val>
                                            <p:strVal val="0-ppt_w/2"/>
                                          </p:val>
                                        </p:tav>
                                      </p:tavLst>
                                    </p:anim>
                                    <p:anim calcmode="lin" valueType="num">
                                      <p:cBhvr additive="base">
                                        <p:cTn id="52" dur="2000"/>
                                        <p:tgtEl>
                                          <p:spTgt spid="9"/>
                                        </p:tgtEl>
                                        <p:attrNameLst>
                                          <p:attrName>ppt_y</p:attrName>
                                        </p:attrNameLst>
                                      </p:cBhvr>
                                      <p:tavLst>
                                        <p:tav tm="0">
                                          <p:val>
                                            <p:strVal val="ppt_y"/>
                                          </p:val>
                                        </p:tav>
                                        <p:tav tm="100000">
                                          <p:val>
                                            <p:strVal val="ppt_y"/>
                                          </p:val>
                                        </p:tav>
                                      </p:tavLst>
                                    </p:anim>
                                    <p:set>
                                      <p:cBhvr>
                                        <p:cTn id="53" dur="1" fill="hold">
                                          <p:stCondLst>
                                            <p:cond delay="1999"/>
                                          </p:stCondLst>
                                        </p:cTn>
                                        <p:tgtEl>
                                          <p:spTgt spid="9"/>
                                        </p:tgtEl>
                                        <p:attrNameLst>
                                          <p:attrName>style.visibility</p:attrName>
                                        </p:attrNameLst>
                                      </p:cBhvr>
                                      <p:to>
                                        <p:strVal val="hidden"/>
                                      </p:to>
                                    </p:set>
                                  </p:childTnLst>
                                </p:cTn>
                              </p:par>
                              <p:par>
                                <p:cTn id="54" presetID="2" presetClass="entr" presetSubtype="2" fill="hold" nodeType="withEffect">
                                  <p:stCondLst>
                                    <p:cond delay="350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2000" fill="hold"/>
                                        <p:tgtEl>
                                          <p:spTgt spid="23"/>
                                        </p:tgtEl>
                                        <p:attrNameLst>
                                          <p:attrName>ppt_x</p:attrName>
                                        </p:attrNameLst>
                                      </p:cBhvr>
                                      <p:tavLst>
                                        <p:tav tm="0">
                                          <p:val>
                                            <p:strVal val="1+#ppt_w/2"/>
                                          </p:val>
                                        </p:tav>
                                        <p:tav tm="100000">
                                          <p:val>
                                            <p:strVal val="#ppt_x"/>
                                          </p:val>
                                        </p:tav>
                                      </p:tavLst>
                                    </p:anim>
                                    <p:anim calcmode="lin" valueType="num">
                                      <p:cBhvr additive="base">
                                        <p:cTn id="57" dur="2000" fill="hold"/>
                                        <p:tgtEl>
                                          <p:spTgt spid="23"/>
                                        </p:tgtEl>
                                        <p:attrNameLst>
                                          <p:attrName>ppt_y</p:attrName>
                                        </p:attrNameLst>
                                      </p:cBhvr>
                                      <p:tavLst>
                                        <p:tav tm="0">
                                          <p:val>
                                            <p:strVal val="#ppt_y"/>
                                          </p:val>
                                        </p:tav>
                                        <p:tav tm="100000">
                                          <p:val>
                                            <p:strVal val="#ppt_y"/>
                                          </p:val>
                                        </p:tav>
                                      </p:tavLst>
                                    </p:anim>
                                  </p:childTnLst>
                                </p:cTn>
                              </p:par>
                            </p:childTnLst>
                          </p:cTn>
                        </p:par>
                        <p:par>
                          <p:cTn id="58" fill="hold">
                            <p:stCondLst>
                              <p:cond delay="33000"/>
                            </p:stCondLst>
                            <p:childTnLst>
                              <p:par>
                                <p:cTn id="59" presetID="2" presetClass="exit" presetSubtype="8" fill="hold" nodeType="afterEffect">
                                  <p:stCondLst>
                                    <p:cond delay="3500"/>
                                  </p:stCondLst>
                                  <p:childTnLst>
                                    <p:anim calcmode="lin" valueType="num">
                                      <p:cBhvr additive="base">
                                        <p:cTn id="60" dur="2000"/>
                                        <p:tgtEl>
                                          <p:spTgt spid="23"/>
                                        </p:tgtEl>
                                        <p:attrNameLst>
                                          <p:attrName>ppt_x</p:attrName>
                                        </p:attrNameLst>
                                      </p:cBhvr>
                                      <p:tavLst>
                                        <p:tav tm="0">
                                          <p:val>
                                            <p:strVal val="ppt_x"/>
                                          </p:val>
                                        </p:tav>
                                        <p:tav tm="100000">
                                          <p:val>
                                            <p:strVal val="0-ppt_w/2"/>
                                          </p:val>
                                        </p:tav>
                                      </p:tavLst>
                                    </p:anim>
                                    <p:anim calcmode="lin" valueType="num">
                                      <p:cBhvr additive="base">
                                        <p:cTn id="61" dur="2000"/>
                                        <p:tgtEl>
                                          <p:spTgt spid="23"/>
                                        </p:tgtEl>
                                        <p:attrNameLst>
                                          <p:attrName>ppt_y</p:attrName>
                                        </p:attrNameLst>
                                      </p:cBhvr>
                                      <p:tavLst>
                                        <p:tav tm="0">
                                          <p:val>
                                            <p:strVal val="ppt_y"/>
                                          </p:val>
                                        </p:tav>
                                        <p:tav tm="100000">
                                          <p:val>
                                            <p:strVal val="ppt_y"/>
                                          </p:val>
                                        </p:tav>
                                      </p:tavLst>
                                    </p:anim>
                                    <p:set>
                                      <p:cBhvr>
                                        <p:cTn id="62" dur="1" fill="hold">
                                          <p:stCondLst>
                                            <p:cond delay="1999"/>
                                          </p:stCondLst>
                                        </p:cTn>
                                        <p:tgtEl>
                                          <p:spTgt spid="23"/>
                                        </p:tgtEl>
                                        <p:attrNameLst>
                                          <p:attrName>style.visibility</p:attrName>
                                        </p:attrNameLst>
                                      </p:cBhvr>
                                      <p:to>
                                        <p:strVal val="hidden"/>
                                      </p:to>
                                    </p:set>
                                  </p:childTnLst>
                                </p:cTn>
                              </p:par>
                              <p:par>
                                <p:cTn id="63" presetID="2" presetClass="entr" presetSubtype="2" fill="hold" nodeType="withEffect">
                                  <p:stCondLst>
                                    <p:cond delay="350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2000" fill="hold"/>
                                        <p:tgtEl>
                                          <p:spTgt spid="26"/>
                                        </p:tgtEl>
                                        <p:attrNameLst>
                                          <p:attrName>ppt_x</p:attrName>
                                        </p:attrNameLst>
                                      </p:cBhvr>
                                      <p:tavLst>
                                        <p:tav tm="0">
                                          <p:val>
                                            <p:strVal val="1+#ppt_w/2"/>
                                          </p:val>
                                        </p:tav>
                                        <p:tav tm="100000">
                                          <p:val>
                                            <p:strVal val="#ppt_x"/>
                                          </p:val>
                                        </p:tav>
                                      </p:tavLst>
                                    </p:anim>
                                    <p:anim calcmode="lin" valueType="num">
                                      <p:cBhvr additive="base">
                                        <p:cTn id="66" dur="2000" fill="hold"/>
                                        <p:tgtEl>
                                          <p:spTgt spid="26"/>
                                        </p:tgtEl>
                                        <p:attrNameLst>
                                          <p:attrName>ppt_y</p:attrName>
                                        </p:attrNameLst>
                                      </p:cBhvr>
                                      <p:tavLst>
                                        <p:tav tm="0">
                                          <p:val>
                                            <p:strVal val="#ppt_y"/>
                                          </p:val>
                                        </p:tav>
                                        <p:tav tm="100000">
                                          <p:val>
                                            <p:strVal val="#ppt_y"/>
                                          </p:val>
                                        </p:tav>
                                      </p:tavLst>
                                    </p:anim>
                                  </p:childTnLst>
                                </p:cTn>
                              </p:par>
                            </p:childTnLst>
                          </p:cTn>
                        </p:par>
                        <p:par>
                          <p:cTn id="67" fill="hold">
                            <p:stCondLst>
                              <p:cond delay="38500"/>
                            </p:stCondLst>
                            <p:childTnLst>
                              <p:par>
                                <p:cTn id="68" presetID="2" presetClass="exit" presetSubtype="8" fill="hold" nodeType="afterEffect">
                                  <p:stCondLst>
                                    <p:cond delay="3500"/>
                                  </p:stCondLst>
                                  <p:childTnLst>
                                    <p:anim calcmode="lin" valueType="num">
                                      <p:cBhvr additive="base">
                                        <p:cTn id="69" dur="2000"/>
                                        <p:tgtEl>
                                          <p:spTgt spid="26"/>
                                        </p:tgtEl>
                                        <p:attrNameLst>
                                          <p:attrName>ppt_x</p:attrName>
                                        </p:attrNameLst>
                                      </p:cBhvr>
                                      <p:tavLst>
                                        <p:tav tm="0">
                                          <p:val>
                                            <p:strVal val="ppt_x"/>
                                          </p:val>
                                        </p:tav>
                                        <p:tav tm="100000">
                                          <p:val>
                                            <p:strVal val="0-ppt_w/2"/>
                                          </p:val>
                                        </p:tav>
                                      </p:tavLst>
                                    </p:anim>
                                    <p:anim calcmode="lin" valueType="num">
                                      <p:cBhvr additive="base">
                                        <p:cTn id="70" dur="2000"/>
                                        <p:tgtEl>
                                          <p:spTgt spid="26"/>
                                        </p:tgtEl>
                                        <p:attrNameLst>
                                          <p:attrName>ppt_y</p:attrName>
                                        </p:attrNameLst>
                                      </p:cBhvr>
                                      <p:tavLst>
                                        <p:tav tm="0">
                                          <p:val>
                                            <p:strVal val="ppt_y"/>
                                          </p:val>
                                        </p:tav>
                                        <p:tav tm="100000">
                                          <p:val>
                                            <p:strVal val="ppt_y"/>
                                          </p:val>
                                        </p:tav>
                                      </p:tavLst>
                                    </p:anim>
                                    <p:set>
                                      <p:cBhvr>
                                        <p:cTn id="71" dur="1" fill="hold">
                                          <p:stCondLst>
                                            <p:cond delay="1999"/>
                                          </p:stCondLst>
                                        </p:cTn>
                                        <p:tgtEl>
                                          <p:spTgt spid="26"/>
                                        </p:tgtEl>
                                        <p:attrNameLst>
                                          <p:attrName>style.visibility</p:attrName>
                                        </p:attrNameLst>
                                      </p:cBhvr>
                                      <p:to>
                                        <p:strVal val="hidden"/>
                                      </p:to>
                                    </p:set>
                                  </p:childTnLst>
                                </p:cTn>
                              </p:par>
                              <p:par>
                                <p:cTn id="72" presetID="2" presetClass="entr" presetSubtype="2" fill="hold" nodeType="withEffect">
                                  <p:stCondLst>
                                    <p:cond delay="3500"/>
                                  </p:stCondLst>
                                  <p:childTnLst>
                                    <p:set>
                                      <p:cBhvr>
                                        <p:cTn id="73" dur="1" fill="hold">
                                          <p:stCondLst>
                                            <p:cond delay="0"/>
                                          </p:stCondLst>
                                        </p:cTn>
                                        <p:tgtEl>
                                          <p:spTgt spid="9"/>
                                        </p:tgtEl>
                                        <p:attrNameLst>
                                          <p:attrName>style.visibility</p:attrName>
                                        </p:attrNameLst>
                                      </p:cBhvr>
                                      <p:to>
                                        <p:strVal val="visible"/>
                                      </p:to>
                                    </p:set>
                                    <p:anim calcmode="lin" valueType="num">
                                      <p:cBhvr additive="base">
                                        <p:cTn id="74" dur="2000" fill="hold"/>
                                        <p:tgtEl>
                                          <p:spTgt spid="9"/>
                                        </p:tgtEl>
                                        <p:attrNameLst>
                                          <p:attrName>ppt_x</p:attrName>
                                        </p:attrNameLst>
                                      </p:cBhvr>
                                      <p:tavLst>
                                        <p:tav tm="0">
                                          <p:val>
                                            <p:strVal val="1+#ppt_w/2"/>
                                          </p:val>
                                        </p:tav>
                                        <p:tav tm="100000">
                                          <p:val>
                                            <p:strVal val="#ppt_x"/>
                                          </p:val>
                                        </p:tav>
                                      </p:tavLst>
                                    </p:anim>
                                    <p:anim calcmode="lin" valueType="num">
                                      <p:cBhvr additive="base">
                                        <p:cTn id="75" dur="2000" fill="hold"/>
                                        <p:tgtEl>
                                          <p:spTgt spid="9"/>
                                        </p:tgtEl>
                                        <p:attrNameLst>
                                          <p:attrName>ppt_y</p:attrName>
                                        </p:attrNameLst>
                                      </p:cBhvr>
                                      <p:tavLst>
                                        <p:tav tm="0">
                                          <p:val>
                                            <p:strVal val="#ppt_y"/>
                                          </p:val>
                                        </p:tav>
                                        <p:tav tm="100000">
                                          <p:val>
                                            <p:strVal val="#ppt_y"/>
                                          </p:val>
                                        </p:tav>
                                      </p:tavLst>
                                    </p:anim>
                                  </p:childTnLst>
                                </p:cTn>
                              </p:par>
                            </p:childTnLst>
                          </p:cTn>
                        </p:par>
                        <p:par>
                          <p:cTn id="76" fill="hold">
                            <p:stCondLst>
                              <p:cond delay="44000"/>
                            </p:stCondLst>
                            <p:childTnLst>
                              <p:par>
                                <p:cTn id="77" presetID="2" presetClass="exit" presetSubtype="8" fill="hold" nodeType="afterEffect">
                                  <p:stCondLst>
                                    <p:cond delay="3500"/>
                                  </p:stCondLst>
                                  <p:childTnLst>
                                    <p:anim calcmode="lin" valueType="num">
                                      <p:cBhvr additive="base">
                                        <p:cTn id="78" dur="2000"/>
                                        <p:tgtEl>
                                          <p:spTgt spid="9"/>
                                        </p:tgtEl>
                                        <p:attrNameLst>
                                          <p:attrName>ppt_x</p:attrName>
                                        </p:attrNameLst>
                                      </p:cBhvr>
                                      <p:tavLst>
                                        <p:tav tm="0">
                                          <p:val>
                                            <p:strVal val="ppt_x"/>
                                          </p:val>
                                        </p:tav>
                                        <p:tav tm="100000">
                                          <p:val>
                                            <p:strVal val="0-ppt_w/2"/>
                                          </p:val>
                                        </p:tav>
                                      </p:tavLst>
                                    </p:anim>
                                    <p:anim calcmode="lin" valueType="num">
                                      <p:cBhvr additive="base">
                                        <p:cTn id="79" dur="2000"/>
                                        <p:tgtEl>
                                          <p:spTgt spid="9"/>
                                        </p:tgtEl>
                                        <p:attrNameLst>
                                          <p:attrName>ppt_y</p:attrName>
                                        </p:attrNameLst>
                                      </p:cBhvr>
                                      <p:tavLst>
                                        <p:tav tm="0">
                                          <p:val>
                                            <p:strVal val="ppt_y"/>
                                          </p:val>
                                        </p:tav>
                                        <p:tav tm="100000">
                                          <p:val>
                                            <p:strVal val="ppt_y"/>
                                          </p:val>
                                        </p:tav>
                                      </p:tavLst>
                                    </p:anim>
                                    <p:set>
                                      <p:cBhvr>
                                        <p:cTn id="80" dur="1" fill="hold">
                                          <p:stCondLst>
                                            <p:cond delay="1999"/>
                                          </p:stCondLst>
                                        </p:cTn>
                                        <p:tgtEl>
                                          <p:spTgt spid="9"/>
                                        </p:tgtEl>
                                        <p:attrNameLst>
                                          <p:attrName>style.visibility</p:attrName>
                                        </p:attrNameLst>
                                      </p:cBhvr>
                                      <p:to>
                                        <p:strVal val="hidden"/>
                                      </p:to>
                                    </p:set>
                                  </p:childTnLst>
                                </p:cTn>
                              </p:par>
                              <p:par>
                                <p:cTn id="81" presetID="2" presetClass="entr" presetSubtype="2" fill="hold" nodeType="withEffect">
                                  <p:stCondLst>
                                    <p:cond delay="3500"/>
                                  </p:stCondLst>
                                  <p:childTnLst>
                                    <p:set>
                                      <p:cBhvr>
                                        <p:cTn id="82" dur="1" fill="hold">
                                          <p:stCondLst>
                                            <p:cond delay="0"/>
                                          </p:stCondLst>
                                        </p:cTn>
                                        <p:tgtEl>
                                          <p:spTgt spid="23"/>
                                        </p:tgtEl>
                                        <p:attrNameLst>
                                          <p:attrName>style.visibility</p:attrName>
                                        </p:attrNameLst>
                                      </p:cBhvr>
                                      <p:to>
                                        <p:strVal val="visible"/>
                                      </p:to>
                                    </p:set>
                                    <p:anim calcmode="lin" valueType="num">
                                      <p:cBhvr additive="base">
                                        <p:cTn id="83" dur="2000" fill="hold"/>
                                        <p:tgtEl>
                                          <p:spTgt spid="23"/>
                                        </p:tgtEl>
                                        <p:attrNameLst>
                                          <p:attrName>ppt_x</p:attrName>
                                        </p:attrNameLst>
                                      </p:cBhvr>
                                      <p:tavLst>
                                        <p:tav tm="0">
                                          <p:val>
                                            <p:strVal val="1+#ppt_w/2"/>
                                          </p:val>
                                        </p:tav>
                                        <p:tav tm="100000">
                                          <p:val>
                                            <p:strVal val="#ppt_x"/>
                                          </p:val>
                                        </p:tav>
                                      </p:tavLst>
                                    </p:anim>
                                    <p:anim calcmode="lin" valueType="num">
                                      <p:cBhvr additive="base">
                                        <p:cTn id="84" dur="2000" fill="hold"/>
                                        <p:tgtEl>
                                          <p:spTgt spid="23"/>
                                        </p:tgtEl>
                                        <p:attrNameLst>
                                          <p:attrName>ppt_y</p:attrName>
                                        </p:attrNameLst>
                                      </p:cBhvr>
                                      <p:tavLst>
                                        <p:tav tm="0">
                                          <p:val>
                                            <p:strVal val="#ppt_y"/>
                                          </p:val>
                                        </p:tav>
                                        <p:tav tm="100000">
                                          <p:val>
                                            <p:strVal val="#ppt_y"/>
                                          </p:val>
                                        </p:tav>
                                      </p:tavLst>
                                    </p:anim>
                                  </p:childTnLst>
                                </p:cTn>
                              </p:par>
                            </p:childTnLst>
                          </p:cTn>
                        </p:par>
                        <p:par>
                          <p:cTn id="85" fill="hold">
                            <p:stCondLst>
                              <p:cond delay="49500"/>
                            </p:stCondLst>
                            <p:childTnLst>
                              <p:par>
                                <p:cTn id="86" presetID="2" presetClass="exit" presetSubtype="8" fill="hold" nodeType="afterEffect">
                                  <p:stCondLst>
                                    <p:cond delay="3500"/>
                                  </p:stCondLst>
                                  <p:childTnLst>
                                    <p:anim calcmode="lin" valueType="num">
                                      <p:cBhvr additive="base">
                                        <p:cTn id="87" dur="2000"/>
                                        <p:tgtEl>
                                          <p:spTgt spid="23"/>
                                        </p:tgtEl>
                                        <p:attrNameLst>
                                          <p:attrName>ppt_x</p:attrName>
                                        </p:attrNameLst>
                                      </p:cBhvr>
                                      <p:tavLst>
                                        <p:tav tm="0">
                                          <p:val>
                                            <p:strVal val="ppt_x"/>
                                          </p:val>
                                        </p:tav>
                                        <p:tav tm="100000">
                                          <p:val>
                                            <p:strVal val="0-ppt_w/2"/>
                                          </p:val>
                                        </p:tav>
                                      </p:tavLst>
                                    </p:anim>
                                    <p:anim calcmode="lin" valueType="num">
                                      <p:cBhvr additive="base">
                                        <p:cTn id="88" dur="2000"/>
                                        <p:tgtEl>
                                          <p:spTgt spid="23"/>
                                        </p:tgtEl>
                                        <p:attrNameLst>
                                          <p:attrName>ppt_y</p:attrName>
                                        </p:attrNameLst>
                                      </p:cBhvr>
                                      <p:tavLst>
                                        <p:tav tm="0">
                                          <p:val>
                                            <p:strVal val="ppt_y"/>
                                          </p:val>
                                        </p:tav>
                                        <p:tav tm="100000">
                                          <p:val>
                                            <p:strVal val="ppt_y"/>
                                          </p:val>
                                        </p:tav>
                                      </p:tavLst>
                                    </p:anim>
                                    <p:set>
                                      <p:cBhvr>
                                        <p:cTn id="89" dur="1" fill="hold">
                                          <p:stCondLst>
                                            <p:cond delay="1999"/>
                                          </p:stCondLst>
                                        </p:cTn>
                                        <p:tgtEl>
                                          <p:spTgt spid="23"/>
                                        </p:tgtEl>
                                        <p:attrNameLst>
                                          <p:attrName>style.visibility</p:attrName>
                                        </p:attrNameLst>
                                      </p:cBhvr>
                                      <p:to>
                                        <p:strVal val="hidden"/>
                                      </p:to>
                                    </p:set>
                                  </p:childTnLst>
                                </p:cTn>
                              </p:par>
                              <p:par>
                                <p:cTn id="90" presetID="2" presetClass="entr" presetSubtype="2" fill="hold" nodeType="withEffect">
                                  <p:stCondLst>
                                    <p:cond delay="3500"/>
                                  </p:stCondLst>
                                  <p:childTnLst>
                                    <p:set>
                                      <p:cBhvr>
                                        <p:cTn id="91" dur="1" fill="hold">
                                          <p:stCondLst>
                                            <p:cond delay="0"/>
                                          </p:stCondLst>
                                        </p:cTn>
                                        <p:tgtEl>
                                          <p:spTgt spid="26"/>
                                        </p:tgtEl>
                                        <p:attrNameLst>
                                          <p:attrName>style.visibility</p:attrName>
                                        </p:attrNameLst>
                                      </p:cBhvr>
                                      <p:to>
                                        <p:strVal val="visible"/>
                                      </p:to>
                                    </p:set>
                                    <p:anim calcmode="lin" valueType="num">
                                      <p:cBhvr additive="base">
                                        <p:cTn id="92" dur="2000" fill="hold"/>
                                        <p:tgtEl>
                                          <p:spTgt spid="26"/>
                                        </p:tgtEl>
                                        <p:attrNameLst>
                                          <p:attrName>ppt_x</p:attrName>
                                        </p:attrNameLst>
                                      </p:cBhvr>
                                      <p:tavLst>
                                        <p:tav tm="0">
                                          <p:val>
                                            <p:strVal val="1+#ppt_w/2"/>
                                          </p:val>
                                        </p:tav>
                                        <p:tav tm="100000">
                                          <p:val>
                                            <p:strVal val="#ppt_x"/>
                                          </p:val>
                                        </p:tav>
                                      </p:tavLst>
                                    </p:anim>
                                    <p:anim calcmode="lin" valueType="num">
                                      <p:cBhvr additive="base">
                                        <p:cTn id="93" dur="2000" fill="hold"/>
                                        <p:tgtEl>
                                          <p:spTgt spid="26"/>
                                        </p:tgtEl>
                                        <p:attrNameLst>
                                          <p:attrName>ppt_y</p:attrName>
                                        </p:attrNameLst>
                                      </p:cBhvr>
                                      <p:tavLst>
                                        <p:tav tm="0">
                                          <p:val>
                                            <p:strVal val="#ppt_y"/>
                                          </p:val>
                                        </p:tav>
                                        <p:tav tm="100000">
                                          <p:val>
                                            <p:strVal val="#ppt_y"/>
                                          </p:val>
                                        </p:tav>
                                      </p:tavLst>
                                    </p:anim>
                                  </p:childTnLst>
                                </p:cTn>
                              </p:par>
                            </p:childTnLst>
                          </p:cTn>
                        </p:par>
                        <p:par>
                          <p:cTn id="94" fill="hold">
                            <p:stCondLst>
                              <p:cond delay="55000"/>
                            </p:stCondLst>
                            <p:childTnLst>
                              <p:par>
                                <p:cTn id="95" presetID="2" presetClass="exit" presetSubtype="8" fill="hold" nodeType="afterEffect">
                                  <p:stCondLst>
                                    <p:cond delay="3500"/>
                                  </p:stCondLst>
                                  <p:childTnLst>
                                    <p:anim calcmode="lin" valueType="num">
                                      <p:cBhvr additive="base">
                                        <p:cTn id="96" dur="2000"/>
                                        <p:tgtEl>
                                          <p:spTgt spid="26"/>
                                        </p:tgtEl>
                                        <p:attrNameLst>
                                          <p:attrName>ppt_x</p:attrName>
                                        </p:attrNameLst>
                                      </p:cBhvr>
                                      <p:tavLst>
                                        <p:tav tm="0">
                                          <p:val>
                                            <p:strVal val="ppt_x"/>
                                          </p:val>
                                        </p:tav>
                                        <p:tav tm="100000">
                                          <p:val>
                                            <p:strVal val="0-ppt_w/2"/>
                                          </p:val>
                                        </p:tav>
                                      </p:tavLst>
                                    </p:anim>
                                    <p:anim calcmode="lin" valueType="num">
                                      <p:cBhvr additive="base">
                                        <p:cTn id="97" dur="2000"/>
                                        <p:tgtEl>
                                          <p:spTgt spid="26"/>
                                        </p:tgtEl>
                                        <p:attrNameLst>
                                          <p:attrName>ppt_y</p:attrName>
                                        </p:attrNameLst>
                                      </p:cBhvr>
                                      <p:tavLst>
                                        <p:tav tm="0">
                                          <p:val>
                                            <p:strVal val="ppt_y"/>
                                          </p:val>
                                        </p:tav>
                                        <p:tav tm="100000">
                                          <p:val>
                                            <p:strVal val="ppt_y"/>
                                          </p:val>
                                        </p:tav>
                                      </p:tavLst>
                                    </p:anim>
                                    <p:set>
                                      <p:cBhvr>
                                        <p:cTn id="98" dur="1" fill="hold">
                                          <p:stCondLst>
                                            <p:cond delay="1999"/>
                                          </p:stCondLst>
                                        </p:cTn>
                                        <p:tgtEl>
                                          <p:spTgt spid="26"/>
                                        </p:tgtEl>
                                        <p:attrNameLst>
                                          <p:attrName>style.visibility</p:attrName>
                                        </p:attrNameLst>
                                      </p:cBhvr>
                                      <p:to>
                                        <p:strVal val="hidden"/>
                                      </p:to>
                                    </p:set>
                                  </p:childTnLst>
                                </p:cTn>
                              </p:par>
                              <p:par>
                                <p:cTn id="99" presetID="2" presetClass="entr" presetSubtype="2" fill="hold" nodeType="withEffect">
                                  <p:stCondLst>
                                    <p:cond delay="3500"/>
                                  </p:stCondLst>
                                  <p:childTnLst>
                                    <p:set>
                                      <p:cBhvr>
                                        <p:cTn id="100" dur="1" fill="hold">
                                          <p:stCondLst>
                                            <p:cond delay="0"/>
                                          </p:stCondLst>
                                        </p:cTn>
                                        <p:tgtEl>
                                          <p:spTgt spid="9"/>
                                        </p:tgtEl>
                                        <p:attrNameLst>
                                          <p:attrName>style.visibility</p:attrName>
                                        </p:attrNameLst>
                                      </p:cBhvr>
                                      <p:to>
                                        <p:strVal val="visible"/>
                                      </p:to>
                                    </p:set>
                                    <p:anim calcmode="lin" valueType="num">
                                      <p:cBhvr additive="base">
                                        <p:cTn id="101" dur="2000" fill="hold"/>
                                        <p:tgtEl>
                                          <p:spTgt spid="9"/>
                                        </p:tgtEl>
                                        <p:attrNameLst>
                                          <p:attrName>ppt_x</p:attrName>
                                        </p:attrNameLst>
                                      </p:cBhvr>
                                      <p:tavLst>
                                        <p:tav tm="0">
                                          <p:val>
                                            <p:strVal val="1+#ppt_w/2"/>
                                          </p:val>
                                        </p:tav>
                                        <p:tav tm="100000">
                                          <p:val>
                                            <p:strVal val="#ppt_x"/>
                                          </p:val>
                                        </p:tav>
                                      </p:tavLst>
                                    </p:anim>
                                    <p:anim calcmode="lin" valueType="num">
                                      <p:cBhvr additive="base">
                                        <p:cTn id="102" dur="2000" fill="hold"/>
                                        <p:tgtEl>
                                          <p:spTgt spid="9"/>
                                        </p:tgtEl>
                                        <p:attrNameLst>
                                          <p:attrName>ppt_y</p:attrName>
                                        </p:attrNameLst>
                                      </p:cBhvr>
                                      <p:tavLst>
                                        <p:tav tm="0">
                                          <p:val>
                                            <p:strVal val="#ppt_y"/>
                                          </p:val>
                                        </p:tav>
                                        <p:tav tm="100000">
                                          <p:val>
                                            <p:strVal val="#ppt_y"/>
                                          </p:val>
                                        </p:tav>
                                      </p:tavLst>
                                    </p:anim>
                                  </p:childTnLst>
                                </p:cTn>
                              </p:par>
                            </p:childTnLst>
                          </p:cTn>
                        </p:par>
                        <p:par>
                          <p:cTn id="103" fill="hold">
                            <p:stCondLst>
                              <p:cond delay="60500"/>
                            </p:stCondLst>
                            <p:childTnLst>
                              <p:par>
                                <p:cTn id="104" presetID="2" presetClass="exit" presetSubtype="8" fill="hold" nodeType="afterEffect">
                                  <p:stCondLst>
                                    <p:cond delay="3500"/>
                                  </p:stCondLst>
                                  <p:childTnLst>
                                    <p:anim calcmode="lin" valueType="num">
                                      <p:cBhvr additive="base">
                                        <p:cTn id="105" dur="2000"/>
                                        <p:tgtEl>
                                          <p:spTgt spid="9"/>
                                        </p:tgtEl>
                                        <p:attrNameLst>
                                          <p:attrName>ppt_x</p:attrName>
                                        </p:attrNameLst>
                                      </p:cBhvr>
                                      <p:tavLst>
                                        <p:tav tm="0">
                                          <p:val>
                                            <p:strVal val="ppt_x"/>
                                          </p:val>
                                        </p:tav>
                                        <p:tav tm="100000">
                                          <p:val>
                                            <p:strVal val="0-ppt_w/2"/>
                                          </p:val>
                                        </p:tav>
                                      </p:tavLst>
                                    </p:anim>
                                    <p:anim calcmode="lin" valueType="num">
                                      <p:cBhvr additive="base">
                                        <p:cTn id="106" dur="2000"/>
                                        <p:tgtEl>
                                          <p:spTgt spid="9"/>
                                        </p:tgtEl>
                                        <p:attrNameLst>
                                          <p:attrName>ppt_y</p:attrName>
                                        </p:attrNameLst>
                                      </p:cBhvr>
                                      <p:tavLst>
                                        <p:tav tm="0">
                                          <p:val>
                                            <p:strVal val="ppt_y"/>
                                          </p:val>
                                        </p:tav>
                                        <p:tav tm="100000">
                                          <p:val>
                                            <p:strVal val="ppt_y"/>
                                          </p:val>
                                        </p:tav>
                                      </p:tavLst>
                                    </p:anim>
                                    <p:set>
                                      <p:cBhvr>
                                        <p:cTn id="107" dur="1" fill="hold">
                                          <p:stCondLst>
                                            <p:cond delay="1999"/>
                                          </p:stCondLst>
                                        </p:cTn>
                                        <p:tgtEl>
                                          <p:spTgt spid="9"/>
                                        </p:tgtEl>
                                        <p:attrNameLst>
                                          <p:attrName>style.visibility</p:attrName>
                                        </p:attrNameLst>
                                      </p:cBhvr>
                                      <p:to>
                                        <p:strVal val="hidden"/>
                                      </p:to>
                                    </p:set>
                                  </p:childTnLst>
                                </p:cTn>
                              </p:par>
                              <p:par>
                                <p:cTn id="108" presetID="2" presetClass="entr" presetSubtype="2" fill="hold" nodeType="withEffect">
                                  <p:stCondLst>
                                    <p:cond delay="3500"/>
                                  </p:stCondLst>
                                  <p:childTnLst>
                                    <p:set>
                                      <p:cBhvr>
                                        <p:cTn id="109" dur="1" fill="hold">
                                          <p:stCondLst>
                                            <p:cond delay="0"/>
                                          </p:stCondLst>
                                        </p:cTn>
                                        <p:tgtEl>
                                          <p:spTgt spid="23"/>
                                        </p:tgtEl>
                                        <p:attrNameLst>
                                          <p:attrName>style.visibility</p:attrName>
                                        </p:attrNameLst>
                                      </p:cBhvr>
                                      <p:to>
                                        <p:strVal val="visible"/>
                                      </p:to>
                                    </p:set>
                                    <p:anim calcmode="lin" valueType="num">
                                      <p:cBhvr additive="base">
                                        <p:cTn id="110" dur="2000" fill="hold"/>
                                        <p:tgtEl>
                                          <p:spTgt spid="23"/>
                                        </p:tgtEl>
                                        <p:attrNameLst>
                                          <p:attrName>ppt_x</p:attrName>
                                        </p:attrNameLst>
                                      </p:cBhvr>
                                      <p:tavLst>
                                        <p:tav tm="0">
                                          <p:val>
                                            <p:strVal val="1+#ppt_w/2"/>
                                          </p:val>
                                        </p:tav>
                                        <p:tav tm="100000">
                                          <p:val>
                                            <p:strVal val="#ppt_x"/>
                                          </p:val>
                                        </p:tav>
                                      </p:tavLst>
                                    </p:anim>
                                    <p:anim calcmode="lin" valueType="num">
                                      <p:cBhvr additive="base">
                                        <p:cTn id="111" dur="2000" fill="hold"/>
                                        <p:tgtEl>
                                          <p:spTgt spid="23"/>
                                        </p:tgtEl>
                                        <p:attrNameLst>
                                          <p:attrName>ppt_y</p:attrName>
                                        </p:attrNameLst>
                                      </p:cBhvr>
                                      <p:tavLst>
                                        <p:tav tm="0">
                                          <p:val>
                                            <p:strVal val="#ppt_y"/>
                                          </p:val>
                                        </p:tav>
                                        <p:tav tm="100000">
                                          <p:val>
                                            <p:strVal val="#ppt_y"/>
                                          </p:val>
                                        </p:tav>
                                      </p:tavLst>
                                    </p:anim>
                                  </p:childTnLst>
                                </p:cTn>
                              </p:par>
                            </p:childTnLst>
                          </p:cTn>
                        </p:par>
                        <p:par>
                          <p:cTn id="112" fill="hold">
                            <p:stCondLst>
                              <p:cond delay="66000"/>
                            </p:stCondLst>
                            <p:childTnLst>
                              <p:par>
                                <p:cTn id="113" presetID="2" presetClass="exit" presetSubtype="8" fill="hold" nodeType="afterEffect">
                                  <p:stCondLst>
                                    <p:cond delay="3500"/>
                                  </p:stCondLst>
                                  <p:childTnLst>
                                    <p:anim calcmode="lin" valueType="num">
                                      <p:cBhvr additive="base">
                                        <p:cTn id="114" dur="2000"/>
                                        <p:tgtEl>
                                          <p:spTgt spid="23"/>
                                        </p:tgtEl>
                                        <p:attrNameLst>
                                          <p:attrName>ppt_x</p:attrName>
                                        </p:attrNameLst>
                                      </p:cBhvr>
                                      <p:tavLst>
                                        <p:tav tm="0">
                                          <p:val>
                                            <p:strVal val="ppt_x"/>
                                          </p:val>
                                        </p:tav>
                                        <p:tav tm="100000">
                                          <p:val>
                                            <p:strVal val="0-ppt_w/2"/>
                                          </p:val>
                                        </p:tav>
                                      </p:tavLst>
                                    </p:anim>
                                    <p:anim calcmode="lin" valueType="num">
                                      <p:cBhvr additive="base">
                                        <p:cTn id="115" dur="2000"/>
                                        <p:tgtEl>
                                          <p:spTgt spid="23"/>
                                        </p:tgtEl>
                                        <p:attrNameLst>
                                          <p:attrName>ppt_y</p:attrName>
                                        </p:attrNameLst>
                                      </p:cBhvr>
                                      <p:tavLst>
                                        <p:tav tm="0">
                                          <p:val>
                                            <p:strVal val="ppt_y"/>
                                          </p:val>
                                        </p:tav>
                                        <p:tav tm="100000">
                                          <p:val>
                                            <p:strVal val="ppt_y"/>
                                          </p:val>
                                        </p:tav>
                                      </p:tavLst>
                                    </p:anim>
                                    <p:set>
                                      <p:cBhvr>
                                        <p:cTn id="116" dur="1" fill="hold">
                                          <p:stCondLst>
                                            <p:cond delay="1999"/>
                                          </p:stCondLst>
                                        </p:cTn>
                                        <p:tgtEl>
                                          <p:spTgt spid="23"/>
                                        </p:tgtEl>
                                        <p:attrNameLst>
                                          <p:attrName>style.visibility</p:attrName>
                                        </p:attrNameLst>
                                      </p:cBhvr>
                                      <p:to>
                                        <p:strVal val="hidden"/>
                                      </p:to>
                                    </p:set>
                                  </p:childTnLst>
                                </p:cTn>
                              </p:par>
                              <p:par>
                                <p:cTn id="117" presetID="2" presetClass="entr" presetSubtype="2" fill="hold" nodeType="withEffect">
                                  <p:stCondLst>
                                    <p:cond delay="3500"/>
                                  </p:stCondLst>
                                  <p:childTnLst>
                                    <p:set>
                                      <p:cBhvr>
                                        <p:cTn id="118" dur="1" fill="hold">
                                          <p:stCondLst>
                                            <p:cond delay="0"/>
                                          </p:stCondLst>
                                        </p:cTn>
                                        <p:tgtEl>
                                          <p:spTgt spid="26"/>
                                        </p:tgtEl>
                                        <p:attrNameLst>
                                          <p:attrName>style.visibility</p:attrName>
                                        </p:attrNameLst>
                                      </p:cBhvr>
                                      <p:to>
                                        <p:strVal val="visible"/>
                                      </p:to>
                                    </p:set>
                                    <p:anim calcmode="lin" valueType="num">
                                      <p:cBhvr additive="base">
                                        <p:cTn id="119" dur="2000" fill="hold"/>
                                        <p:tgtEl>
                                          <p:spTgt spid="26"/>
                                        </p:tgtEl>
                                        <p:attrNameLst>
                                          <p:attrName>ppt_x</p:attrName>
                                        </p:attrNameLst>
                                      </p:cBhvr>
                                      <p:tavLst>
                                        <p:tav tm="0">
                                          <p:val>
                                            <p:strVal val="1+#ppt_w/2"/>
                                          </p:val>
                                        </p:tav>
                                        <p:tav tm="100000">
                                          <p:val>
                                            <p:strVal val="#ppt_x"/>
                                          </p:val>
                                        </p:tav>
                                      </p:tavLst>
                                    </p:anim>
                                    <p:anim calcmode="lin" valueType="num">
                                      <p:cBhvr additive="base">
                                        <p:cTn id="120" dur="2000" fill="hold"/>
                                        <p:tgtEl>
                                          <p:spTgt spid="26"/>
                                        </p:tgtEl>
                                        <p:attrNameLst>
                                          <p:attrName>ppt_y</p:attrName>
                                        </p:attrNameLst>
                                      </p:cBhvr>
                                      <p:tavLst>
                                        <p:tav tm="0">
                                          <p:val>
                                            <p:strVal val="#ppt_y"/>
                                          </p:val>
                                        </p:tav>
                                        <p:tav tm="100000">
                                          <p:val>
                                            <p:strVal val="#ppt_y"/>
                                          </p:val>
                                        </p:tav>
                                      </p:tavLst>
                                    </p:anim>
                                  </p:childTnLst>
                                </p:cTn>
                              </p:par>
                            </p:childTnLst>
                          </p:cTn>
                        </p:par>
                        <p:par>
                          <p:cTn id="121" fill="hold">
                            <p:stCondLst>
                              <p:cond delay="71500"/>
                            </p:stCondLst>
                            <p:childTnLst>
                              <p:par>
                                <p:cTn id="122" presetID="2" presetClass="exit" presetSubtype="8" fill="hold" nodeType="afterEffect">
                                  <p:stCondLst>
                                    <p:cond delay="3500"/>
                                  </p:stCondLst>
                                  <p:childTnLst>
                                    <p:anim calcmode="lin" valueType="num">
                                      <p:cBhvr additive="base">
                                        <p:cTn id="123" dur="2000"/>
                                        <p:tgtEl>
                                          <p:spTgt spid="26"/>
                                        </p:tgtEl>
                                        <p:attrNameLst>
                                          <p:attrName>ppt_x</p:attrName>
                                        </p:attrNameLst>
                                      </p:cBhvr>
                                      <p:tavLst>
                                        <p:tav tm="0">
                                          <p:val>
                                            <p:strVal val="ppt_x"/>
                                          </p:val>
                                        </p:tav>
                                        <p:tav tm="100000">
                                          <p:val>
                                            <p:strVal val="0-ppt_w/2"/>
                                          </p:val>
                                        </p:tav>
                                      </p:tavLst>
                                    </p:anim>
                                    <p:anim calcmode="lin" valueType="num">
                                      <p:cBhvr additive="base">
                                        <p:cTn id="124" dur="2000"/>
                                        <p:tgtEl>
                                          <p:spTgt spid="26"/>
                                        </p:tgtEl>
                                        <p:attrNameLst>
                                          <p:attrName>ppt_y</p:attrName>
                                        </p:attrNameLst>
                                      </p:cBhvr>
                                      <p:tavLst>
                                        <p:tav tm="0">
                                          <p:val>
                                            <p:strVal val="ppt_y"/>
                                          </p:val>
                                        </p:tav>
                                        <p:tav tm="100000">
                                          <p:val>
                                            <p:strVal val="ppt_y"/>
                                          </p:val>
                                        </p:tav>
                                      </p:tavLst>
                                    </p:anim>
                                    <p:set>
                                      <p:cBhvr>
                                        <p:cTn id="125" dur="1" fill="hold">
                                          <p:stCondLst>
                                            <p:cond delay="1999"/>
                                          </p:stCondLst>
                                        </p:cTn>
                                        <p:tgtEl>
                                          <p:spTgt spid="26"/>
                                        </p:tgtEl>
                                        <p:attrNameLst>
                                          <p:attrName>style.visibility</p:attrName>
                                        </p:attrNameLst>
                                      </p:cBhvr>
                                      <p:to>
                                        <p:strVal val="hidden"/>
                                      </p:to>
                                    </p:set>
                                  </p:childTnLst>
                                </p:cTn>
                              </p:par>
                              <p:par>
                                <p:cTn id="126" presetID="2" presetClass="entr" presetSubtype="2" fill="hold" nodeType="withEffect">
                                  <p:stCondLst>
                                    <p:cond delay="3500"/>
                                  </p:stCondLst>
                                  <p:childTnLst>
                                    <p:set>
                                      <p:cBhvr>
                                        <p:cTn id="127" dur="1" fill="hold">
                                          <p:stCondLst>
                                            <p:cond delay="0"/>
                                          </p:stCondLst>
                                        </p:cTn>
                                        <p:tgtEl>
                                          <p:spTgt spid="9"/>
                                        </p:tgtEl>
                                        <p:attrNameLst>
                                          <p:attrName>style.visibility</p:attrName>
                                        </p:attrNameLst>
                                      </p:cBhvr>
                                      <p:to>
                                        <p:strVal val="visible"/>
                                      </p:to>
                                    </p:set>
                                    <p:anim calcmode="lin" valueType="num">
                                      <p:cBhvr additive="base">
                                        <p:cTn id="128" dur="2000" fill="hold"/>
                                        <p:tgtEl>
                                          <p:spTgt spid="9"/>
                                        </p:tgtEl>
                                        <p:attrNameLst>
                                          <p:attrName>ppt_x</p:attrName>
                                        </p:attrNameLst>
                                      </p:cBhvr>
                                      <p:tavLst>
                                        <p:tav tm="0">
                                          <p:val>
                                            <p:strVal val="1+#ppt_w/2"/>
                                          </p:val>
                                        </p:tav>
                                        <p:tav tm="100000">
                                          <p:val>
                                            <p:strVal val="#ppt_x"/>
                                          </p:val>
                                        </p:tav>
                                      </p:tavLst>
                                    </p:anim>
                                    <p:anim calcmode="lin" valueType="num">
                                      <p:cBhvr additive="base">
                                        <p:cTn id="129" dur="2000" fill="hold"/>
                                        <p:tgtEl>
                                          <p:spTgt spid="9"/>
                                        </p:tgtEl>
                                        <p:attrNameLst>
                                          <p:attrName>ppt_y</p:attrName>
                                        </p:attrNameLst>
                                      </p:cBhvr>
                                      <p:tavLst>
                                        <p:tav tm="0">
                                          <p:val>
                                            <p:strVal val="#ppt_y"/>
                                          </p:val>
                                        </p:tav>
                                        <p:tav tm="100000">
                                          <p:val>
                                            <p:strVal val="#ppt_y"/>
                                          </p:val>
                                        </p:tav>
                                      </p:tavLst>
                                    </p:anim>
                                  </p:childTnLst>
                                </p:cTn>
                              </p:par>
                            </p:childTnLst>
                          </p:cTn>
                        </p:par>
                        <p:par>
                          <p:cTn id="130" fill="hold">
                            <p:stCondLst>
                              <p:cond delay="77000"/>
                            </p:stCondLst>
                            <p:childTnLst>
                              <p:par>
                                <p:cTn id="131" presetID="2" presetClass="exit" presetSubtype="8" fill="hold" nodeType="afterEffect">
                                  <p:stCondLst>
                                    <p:cond delay="3500"/>
                                  </p:stCondLst>
                                  <p:childTnLst>
                                    <p:anim calcmode="lin" valueType="num">
                                      <p:cBhvr additive="base">
                                        <p:cTn id="132" dur="2000"/>
                                        <p:tgtEl>
                                          <p:spTgt spid="9"/>
                                        </p:tgtEl>
                                        <p:attrNameLst>
                                          <p:attrName>ppt_x</p:attrName>
                                        </p:attrNameLst>
                                      </p:cBhvr>
                                      <p:tavLst>
                                        <p:tav tm="0">
                                          <p:val>
                                            <p:strVal val="ppt_x"/>
                                          </p:val>
                                        </p:tav>
                                        <p:tav tm="100000">
                                          <p:val>
                                            <p:strVal val="0-ppt_w/2"/>
                                          </p:val>
                                        </p:tav>
                                      </p:tavLst>
                                    </p:anim>
                                    <p:anim calcmode="lin" valueType="num">
                                      <p:cBhvr additive="base">
                                        <p:cTn id="133" dur="2000"/>
                                        <p:tgtEl>
                                          <p:spTgt spid="9"/>
                                        </p:tgtEl>
                                        <p:attrNameLst>
                                          <p:attrName>ppt_y</p:attrName>
                                        </p:attrNameLst>
                                      </p:cBhvr>
                                      <p:tavLst>
                                        <p:tav tm="0">
                                          <p:val>
                                            <p:strVal val="ppt_y"/>
                                          </p:val>
                                        </p:tav>
                                        <p:tav tm="100000">
                                          <p:val>
                                            <p:strVal val="ppt_y"/>
                                          </p:val>
                                        </p:tav>
                                      </p:tavLst>
                                    </p:anim>
                                    <p:set>
                                      <p:cBhvr>
                                        <p:cTn id="134" dur="1" fill="hold">
                                          <p:stCondLst>
                                            <p:cond delay="1999"/>
                                          </p:stCondLst>
                                        </p:cTn>
                                        <p:tgtEl>
                                          <p:spTgt spid="9"/>
                                        </p:tgtEl>
                                        <p:attrNameLst>
                                          <p:attrName>style.visibility</p:attrName>
                                        </p:attrNameLst>
                                      </p:cBhvr>
                                      <p:to>
                                        <p:strVal val="hidden"/>
                                      </p:to>
                                    </p:set>
                                  </p:childTnLst>
                                </p:cTn>
                              </p:par>
                              <p:par>
                                <p:cTn id="135" presetID="2" presetClass="entr" presetSubtype="2" fill="hold" nodeType="withEffect">
                                  <p:stCondLst>
                                    <p:cond delay="3500"/>
                                  </p:stCondLst>
                                  <p:childTnLst>
                                    <p:set>
                                      <p:cBhvr>
                                        <p:cTn id="136" dur="1" fill="hold">
                                          <p:stCondLst>
                                            <p:cond delay="0"/>
                                          </p:stCondLst>
                                        </p:cTn>
                                        <p:tgtEl>
                                          <p:spTgt spid="23"/>
                                        </p:tgtEl>
                                        <p:attrNameLst>
                                          <p:attrName>style.visibility</p:attrName>
                                        </p:attrNameLst>
                                      </p:cBhvr>
                                      <p:to>
                                        <p:strVal val="visible"/>
                                      </p:to>
                                    </p:set>
                                    <p:anim calcmode="lin" valueType="num">
                                      <p:cBhvr additive="base">
                                        <p:cTn id="137" dur="2000" fill="hold"/>
                                        <p:tgtEl>
                                          <p:spTgt spid="23"/>
                                        </p:tgtEl>
                                        <p:attrNameLst>
                                          <p:attrName>ppt_x</p:attrName>
                                        </p:attrNameLst>
                                      </p:cBhvr>
                                      <p:tavLst>
                                        <p:tav tm="0">
                                          <p:val>
                                            <p:strVal val="1+#ppt_w/2"/>
                                          </p:val>
                                        </p:tav>
                                        <p:tav tm="100000">
                                          <p:val>
                                            <p:strVal val="#ppt_x"/>
                                          </p:val>
                                        </p:tav>
                                      </p:tavLst>
                                    </p:anim>
                                    <p:anim calcmode="lin" valueType="num">
                                      <p:cBhvr additive="base">
                                        <p:cTn id="138" dur="2000" fill="hold"/>
                                        <p:tgtEl>
                                          <p:spTgt spid="23"/>
                                        </p:tgtEl>
                                        <p:attrNameLst>
                                          <p:attrName>ppt_y</p:attrName>
                                        </p:attrNameLst>
                                      </p:cBhvr>
                                      <p:tavLst>
                                        <p:tav tm="0">
                                          <p:val>
                                            <p:strVal val="#ppt_y"/>
                                          </p:val>
                                        </p:tav>
                                        <p:tav tm="100000">
                                          <p:val>
                                            <p:strVal val="#ppt_y"/>
                                          </p:val>
                                        </p:tav>
                                      </p:tavLst>
                                    </p:anim>
                                  </p:childTnLst>
                                </p:cTn>
                              </p:par>
                            </p:childTnLst>
                          </p:cTn>
                        </p:par>
                        <p:par>
                          <p:cTn id="139" fill="hold">
                            <p:stCondLst>
                              <p:cond delay="82500"/>
                            </p:stCondLst>
                            <p:childTnLst>
                              <p:par>
                                <p:cTn id="140" presetID="2" presetClass="exit" presetSubtype="8" fill="hold" nodeType="afterEffect">
                                  <p:stCondLst>
                                    <p:cond delay="3500"/>
                                  </p:stCondLst>
                                  <p:childTnLst>
                                    <p:anim calcmode="lin" valueType="num">
                                      <p:cBhvr additive="base">
                                        <p:cTn id="141" dur="2000"/>
                                        <p:tgtEl>
                                          <p:spTgt spid="23"/>
                                        </p:tgtEl>
                                        <p:attrNameLst>
                                          <p:attrName>ppt_x</p:attrName>
                                        </p:attrNameLst>
                                      </p:cBhvr>
                                      <p:tavLst>
                                        <p:tav tm="0">
                                          <p:val>
                                            <p:strVal val="ppt_x"/>
                                          </p:val>
                                        </p:tav>
                                        <p:tav tm="100000">
                                          <p:val>
                                            <p:strVal val="0-ppt_w/2"/>
                                          </p:val>
                                        </p:tav>
                                      </p:tavLst>
                                    </p:anim>
                                    <p:anim calcmode="lin" valueType="num">
                                      <p:cBhvr additive="base">
                                        <p:cTn id="142" dur="2000"/>
                                        <p:tgtEl>
                                          <p:spTgt spid="23"/>
                                        </p:tgtEl>
                                        <p:attrNameLst>
                                          <p:attrName>ppt_y</p:attrName>
                                        </p:attrNameLst>
                                      </p:cBhvr>
                                      <p:tavLst>
                                        <p:tav tm="0">
                                          <p:val>
                                            <p:strVal val="ppt_y"/>
                                          </p:val>
                                        </p:tav>
                                        <p:tav tm="100000">
                                          <p:val>
                                            <p:strVal val="ppt_y"/>
                                          </p:val>
                                        </p:tav>
                                      </p:tavLst>
                                    </p:anim>
                                    <p:set>
                                      <p:cBhvr>
                                        <p:cTn id="143" dur="1" fill="hold">
                                          <p:stCondLst>
                                            <p:cond delay="1999"/>
                                          </p:stCondLst>
                                        </p:cTn>
                                        <p:tgtEl>
                                          <p:spTgt spid="23"/>
                                        </p:tgtEl>
                                        <p:attrNameLst>
                                          <p:attrName>style.visibility</p:attrName>
                                        </p:attrNameLst>
                                      </p:cBhvr>
                                      <p:to>
                                        <p:strVal val="hidden"/>
                                      </p:to>
                                    </p:set>
                                  </p:childTnLst>
                                </p:cTn>
                              </p:par>
                              <p:par>
                                <p:cTn id="144" presetID="2" presetClass="entr" presetSubtype="2" fill="hold" nodeType="withEffect">
                                  <p:stCondLst>
                                    <p:cond delay="3500"/>
                                  </p:stCondLst>
                                  <p:childTnLst>
                                    <p:set>
                                      <p:cBhvr>
                                        <p:cTn id="145" dur="1" fill="hold">
                                          <p:stCondLst>
                                            <p:cond delay="0"/>
                                          </p:stCondLst>
                                        </p:cTn>
                                        <p:tgtEl>
                                          <p:spTgt spid="26"/>
                                        </p:tgtEl>
                                        <p:attrNameLst>
                                          <p:attrName>style.visibility</p:attrName>
                                        </p:attrNameLst>
                                      </p:cBhvr>
                                      <p:to>
                                        <p:strVal val="visible"/>
                                      </p:to>
                                    </p:set>
                                    <p:anim calcmode="lin" valueType="num">
                                      <p:cBhvr additive="base">
                                        <p:cTn id="146" dur="2000" fill="hold"/>
                                        <p:tgtEl>
                                          <p:spTgt spid="26"/>
                                        </p:tgtEl>
                                        <p:attrNameLst>
                                          <p:attrName>ppt_x</p:attrName>
                                        </p:attrNameLst>
                                      </p:cBhvr>
                                      <p:tavLst>
                                        <p:tav tm="0">
                                          <p:val>
                                            <p:strVal val="1+#ppt_w/2"/>
                                          </p:val>
                                        </p:tav>
                                        <p:tav tm="100000">
                                          <p:val>
                                            <p:strVal val="#ppt_x"/>
                                          </p:val>
                                        </p:tav>
                                      </p:tavLst>
                                    </p:anim>
                                    <p:anim calcmode="lin" valueType="num">
                                      <p:cBhvr additive="base">
                                        <p:cTn id="147" dur="2000" fill="hold"/>
                                        <p:tgtEl>
                                          <p:spTgt spid="26"/>
                                        </p:tgtEl>
                                        <p:attrNameLst>
                                          <p:attrName>ppt_y</p:attrName>
                                        </p:attrNameLst>
                                      </p:cBhvr>
                                      <p:tavLst>
                                        <p:tav tm="0">
                                          <p:val>
                                            <p:strVal val="#ppt_y"/>
                                          </p:val>
                                        </p:tav>
                                        <p:tav tm="100000">
                                          <p:val>
                                            <p:strVal val="#ppt_y"/>
                                          </p:val>
                                        </p:tav>
                                      </p:tavLst>
                                    </p:anim>
                                  </p:childTnLst>
                                </p:cTn>
                              </p:par>
                            </p:childTnLst>
                          </p:cTn>
                        </p:par>
                        <p:par>
                          <p:cTn id="148" fill="hold">
                            <p:stCondLst>
                              <p:cond delay="88000"/>
                            </p:stCondLst>
                            <p:childTnLst>
                              <p:par>
                                <p:cTn id="149" presetID="2" presetClass="exit" presetSubtype="8" fill="hold" nodeType="afterEffect">
                                  <p:stCondLst>
                                    <p:cond delay="3500"/>
                                  </p:stCondLst>
                                  <p:childTnLst>
                                    <p:anim calcmode="lin" valueType="num">
                                      <p:cBhvr additive="base">
                                        <p:cTn id="150" dur="2000"/>
                                        <p:tgtEl>
                                          <p:spTgt spid="26"/>
                                        </p:tgtEl>
                                        <p:attrNameLst>
                                          <p:attrName>ppt_x</p:attrName>
                                        </p:attrNameLst>
                                      </p:cBhvr>
                                      <p:tavLst>
                                        <p:tav tm="0">
                                          <p:val>
                                            <p:strVal val="ppt_x"/>
                                          </p:val>
                                        </p:tav>
                                        <p:tav tm="100000">
                                          <p:val>
                                            <p:strVal val="0-ppt_w/2"/>
                                          </p:val>
                                        </p:tav>
                                      </p:tavLst>
                                    </p:anim>
                                    <p:anim calcmode="lin" valueType="num">
                                      <p:cBhvr additive="base">
                                        <p:cTn id="151" dur="2000"/>
                                        <p:tgtEl>
                                          <p:spTgt spid="26"/>
                                        </p:tgtEl>
                                        <p:attrNameLst>
                                          <p:attrName>ppt_y</p:attrName>
                                        </p:attrNameLst>
                                      </p:cBhvr>
                                      <p:tavLst>
                                        <p:tav tm="0">
                                          <p:val>
                                            <p:strVal val="ppt_y"/>
                                          </p:val>
                                        </p:tav>
                                        <p:tav tm="100000">
                                          <p:val>
                                            <p:strVal val="ppt_y"/>
                                          </p:val>
                                        </p:tav>
                                      </p:tavLst>
                                    </p:anim>
                                    <p:set>
                                      <p:cBhvr>
                                        <p:cTn id="152" dur="1" fill="hold">
                                          <p:stCondLst>
                                            <p:cond delay="1999"/>
                                          </p:stCondLst>
                                        </p:cTn>
                                        <p:tgtEl>
                                          <p:spTgt spid="26"/>
                                        </p:tgtEl>
                                        <p:attrNameLst>
                                          <p:attrName>style.visibility</p:attrName>
                                        </p:attrNameLst>
                                      </p:cBhvr>
                                      <p:to>
                                        <p:strVal val="hidden"/>
                                      </p:to>
                                    </p:set>
                                  </p:childTnLst>
                                </p:cTn>
                              </p:par>
                              <p:par>
                                <p:cTn id="153" presetID="2" presetClass="entr" presetSubtype="2" fill="hold" nodeType="withEffect">
                                  <p:stCondLst>
                                    <p:cond delay="3500"/>
                                  </p:stCondLst>
                                  <p:childTnLst>
                                    <p:set>
                                      <p:cBhvr>
                                        <p:cTn id="154" dur="1" fill="hold">
                                          <p:stCondLst>
                                            <p:cond delay="0"/>
                                          </p:stCondLst>
                                        </p:cTn>
                                        <p:tgtEl>
                                          <p:spTgt spid="9"/>
                                        </p:tgtEl>
                                        <p:attrNameLst>
                                          <p:attrName>style.visibility</p:attrName>
                                        </p:attrNameLst>
                                      </p:cBhvr>
                                      <p:to>
                                        <p:strVal val="visible"/>
                                      </p:to>
                                    </p:set>
                                    <p:anim calcmode="lin" valueType="num">
                                      <p:cBhvr additive="base">
                                        <p:cTn id="155" dur="2000" fill="hold"/>
                                        <p:tgtEl>
                                          <p:spTgt spid="9"/>
                                        </p:tgtEl>
                                        <p:attrNameLst>
                                          <p:attrName>ppt_x</p:attrName>
                                        </p:attrNameLst>
                                      </p:cBhvr>
                                      <p:tavLst>
                                        <p:tav tm="0">
                                          <p:val>
                                            <p:strVal val="1+#ppt_w/2"/>
                                          </p:val>
                                        </p:tav>
                                        <p:tav tm="100000">
                                          <p:val>
                                            <p:strVal val="#ppt_x"/>
                                          </p:val>
                                        </p:tav>
                                      </p:tavLst>
                                    </p:anim>
                                    <p:anim calcmode="lin" valueType="num">
                                      <p:cBhvr additive="base">
                                        <p:cTn id="156" dur="2000" fill="hold"/>
                                        <p:tgtEl>
                                          <p:spTgt spid="9"/>
                                        </p:tgtEl>
                                        <p:attrNameLst>
                                          <p:attrName>ppt_y</p:attrName>
                                        </p:attrNameLst>
                                      </p:cBhvr>
                                      <p:tavLst>
                                        <p:tav tm="0">
                                          <p:val>
                                            <p:strVal val="#ppt_y"/>
                                          </p:val>
                                        </p:tav>
                                        <p:tav tm="100000">
                                          <p:val>
                                            <p:strVal val="#ppt_y"/>
                                          </p:val>
                                        </p:tav>
                                      </p:tavLst>
                                    </p:anim>
                                  </p:childTnLst>
                                </p:cTn>
                              </p:par>
                            </p:childTnLst>
                          </p:cTn>
                        </p:par>
                        <p:par>
                          <p:cTn id="157" fill="hold">
                            <p:stCondLst>
                              <p:cond delay="93500"/>
                            </p:stCondLst>
                            <p:childTnLst>
                              <p:par>
                                <p:cTn id="158" presetID="2" presetClass="exit" presetSubtype="8" fill="hold" nodeType="afterEffect">
                                  <p:stCondLst>
                                    <p:cond delay="59000"/>
                                  </p:stCondLst>
                                  <p:childTnLst>
                                    <p:anim calcmode="lin" valueType="num">
                                      <p:cBhvr additive="base">
                                        <p:cTn id="159" dur="2000"/>
                                        <p:tgtEl>
                                          <p:spTgt spid="9"/>
                                        </p:tgtEl>
                                        <p:attrNameLst>
                                          <p:attrName>ppt_x</p:attrName>
                                        </p:attrNameLst>
                                      </p:cBhvr>
                                      <p:tavLst>
                                        <p:tav tm="0">
                                          <p:val>
                                            <p:strVal val="ppt_x"/>
                                          </p:val>
                                        </p:tav>
                                        <p:tav tm="100000">
                                          <p:val>
                                            <p:strVal val="0-ppt_w/2"/>
                                          </p:val>
                                        </p:tav>
                                      </p:tavLst>
                                    </p:anim>
                                    <p:anim calcmode="lin" valueType="num">
                                      <p:cBhvr additive="base">
                                        <p:cTn id="160" dur="2000"/>
                                        <p:tgtEl>
                                          <p:spTgt spid="9"/>
                                        </p:tgtEl>
                                        <p:attrNameLst>
                                          <p:attrName>ppt_y</p:attrName>
                                        </p:attrNameLst>
                                      </p:cBhvr>
                                      <p:tavLst>
                                        <p:tav tm="0">
                                          <p:val>
                                            <p:strVal val="ppt_y"/>
                                          </p:val>
                                        </p:tav>
                                        <p:tav tm="100000">
                                          <p:val>
                                            <p:strVal val="ppt_y"/>
                                          </p:val>
                                        </p:tav>
                                      </p:tavLst>
                                    </p:anim>
                                    <p:set>
                                      <p:cBhvr>
                                        <p:cTn id="161" dur="1" fill="hold">
                                          <p:stCondLst>
                                            <p:cond delay="1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2" restart="whenNotActive" fill="hold" evtFilter="cancelBubble" nodeType="interactiveSeq">
                <p:stCondLst>
                  <p:cond evt="onClick" delay="0">
                    <p:tgtEl>
                      <p:spTgt spid="25"/>
                    </p:tgtEl>
                  </p:cond>
                </p:stCondLst>
                <p:endSync evt="end" delay="0">
                  <p:rtn val="all"/>
                </p:endSync>
                <p:childTnLst>
                  <p:par>
                    <p:cTn id="163" fill="hold">
                      <p:stCondLst>
                        <p:cond delay="0"/>
                      </p:stCondLst>
                      <p:childTnLst>
                        <p:par>
                          <p:cTn id="164" fill="hold">
                            <p:stCondLst>
                              <p:cond delay="0"/>
                            </p:stCondLst>
                            <p:childTnLst>
                              <p:par>
                                <p:cTn id="165" presetID="2" presetClass="mediacall" presetSubtype="0" fill="hold" nodeType="clickEffect">
                                  <p:stCondLst>
                                    <p:cond delay="0"/>
                                  </p:stCondLst>
                                  <p:childTnLst>
                                    <p:cmd type="call" cmd="togglePause">
                                      <p:cBhvr>
                                        <p:cTn id="166" dur="1" fill="hold"/>
                                        <p:tgtEl>
                                          <p:spTgt spid="25"/>
                                        </p:tgtEl>
                                      </p:cBhvr>
                                    </p:cmd>
                                  </p:childTnLst>
                                </p:cTn>
                              </p:par>
                            </p:childTnLst>
                          </p:cTn>
                        </p:par>
                      </p:childTnLst>
                    </p:cTn>
                  </p:par>
                </p:childTnLst>
              </p:cTn>
              <p:nextCondLst>
                <p:cond evt="onClick" delay="0">
                  <p:tgtEl>
                    <p:spTgt spid="25"/>
                  </p:tgtEl>
                </p:cond>
              </p:nextCondLst>
            </p:seq>
            <p:video fullScrn="1">
              <p:cMediaNode vol="80000">
                <p:cTn id="167" fill="remove" display="0">
                  <p:stCondLst>
                    <p:cond delay="indefinite"/>
                  </p:stCondLst>
                </p:cTn>
                <p:tgtEl>
                  <p:spTgt spid="25"/>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p:cNvSpPr/>
          <p:nvPr/>
        </p:nvSpPr>
        <p:spPr>
          <a:xfrm>
            <a:off x="788438" y="335902"/>
            <a:ext cx="2052734" cy="205274"/>
          </a:xfrm>
          <a:prstGeom prst="round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Action Button: Blank 7">
            <a:hlinkClick r:id="" action="ppaction://hlinkshowjump?jump=firstslide" highlightClick="1"/>
          </p:cNvPr>
          <p:cNvSpPr/>
          <p:nvPr/>
        </p:nvSpPr>
        <p:spPr>
          <a:xfrm>
            <a:off x="5355770" y="0"/>
            <a:ext cx="1520889" cy="1040235"/>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8466" y="21058"/>
            <a:ext cx="1499812" cy="1040235"/>
          </a:xfrm>
          <a:prstGeom prst="rect">
            <a:avLst/>
          </a:prstGeom>
        </p:spPr>
      </p:pic>
      <p:pic>
        <p:nvPicPr>
          <p:cNvPr id="10" name="Graphic 9" descr="Magnifying glass"/>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2841172" y="296247"/>
            <a:ext cx="284584" cy="284584"/>
          </a:xfrm>
          <a:prstGeom prst="rect">
            <a:avLst/>
          </a:prstGeom>
        </p:spPr>
      </p:pic>
      <p:sp>
        <p:nvSpPr>
          <p:cNvPr id="12" name="TextBox 11"/>
          <p:cNvSpPr txBox="1"/>
          <p:nvPr/>
        </p:nvSpPr>
        <p:spPr>
          <a:xfrm>
            <a:off x="1504235" y="78959"/>
            <a:ext cx="621139" cy="253916"/>
          </a:xfrm>
          <a:prstGeom prst="rect">
            <a:avLst/>
          </a:prstGeom>
          <a:noFill/>
        </p:spPr>
        <p:txBody>
          <a:bodyPr wrap="square" rtlCol="0">
            <a:spAutoFit/>
          </a:bodyPr>
          <a:lstStyle/>
          <a:p>
            <a:r>
              <a:rPr lang="en-US" sz="1050" dirty="0">
                <a:latin typeface="Arial" panose="020B0604020202020204" pitchFamily="34" charset="0"/>
                <a:cs typeface="Arial" panose="020B0604020202020204" pitchFamily="34" charset="0"/>
              </a:rPr>
              <a:t>Search</a:t>
            </a:r>
          </a:p>
        </p:txBody>
      </p:sp>
      <p:sp>
        <p:nvSpPr>
          <p:cNvPr id="17" name="Rectangle: Rounded Corners 16"/>
          <p:cNvSpPr/>
          <p:nvPr/>
        </p:nvSpPr>
        <p:spPr>
          <a:xfrm>
            <a:off x="-7304" y="1034181"/>
            <a:ext cx="12199304" cy="406010"/>
          </a:xfrm>
          <a:prstGeom prst="roundRect">
            <a:avLst/>
          </a:prstGeom>
          <a:solidFill>
            <a:srgbClr val="EE2E2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hlinkClick r:id="rId5" action="ppaction://hlinksldjump"/>
          </p:cNvPr>
          <p:cNvSpPr/>
          <p:nvPr/>
        </p:nvSpPr>
        <p:spPr>
          <a:xfrm>
            <a:off x="4666"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HOME</a:t>
            </a:r>
            <a:endParaRPr lang="en-US" dirty="0"/>
          </a:p>
        </p:txBody>
      </p:sp>
      <p:sp>
        <p:nvSpPr>
          <p:cNvPr id="13" name="Rectangle: Rounded Corners 12">
            <a:hlinkClick r:id="rId6" action="ppaction://hlinksldjump"/>
          </p:cNvPr>
          <p:cNvSpPr/>
          <p:nvPr/>
        </p:nvSpPr>
        <p:spPr>
          <a:xfrm>
            <a:off x="2441448"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BIKES</a:t>
            </a:r>
          </a:p>
        </p:txBody>
      </p:sp>
      <p:sp>
        <p:nvSpPr>
          <p:cNvPr id="14" name="Rectangle: Rounded Corners 13">
            <a:hlinkClick r:id="rId7" action="ppaction://hlinksldjump"/>
          </p:cNvPr>
          <p:cNvSpPr/>
          <p:nvPr/>
        </p:nvSpPr>
        <p:spPr>
          <a:xfrm>
            <a:off x="4864609" y="1040235"/>
            <a:ext cx="247762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PARTS &amp; ACCESSORIES</a:t>
            </a:r>
          </a:p>
        </p:txBody>
      </p:sp>
      <p:sp>
        <p:nvSpPr>
          <p:cNvPr id="15" name="Rectangle: Rounded Corners 14">
            <a:hlinkClick r:id="rId8" action="ppaction://hlinksldjump"/>
          </p:cNvPr>
          <p:cNvSpPr/>
          <p:nvPr/>
        </p:nvSpPr>
        <p:spPr>
          <a:xfrm>
            <a:off x="7349533"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SERVICE</a:t>
            </a:r>
          </a:p>
        </p:txBody>
      </p:sp>
      <p:sp>
        <p:nvSpPr>
          <p:cNvPr id="16" name="Rectangle: Rounded Corners 15">
            <a:hlinkClick r:id="rId9" action="ppaction://hlinksldjump"/>
          </p:cNvPr>
          <p:cNvSpPr/>
          <p:nvPr/>
        </p:nvSpPr>
        <p:spPr>
          <a:xfrm>
            <a:off x="9776144"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ABOUT US </a:t>
            </a:r>
            <a:endParaRPr lang="en-US" dirty="0"/>
          </a:p>
        </p:txBody>
      </p:sp>
      <p:cxnSp>
        <p:nvCxnSpPr>
          <p:cNvPr id="22" name="Line 4"/>
          <p:cNvCxnSpPr>
            <a:cxnSpLocks/>
          </p:cNvCxnSpPr>
          <p:nvPr/>
        </p:nvCxnSpPr>
        <p:spPr>
          <a:xfrm>
            <a:off x="9772693" y="1440191"/>
            <a:ext cx="0" cy="5417809"/>
          </a:xfrm>
          <a:prstGeom prst="line">
            <a:avLst/>
          </a:prstGeom>
          <a:ln>
            <a:solidFill>
              <a:srgbClr val="EE2E24"/>
            </a:solidFill>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9274629" y="62205"/>
            <a:ext cx="2794409" cy="892552"/>
          </a:xfrm>
          <a:prstGeom prst="rect">
            <a:avLst/>
          </a:prstGeom>
          <a:noFill/>
        </p:spPr>
        <p:txBody>
          <a:bodyPr wrap="square" rtlCol="0">
            <a:spAutoFit/>
          </a:bodyPr>
          <a:lstStyle/>
          <a:p>
            <a:pPr algn="ctr"/>
            <a:r>
              <a:rPr lang="en-US" sz="1600" u="sng" dirty="0">
                <a:latin typeface="Arial" panose="020B0604020202020204" pitchFamily="34" charset="0"/>
                <a:cs typeface="Arial" panose="020B0604020202020204" pitchFamily="34" charset="0"/>
              </a:rPr>
              <a:t>HOURS OF OPERATION</a:t>
            </a:r>
          </a:p>
          <a:p>
            <a:pPr algn="ctr"/>
            <a:r>
              <a:rPr lang="en-US" sz="1200" dirty="0">
                <a:latin typeface="Arial" panose="020B0604020202020204" pitchFamily="34" charset="0"/>
                <a:cs typeface="Arial" panose="020B0604020202020204" pitchFamily="34" charset="0"/>
              </a:rPr>
              <a:t>Mon-Fri: 10-6</a:t>
            </a:r>
          </a:p>
          <a:p>
            <a:pPr algn="ctr"/>
            <a:r>
              <a:rPr lang="en-US" sz="1200" dirty="0">
                <a:latin typeface="Arial" panose="020B0604020202020204" pitchFamily="34" charset="0"/>
                <a:cs typeface="Arial" panose="020B0604020202020204" pitchFamily="34" charset="0"/>
              </a:rPr>
              <a:t>Wed: Closed</a:t>
            </a:r>
          </a:p>
          <a:p>
            <a:pPr algn="ctr"/>
            <a:r>
              <a:rPr lang="en-US" sz="1200" dirty="0">
                <a:latin typeface="Arial" panose="020B0604020202020204" pitchFamily="34" charset="0"/>
                <a:cs typeface="Arial" panose="020B0604020202020204" pitchFamily="34" charset="0"/>
              </a:rPr>
              <a:t>Sat-Sun: 10-5</a:t>
            </a:r>
          </a:p>
        </p:txBody>
      </p:sp>
      <p:sp>
        <p:nvSpPr>
          <p:cNvPr id="25" name="TextBox 24"/>
          <p:cNvSpPr txBox="1"/>
          <p:nvPr/>
        </p:nvSpPr>
        <p:spPr>
          <a:xfrm>
            <a:off x="6876660" y="196951"/>
            <a:ext cx="1759340" cy="600164"/>
          </a:xfrm>
          <a:prstGeom prst="rect">
            <a:avLst/>
          </a:prstGeom>
          <a:noFill/>
        </p:spPr>
        <p:txBody>
          <a:bodyPr wrap="square" rtlCol="0">
            <a:spAutoFit/>
          </a:bodyPr>
          <a:lstStyle/>
          <a:p>
            <a:r>
              <a:rPr lang="en-US" sz="1100" dirty="0">
                <a:latin typeface="Arial" panose="020B0604020202020204" pitchFamily="34" charset="0"/>
                <a:cs typeface="Arial" panose="020B0604020202020204" pitchFamily="34" charset="0"/>
              </a:rPr>
              <a:t>227 West Union Ave</a:t>
            </a:r>
          </a:p>
          <a:p>
            <a:r>
              <a:rPr lang="en-US" sz="1100" dirty="0">
                <a:latin typeface="Arial" panose="020B0604020202020204" pitchFamily="34" charset="0"/>
                <a:cs typeface="Arial" panose="020B0604020202020204" pitchFamily="34" charset="0"/>
              </a:rPr>
              <a:t>Bound Brook NJ, 08805</a:t>
            </a:r>
          </a:p>
          <a:p>
            <a:r>
              <a:rPr lang="en-US" sz="1100" dirty="0">
                <a:latin typeface="Arial" panose="020B0604020202020204" pitchFamily="34" charset="0"/>
                <a:cs typeface="Arial" panose="020B0604020202020204" pitchFamily="34" charset="0"/>
              </a:rPr>
              <a:t>732-356-2453</a:t>
            </a:r>
          </a:p>
        </p:txBody>
      </p:sp>
      <p:cxnSp>
        <p:nvCxnSpPr>
          <p:cNvPr id="26" name="Line 3"/>
          <p:cNvCxnSpPr>
            <a:cxnSpLocks/>
          </p:cNvCxnSpPr>
          <p:nvPr/>
        </p:nvCxnSpPr>
        <p:spPr>
          <a:xfrm flipH="1">
            <a:off x="7342229" y="1428934"/>
            <a:ext cx="3216" cy="5436353"/>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7" name="Line 2"/>
          <p:cNvCxnSpPr>
            <a:cxnSpLocks/>
          </p:cNvCxnSpPr>
          <p:nvPr/>
        </p:nvCxnSpPr>
        <p:spPr>
          <a:xfrm>
            <a:off x="4862135" y="1428936"/>
            <a:ext cx="0" cy="5436351"/>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8" name="Line 1"/>
          <p:cNvCxnSpPr>
            <a:cxnSpLocks/>
          </p:cNvCxnSpPr>
          <p:nvPr/>
        </p:nvCxnSpPr>
        <p:spPr>
          <a:xfrm>
            <a:off x="2434009" y="1428935"/>
            <a:ext cx="0" cy="5436352"/>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9" name="Line 4"/>
          <p:cNvCxnSpPr>
            <a:cxnSpLocks/>
          </p:cNvCxnSpPr>
          <p:nvPr/>
        </p:nvCxnSpPr>
        <p:spPr>
          <a:xfrm>
            <a:off x="9776144" y="1428934"/>
            <a:ext cx="0" cy="5429066"/>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30" name="Cross Line 1"/>
          <p:cNvCxnSpPr>
            <a:cxnSpLocks/>
          </p:cNvCxnSpPr>
          <p:nvPr/>
        </p:nvCxnSpPr>
        <p:spPr>
          <a:xfrm>
            <a:off x="-8023" y="4157430"/>
            <a:ext cx="12207327" cy="0"/>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249876" y="1428936"/>
            <a:ext cx="1946972" cy="646331"/>
          </a:xfrm>
          <a:prstGeom prst="rect">
            <a:avLst/>
          </a:prstGeom>
          <a:noFill/>
        </p:spPr>
        <p:txBody>
          <a:bodyPr wrap="square" rtlCol="0">
            <a:spAutoFit/>
          </a:bodyPr>
          <a:lstStyle/>
          <a:p>
            <a:pPr algn="ctr"/>
            <a:r>
              <a:rPr lang="en-US" dirty="0">
                <a:solidFill>
                  <a:srgbClr val="EE2E24"/>
                </a:solidFill>
              </a:rPr>
              <a:t>CATALYST 4-</a:t>
            </a:r>
          </a:p>
          <a:p>
            <a:pPr algn="ctr"/>
            <a:r>
              <a:rPr lang="en-US" dirty="0">
                <a:solidFill>
                  <a:srgbClr val="EE2E24"/>
                </a:solidFill>
              </a:rPr>
              <a:t>BBQ</a:t>
            </a:r>
          </a:p>
        </p:txBody>
      </p:sp>
      <p:sp>
        <p:nvSpPr>
          <p:cNvPr id="32" name="TextBox 31"/>
          <p:cNvSpPr txBox="1"/>
          <p:nvPr/>
        </p:nvSpPr>
        <p:spPr>
          <a:xfrm>
            <a:off x="229152" y="4159798"/>
            <a:ext cx="1946972" cy="646331"/>
          </a:xfrm>
          <a:prstGeom prst="rect">
            <a:avLst/>
          </a:prstGeom>
          <a:noFill/>
        </p:spPr>
        <p:txBody>
          <a:bodyPr wrap="square" rtlCol="0">
            <a:spAutoFit/>
          </a:bodyPr>
          <a:lstStyle/>
          <a:p>
            <a:pPr algn="ctr"/>
            <a:r>
              <a:rPr lang="en-US" dirty="0">
                <a:solidFill>
                  <a:srgbClr val="EE2E24"/>
                </a:solidFill>
              </a:rPr>
              <a:t>CATALYST 2-</a:t>
            </a:r>
          </a:p>
          <a:p>
            <a:pPr algn="ctr"/>
            <a:r>
              <a:rPr lang="en-US" dirty="0">
                <a:solidFill>
                  <a:srgbClr val="EE2E24"/>
                </a:solidFill>
              </a:rPr>
              <a:t>PREMIER GREY</a:t>
            </a:r>
          </a:p>
        </p:txBody>
      </p:sp>
      <p:sp>
        <p:nvSpPr>
          <p:cNvPr id="33" name="TextBox 32"/>
          <p:cNvSpPr txBox="1"/>
          <p:nvPr/>
        </p:nvSpPr>
        <p:spPr>
          <a:xfrm>
            <a:off x="2725063" y="1432905"/>
            <a:ext cx="1946972" cy="646331"/>
          </a:xfrm>
          <a:prstGeom prst="rect">
            <a:avLst/>
          </a:prstGeom>
          <a:noFill/>
        </p:spPr>
        <p:txBody>
          <a:bodyPr wrap="square" rtlCol="0">
            <a:spAutoFit/>
          </a:bodyPr>
          <a:lstStyle/>
          <a:p>
            <a:pPr algn="ctr"/>
            <a:r>
              <a:rPr lang="en-US" dirty="0">
                <a:solidFill>
                  <a:srgbClr val="EE2E24"/>
                </a:solidFill>
              </a:rPr>
              <a:t>TRAIL 5-</a:t>
            </a:r>
          </a:p>
          <a:p>
            <a:pPr algn="ctr"/>
            <a:r>
              <a:rPr lang="en-US" dirty="0">
                <a:solidFill>
                  <a:srgbClr val="EE2E24"/>
                </a:solidFill>
              </a:rPr>
              <a:t>ACID RED</a:t>
            </a:r>
          </a:p>
        </p:txBody>
      </p:sp>
      <p:sp>
        <p:nvSpPr>
          <p:cNvPr id="34" name="TextBox 33"/>
          <p:cNvSpPr txBox="1"/>
          <p:nvPr/>
        </p:nvSpPr>
        <p:spPr>
          <a:xfrm>
            <a:off x="2683194" y="4149095"/>
            <a:ext cx="1946972" cy="646331"/>
          </a:xfrm>
          <a:prstGeom prst="rect">
            <a:avLst/>
          </a:prstGeom>
          <a:noFill/>
        </p:spPr>
        <p:txBody>
          <a:bodyPr wrap="square" rtlCol="0">
            <a:spAutoFit/>
          </a:bodyPr>
          <a:lstStyle/>
          <a:p>
            <a:pPr algn="ctr"/>
            <a:r>
              <a:rPr lang="en-US" dirty="0">
                <a:solidFill>
                  <a:srgbClr val="EE2E24"/>
                </a:solidFill>
              </a:rPr>
              <a:t>TRAIL 3-</a:t>
            </a:r>
          </a:p>
          <a:p>
            <a:pPr algn="ctr"/>
            <a:r>
              <a:rPr lang="en-US" dirty="0">
                <a:solidFill>
                  <a:srgbClr val="EE2E24"/>
                </a:solidFill>
              </a:rPr>
              <a:t>ORANGE</a:t>
            </a:r>
          </a:p>
        </p:txBody>
      </p:sp>
      <p:sp>
        <p:nvSpPr>
          <p:cNvPr id="35" name="TextBox 34"/>
          <p:cNvSpPr txBox="1"/>
          <p:nvPr/>
        </p:nvSpPr>
        <p:spPr>
          <a:xfrm>
            <a:off x="5202683" y="1425440"/>
            <a:ext cx="1946972" cy="646331"/>
          </a:xfrm>
          <a:prstGeom prst="rect">
            <a:avLst/>
          </a:prstGeom>
          <a:noFill/>
        </p:spPr>
        <p:txBody>
          <a:bodyPr wrap="square" rtlCol="0">
            <a:spAutoFit/>
          </a:bodyPr>
          <a:lstStyle/>
          <a:p>
            <a:pPr algn="ctr"/>
            <a:r>
              <a:rPr lang="en-US" dirty="0">
                <a:solidFill>
                  <a:srgbClr val="EE2E24"/>
                </a:solidFill>
              </a:rPr>
              <a:t>JEKYLL 3-</a:t>
            </a:r>
          </a:p>
          <a:p>
            <a:pPr algn="ctr"/>
            <a:r>
              <a:rPr lang="en-US" dirty="0">
                <a:solidFill>
                  <a:srgbClr val="EE2E24"/>
                </a:solidFill>
              </a:rPr>
              <a:t>ACID RED</a:t>
            </a:r>
          </a:p>
        </p:txBody>
      </p:sp>
      <p:sp>
        <p:nvSpPr>
          <p:cNvPr id="36" name="TextBox 35"/>
          <p:cNvSpPr txBox="1"/>
          <p:nvPr/>
        </p:nvSpPr>
        <p:spPr>
          <a:xfrm>
            <a:off x="4868261" y="4159798"/>
            <a:ext cx="2487657" cy="646331"/>
          </a:xfrm>
          <a:prstGeom prst="rect">
            <a:avLst/>
          </a:prstGeom>
          <a:noFill/>
        </p:spPr>
        <p:txBody>
          <a:bodyPr wrap="square" rtlCol="0">
            <a:spAutoFit/>
          </a:bodyPr>
          <a:lstStyle/>
          <a:p>
            <a:pPr algn="ctr"/>
            <a:r>
              <a:rPr lang="en-US" dirty="0">
                <a:solidFill>
                  <a:srgbClr val="EE2E24"/>
                </a:solidFill>
              </a:rPr>
              <a:t>SCALPEL-SI CARBON 3-</a:t>
            </a:r>
          </a:p>
          <a:p>
            <a:pPr algn="ctr"/>
            <a:r>
              <a:rPr lang="en-US" dirty="0">
                <a:solidFill>
                  <a:srgbClr val="EE2E24"/>
                </a:solidFill>
              </a:rPr>
              <a:t>BBQ</a:t>
            </a:r>
          </a:p>
        </p:txBody>
      </p:sp>
      <p:sp>
        <p:nvSpPr>
          <p:cNvPr id="37" name="TextBox 36"/>
          <p:cNvSpPr txBox="1"/>
          <p:nvPr/>
        </p:nvSpPr>
        <p:spPr>
          <a:xfrm>
            <a:off x="7587626" y="1420904"/>
            <a:ext cx="1946972" cy="646331"/>
          </a:xfrm>
          <a:prstGeom prst="rect">
            <a:avLst/>
          </a:prstGeom>
          <a:noFill/>
        </p:spPr>
        <p:txBody>
          <a:bodyPr wrap="square" rtlCol="0">
            <a:spAutoFit/>
          </a:bodyPr>
          <a:lstStyle/>
          <a:p>
            <a:pPr algn="ctr"/>
            <a:r>
              <a:rPr lang="en-US" dirty="0">
                <a:solidFill>
                  <a:srgbClr val="EE2E24"/>
                </a:solidFill>
              </a:rPr>
              <a:t>CUJO 2-</a:t>
            </a:r>
          </a:p>
          <a:p>
            <a:pPr algn="ctr"/>
            <a:r>
              <a:rPr lang="en-US" dirty="0">
                <a:solidFill>
                  <a:srgbClr val="EE2E24"/>
                </a:solidFill>
              </a:rPr>
              <a:t>DEEP TEAL</a:t>
            </a:r>
          </a:p>
        </p:txBody>
      </p:sp>
      <p:sp>
        <p:nvSpPr>
          <p:cNvPr id="38" name="TextBox 37"/>
          <p:cNvSpPr txBox="1"/>
          <p:nvPr/>
        </p:nvSpPr>
        <p:spPr>
          <a:xfrm>
            <a:off x="7583975" y="4159797"/>
            <a:ext cx="1946972" cy="646331"/>
          </a:xfrm>
          <a:prstGeom prst="rect">
            <a:avLst/>
          </a:prstGeom>
          <a:noFill/>
        </p:spPr>
        <p:txBody>
          <a:bodyPr wrap="square" rtlCol="0">
            <a:spAutoFit/>
          </a:bodyPr>
          <a:lstStyle/>
          <a:p>
            <a:pPr algn="ctr"/>
            <a:r>
              <a:rPr lang="en-US" dirty="0">
                <a:solidFill>
                  <a:srgbClr val="EE2E24"/>
                </a:solidFill>
              </a:rPr>
              <a:t>FAT CAAD 3-</a:t>
            </a:r>
          </a:p>
          <a:p>
            <a:pPr algn="ctr"/>
            <a:r>
              <a:rPr lang="en-US" dirty="0">
                <a:solidFill>
                  <a:srgbClr val="EE2E24"/>
                </a:solidFill>
              </a:rPr>
              <a:t>TURQUOISE</a:t>
            </a:r>
          </a:p>
        </p:txBody>
      </p:sp>
      <p:sp>
        <p:nvSpPr>
          <p:cNvPr id="39" name="TextBox 38"/>
          <p:cNvSpPr txBox="1"/>
          <p:nvPr/>
        </p:nvSpPr>
        <p:spPr>
          <a:xfrm>
            <a:off x="10005208" y="1420903"/>
            <a:ext cx="1946972" cy="646331"/>
          </a:xfrm>
          <a:prstGeom prst="rect">
            <a:avLst/>
          </a:prstGeom>
          <a:noFill/>
        </p:spPr>
        <p:txBody>
          <a:bodyPr wrap="square" rtlCol="0">
            <a:spAutoFit/>
          </a:bodyPr>
          <a:lstStyle/>
          <a:p>
            <a:pPr algn="ctr"/>
            <a:r>
              <a:rPr lang="en-US" dirty="0">
                <a:solidFill>
                  <a:srgbClr val="EE2E24"/>
                </a:solidFill>
              </a:rPr>
              <a:t>(W) FORAY 3-</a:t>
            </a:r>
          </a:p>
          <a:p>
            <a:pPr algn="ctr"/>
            <a:r>
              <a:rPr lang="en-US" dirty="0">
                <a:solidFill>
                  <a:srgbClr val="EE2E24"/>
                </a:solidFill>
              </a:rPr>
              <a:t>GREY/PURPLE</a:t>
            </a:r>
          </a:p>
        </p:txBody>
      </p:sp>
      <p:sp>
        <p:nvSpPr>
          <p:cNvPr id="40" name="TextBox 39"/>
          <p:cNvSpPr txBox="1"/>
          <p:nvPr/>
        </p:nvSpPr>
        <p:spPr>
          <a:xfrm>
            <a:off x="10004202" y="4152066"/>
            <a:ext cx="2064836" cy="646331"/>
          </a:xfrm>
          <a:prstGeom prst="rect">
            <a:avLst/>
          </a:prstGeom>
          <a:noFill/>
        </p:spPr>
        <p:txBody>
          <a:bodyPr wrap="square" rtlCol="0">
            <a:spAutoFit/>
          </a:bodyPr>
          <a:lstStyle/>
          <a:p>
            <a:pPr algn="ctr"/>
            <a:r>
              <a:rPr lang="en-US" dirty="0">
                <a:solidFill>
                  <a:srgbClr val="EE2E24"/>
                </a:solidFill>
              </a:rPr>
              <a:t>HABIT WOMEN’S 3-</a:t>
            </a:r>
          </a:p>
          <a:p>
            <a:pPr algn="ctr"/>
            <a:r>
              <a:rPr lang="en-US" dirty="0">
                <a:solidFill>
                  <a:srgbClr val="EE2E24"/>
                </a:solidFill>
              </a:rPr>
              <a:t>PURPLE</a:t>
            </a:r>
          </a:p>
        </p:txBody>
      </p:sp>
      <p:sp>
        <p:nvSpPr>
          <p:cNvPr id="41" name="TextBox 40"/>
          <p:cNvSpPr txBox="1"/>
          <p:nvPr/>
        </p:nvSpPr>
        <p:spPr>
          <a:xfrm>
            <a:off x="584798" y="1923259"/>
            <a:ext cx="1236617" cy="369332"/>
          </a:xfrm>
          <a:prstGeom prst="rect">
            <a:avLst/>
          </a:prstGeom>
          <a:noFill/>
        </p:spPr>
        <p:txBody>
          <a:bodyPr wrap="square" rtlCol="0">
            <a:spAutoFit/>
          </a:bodyPr>
          <a:lstStyle/>
          <a:p>
            <a:pPr algn="ctr"/>
            <a:r>
              <a:rPr lang="en-US" dirty="0"/>
              <a:t>$440</a:t>
            </a:r>
          </a:p>
        </p:txBody>
      </p:sp>
      <p:sp>
        <p:nvSpPr>
          <p:cNvPr id="42" name="TextBox 41"/>
          <p:cNvSpPr txBox="1"/>
          <p:nvPr/>
        </p:nvSpPr>
        <p:spPr>
          <a:xfrm>
            <a:off x="550063" y="4632165"/>
            <a:ext cx="1236617" cy="369332"/>
          </a:xfrm>
          <a:prstGeom prst="rect">
            <a:avLst/>
          </a:prstGeom>
          <a:noFill/>
        </p:spPr>
        <p:txBody>
          <a:bodyPr wrap="square" rtlCol="0">
            <a:spAutoFit/>
          </a:bodyPr>
          <a:lstStyle/>
          <a:p>
            <a:pPr algn="ctr"/>
            <a:r>
              <a:rPr lang="en-US" dirty="0"/>
              <a:t>$590</a:t>
            </a:r>
          </a:p>
        </p:txBody>
      </p:sp>
      <p:sp>
        <p:nvSpPr>
          <p:cNvPr id="43" name="TextBox 42"/>
          <p:cNvSpPr txBox="1"/>
          <p:nvPr/>
        </p:nvSpPr>
        <p:spPr>
          <a:xfrm>
            <a:off x="5497905" y="1920406"/>
            <a:ext cx="1236617" cy="369332"/>
          </a:xfrm>
          <a:prstGeom prst="rect">
            <a:avLst/>
          </a:prstGeom>
          <a:noFill/>
        </p:spPr>
        <p:txBody>
          <a:bodyPr wrap="square" rtlCol="0">
            <a:spAutoFit/>
          </a:bodyPr>
          <a:lstStyle/>
          <a:p>
            <a:pPr algn="ctr"/>
            <a:r>
              <a:rPr lang="en-US" dirty="0"/>
              <a:t>$4,200</a:t>
            </a:r>
          </a:p>
        </p:txBody>
      </p:sp>
      <p:sp>
        <p:nvSpPr>
          <p:cNvPr id="44" name="TextBox 43"/>
          <p:cNvSpPr txBox="1"/>
          <p:nvPr/>
        </p:nvSpPr>
        <p:spPr>
          <a:xfrm>
            <a:off x="3033597" y="1923259"/>
            <a:ext cx="1236617" cy="369332"/>
          </a:xfrm>
          <a:prstGeom prst="rect">
            <a:avLst/>
          </a:prstGeom>
          <a:noFill/>
        </p:spPr>
        <p:txBody>
          <a:bodyPr wrap="square" rtlCol="0">
            <a:spAutoFit/>
          </a:bodyPr>
          <a:lstStyle/>
          <a:p>
            <a:pPr algn="ctr"/>
            <a:r>
              <a:rPr lang="en-US" dirty="0"/>
              <a:t>$820</a:t>
            </a:r>
          </a:p>
        </p:txBody>
      </p:sp>
      <p:sp>
        <p:nvSpPr>
          <p:cNvPr id="45" name="TextBox 44"/>
          <p:cNvSpPr txBox="1"/>
          <p:nvPr/>
        </p:nvSpPr>
        <p:spPr>
          <a:xfrm>
            <a:off x="3002398" y="4621462"/>
            <a:ext cx="1236617" cy="369332"/>
          </a:xfrm>
          <a:prstGeom prst="rect">
            <a:avLst/>
          </a:prstGeom>
          <a:noFill/>
        </p:spPr>
        <p:txBody>
          <a:bodyPr wrap="square" rtlCol="0">
            <a:spAutoFit/>
          </a:bodyPr>
          <a:lstStyle/>
          <a:p>
            <a:pPr algn="ctr"/>
            <a:r>
              <a:rPr lang="en-US" dirty="0"/>
              <a:t>$1,080</a:t>
            </a:r>
          </a:p>
        </p:txBody>
      </p:sp>
      <p:sp>
        <p:nvSpPr>
          <p:cNvPr id="46" name="TextBox 45"/>
          <p:cNvSpPr txBox="1"/>
          <p:nvPr/>
        </p:nvSpPr>
        <p:spPr>
          <a:xfrm>
            <a:off x="5452301" y="4632165"/>
            <a:ext cx="1236617" cy="369332"/>
          </a:xfrm>
          <a:prstGeom prst="rect">
            <a:avLst/>
          </a:prstGeom>
          <a:noFill/>
        </p:spPr>
        <p:txBody>
          <a:bodyPr wrap="square" rtlCol="0">
            <a:spAutoFit/>
          </a:bodyPr>
          <a:lstStyle/>
          <a:p>
            <a:pPr algn="ctr"/>
            <a:r>
              <a:rPr lang="en-US" dirty="0"/>
              <a:t>$5,330</a:t>
            </a:r>
          </a:p>
        </p:txBody>
      </p:sp>
      <p:sp>
        <p:nvSpPr>
          <p:cNvPr id="47" name="TextBox 46"/>
          <p:cNvSpPr txBox="1"/>
          <p:nvPr/>
        </p:nvSpPr>
        <p:spPr>
          <a:xfrm>
            <a:off x="7939037" y="1901550"/>
            <a:ext cx="1236617" cy="369332"/>
          </a:xfrm>
          <a:prstGeom prst="rect">
            <a:avLst/>
          </a:prstGeom>
          <a:noFill/>
        </p:spPr>
        <p:txBody>
          <a:bodyPr wrap="square" rtlCol="0">
            <a:spAutoFit/>
          </a:bodyPr>
          <a:lstStyle/>
          <a:p>
            <a:pPr algn="ctr"/>
            <a:r>
              <a:rPr lang="en-US" dirty="0"/>
              <a:t>$1,190</a:t>
            </a:r>
          </a:p>
        </p:txBody>
      </p:sp>
      <p:sp>
        <p:nvSpPr>
          <p:cNvPr id="48" name="TextBox 47"/>
          <p:cNvSpPr txBox="1"/>
          <p:nvPr/>
        </p:nvSpPr>
        <p:spPr>
          <a:xfrm>
            <a:off x="7952362" y="4632852"/>
            <a:ext cx="1236617" cy="369332"/>
          </a:xfrm>
          <a:prstGeom prst="rect">
            <a:avLst/>
          </a:prstGeom>
          <a:noFill/>
        </p:spPr>
        <p:txBody>
          <a:bodyPr wrap="square" rtlCol="0">
            <a:spAutoFit/>
          </a:bodyPr>
          <a:lstStyle/>
          <a:p>
            <a:pPr algn="ctr"/>
            <a:r>
              <a:rPr lang="en-US" dirty="0"/>
              <a:t>$1,600</a:t>
            </a:r>
          </a:p>
        </p:txBody>
      </p:sp>
      <p:sp>
        <p:nvSpPr>
          <p:cNvPr id="49" name="TextBox 48"/>
          <p:cNvSpPr txBox="1"/>
          <p:nvPr/>
        </p:nvSpPr>
        <p:spPr>
          <a:xfrm>
            <a:off x="10360385" y="1920406"/>
            <a:ext cx="1236617" cy="369332"/>
          </a:xfrm>
          <a:prstGeom prst="rect">
            <a:avLst/>
          </a:prstGeom>
          <a:noFill/>
        </p:spPr>
        <p:txBody>
          <a:bodyPr wrap="square" rtlCol="0">
            <a:spAutoFit/>
          </a:bodyPr>
          <a:lstStyle/>
          <a:p>
            <a:pPr algn="ctr"/>
            <a:r>
              <a:rPr lang="en-US" dirty="0"/>
              <a:t>$490</a:t>
            </a:r>
          </a:p>
        </p:txBody>
      </p:sp>
      <p:sp>
        <p:nvSpPr>
          <p:cNvPr id="50" name="TextBox 49"/>
          <p:cNvSpPr txBox="1"/>
          <p:nvPr/>
        </p:nvSpPr>
        <p:spPr>
          <a:xfrm>
            <a:off x="10369415" y="4632165"/>
            <a:ext cx="1236617" cy="369332"/>
          </a:xfrm>
          <a:prstGeom prst="rect">
            <a:avLst/>
          </a:prstGeom>
          <a:noFill/>
        </p:spPr>
        <p:txBody>
          <a:bodyPr wrap="square" rtlCol="0">
            <a:spAutoFit/>
          </a:bodyPr>
          <a:lstStyle/>
          <a:p>
            <a:pPr algn="ctr"/>
            <a:r>
              <a:rPr lang="en-US" dirty="0"/>
              <a:t>$1,900</a:t>
            </a:r>
          </a:p>
        </p:txBody>
      </p:sp>
      <p:pic>
        <p:nvPicPr>
          <p:cNvPr id="3" name="Picture 2">
            <a:hlinkClick r:id="rId10"/>
          </p:cNvPr>
          <p:cNvPicPr preferRelativeResize="0">
            <a:picLocks/>
          </p:cNvPicPr>
          <p:nvPr/>
        </p:nvPicPr>
        <p:blipFill>
          <a:blip r:embed="rId11">
            <a:extLst>
              <a:ext uri="{28A0092B-C50C-407E-A947-70E740481C1C}">
                <a14:useLocalDpi xmlns:a14="http://schemas.microsoft.com/office/drawing/2010/main" val="0"/>
              </a:ext>
            </a:extLst>
          </a:blip>
          <a:stretch>
            <a:fillRect/>
          </a:stretch>
        </p:blipFill>
        <p:spPr>
          <a:xfrm>
            <a:off x="3310" y="2241515"/>
            <a:ext cx="2414016" cy="1901952"/>
          </a:xfrm>
          <a:prstGeom prst="rect">
            <a:avLst/>
          </a:prstGeom>
        </p:spPr>
      </p:pic>
      <p:pic>
        <p:nvPicPr>
          <p:cNvPr id="6" name="Picture 5">
            <a:hlinkClick r:id="rId12"/>
          </p:cNvPr>
          <p:cNvPicPr preferRelativeResize="0">
            <a:picLocks/>
          </p:cNvPicPr>
          <p:nvPr/>
        </p:nvPicPr>
        <p:blipFill>
          <a:blip r:embed="rId13">
            <a:extLst>
              <a:ext uri="{28A0092B-C50C-407E-A947-70E740481C1C}">
                <a14:useLocalDpi xmlns:a14="http://schemas.microsoft.com/office/drawing/2010/main" val="0"/>
              </a:ext>
            </a:extLst>
          </a:blip>
          <a:stretch>
            <a:fillRect/>
          </a:stretch>
        </p:blipFill>
        <p:spPr>
          <a:xfrm>
            <a:off x="2014" y="4938737"/>
            <a:ext cx="2414016" cy="1901952"/>
          </a:xfrm>
          <a:prstGeom prst="rect">
            <a:avLst/>
          </a:prstGeom>
        </p:spPr>
      </p:pic>
      <p:pic>
        <p:nvPicPr>
          <p:cNvPr id="18" name="Picture 17">
            <a:hlinkClick r:id="rId14"/>
          </p:cNvPr>
          <p:cNvPicPr preferRelativeResize="0">
            <a:picLocks/>
          </p:cNvPicPr>
          <p:nvPr/>
        </p:nvPicPr>
        <p:blipFill>
          <a:blip r:embed="rId15">
            <a:extLst>
              <a:ext uri="{28A0092B-C50C-407E-A947-70E740481C1C}">
                <a14:useLocalDpi xmlns:a14="http://schemas.microsoft.com/office/drawing/2010/main" val="0"/>
              </a:ext>
            </a:extLst>
          </a:blip>
          <a:stretch>
            <a:fillRect/>
          </a:stretch>
        </p:blipFill>
        <p:spPr>
          <a:xfrm>
            <a:off x="2456190" y="2241515"/>
            <a:ext cx="2403461" cy="1901952"/>
          </a:xfrm>
          <a:prstGeom prst="rect">
            <a:avLst/>
          </a:prstGeom>
        </p:spPr>
      </p:pic>
      <p:pic>
        <p:nvPicPr>
          <p:cNvPr id="20" name="Picture 19">
            <a:hlinkClick r:id="rId16"/>
          </p:cNvPr>
          <p:cNvPicPr preferRelativeResize="0">
            <a:picLocks/>
          </p:cNvPicPr>
          <p:nvPr/>
        </p:nvPicPr>
        <p:blipFill>
          <a:blip r:embed="rId17">
            <a:extLst>
              <a:ext uri="{28A0092B-C50C-407E-A947-70E740481C1C}">
                <a14:useLocalDpi xmlns:a14="http://schemas.microsoft.com/office/drawing/2010/main" val="0"/>
              </a:ext>
            </a:extLst>
          </a:blip>
          <a:stretch>
            <a:fillRect/>
          </a:stretch>
        </p:blipFill>
        <p:spPr>
          <a:xfrm>
            <a:off x="2461695" y="4952700"/>
            <a:ext cx="2390902" cy="1901952"/>
          </a:xfrm>
          <a:prstGeom prst="rect">
            <a:avLst/>
          </a:prstGeom>
        </p:spPr>
      </p:pic>
      <p:pic>
        <p:nvPicPr>
          <p:cNvPr id="23" name="Picture 22">
            <a:hlinkClick r:id="rId18"/>
          </p:cNvPr>
          <p:cNvPicPr preferRelativeResize="0">
            <a:picLocks/>
          </p:cNvPicPr>
          <p:nvPr/>
        </p:nvPicPr>
        <p:blipFill>
          <a:blip r:embed="rId19">
            <a:extLst>
              <a:ext uri="{28A0092B-C50C-407E-A947-70E740481C1C}">
                <a14:useLocalDpi xmlns:a14="http://schemas.microsoft.com/office/drawing/2010/main" val="0"/>
              </a:ext>
            </a:extLst>
          </a:blip>
          <a:stretch>
            <a:fillRect/>
          </a:stretch>
        </p:blipFill>
        <p:spPr>
          <a:xfrm>
            <a:off x="4884854" y="4938737"/>
            <a:ext cx="2450592" cy="1901952"/>
          </a:xfrm>
          <a:prstGeom prst="rect">
            <a:avLst/>
          </a:prstGeom>
        </p:spPr>
      </p:pic>
      <p:pic>
        <p:nvPicPr>
          <p:cNvPr id="52" name="Picture 51">
            <a:hlinkClick r:id="rId20"/>
          </p:cNvPr>
          <p:cNvPicPr preferRelativeResize="0">
            <a:picLocks/>
          </p:cNvPicPr>
          <p:nvPr/>
        </p:nvPicPr>
        <p:blipFill>
          <a:blip r:embed="rId21">
            <a:extLst>
              <a:ext uri="{28A0092B-C50C-407E-A947-70E740481C1C}">
                <a14:useLocalDpi xmlns:a14="http://schemas.microsoft.com/office/drawing/2010/main" val="0"/>
              </a:ext>
            </a:extLst>
          </a:blip>
          <a:stretch>
            <a:fillRect/>
          </a:stretch>
        </p:blipFill>
        <p:spPr>
          <a:xfrm>
            <a:off x="4879350" y="2248497"/>
            <a:ext cx="2450592" cy="1901952"/>
          </a:xfrm>
          <a:prstGeom prst="rect">
            <a:avLst/>
          </a:prstGeom>
        </p:spPr>
      </p:pic>
      <p:pic>
        <p:nvPicPr>
          <p:cNvPr id="54" name="Picture 53">
            <a:hlinkClick r:id="rId22"/>
          </p:cNvPr>
          <p:cNvPicPr preferRelativeResize="0">
            <a:picLocks/>
          </p:cNvPicPr>
          <p:nvPr/>
        </p:nvPicPr>
        <p:blipFill>
          <a:blip r:embed="rId23">
            <a:extLst>
              <a:ext uri="{28A0092B-C50C-407E-A947-70E740481C1C}">
                <a14:useLocalDpi xmlns:a14="http://schemas.microsoft.com/office/drawing/2010/main" val="0"/>
              </a:ext>
            </a:extLst>
          </a:blip>
          <a:stretch>
            <a:fillRect/>
          </a:stretch>
        </p:blipFill>
        <p:spPr>
          <a:xfrm>
            <a:off x="7355918" y="4948346"/>
            <a:ext cx="2414016" cy="1901952"/>
          </a:xfrm>
          <a:prstGeom prst="rect">
            <a:avLst/>
          </a:prstGeom>
        </p:spPr>
      </p:pic>
      <p:pic>
        <p:nvPicPr>
          <p:cNvPr id="56" name="Picture 55">
            <a:hlinkClick r:id="rId24"/>
          </p:cNvPr>
          <p:cNvPicPr preferRelativeResize="0">
            <a:picLocks/>
          </p:cNvPicPr>
          <p:nvPr/>
        </p:nvPicPr>
        <p:blipFill>
          <a:blip r:embed="rId25">
            <a:extLst>
              <a:ext uri="{28A0092B-C50C-407E-A947-70E740481C1C}">
                <a14:useLocalDpi xmlns:a14="http://schemas.microsoft.com/office/drawing/2010/main" val="0"/>
              </a:ext>
            </a:extLst>
          </a:blip>
          <a:stretch>
            <a:fillRect/>
          </a:stretch>
        </p:blipFill>
        <p:spPr>
          <a:xfrm>
            <a:off x="7356952" y="2248497"/>
            <a:ext cx="2414016" cy="1901952"/>
          </a:xfrm>
          <a:prstGeom prst="rect">
            <a:avLst/>
          </a:prstGeom>
        </p:spPr>
      </p:pic>
      <p:pic>
        <p:nvPicPr>
          <p:cNvPr id="58" name="Picture 57">
            <a:hlinkClick r:id="rId26"/>
          </p:cNvPr>
          <p:cNvPicPr preferRelativeResize="0">
            <a:picLocks/>
          </p:cNvPicPr>
          <p:nvPr/>
        </p:nvPicPr>
        <p:blipFill>
          <a:blip r:embed="rId27">
            <a:extLst>
              <a:ext uri="{28A0092B-C50C-407E-A947-70E740481C1C}">
                <a14:useLocalDpi xmlns:a14="http://schemas.microsoft.com/office/drawing/2010/main" val="0"/>
              </a:ext>
            </a:extLst>
          </a:blip>
          <a:stretch>
            <a:fillRect/>
          </a:stretch>
        </p:blipFill>
        <p:spPr>
          <a:xfrm>
            <a:off x="9784200" y="2241515"/>
            <a:ext cx="2414016" cy="1901952"/>
          </a:xfrm>
          <a:prstGeom prst="rect">
            <a:avLst/>
          </a:prstGeom>
        </p:spPr>
      </p:pic>
      <p:pic>
        <p:nvPicPr>
          <p:cNvPr id="60" name="Picture 59">
            <a:hlinkClick r:id="rId28"/>
          </p:cNvPr>
          <p:cNvPicPr preferRelativeResize="0">
            <a:picLocks/>
          </p:cNvPicPr>
          <p:nvPr/>
        </p:nvPicPr>
        <p:blipFill>
          <a:blip r:embed="rId29">
            <a:extLst>
              <a:ext uri="{28A0092B-C50C-407E-A947-70E740481C1C}">
                <a14:useLocalDpi xmlns:a14="http://schemas.microsoft.com/office/drawing/2010/main" val="0"/>
              </a:ext>
            </a:extLst>
          </a:blip>
          <a:stretch>
            <a:fillRect/>
          </a:stretch>
        </p:blipFill>
        <p:spPr>
          <a:xfrm>
            <a:off x="9787128" y="4938737"/>
            <a:ext cx="2404872" cy="1901952"/>
          </a:xfrm>
          <a:prstGeom prst="rect">
            <a:avLst/>
          </a:prstGeom>
        </p:spPr>
      </p:pic>
    </p:spTree>
    <p:extLst>
      <p:ext uri="{BB962C8B-B14F-4D97-AF65-F5344CB8AC3E}">
        <p14:creationId xmlns:p14="http://schemas.microsoft.com/office/powerpoint/2010/main" val="31964470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p:cNvSpPr/>
          <p:nvPr/>
        </p:nvSpPr>
        <p:spPr>
          <a:xfrm>
            <a:off x="788438" y="335902"/>
            <a:ext cx="2052734" cy="205274"/>
          </a:xfrm>
          <a:prstGeom prst="round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Action Button: Blank 7">
            <a:hlinkClick r:id="" action="ppaction://hlinkshowjump?jump=firstslide" highlightClick="1"/>
          </p:cNvPr>
          <p:cNvSpPr/>
          <p:nvPr/>
        </p:nvSpPr>
        <p:spPr>
          <a:xfrm>
            <a:off x="5355770" y="0"/>
            <a:ext cx="1520889" cy="1040235"/>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8466" y="21058"/>
            <a:ext cx="1499812" cy="1040235"/>
          </a:xfrm>
          <a:prstGeom prst="rect">
            <a:avLst/>
          </a:prstGeom>
        </p:spPr>
      </p:pic>
      <p:pic>
        <p:nvPicPr>
          <p:cNvPr id="10" name="Graphic 9" descr="Magnifying glass"/>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2841172" y="296247"/>
            <a:ext cx="284584" cy="284584"/>
          </a:xfrm>
          <a:prstGeom prst="rect">
            <a:avLst/>
          </a:prstGeom>
        </p:spPr>
      </p:pic>
      <p:sp>
        <p:nvSpPr>
          <p:cNvPr id="12" name="TextBox 11"/>
          <p:cNvSpPr txBox="1"/>
          <p:nvPr/>
        </p:nvSpPr>
        <p:spPr>
          <a:xfrm>
            <a:off x="1504235" y="78959"/>
            <a:ext cx="621139" cy="253916"/>
          </a:xfrm>
          <a:prstGeom prst="rect">
            <a:avLst/>
          </a:prstGeom>
          <a:noFill/>
        </p:spPr>
        <p:txBody>
          <a:bodyPr wrap="square" rtlCol="0">
            <a:spAutoFit/>
          </a:bodyPr>
          <a:lstStyle/>
          <a:p>
            <a:r>
              <a:rPr lang="en-US" sz="1050" dirty="0">
                <a:latin typeface="Arial" panose="020B0604020202020204" pitchFamily="34" charset="0"/>
                <a:cs typeface="Arial" panose="020B0604020202020204" pitchFamily="34" charset="0"/>
              </a:rPr>
              <a:t>Search</a:t>
            </a:r>
          </a:p>
        </p:txBody>
      </p:sp>
      <p:sp>
        <p:nvSpPr>
          <p:cNvPr id="17" name="Rectangle: Rounded Corners 16"/>
          <p:cNvSpPr/>
          <p:nvPr/>
        </p:nvSpPr>
        <p:spPr>
          <a:xfrm>
            <a:off x="-7304" y="1034181"/>
            <a:ext cx="12199304" cy="406010"/>
          </a:xfrm>
          <a:prstGeom prst="roundRect">
            <a:avLst/>
          </a:prstGeom>
          <a:solidFill>
            <a:srgbClr val="EE2E2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hlinkClick r:id="rId5" action="ppaction://hlinksldjump"/>
          </p:cNvPr>
          <p:cNvSpPr/>
          <p:nvPr/>
        </p:nvSpPr>
        <p:spPr>
          <a:xfrm>
            <a:off x="4666"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HOME</a:t>
            </a:r>
            <a:endParaRPr lang="en-US" dirty="0"/>
          </a:p>
        </p:txBody>
      </p:sp>
      <p:sp>
        <p:nvSpPr>
          <p:cNvPr id="13" name="Rectangle: Rounded Corners 12">
            <a:hlinkClick r:id="rId6" action="ppaction://hlinksldjump"/>
          </p:cNvPr>
          <p:cNvSpPr/>
          <p:nvPr/>
        </p:nvSpPr>
        <p:spPr>
          <a:xfrm>
            <a:off x="2441448"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BIKES</a:t>
            </a:r>
          </a:p>
        </p:txBody>
      </p:sp>
      <p:sp>
        <p:nvSpPr>
          <p:cNvPr id="14" name="Rectangle: Rounded Corners 13">
            <a:hlinkClick r:id="rId7" action="ppaction://hlinksldjump"/>
          </p:cNvPr>
          <p:cNvSpPr/>
          <p:nvPr/>
        </p:nvSpPr>
        <p:spPr>
          <a:xfrm>
            <a:off x="4864609" y="1040235"/>
            <a:ext cx="247762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PARTS &amp; ACCESSORIES</a:t>
            </a:r>
          </a:p>
        </p:txBody>
      </p:sp>
      <p:sp>
        <p:nvSpPr>
          <p:cNvPr id="15" name="Rectangle: Rounded Corners 14">
            <a:hlinkClick r:id="rId8" action="ppaction://hlinksldjump"/>
          </p:cNvPr>
          <p:cNvSpPr/>
          <p:nvPr/>
        </p:nvSpPr>
        <p:spPr>
          <a:xfrm>
            <a:off x="7349533"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SERVICE</a:t>
            </a:r>
          </a:p>
        </p:txBody>
      </p:sp>
      <p:sp>
        <p:nvSpPr>
          <p:cNvPr id="16" name="Rectangle: Rounded Corners 15">
            <a:hlinkClick r:id="rId9" action="ppaction://hlinksldjump"/>
          </p:cNvPr>
          <p:cNvSpPr/>
          <p:nvPr/>
        </p:nvSpPr>
        <p:spPr>
          <a:xfrm>
            <a:off x="9776144"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ABOUT US </a:t>
            </a:r>
            <a:endParaRPr lang="en-US" dirty="0"/>
          </a:p>
        </p:txBody>
      </p:sp>
      <p:cxnSp>
        <p:nvCxnSpPr>
          <p:cNvPr id="22" name="Line 4"/>
          <p:cNvCxnSpPr>
            <a:cxnSpLocks/>
          </p:cNvCxnSpPr>
          <p:nvPr/>
        </p:nvCxnSpPr>
        <p:spPr>
          <a:xfrm>
            <a:off x="9772693" y="1440191"/>
            <a:ext cx="0" cy="5417809"/>
          </a:xfrm>
          <a:prstGeom prst="line">
            <a:avLst/>
          </a:prstGeom>
          <a:ln>
            <a:solidFill>
              <a:srgbClr val="EE2E24"/>
            </a:solidFill>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9274629" y="62205"/>
            <a:ext cx="2794409" cy="892552"/>
          </a:xfrm>
          <a:prstGeom prst="rect">
            <a:avLst/>
          </a:prstGeom>
          <a:noFill/>
        </p:spPr>
        <p:txBody>
          <a:bodyPr wrap="square" rtlCol="0">
            <a:spAutoFit/>
          </a:bodyPr>
          <a:lstStyle/>
          <a:p>
            <a:pPr algn="ctr"/>
            <a:r>
              <a:rPr lang="en-US" sz="1600" u="sng" dirty="0">
                <a:latin typeface="Arial" panose="020B0604020202020204" pitchFamily="34" charset="0"/>
                <a:cs typeface="Arial" panose="020B0604020202020204" pitchFamily="34" charset="0"/>
              </a:rPr>
              <a:t>HOURS OF OPERATION</a:t>
            </a:r>
          </a:p>
          <a:p>
            <a:pPr algn="ctr"/>
            <a:r>
              <a:rPr lang="en-US" sz="1200" dirty="0">
                <a:latin typeface="Arial" panose="020B0604020202020204" pitchFamily="34" charset="0"/>
                <a:cs typeface="Arial" panose="020B0604020202020204" pitchFamily="34" charset="0"/>
              </a:rPr>
              <a:t>Mon-Fri: 10-6</a:t>
            </a:r>
          </a:p>
          <a:p>
            <a:pPr algn="ctr"/>
            <a:r>
              <a:rPr lang="en-US" sz="1200" dirty="0">
                <a:latin typeface="Arial" panose="020B0604020202020204" pitchFamily="34" charset="0"/>
                <a:cs typeface="Arial" panose="020B0604020202020204" pitchFamily="34" charset="0"/>
              </a:rPr>
              <a:t>Wed: Closed</a:t>
            </a:r>
          </a:p>
          <a:p>
            <a:pPr algn="ctr"/>
            <a:r>
              <a:rPr lang="en-US" sz="1200" dirty="0">
                <a:latin typeface="Arial" panose="020B0604020202020204" pitchFamily="34" charset="0"/>
                <a:cs typeface="Arial" panose="020B0604020202020204" pitchFamily="34" charset="0"/>
              </a:rPr>
              <a:t>Sat-Sun: 10-5</a:t>
            </a:r>
          </a:p>
        </p:txBody>
      </p:sp>
      <p:sp>
        <p:nvSpPr>
          <p:cNvPr id="25" name="TextBox 24"/>
          <p:cNvSpPr txBox="1"/>
          <p:nvPr/>
        </p:nvSpPr>
        <p:spPr>
          <a:xfrm>
            <a:off x="6876660" y="196951"/>
            <a:ext cx="1759340" cy="600164"/>
          </a:xfrm>
          <a:prstGeom prst="rect">
            <a:avLst/>
          </a:prstGeom>
          <a:noFill/>
        </p:spPr>
        <p:txBody>
          <a:bodyPr wrap="square" rtlCol="0">
            <a:spAutoFit/>
          </a:bodyPr>
          <a:lstStyle/>
          <a:p>
            <a:r>
              <a:rPr lang="en-US" sz="1100" dirty="0">
                <a:latin typeface="Arial" panose="020B0604020202020204" pitchFamily="34" charset="0"/>
                <a:cs typeface="Arial" panose="020B0604020202020204" pitchFamily="34" charset="0"/>
              </a:rPr>
              <a:t>227 West Union Ave</a:t>
            </a:r>
          </a:p>
          <a:p>
            <a:r>
              <a:rPr lang="en-US" sz="1100" dirty="0">
                <a:latin typeface="Arial" panose="020B0604020202020204" pitchFamily="34" charset="0"/>
                <a:cs typeface="Arial" panose="020B0604020202020204" pitchFamily="34" charset="0"/>
              </a:rPr>
              <a:t>Bound Brook NJ, 08805</a:t>
            </a:r>
          </a:p>
          <a:p>
            <a:r>
              <a:rPr lang="en-US" sz="1100" dirty="0">
                <a:latin typeface="Arial" panose="020B0604020202020204" pitchFamily="34" charset="0"/>
                <a:cs typeface="Arial" panose="020B0604020202020204" pitchFamily="34" charset="0"/>
              </a:rPr>
              <a:t>732-356-2453</a:t>
            </a:r>
          </a:p>
        </p:txBody>
      </p:sp>
      <p:cxnSp>
        <p:nvCxnSpPr>
          <p:cNvPr id="26" name="Line 3"/>
          <p:cNvCxnSpPr>
            <a:cxnSpLocks/>
          </p:cNvCxnSpPr>
          <p:nvPr/>
        </p:nvCxnSpPr>
        <p:spPr>
          <a:xfrm flipH="1">
            <a:off x="7342229" y="1428934"/>
            <a:ext cx="3216" cy="5436353"/>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7" name="Line 2"/>
          <p:cNvCxnSpPr>
            <a:cxnSpLocks/>
          </p:cNvCxnSpPr>
          <p:nvPr/>
        </p:nvCxnSpPr>
        <p:spPr>
          <a:xfrm>
            <a:off x="4862135" y="1428936"/>
            <a:ext cx="0" cy="5436351"/>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8" name="Line 1"/>
          <p:cNvCxnSpPr>
            <a:cxnSpLocks/>
          </p:cNvCxnSpPr>
          <p:nvPr/>
        </p:nvCxnSpPr>
        <p:spPr>
          <a:xfrm>
            <a:off x="2434009" y="1428935"/>
            <a:ext cx="0" cy="5436352"/>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9" name="Line 4"/>
          <p:cNvCxnSpPr>
            <a:cxnSpLocks/>
          </p:cNvCxnSpPr>
          <p:nvPr/>
        </p:nvCxnSpPr>
        <p:spPr>
          <a:xfrm>
            <a:off x="9776144" y="1428934"/>
            <a:ext cx="0" cy="5429066"/>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30" name="Cross Line 1"/>
          <p:cNvCxnSpPr>
            <a:cxnSpLocks/>
          </p:cNvCxnSpPr>
          <p:nvPr/>
        </p:nvCxnSpPr>
        <p:spPr>
          <a:xfrm>
            <a:off x="-8023" y="4157430"/>
            <a:ext cx="12207327" cy="0"/>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249876" y="1428936"/>
            <a:ext cx="1946972" cy="646331"/>
          </a:xfrm>
          <a:prstGeom prst="rect">
            <a:avLst/>
          </a:prstGeom>
          <a:noFill/>
        </p:spPr>
        <p:txBody>
          <a:bodyPr wrap="square" rtlCol="0">
            <a:spAutoFit/>
          </a:bodyPr>
          <a:lstStyle/>
          <a:p>
            <a:pPr algn="ctr"/>
            <a:r>
              <a:rPr lang="en-US" dirty="0">
                <a:solidFill>
                  <a:srgbClr val="EE2E24"/>
                </a:solidFill>
              </a:rPr>
              <a:t>CYPRESS-</a:t>
            </a:r>
          </a:p>
          <a:p>
            <a:pPr algn="ctr"/>
            <a:r>
              <a:rPr lang="en-US" dirty="0">
                <a:solidFill>
                  <a:srgbClr val="EE2E24"/>
                </a:solidFill>
              </a:rPr>
              <a:t>BLACK/GREEN</a:t>
            </a:r>
          </a:p>
        </p:txBody>
      </p:sp>
      <p:sp>
        <p:nvSpPr>
          <p:cNvPr id="32" name="TextBox 31"/>
          <p:cNvSpPr txBox="1"/>
          <p:nvPr/>
        </p:nvSpPr>
        <p:spPr>
          <a:xfrm>
            <a:off x="229152" y="4159798"/>
            <a:ext cx="1946972" cy="646331"/>
          </a:xfrm>
          <a:prstGeom prst="rect">
            <a:avLst/>
          </a:prstGeom>
          <a:noFill/>
        </p:spPr>
        <p:txBody>
          <a:bodyPr wrap="square" rtlCol="0">
            <a:spAutoFit/>
          </a:bodyPr>
          <a:lstStyle/>
          <a:p>
            <a:pPr algn="ctr"/>
            <a:r>
              <a:rPr lang="en-US" dirty="0">
                <a:solidFill>
                  <a:srgbClr val="EE2E24"/>
                </a:solidFill>
              </a:rPr>
              <a:t>CYPRESS DX-</a:t>
            </a:r>
          </a:p>
          <a:p>
            <a:pPr algn="ctr"/>
            <a:r>
              <a:rPr lang="en-US" dirty="0">
                <a:solidFill>
                  <a:srgbClr val="EE2E24"/>
                </a:solidFill>
              </a:rPr>
              <a:t>SILVER/ORANGE</a:t>
            </a:r>
          </a:p>
        </p:txBody>
      </p:sp>
      <p:sp>
        <p:nvSpPr>
          <p:cNvPr id="33" name="TextBox 32"/>
          <p:cNvSpPr txBox="1"/>
          <p:nvPr/>
        </p:nvSpPr>
        <p:spPr>
          <a:xfrm>
            <a:off x="2725063" y="1432905"/>
            <a:ext cx="1946972" cy="646331"/>
          </a:xfrm>
          <a:prstGeom prst="rect">
            <a:avLst/>
          </a:prstGeom>
          <a:noFill/>
        </p:spPr>
        <p:txBody>
          <a:bodyPr wrap="square" rtlCol="0">
            <a:spAutoFit/>
          </a:bodyPr>
          <a:lstStyle/>
          <a:p>
            <a:pPr algn="ctr"/>
            <a:r>
              <a:rPr lang="en-US" dirty="0">
                <a:solidFill>
                  <a:srgbClr val="EE2E24"/>
                </a:solidFill>
              </a:rPr>
              <a:t>ESCAPE 3-</a:t>
            </a:r>
          </a:p>
          <a:p>
            <a:pPr algn="ctr"/>
            <a:r>
              <a:rPr lang="en-US" dirty="0">
                <a:solidFill>
                  <a:srgbClr val="EE2E24"/>
                </a:solidFill>
              </a:rPr>
              <a:t>BLACK</a:t>
            </a:r>
          </a:p>
        </p:txBody>
      </p:sp>
      <p:sp>
        <p:nvSpPr>
          <p:cNvPr id="34" name="TextBox 33"/>
          <p:cNvSpPr txBox="1"/>
          <p:nvPr/>
        </p:nvSpPr>
        <p:spPr>
          <a:xfrm>
            <a:off x="2411112" y="4149095"/>
            <a:ext cx="2450146" cy="646331"/>
          </a:xfrm>
          <a:prstGeom prst="rect">
            <a:avLst/>
          </a:prstGeom>
          <a:noFill/>
        </p:spPr>
        <p:txBody>
          <a:bodyPr wrap="square" rtlCol="0">
            <a:spAutoFit/>
          </a:bodyPr>
          <a:lstStyle/>
          <a:p>
            <a:pPr algn="ctr"/>
            <a:r>
              <a:rPr lang="en-US" dirty="0">
                <a:solidFill>
                  <a:srgbClr val="EE2E24"/>
                </a:solidFill>
              </a:rPr>
              <a:t>ESCAPE CITY-</a:t>
            </a:r>
          </a:p>
          <a:p>
            <a:pPr algn="ctr"/>
            <a:r>
              <a:rPr lang="en-US" dirty="0">
                <a:solidFill>
                  <a:srgbClr val="EE2E24"/>
                </a:solidFill>
              </a:rPr>
              <a:t>PLATINUM CHAMPAGNE</a:t>
            </a:r>
          </a:p>
        </p:txBody>
      </p:sp>
      <p:sp>
        <p:nvSpPr>
          <p:cNvPr id="35" name="TextBox 34"/>
          <p:cNvSpPr txBox="1"/>
          <p:nvPr/>
        </p:nvSpPr>
        <p:spPr>
          <a:xfrm>
            <a:off x="5202683" y="1425440"/>
            <a:ext cx="1946972" cy="646331"/>
          </a:xfrm>
          <a:prstGeom prst="rect">
            <a:avLst/>
          </a:prstGeom>
          <a:noFill/>
        </p:spPr>
        <p:txBody>
          <a:bodyPr wrap="square" rtlCol="0">
            <a:spAutoFit/>
          </a:bodyPr>
          <a:lstStyle/>
          <a:p>
            <a:pPr algn="ctr"/>
            <a:r>
              <a:rPr lang="en-US" dirty="0">
                <a:solidFill>
                  <a:srgbClr val="EE2E24"/>
                </a:solidFill>
              </a:rPr>
              <a:t>ROAM 2-</a:t>
            </a:r>
          </a:p>
          <a:p>
            <a:pPr algn="ctr"/>
            <a:r>
              <a:rPr lang="en-US" dirty="0">
                <a:solidFill>
                  <a:srgbClr val="EE2E24"/>
                </a:solidFill>
              </a:rPr>
              <a:t>BLUE/YELLOW</a:t>
            </a:r>
          </a:p>
        </p:txBody>
      </p:sp>
      <p:sp>
        <p:nvSpPr>
          <p:cNvPr id="36" name="TextBox 35"/>
          <p:cNvSpPr txBox="1"/>
          <p:nvPr/>
        </p:nvSpPr>
        <p:spPr>
          <a:xfrm>
            <a:off x="5097124" y="4159798"/>
            <a:ext cx="1946972" cy="646331"/>
          </a:xfrm>
          <a:prstGeom prst="rect">
            <a:avLst/>
          </a:prstGeom>
          <a:noFill/>
        </p:spPr>
        <p:txBody>
          <a:bodyPr wrap="square" rtlCol="0">
            <a:spAutoFit/>
          </a:bodyPr>
          <a:lstStyle/>
          <a:p>
            <a:pPr algn="ctr"/>
            <a:r>
              <a:rPr lang="en-US" dirty="0">
                <a:solidFill>
                  <a:srgbClr val="EE2E24"/>
                </a:solidFill>
              </a:rPr>
              <a:t>(W) ROVE 2-</a:t>
            </a:r>
          </a:p>
          <a:p>
            <a:pPr algn="ctr"/>
            <a:r>
              <a:rPr lang="en-US" dirty="0">
                <a:solidFill>
                  <a:srgbClr val="EE2E24"/>
                </a:solidFill>
              </a:rPr>
              <a:t>SILVER/CORAL</a:t>
            </a:r>
          </a:p>
        </p:txBody>
      </p:sp>
      <p:sp>
        <p:nvSpPr>
          <p:cNvPr id="37" name="TextBox 36"/>
          <p:cNvSpPr txBox="1"/>
          <p:nvPr/>
        </p:nvSpPr>
        <p:spPr>
          <a:xfrm>
            <a:off x="7587626" y="1420904"/>
            <a:ext cx="1946972" cy="646331"/>
          </a:xfrm>
          <a:prstGeom prst="rect">
            <a:avLst/>
          </a:prstGeom>
          <a:noFill/>
        </p:spPr>
        <p:txBody>
          <a:bodyPr wrap="square" rtlCol="0">
            <a:spAutoFit/>
          </a:bodyPr>
          <a:lstStyle/>
          <a:p>
            <a:pPr algn="ctr"/>
            <a:r>
              <a:rPr lang="en-US" dirty="0">
                <a:solidFill>
                  <a:srgbClr val="EE2E24"/>
                </a:solidFill>
              </a:rPr>
              <a:t>(W)FLOURISH 4-</a:t>
            </a:r>
          </a:p>
          <a:p>
            <a:pPr algn="ctr"/>
            <a:r>
              <a:rPr lang="en-US" dirty="0">
                <a:solidFill>
                  <a:srgbClr val="EE2E24"/>
                </a:solidFill>
              </a:rPr>
              <a:t>ALMOND</a:t>
            </a:r>
          </a:p>
        </p:txBody>
      </p:sp>
      <p:sp>
        <p:nvSpPr>
          <p:cNvPr id="38" name="TextBox 37"/>
          <p:cNvSpPr txBox="1"/>
          <p:nvPr/>
        </p:nvSpPr>
        <p:spPr>
          <a:xfrm>
            <a:off x="7583975" y="4159797"/>
            <a:ext cx="1946972" cy="646331"/>
          </a:xfrm>
          <a:prstGeom prst="rect">
            <a:avLst/>
          </a:prstGeom>
          <a:noFill/>
        </p:spPr>
        <p:txBody>
          <a:bodyPr wrap="square" rtlCol="0">
            <a:spAutoFit/>
          </a:bodyPr>
          <a:lstStyle/>
          <a:p>
            <a:pPr algn="ctr"/>
            <a:r>
              <a:rPr lang="en-US" dirty="0">
                <a:solidFill>
                  <a:srgbClr val="EE2E24"/>
                </a:solidFill>
              </a:rPr>
              <a:t>(W)FLOURISH FS 1-</a:t>
            </a:r>
          </a:p>
          <a:p>
            <a:pPr algn="ctr"/>
            <a:r>
              <a:rPr lang="en-US" dirty="0">
                <a:solidFill>
                  <a:srgbClr val="EE2E24"/>
                </a:solidFill>
              </a:rPr>
              <a:t>PASTEL AQUA</a:t>
            </a:r>
          </a:p>
        </p:txBody>
      </p:sp>
      <p:sp>
        <p:nvSpPr>
          <p:cNvPr id="39" name="TextBox 38"/>
          <p:cNvSpPr txBox="1"/>
          <p:nvPr/>
        </p:nvSpPr>
        <p:spPr>
          <a:xfrm>
            <a:off x="10005208" y="1420903"/>
            <a:ext cx="1946972" cy="646331"/>
          </a:xfrm>
          <a:prstGeom prst="rect">
            <a:avLst/>
          </a:prstGeom>
          <a:noFill/>
        </p:spPr>
        <p:txBody>
          <a:bodyPr wrap="square" rtlCol="0">
            <a:spAutoFit/>
          </a:bodyPr>
          <a:lstStyle/>
          <a:p>
            <a:pPr algn="ctr"/>
            <a:r>
              <a:rPr lang="en-US" dirty="0">
                <a:solidFill>
                  <a:srgbClr val="EE2E24"/>
                </a:solidFill>
              </a:rPr>
              <a:t>SIMPLE THREE-</a:t>
            </a:r>
          </a:p>
          <a:p>
            <a:pPr algn="ctr"/>
            <a:r>
              <a:rPr lang="en-US" dirty="0">
                <a:solidFill>
                  <a:srgbClr val="EE2E24"/>
                </a:solidFill>
              </a:rPr>
              <a:t>GREEN/GOLD</a:t>
            </a:r>
          </a:p>
        </p:txBody>
      </p:sp>
      <p:sp>
        <p:nvSpPr>
          <p:cNvPr id="40" name="TextBox 39"/>
          <p:cNvSpPr txBox="1"/>
          <p:nvPr/>
        </p:nvSpPr>
        <p:spPr>
          <a:xfrm>
            <a:off x="10004202" y="4152066"/>
            <a:ext cx="1967814" cy="646331"/>
          </a:xfrm>
          <a:prstGeom prst="rect">
            <a:avLst/>
          </a:prstGeom>
          <a:noFill/>
        </p:spPr>
        <p:txBody>
          <a:bodyPr wrap="square" rtlCol="0">
            <a:spAutoFit/>
          </a:bodyPr>
          <a:lstStyle/>
          <a:p>
            <a:pPr algn="ctr"/>
            <a:r>
              <a:rPr lang="en-US" dirty="0">
                <a:solidFill>
                  <a:srgbClr val="EE2E24"/>
                </a:solidFill>
              </a:rPr>
              <a:t>SIMPLE THREE W-</a:t>
            </a:r>
          </a:p>
          <a:p>
            <a:pPr algn="ctr"/>
            <a:r>
              <a:rPr lang="en-US" dirty="0">
                <a:solidFill>
                  <a:srgbClr val="EE2E24"/>
                </a:solidFill>
              </a:rPr>
              <a:t>LIGHT MINT</a:t>
            </a:r>
          </a:p>
        </p:txBody>
      </p:sp>
      <p:sp>
        <p:nvSpPr>
          <p:cNvPr id="41" name="TextBox 40"/>
          <p:cNvSpPr txBox="1"/>
          <p:nvPr/>
        </p:nvSpPr>
        <p:spPr>
          <a:xfrm>
            <a:off x="584798" y="1923259"/>
            <a:ext cx="1236617" cy="369332"/>
          </a:xfrm>
          <a:prstGeom prst="rect">
            <a:avLst/>
          </a:prstGeom>
          <a:noFill/>
        </p:spPr>
        <p:txBody>
          <a:bodyPr wrap="square" rtlCol="0">
            <a:spAutoFit/>
          </a:bodyPr>
          <a:lstStyle/>
          <a:p>
            <a:pPr algn="ctr"/>
            <a:r>
              <a:rPr lang="en-US" dirty="0"/>
              <a:t>$310</a:t>
            </a:r>
          </a:p>
        </p:txBody>
      </p:sp>
      <p:sp>
        <p:nvSpPr>
          <p:cNvPr id="42" name="TextBox 41"/>
          <p:cNvSpPr txBox="1"/>
          <p:nvPr/>
        </p:nvSpPr>
        <p:spPr>
          <a:xfrm>
            <a:off x="550063" y="4632165"/>
            <a:ext cx="1236617" cy="369332"/>
          </a:xfrm>
          <a:prstGeom prst="rect">
            <a:avLst/>
          </a:prstGeom>
          <a:noFill/>
        </p:spPr>
        <p:txBody>
          <a:bodyPr wrap="square" rtlCol="0">
            <a:spAutoFit/>
          </a:bodyPr>
          <a:lstStyle/>
          <a:p>
            <a:pPr algn="ctr"/>
            <a:r>
              <a:rPr lang="en-US" dirty="0"/>
              <a:t>$415</a:t>
            </a:r>
          </a:p>
        </p:txBody>
      </p:sp>
      <p:sp>
        <p:nvSpPr>
          <p:cNvPr id="43" name="TextBox 42"/>
          <p:cNvSpPr txBox="1"/>
          <p:nvPr/>
        </p:nvSpPr>
        <p:spPr>
          <a:xfrm>
            <a:off x="5497905" y="1920406"/>
            <a:ext cx="1236617" cy="369332"/>
          </a:xfrm>
          <a:prstGeom prst="rect">
            <a:avLst/>
          </a:prstGeom>
          <a:noFill/>
        </p:spPr>
        <p:txBody>
          <a:bodyPr wrap="square" rtlCol="0">
            <a:spAutoFit/>
          </a:bodyPr>
          <a:lstStyle/>
          <a:p>
            <a:pPr algn="ctr"/>
            <a:r>
              <a:rPr lang="en-US" dirty="0"/>
              <a:t>$570</a:t>
            </a:r>
          </a:p>
        </p:txBody>
      </p:sp>
      <p:sp>
        <p:nvSpPr>
          <p:cNvPr id="44" name="TextBox 43"/>
          <p:cNvSpPr txBox="1"/>
          <p:nvPr/>
        </p:nvSpPr>
        <p:spPr>
          <a:xfrm>
            <a:off x="3033597" y="1923259"/>
            <a:ext cx="1236617" cy="369332"/>
          </a:xfrm>
          <a:prstGeom prst="rect">
            <a:avLst/>
          </a:prstGeom>
          <a:noFill/>
        </p:spPr>
        <p:txBody>
          <a:bodyPr wrap="square" rtlCol="0">
            <a:spAutoFit/>
          </a:bodyPr>
          <a:lstStyle/>
          <a:p>
            <a:pPr algn="ctr"/>
            <a:r>
              <a:rPr lang="en-US" dirty="0"/>
              <a:t>$340</a:t>
            </a:r>
          </a:p>
        </p:txBody>
      </p:sp>
      <p:sp>
        <p:nvSpPr>
          <p:cNvPr id="45" name="TextBox 44"/>
          <p:cNvSpPr txBox="1"/>
          <p:nvPr/>
        </p:nvSpPr>
        <p:spPr>
          <a:xfrm>
            <a:off x="3002398" y="4621462"/>
            <a:ext cx="1236617" cy="369332"/>
          </a:xfrm>
          <a:prstGeom prst="rect">
            <a:avLst/>
          </a:prstGeom>
          <a:noFill/>
        </p:spPr>
        <p:txBody>
          <a:bodyPr wrap="square" rtlCol="0">
            <a:spAutoFit/>
          </a:bodyPr>
          <a:lstStyle/>
          <a:p>
            <a:pPr algn="ctr"/>
            <a:r>
              <a:rPr lang="en-US" dirty="0"/>
              <a:t>$540</a:t>
            </a:r>
          </a:p>
        </p:txBody>
      </p:sp>
      <p:sp>
        <p:nvSpPr>
          <p:cNvPr id="46" name="TextBox 45"/>
          <p:cNvSpPr txBox="1"/>
          <p:nvPr/>
        </p:nvSpPr>
        <p:spPr>
          <a:xfrm>
            <a:off x="5452301" y="4632165"/>
            <a:ext cx="1236617" cy="369332"/>
          </a:xfrm>
          <a:prstGeom prst="rect">
            <a:avLst/>
          </a:prstGeom>
          <a:noFill/>
        </p:spPr>
        <p:txBody>
          <a:bodyPr wrap="square" rtlCol="0">
            <a:spAutoFit/>
          </a:bodyPr>
          <a:lstStyle/>
          <a:p>
            <a:pPr algn="ctr"/>
            <a:r>
              <a:rPr lang="en-US" dirty="0"/>
              <a:t>$570</a:t>
            </a:r>
          </a:p>
        </p:txBody>
      </p:sp>
      <p:sp>
        <p:nvSpPr>
          <p:cNvPr id="47" name="TextBox 46"/>
          <p:cNvSpPr txBox="1"/>
          <p:nvPr/>
        </p:nvSpPr>
        <p:spPr>
          <a:xfrm>
            <a:off x="7939037" y="1901550"/>
            <a:ext cx="1236617" cy="369332"/>
          </a:xfrm>
          <a:prstGeom prst="rect">
            <a:avLst/>
          </a:prstGeom>
          <a:noFill/>
        </p:spPr>
        <p:txBody>
          <a:bodyPr wrap="square" rtlCol="0">
            <a:spAutoFit/>
          </a:bodyPr>
          <a:lstStyle/>
          <a:p>
            <a:pPr algn="ctr"/>
            <a:r>
              <a:rPr lang="en-US" dirty="0"/>
              <a:t>$310</a:t>
            </a:r>
          </a:p>
        </p:txBody>
      </p:sp>
      <p:sp>
        <p:nvSpPr>
          <p:cNvPr id="48" name="TextBox 47"/>
          <p:cNvSpPr txBox="1"/>
          <p:nvPr/>
        </p:nvSpPr>
        <p:spPr>
          <a:xfrm>
            <a:off x="7952362" y="4632852"/>
            <a:ext cx="1236617" cy="369332"/>
          </a:xfrm>
          <a:prstGeom prst="rect">
            <a:avLst/>
          </a:prstGeom>
          <a:noFill/>
        </p:spPr>
        <p:txBody>
          <a:bodyPr wrap="square" rtlCol="0">
            <a:spAutoFit/>
          </a:bodyPr>
          <a:lstStyle/>
          <a:p>
            <a:pPr algn="ctr"/>
            <a:r>
              <a:rPr lang="en-US" dirty="0"/>
              <a:t>$415</a:t>
            </a:r>
          </a:p>
        </p:txBody>
      </p:sp>
      <p:sp>
        <p:nvSpPr>
          <p:cNvPr id="49" name="TextBox 48"/>
          <p:cNvSpPr txBox="1"/>
          <p:nvPr/>
        </p:nvSpPr>
        <p:spPr>
          <a:xfrm>
            <a:off x="10360385" y="1920406"/>
            <a:ext cx="1236617" cy="369332"/>
          </a:xfrm>
          <a:prstGeom prst="rect">
            <a:avLst/>
          </a:prstGeom>
          <a:noFill/>
        </p:spPr>
        <p:txBody>
          <a:bodyPr wrap="square" rtlCol="0">
            <a:spAutoFit/>
          </a:bodyPr>
          <a:lstStyle/>
          <a:p>
            <a:pPr algn="ctr"/>
            <a:r>
              <a:rPr lang="en-US" dirty="0"/>
              <a:t>$485</a:t>
            </a:r>
          </a:p>
        </p:txBody>
      </p:sp>
      <p:sp>
        <p:nvSpPr>
          <p:cNvPr id="50" name="TextBox 49"/>
          <p:cNvSpPr txBox="1"/>
          <p:nvPr/>
        </p:nvSpPr>
        <p:spPr>
          <a:xfrm>
            <a:off x="10369415" y="4632165"/>
            <a:ext cx="1236617" cy="369332"/>
          </a:xfrm>
          <a:prstGeom prst="rect">
            <a:avLst/>
          </a:prstGeom>
          <a:noFill/>
        </p:spPr>
        <p:txBody>
          <a:bodyPr wrap="square" rtlCol="0">
            <a:spAutoFit/>
          </a:bodyPr>
          <a:lstStyle/>
          <a:p>
            <a:pPr algn="ctr"/>
            <a:r>
              <a:rPr lang="en-US" dirty="0"/>
              <a:t>$485</a:t>
            </a:r>
          </a:p>
        </p:txBody>
      </p:sp>
      <p:pic>
        <p:nvPicPr>
          <p:cNvPr id="3" name="Picture 2">
            <a:hlinkClick r:id="rId10"/>
          </p:cNvPr>
          <p:cNvPicPr preferRelativeResize="0">
            <a:picLocks/>
          </p:cNvPicPr>
          <p:nvPr/>
        </p:nvPicPr>
        <p:blipFill>
          <a:blip r:embed="rId11">
            <a:extLst>
              <a:ext uri="{28A0092B-C50C-407E-A947-70E740481C1C}">
                <a14:useLocalDpi xmlns:a14="http://schemas.microsoft.com/office/drawing/2010/main" val="0"/>
              </a:ext>
            </a:extLst>
          </a:blip>
          <a:stretch>
            <a:fillRect/>
          </a:stretch>
        </p:blipFill>
        <p:spPr>
          <a:xfrm>
            <a:off x="6944" y="2241515"/>
            <a:ext cx="2414016" cy="1901952"/>
          </a:xfrm>
          <a:prstGeom prst="rect">
            <a:avLst/>
          </a:prstGeom>
        </p:spPr>
      </p:pic>
      <p:pic>
        <p:nvPicPr>
          <p:cNvPr id="6" name="Picture 5">
            <a:hlinkClick r:id="rId12"/>
          </p:cNvPr>
          <p:cNvPicPr preferRelativeResize="0">
            <a:picLocks/>
          </p:cNvPicPr>
          <p:nvPr/>
        </p:nvPicPr>
        <p:blipFill>
          <a:blip r:embed="rId13">
            <a:extLst>
              <a:ext uri="{28A0092B-C50C-407E-A947-70E740481C1C}">
                <a14:useLocalDpi xmlns:a14="http://schemas.microsoft.com/office/drawing/2010/main" val="0"/>
              </a:ext>
            </a:extLst>
          </a:blip>
          <a:stretch>
            <a:fillRect/>
          </a:stretch>
        </p:blipFill>
        <p:spPr>
          <a:xfrm>
            <a:off x="-5210" y="4952700"/>
            <a:ext cx="2414016" cy="1901952"/>
          </a:xfrm>
          <a:prstGeom prst="rect">
            <a:avLst/>
          </a:prstGeom>
        </p:spPr>
      </p:pic>
      <p:pic>
        <p:nvPicPr>
          <p:cNvPr id="18" name="Picture 17">
            <a:hlinkClick r:id="rId14"/>
          </p:cNvPr>
          <p:cNvPicPr preferRelativeResize="0">
            <a:picLocks/>
          </p:cNvPicPr>
          <p:nvPr/>
        </p:nvPicPr>
        <p:blipFill>
          <a:blip r:embed="rId15">
            <a:extLst>
              <a:ext uri="{28A0092B-C50C-407E-A947-70E740481C1C}">
                <a14:useLocalDpi xmlns:a14="http://schemas.microsoft.com/office/drawing/2010/main" val="0"/>
              </a:ext>
            </a:extLst>
          </a:blip>
          <a:stretch>
            <a:fillRect/>
          </a:stretch>
        </p:blipFill>
        <p:spPr>
          <a:xfrm>
            <a:off x="2453889" y="2238012"/>
            <a:ext cx="2400808" cy="1901952"/>
          </a:xfrm>
          <a:prstGeom prst="rect">
            <a:avLst/>
          </a:prstGeom>
        </p:spPr>
      </p:pic>
      <p:pic>
        <p:nvPicPr>
          <p:cNvPr id="20" name="Picture 19">
            <a:hlinkClick r:id="rId16"/>
          </p:cNvPr>
          <p:cNvPicPr preferRelativeResize="0">
            <a:picLocks/>
          </p:cNvPicPr>
          <p:nvPr/>
        </p:nvPicPr>
        <p:blipFill>
          <a:blip r:embed="rId17">
            <a:extLst>
              <a:ext uri="{28A0092B-C50C-407E-A947-70E740481C1C}">
                <a14:useLocalDpi xmlns:a14="http://schemas.microsoft.com/office/drawing/2010/main" val="0"/>
              </a:ext>
            </a:extLst>
          </a:blip>
          <a:stretch>
            <a:fillRect/>
          </a:stretch>
        </p:blipFill>
        <p:spPr>
          <a:xfrm>
            <a:off x="2453113" y="4956048"/>
            <a:ext cx="2401583" cy="1901952"/>
          </a:xfrm>
          <a:prstGeom prst="rect">
            <a:avLst/>
          </a:prstGeom>
        </p:spPr>
      </p:pic>
      <p:pic>
        <p:nvPicPr>
          <p:cNvPr id="23" name="Picture 22">
            <a:hlinkClick r:id="rId18"/>
          </p:cNvPr>
          <p:cNvPicPr preferRelativeResize="0">
            <a:picLocks/>
          </p:cNvPicPr>
          <p:nvPr/>
        </p:nvPicPr>
        <p:blipFill>
          <a:blip r:embed="rId19">
            <a:extLst>
              <a:ext uri="{28A0092B-C50C-407E-A947-70E740481C1C}">
                <a14:useLocalDpi xmlns:a14="http://schemas.microsoft.com/office/drawing/2010/main" val="0"/>
              </a:ext>
            </a:extLst>
          </a:blip>
          <a:stretch>
            <a:fillRect/>
          </a:stretch>
        </p:blipFill>
        <p:spPr>
          <a:xfrm>
            <a:off x="4881137" y="2236945"/>
            <a:ext cx="2450592" cy="1901952"/>
          </a:xfrm>
          <a:prstGeom prst="rect">
            <a:avLst/>
          </a:prstGeom>
        </p:spPr>
      </p:pic>
      <p:pic>
        <p:nvPicPr>
          <p:cNvPr id="52" name="Picture 51">
            <a:hlinkClick r:id="rId20"/>
          </p:cNvPr>
          <p:cNvPicPr preferRelativeResize="0">
            <a:picLocks/>
          </p:cNvPicPr>
          <p:nvPr/>
        </p:nvPicPr>
        <p:blipFill>
          <a:blip r:embed="rId21">
            <a:extLst>
              <a:ext uri="{28A0092B-C50C-407E-A947-70E740481C1C}">
                <a14:useLocalDpi xmlns:a14="http://schemas.microsoft.com/office/drawing/2010/main" val="0"/>
              </a:ext>
            </a:extLst>
          </a:blip>
          <a:stretch>
            <a:fillRect/>
          </a:stretch>
        </p:blipFill>
        <p:spPr>
          <a:xfrm>
            <a:off x="4872533" y="4929597"/>
            <a:ext cx="2450592" cy="1901952"/>
          </a:xfrm>
          <a:prstGeom prst="rect">
            <a:avLst/>
          </a:prstGeom>
        </p:spPr>
      </p:pic>
      <p:pic>
        <p:nvPicPr>
          <p:cNvPr id="54" name="Picture 53">
            <a:hlinkClick r:id="rId22"/>
          </p:cNvPr>
          <p:cNvPicPr preferRelativeResize="0">
            <a:picLocks/>
          </p:cNvPicPr>
          <p:nvPr/>
        </p:nvPicPr>
        <p:blipFill>
          <a:blip r:embed="rId23">
            <a:extLst>
              <a:ext uri="{28A0092B-C50C-407E-A947-70E740481C1C}">
                <a14:useLocalDpi xmlns:a14="http://schemas.microsoft.com/office/drawing/2010/main" val="0"/>
              </a:ext>
            </a:extLst>
          </a:blip>
          <a:stretch>
            <a:fillRect/>
          </a:stretch>
        </p:blipFill>
        <p:spPr>
          <a:xfrm>
            <a:off x="9787128" y="2249424"/>
            <a:ext cx="2404872" cy="1901952"/>
          </a:xfrm>
          <a:prstGeom prst="rect">
            <a:avLst/>
          </a:prstGeom>
        </p:spPr>
      </p:pic>
      <p:pic>
        <p:nvPicPr>
          <p:cNvPr id="56" name="Picture 55">
            <a:hlinkClick r:id="rId24"/>
          </p:cNvPr>
          <p:cNvPicPr preferRelativeResize="0">
            <a:picLocks/>
          </p:cNvPicPr>
          <p:nvPr/>
        </p:nvPicPr>
        <p:blipFill>
          <a:blip r:embed="rId25">
            <a:extLst>
              <a:ext uri="{28A0092B-C50C-407E-A947-70E740481C1C}">
                <a14:useLocalDpi xmlns:a14="http://schemas.microsoft.com/office/drawing/2010/main" val="0"/>
              </a:ext>
            </a:extLst>
          </a:blip>
          <a:stretch>
            <a:fillRect/>
          </a:stretch>
        </p:blipFill>
        <p:spPr>
          <a:xfrm>
            <a:off x="9785288" y="4956048"/>
            <a:ext cx="2404872" cy="1901952"/>
          </a:xfrm>
          <a:prstGeom prst="rect">
            <a:avLst/>
          </a:prstGeom>
        </p:spPr>
      </p:pic>
      <p:pic>
        <p:nvPicPr>
          <p:cNvPr id="58" name="Picture 57">
            <a:hlinkClick r:id="rId26"/>
          </p:cNvPr>
          <p:cNvPicPr preferRelativeResize="0">
            <a:picLocks/>
          </p:cNvPicPr>
          <p:nvPr/>
        </p:nvPicPr>
        <p:blipFill>
          <a:blip r:embed="rId27">
            <a:extLst>
              <a:ext uri="{28A0092B-C50C-407E-A947-70E740481C1C}">
                <a14:useLocalDpi xmlns:a14="http://schemas.microsoft.com/office/drawing/2010/main" val="0"/>
              </a:ext>
            </a:extLst>
          </a:blip>
          <a:stretch>
            <a:fillRect/>
          </a:stretch>
        </p:blipFill>
        <p:spPr>
          <a:xfrm>
            <a:off x="7360403" y="2236945"/>
            <a:ext cx="2414016" cy="1901952"/>
          </a:xfrm>
          <a:prstGeom prst="rect">
            <a:avLst/>
          </a:prstGeom>
        </p:spPr>
      </p:pic>
      <p:pic>
        <p:nvPicPr>
          <p:cNvPr id="60" name="Picture 59">
            <a:hlinkClick r:id="rId28"/>
          </p:cNvPr>
          <p:cNvPicPr preferRelativeResize="0">
            <a:picLocks/>
          </p:cNvPicPr>
          <p:nvPr/>
        </p:nvPicPr>
        <p:blipFill>
          <a:blip r:embed="rId29">
            <a:extLst>
              <a:ext uri="{28A0092B-C50C-407E-A947-70E740481C1C}">
                <a14:useLocalDpi xmlns:a14="http://schemas.microsoft.com/office/drawing/2010/main" val="0"/>
              </a:ext>
            </a:extLst>
          </a:blip>
          <a:stretch>
            <a:fillRect/>
          </a:stretch>
        </p:blipFill>
        <p:spPr>
          <a:xfrm>
            <a:off x="7360403" y="4946367"/>
            <a:ext cx="2399952" cy="1901952"/>
          </a:xfrm>
          <a:prstGeom prst="rect">
            <a:avLst/>
          </a:prstGeom>
        </p:spPr>
      </p:pic>
    </p:spTree>
    <p:extLst>
      <p:ext uri="{BB962C8B-B14F-4D97-AF65-F5344CB8AC3E}">
        <p14:creationId xmlns:p14="http://schemas.microsoft.com/office/powerpoint/2010/main" val="13159516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p:cNvSpPr/>
          <p:nvPr/>
        </p:nvSpPr>
        <p:spPr>
          <a:xfrm>
            <a:off x="788438" y="335902"/>
            <a:ext cx="2052734" cy="205274"/>
          </a:xfrm>
          <a:prstGeom prst="round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Action Button: Blank 7">
            <a:hlinkClick r:id="" action="ppaction://hlinkshowjump?jump=firstslide" highlightClick="1"/>
          </p:cNvPr>
          <p:cNvSpPr/>
          <p:nvPr/>
        </p:nvSpPr>
        <p:spPr>
          <a:xfrm>
            <a:off x="5355770" y="0"/>
            <a:ext cx="1520889" cy="1040235"/>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8466" y="21058"/>
            <a:ext cx="1499812" cy="1040235"/>
          </a:xfrm>
          <a:prstGeom prst="rect">
            <a:avLst/>
          </a:prstGeom>
        </p:spPr>
      </p:pic>
      <p:pic>
        <p:nvPicPr>
          <p:cNvPr id="10" name="Graphic 9" descr="Magnifying glass"/>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2841172" y="296247"/>
            <a:ext cx="284584" cy="284584"/>
          </a:xfrm>
          <a:prstGeom prst="rect">
            <a:avLst/>
          </a:prstGeom>
        </p:spPr>
      </p:pic>
      <p:sp>
        <p:nvSpPr>
          <p:cNvPr id="12" name="TextBox 11"/>
          <p:cNvSpPr txBox="1"/>
          <p:nvPr/>
        </p:nvSpPr>
        <p:spPr>
          <a:xfrm>
            <a:off x="1504235" y="78959"/>
            <a:ext cx="621139" cy="253916"/>
          </a:xfrm>
          <a:prstGeom prst="rect">
            <a:avLst/>
          </a:prstGeom>
          <a:noFill/>
        </p:spPr>
        <p:txBody>
          <a:bodyPr wrap="square" rtlCol="0">
            <a:spAutoFit/>
          </a:bodyPr>
          <a:lstStyle/>
          <a:p>
            <a:r>
              <a:rPr lang="en-US" sz="1050" dirty="0">
                <a:latin typeface="Arial" panose="020B0604020202020204" pitchFamily="34" charset="0"/>
                <a:cs typeface="Arial" panose="020B0604020202020204" pitchFamily="34" charset="0"/>
              </a:rPr>
              <a:t>Search</a:t>
            </a:r>
          </a:p>
        </p:txBody>
      </p:sp>
      <p:sp>
        <p:nvSpPr>
          <p:cNvPr id="17" name="Rectangle: Rounded Corners 16"/>
          <p:cNvSpPr/>
          <p:nvPr/>
        </p:nvSpPr>
        <p:spPr>
          <a:xfrm>
            <a:off x="-7304" y="1034181"/>
            <a:ext cx="12199304" cy="406010"/>
          </a:xfrm>
          <a:prstGeom prst="roundRect">
            <a:avLst/>
          </a:prstGeom>
          <a:solidFill>
            <a:srgbClr val="EE2E2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hlinkClick r:id="rId5" action="ppaction://hlinksldjump"/>
          </p:cNvPr>
          <p:cNvSpPr/>
          <p:nvPr/>
        </p:nvSpPr>
        <p:spPr>
          <a:xfrm>
            <a:off x="4666"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HOME</a:t>
            </a:r>
            <a:endParaRPr lang="en-US" dirty="0"/>
          </a:p>
        </p:txBody>
      </p:sp>
      <p:sp>
        <p:nvSpPr>
          <p:cNvPr id="13" name="Rectangle: Rounded Corners 12">
            <a:hlinkClick r:id="rId6" action="ppaction://hlinksldjump"/>
          </p:cNvPr>
          <p:cNvSpPr/>
          <p:nvPr/>
        </p:nvSpPr>
        <p:spPr>
          <a:xfrm>
            <a:off x="2441448"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BIKES</a:t>
            </a:r>
          </a:p>
        </p:txBody>
      </p:sp>
      <p:sp>
        <p:nvSpPr>
          <p:cNvPr id="14" name="Rectangle: Rounded Corners 13">
            <a:hlinkClick r:id="rId7" action="ppaction://hlinksldjump"/>
          </p:cNvPr>
          <p:cNvSpPr/>
          <p:nvPr/>
        </p:nvSpPr>
        <p:spPr>
          <a:xfrm>
            <a:off x="4864609" y="1040235"/>
            <a:ext cx="247762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PARTS &amp; ACCESSORIES</a:t>
            </a:r>
          </a:p>
        </p:txBody>
      </p:sp>
      <p:sp>
        <p:nvSpPr>
          <p:cNvPr id="15" name="Rectangle: Rounded Corners 14">
            <a:hlinkClick r:id="rId8" action="ppaction://hlinksldjump"/>
          </p:cNvPr>
          <p:cNvSpPr/>
          <p:nvPr/>
        </p:nvSpPr>
        <p:spPr>
          <a:xfrm>
            <a:off x="7349533"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SERVICE</a:t>
            </a:r>
          </a:p>
        </p:txBody>
      </p:sp>
      <p:sp>
        <p:nvSpPr>
          <p:cNvPr id="16" name="Rectangle: Rounded Corners 15">
            <a:hlinkClick r:id="rId9" action="ppaction://hlinksldjump"/>
          </p:cNvPr>
          <p:cNvSpPr/>
          <p:nvPr/>
        </p:nvSpPr>
        <p:spPr>
          <a:xfrm>
            <a:off x="9776144"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ABOUT US </a:t>
            </a:r>
            <a:endParaRPr lang="en-US" dirty="0"/>
          </a:p>
        </p:txBody>
      </p:sp>
      <p:cxnSp>
        <p:nvCxnSpPr>
          <p:cNvPr id="22" name="Line 4"/>
          <p:cNvCxnSpPr>
            <a:cxnSpLocks/>
          </p:cNvCxnSpPr>
          <p:nvPr/>
        </p:nvCxnSpPr>
        <p:spPr>
          <a:xfrm>
            <a:off x="9772693" y="1440191"/>
            <a:ext cx="0" cy="5417809"/>
          </a:xfrm>
          <a:prstGeom prst="line">
            <a:avLst/>
          </a:prstGeom>
          <a:ln>
            <a:solidFill>
              <a:srgbClr val="EE2E24"/>
            </a:solidFill>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9274629" y="62205"/>
            <a:ext cx="2794409" cy="892552"/>
          </a:xfrm>
          <a:prstGeom prst="rect">
            <a:avLst/>
          </a:prstGeom>
          <a:noFill/>
        </p:spPr>
        <p:txBody>
          <a:bodyPr wrap="square" rtlCol="0">
            <a:spAutoFit/>
          </a:bodyPr>
          <a:lstStyle/>
          <a:p>
            <a:pPr algn="ctr"/>
            <a:r>
              <a:rPr lang="en-US" sz="1600" u="sng" dirty="0">
                <a:latin typeface="Arial" panose="020B0604020202020204" pitchFamily="34" charset="0"/>
                <a:cs typeface="Arial" panose="020B0604020202020204" pitchFamily="34" charset="0"/>
              </a:rPr>
              <a:t>HOURS OF OPERATION</a:t>
            </a:r>
          </a:p>
          <a:p>
            <a:pPr algn="ctr"/>
            <a:r>
              <a:rPr lang="en-US" sz="1200" dirty="0">
                <a:latin typeface="Arial" panose="020B0604020202020204" pitchFamily="34" charset="0"/>
                <a:cs typeface="Arial" panose="020B0604020202020204" pitchFamily="34" charset="0"/>
              </a:rPr>
              <a:t>Mon-Fri: 10-6</a:t>
            </a:r>
          </a:p>
          <a:p>
            <a:pPr algn="ctr"/>
            <a:r>
              <a:rPr lang="en-US" sz="1200" dirty="0">
                <a:latin typeface="Arial" panose="020B0604020202020204" pitchFamily="34" charset="0"/>
                <a:cs typeface="Arial" panose="020B0604020202020204" pitchFamily="34" charset="0"/>
              </a:rPr>
              <a:t>Wed: Closed</a:t>
            </a:r>
          </a:p>
          <a:p>
            <a:pPr algn="ctr"/>
            <a:r>
              <a:rPr lang="en-US" sz="1200" dirty="0">
                <a:latin typeface="Arial" panose="020B0604020202020204" pitchFamily="34" charset="0"/>
                <a:cs typeface="Arial" panose="020B0604020202020204" pitchFamily="34" charset="0"/>
              </a:rPr>
              <a:t>Sat-Sun: 10-5</a:t>
            </a:r>
          </a:p>
        </p:txBody>
      </p:sp>
      <p:sp>
        <p:nvSpPr>
          <p:cNvPr id="25" name="TextBox 24"/>
          <p:cNvSpPr txBox="1"/>
          <p:nvPr/>
        </p:nvSpPr>
        <p:spPr>
          <a:xfrm>
            <a:off x="6876660" y="196951"/>
            <a:ext cx="1759340" cy="600164"/>
          </a:xfrm>
          <a:prstGeom prst="rect">
            <a:avLst/>
          </a:prstGeom>
          <a:noFill/>
        </p:spPr>
        <p:txBody>
          <a:bodyPr wrap="square" rtlCol="0">
            <a:spAutoFit/>
          </a:bodyPr>
          <a:lstStyle/>
          <a:p>
            <a:r>
              <a:rPr lang="en-US" sz="1100" dirty="0">
                <a:latin typeface="Arial" panose="020B0604020202020204" pitchFamily="34" charset="0"/>
                <a:cs typeface="Arial" panose="020B0604020202020204" pitchFamily="34" charset="0"/>
              </a:rPr>
              <a:t>227 West Union Ave</a:t>
            </a:r>
          </a:p>
          <a:p>
            <a:r>
              <a:rPr lang="en-US" sz="1100" dirty="0">
                <a:latin typeface="Arial" panose="020B0604020202020204" pitchFamily="34" charset="0"/>
                <a:cs typeface="Arial" panose="020B0604020202020204" pitchFamily="34" charset="0"/>
              </a:rPr>
              <a:t>Bound Brook NJ, 08805</a:t>
            </a:r>
          </a:p>
          <a:p>
            <a:r>
              <a:rPr lang="en-US" sz="1100" dirty="0">
                <a:latin typeface="Arial" panose="020B0604020202020204" pitchFamily="34" charset="0"/>
                <a:cs typeface="Arial" panose="020B0604020202020204" pitchFamily="34" charset="0"/>
              </a:rPr>
              <a:t>732-356-2453</a:t>
            </a:r>
          </a:p>
        </p:txBody>
      </p:sp>
      <p:cxnSp>
        <p:nvCxnSpPr>
          <p:cNvPr id="26" name="Line 3"/>
          <p:cNvCxnSpPr>
            <a:cxnSpLocks/>
          </p:cNvCxnSpPr>
          <p:nvPr/>
        </p:nvCxnSpPr>
        <p:spPr>
          <a:xfrm flipH="1">
            <a:off x="7342229" y="1428934"/>
            <a:ext cx="3216" cy="5436353"/>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7" name="Line 2"/>
          <p:cNvCxnSpPr>
            <a:cxnSpLocks/>
          </p:cNvCxnSpPr>
          <p:nvPr/>
        </p:nvCxnSpPr>
        <p:spPr>
          <a:xfrm>
            <a:off x="4862135" y="1428936"/>
            <a:ext cx="0" cy="5436351"/>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8" name="Line 1"/>
          <p:cNvCxnSpPr>
            <a:cxnSpLocks/>
          </p:cNvCxnSpPr>
          <p:nvPr/>
        </p:nvCxnSpPr>
        <p:spPr>
          <a:xfrm>
            <a:off x="2434009" y="1428935"/>
            <a:ext cx="0" cy="5436352"/>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9" name="Line 4"/>
          <p:cNvCxnSpPr>
            <a:cxnSpLocks/>
          </p:cNvCxnSpPr>
          <p:nvPr/>
        </p:nvCxnSpPr>
        <p:spPr>
          <a:xfrm>
            <a:off x="9776144" y="1428934"/>
            <a:ext cx="0" cy="5429066"/>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30" name="Cross Line 1"/>
          <p:cNvCxnSpPr>
            <a:cxnSpLocks/>
          </p:cNvCxnSpPr>
          <p:nvPr/>
        </p:nvCxnSpPr>
        <p:spPr>
          <a:xfrm>
            <a:off x="-8023" y="4157430"/>
            <a:ext cx="12207327" cy="0"/>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5110" y="1428936"/>
            <a:ext cx="2434753" cy="646331"/>
          </a:xfrm>
          <a:prstGeom prst="rect">
            <a:avLst/>
          </a:prstGeom>
          <a:noFill/>
        </p:spPr>
        <p:txBody>
          <a:bodyPr wrap="square" rtlCol="0">
            <a:spAutoFit/>
          </a:bodyPr>
          <a:lstStyle/>
          <a:p>
            <a:pPr algn="ctr"/>
            <a:r>
              <a:rPr lang="en-US" dirty="0">
                <a:solidFill>
                  <a:srgbClr val="EE2E24"/>
                </a:solidFill>
              </a:rPr>
              <a:t>(M/W) ADVENTURE 3-</a:t>
            </a:r>
          </a:p>
          <a:p>
            <a:pPr algn="ctr"/>
            <a:r>
              <a:rPr lang="en-US" dirty="0">
                <a:solidFill>
                  <a:srgbClr val="EE2E24"/>
                </a:solidFill>
              </a:rPr>
              <a:t>NEARLY BLACK</a:t>
            </a:r>
          </a:p>
        </p:txBody>
      </p:sp>
      <p:sp>
        <p:nvSpPr>
          <p:cNvPr id="32" name="TextBox 31"/>
          <p:cNvSpPr txBox="1"/>
          <p:nvPr/>
        </p:nvSpPr>
        <p:spPr>
          <a:xfrm>
            <a:off x="0" y="4159798"/>
            <a:ext cx="2444664" cy="646331"/>
          </a:xfrm>
          <a:prstGeom prst="rect">
            <a:avLst/>
          </a:prstGeom>
          <a:noFill/>
        </p:spPr>
        <p:txBody>
          <a:bodyPr wrap="square" rtlCol="0">
            <a:spAutoFit/>
          </a:bodyPr>
          <a:lstStyle/>
          <a:p>
            <a:pPr algn="ctr"/>
            <a:r>
              <a:rPr lang="en-US" dirty="0">
                <a:solidFill>
                  <a:srgbClr val="EE2E24"/>
                </a:solidFill>
              </a:rPr>
              <a:t>(M/W) ADVENTURE 2-</a:t>
            </a:r>
          </a:p>
          <a:p>
            <a:pPr algn="ctr"/>
            <a:r>
              <a:rPr lang="en-US" dirty="0">
                <a:solidFill>
                  <a:srgbClr val="EE2E24"/>
                </a:solidFill>
              </a:rPr>
              <a:t>GREY</a:t>
            </a:r>
          </a:p>
        </p:txBody>
      </p:sp>
      <p:sp>
        <p:nvSpPr>
          <p:cNvPr id="33" name="TextBox 32"/>
          <p:cNvSpPr txBox="1"/>
          <p:nvPr/>
        </p:nvSpPr>
        <p:spPr>
          <a:xfrm>
            <a:off x="2725063" y="1432905"/>
            <a:ext cx="1946972" cy="646331"/>
          </a:xfrm>
          <a:prstGeom prst="rect">
            <a:avLst/>
          </a:prstGeom>
          <a:noFill/>
        </p:spPr>
        <p:txBody>
          <a:bodyPr wrap="square" rtlCol="0">
            <a:spAutoFit/>
          </a:bodyPr>
          <a:lstStyle/>
          <a:p>
            <a:pPr algn="ctr"/>
            <a:r>
              <a:rPr lang="en-US" dirty="0">
                <a:solidFill>
                  <a:srgbClr val="EE2E24"/>
                </a:solidFill>
              </a:rPr>
              <a:t>QUICK 8-</a:t>
            </a:r>
          </a:p>
          <a:p>
            <a:pPr algn="ctr"/>
            <a:r>
              <a:rPr lang="en-US" dirty="0">
                <a:solidFill>
                  <a:srgbClr val="EE2E24"/>
                </a:solidFill>
              </a:rPr>
              <a:t>BBQ</a:t>
            </a:r>
          </a:p>
        </p:txBody>
      </p:sp>
      <p:sp>
        <p:nvSpPr>
          <p:cNvPr id="34" name="TextBox 33"/>
          <p:cNvSpPr txBox="1"/>
          <p:nvPr/>
        </p:nvSpPr>
        <p:spPr>
          <a:xfrm>
            <a:off x="2683194" y="4149095"/>
            <a:ext cx="1946972" cy="646331"/>
          </a:xfrm>
          <a:prstGeom prst="rect">
            <a:avLst/>
          </a:prstGeom>
          <a:noFill/>
        </p:spPr>
        <p:txBody>
          <a:bodyPr wrap="square" rtlCol="0">
            <a:spAutoFit/>
          </a:bodyPr>
          <a:lstStyle/>
          <a:p>
            <a:pPr algn="ctr"/>
            <a:r>
              <a:rPr lang="en-US" dirty="0">
                <a:solidFill>
                  <a:srgbClr val="EE2E24"/>
                </a:solidFill>
              </a:rPr>
              <a:t>QUICK 7-</a:t>
            </a:r>
          </a:p>
          <a:p>
            <a:pPr algn="ctr"/>
            <a:r>
              <a:rPr lang="en-US" dirty="0">
                <a:solidFill>
                  <a:srgbClr val="EE2E24"/>
                </a:solidFill>
              </a:rPr>
              <a:t>NEON SPRING</a:t>
            </a:r>
          </a:p>
        </p:txBody>
      </p:sp>
      <p:sp>
        <p:nvSpPr>
          <p:cNvPr id="35" name="TextBox 34"/>
          <p:cNvSpPr txBox="1"/>
          <p:nvPr/>
        </p:nvSpPr>
        <p:spPr>
          <a:xfrm>
            <a:off x="5202683" y="1425440"/>
            <a:ext cx="1946972" cy="646331"/>
          </a:xfrm>
          <a:prstGeom prst="rect">
            <a:avLst/>
          </a:prstGeom>
          <a:noFill/>
        </p:spPr>
        <p:txBody>
          <a:bodyPr wrap="square" rtlCol="0">
            <a:spAutoFit/>
          </a:bodyPr>
          <a:lstStyle/>
          <a:p>
            <a:pPr algn="ctr"/>
            <a:r>
              <a:rPr lang="en-US" dirty="0">
                <a:solidFill>
                  <a:srgbClr val="EE2E24"/>
                </a:solidFill>
              </a:rPr>
              <a:t>QUICK 5 DISC-</a:t>
            </a:r>
          </a:p>
          <a:p>
            <a:pPr algn="ctr"/>
            <a:r>
              <a:rPr lang="en-US" dirty="0">
                <a:solidFill>
                  <a:srgbClr val="EE2E24"/>
                </a:solidFill>
              </a:rPr>
              <a:t>NEARLY BLACK</a:t>
            </a:r>
          </a:p>
        </p:txBody>
      </p:sp>
      <p:sp>
        <p:nvSpPr>
          <p:cNvPr id="36" name="TextBox 35"/>
          <p:cNvSpPr txBox="1"/>
          <p:nvPr/>
        </p:nvSpPr>
        <p:spPr>
          <a:xfrm>
            <a:off x="5097124" y="4159798"/>
            <a:ext cx="1946972" cy="646331"/>
          </a:xfrm>
          <a:prstGeom prst="rect">
            <a:avLst/>
          </a:prstGeom>
          <a:noFill/>
        </p:spPr>
        <p:txBody>
          <a:bodyPr wrap="square" rtlCol="0">
            <a:spAutoFit/>
          </a:bodyPr>
          <a:lstStyle/>
          <a:p>
            <a:pPr algn="ctr"/>
            <a:r>
              <a:rPr lang="en-US" dirty="0">
                <a:solidFill>
                  <a:srgbClr val="EE2E24"/>
                </a:solidFill>
              </a:rPr>
              <a:t>QUICK 3 DISC-</a:t>
            </a:r>
          </a:p>
          <a:p>
            <a:pPr algn="ctr"/>
            <a:r>
              <a:rPr lang="en-US" dirty="0">
                <a:solidFill>
                  <a:srgbClr val="EE2E24"/>
                </a:solidFill>
              </a:rPr>
              <a:t>ANTHRACITE</a:t>
            </a:r>
          </a:p>
        </p:txBody>
      </p:sp>
      <p:sp>
        <p:nvSpPr>
          <p:cNvPr id="37" name="TextBox 36"/>
          <p:cNvSpPr txBox="1"/>
          <p:nvPr/>
        </p:nvSpPr>
        <p:spPr>
          <a:xfrm>
            <a:off x="7587626" y="1420904"/>
            <a:ext cx="1946972" cy="646331"/>
          </a:xfrm>
          <a:prstGeom prst="rect">
            <a:avLst/>
          </a:prstGeom>
          <a:noFill/>
        </p:spPr>
        <p:txBody>
          <a:bodyPr wrap="square" rtlCol="0">
            <a:spAutoFit/>
          </a:bodyPr>
          <a:lstStyle/>
          <a:p>
            <a:pPr algn="ctr"/>
            <a:r>
              <a:rPr lang="en-US" dirty="0">
                <a:solidFill>
                  <a:srgbClr val="EE2E24"/>
                </a:solidFill>
              </a:rPr>
              <a:t>QUICK CARBON 2-</a:t>
            </a:r>
          </a:p>
          <a:p>
            <a:pPr algn="ctr"/>
            <a:r>
              <a:rPr lang="en-US" dirty="0">
                <a:solidFill>
                  <a:srgbClr val="EE2E24"/>
                </a:solidFill>
              </a:rPr>
              <a:t>BLACK/RED</a:t>
            </a:r>
          </a:p>
        </p:txBody>
      </p:sp>
      <p:sp>
        <p:nvSpPr>
          <p:cNvPr id="38" name="TextBox 37"/>
          <p:cNvSpPr txBox="1"/>
          <p:nvPr/>
        </p:nvSpPr>
        <p:spPr>
          <a:xfrm>
            <a:off x="7583975" y="4159797"/>
            <a:ext cx="1946972" cy="646331"/>
          </a:xfrm>
          <a:prstGeom prst="rect">
            <a:avLst/>
          </a:prstGeom>
          <a:noFill/>
        </p:spPr>
        <p:txBody>
          <a:bodyPr wrap="square" rtlCol="0">
            <a:spAutoFit/>
          </a:bodyPr>
          <a:lstStyle/>
          <a:p>
            <a:pPr algn="ctr"/>
            <a:r>
              <a:rPr lang="en-US" dirty="0">
                <a:solidFill>
                  <a:srgbClr val="EE2E24"/>
                </a:solidFill>
              </a:rPr>
              <a:t>QUICK CARBON 1-</a:t>
            </a:r>
          </a:p>
          <a:p>
            <a:pPr algn="ctr"/>
            <a:r>
              <a:rPr lang="en-US" dirty="0">
                <a:solidFill>
                  <a:srgbClr val="EE2E24"/>
                </a:solidFill>
              </a:rPr>
              <a:t>BBQ/YELLOW</a:t>
            </a:r>
          </a:p>
        </p:txBody>
      </p:sp>
      <p:sp>
        <p:nvSpPr>
          <p:cNvPr id="39" name="TextBox 38"/>
          <p:cNvSpPr txBox="1"/>
          <p:nvPr/>
        </p:nvSpPr>
        <p:spPr>
          <a:xfrm>
            <a:off x="9825538" y="1420903"/>
            <a:ext cx="2313122" cy="646331"/>
          </a:xfrm>
          <a:prstGeom prst="rect">
            <a:avLst/>
          </a:prstGeom>
          <a:noFill/>
        </p:spPr>
        <p:txBody>
          <a:bodyPr wrap="square" rtlCol="0">
            <a:spAutoFit/>
          </a:bodyPr>
          <a:lstStyle/>
          <a:p>
            <a:pPr algn="ctr"/>
            <a:r>
              <a:rPr lang="en-US" dirty="0">
                <a:solidFill>
                  <a:srgbClr val="EE2E24"/>
                </a:solidFill>
              </a:rPr>
              <a:t>HOOLIGAN (FOLDING)-</a:t>
            </a:r>
          </a:p>
          <a:p>
            <a:pPr algn="ctr"/>
            <a:r>
              <a:rPr lang="en-US" dirty="0">
                <a:solidFill>
                  <a:srgbClr val="EE2E24"/>
                </a:solidFill>
              </a:rPr>
              <a:t>RAW</a:t>
            </a:r>
          </a:p>
        </p:txBody>
      </p:sp>
      <p:sp>
        <p:nvSpPr>
          <p:cNvPr id="40" name="TextBox 39"/>
          <p:cNvSpPr txBox="1"/>
          <p:nvPr/>
        </p:nvSpPr>
        <p:spPr>
          <a:xfrm>
            <a:off x="10004202" y="4152066"/>
            <a:ext cx="1967814" cy="646331"/>
          </a:xfrm>
          <a:prstGeom prst="rect">
            <a:avLst/>
          </a:prstGeom>
          <a:noFill/>
        </p:spPr>
        <p:txBody>
          <a:bodyPr wrap="square" rtlCol="0">
            <a:spAutoFit/>
          </a:bodyPr>
          <a:lstStyle/>
          <a:p>
            <a:pPr algn="ctr"/>
            <a:r>
              <a:rPr lang="en-US" dirty="0">
                <a:solidFill>
                  <a:srgbClr val="EE2E24"/>
                </a:solidFill>
              </a:rPr>
              <a:t>TANDEM 29ER-</a:t>
            </a:r>
          </a:p>
          <a:p>
            <a:pPr algn="ctr"/>
            <a:r>
              <a:rPr lang="en-US" dirty="0">
                <a:solidFill>
                  <a:srgbClr val="EE2E24"/>
                </a:solidFill>
              </a:rPr>
              <a:t>BBQ/YELLOW</a:t>
            </a:r>
          </a:p>
        </p:txBody>
      </p:sp>
      <p:sp>
        <p:nvSpPr>
          <p:cNvPr id="41" name="TextBox 40"/>
          <p:cNvSpPr txBox="1"/>
          <p:nvPr/>
        </p:nvSpPr>
        <p:spPr>
          <a:xfrm>
            <a:off x="584798" y="1923259"/>
            <a:ext cx="1236617" cy="369332"/>
          </a:xfrm>
          <a:prstGeom prst="rect">
            <a:avLst/>
          </a:prstGeom>
          <a:noFill/>
        </p:spPr>
        <p:txBody>
          <a:bodyPr wrap="square" rtlCol="0">
            <a:spAutoFit/>
          </a:bodyPr>
          <a:lstStyle/>
          <a:p>
            <a:pPr algn="ctr"/>
            <a:r>
              <a:rPr lang="en-US" dirty="0"/>
              <a:t>$520</a:t>
            </a:r>
          </a:p>
        </p:txBody>
      </p:sp>
      <p:sp>
        <p:nvSpPr>
          <p:cNvPr id="42" name="TextBox 41"/>
          <p:cNvSpPr txBox="1"/>
          <p:nvPr/>
        </p:nvSpPr>
        <p:spPr>
          <a:xfrm>
            <a:off x="550063" y="4632165"/>
            <a:ext cx="1236617" cy="369332"/>
          </a:xfrm>
          <a:prstGeom prst="rect">
            <a:avLst/>
          </a:prstGeom>
          <a:noFill/>
        </p:spPr>
        <p:txBody>
          <a:bodyPr wrap="square" rtlCol="0">
            <a:spAutoFit/>
          </a:bodyPr>
          <a:lstStyle/>
          <a:p>
            <a:pPr algn="ctr"/>
            <a:r>
              <a:rPr lang="en-US" dirty="0"/>
              <a:t>$600</a:t>
            </a:r>
          </a:p>
        </p:txBody>
      </p:sp>
      <p:sp>
        <p:nvSpPr>
          <p:cNvPr id="43" name="TextBox 42"/>
          <p:cNvSpPr txBox="1"/>
          <p:nvPr/>
        </p:nvSpPr>
        <p:spPr>
          <a:xfrm>
            <a:off x="5497905" y="1920406"/>
            <a:ext cx="1236617" cy="369332"/>
          </a:xfrm>
          <a:prstGeom prst="rect">
            <a:avLst/>
          </a:prstGeom>
          <a:noFill/>
        </p:spPr>
        <p:txBody>
          <a:bodyPr wrap="square" rtlCol="0">
            <a:spAutoFit/>
          </a:bodyPr>
          <a:lstStyle/>
          <a:p>
            <a:pPr algn="ctr"/>
            <a:r>
              <a:rPr lang="en-US" dirty="0"/>
              <a:t>$650</a:t>
            </a:r>
          </a:p>
        </p:txBody>
      </p:sp>
      <p:sp>
        <p:nvSpPr>
          <p:cNvPr id="44" name="TextBox 43"/>
          <p:cNvSpPr txBox="1"/>
          <p:nvPr/>
        </p:nvSpPr>
        <p:spPr>
          <a:xfrm>
            <a:off x="3033597" y="1923259"/>
            <a:ext cx="1236617" cy="369332"/>
          </a:xfrm>
          <a:prstGeom prst="rect">
            <a:avLst/>
          </a:prstGeom>
          <a:noFill/>
        </p:spPr>
        <p:txBody>
          <a:bodyPr wrap="square" rtlCol="0">
            <a:spAutoFit/>
          </a:bodyPr>
          <a:lstStyle/>
          <a:p>
            <a:pPr algn="ctr"/>
            <a:r>
              <a:rPr lang="en-US" dirty="0"/>
              <a:t>$440</a:t>
            </a:r>
          </a:p>
        </p:txBody>
      </p:sp>
      <p:sp>
        <p:nvSpPr>
          <p:cNvPr id="45" name="TextBox 44"/>
          <p:cNvSpPr txBox="1"/>
          <p:nvPr/>
        </p:nvSpPr>
        <p:spPr>
          <a:xfrm>
            <a:off x="5452301" y="4632165"/>
            <a:ext cx="1236617" cy="369332"/>
          </a:xfrm>
          <a:prstGeom prst="rect">
            <a:avLst/>
          </a:prstGeom>
          <a:noFill/>
        </p:spPr>
        <p:txBody>
          <a:bodyPr wrap="square" rtlCol="0">
            <a:spAutoFit/>
          </a:bodyPr>
          <a:lstStyle/>
          <a:p>
            <a:pPr algn="ctr"/>
            <a:r>
              <a:rPr lang="en-US" dirty="0"/>
              <a:t>$870</a:t>
            </a:r>
          </a:p>
        </p:txBody>
      </p:sp>
      <p:sp>
        <p:nvSpPr>
          <p:cNvPr id="46" name="TextBox 45"/>
          <p:cNvSpPr txBox="1"/>
          <p:nvPr/>
        </p:nvSpPr>
        <p:spPr>
          <a:xfrm>
            <a:off x="7939037" y="1901550"/>
            <a:ext cx="1236617" cy="369332"/>
          </a:xfrm>
          <a:prstGeom prst="rect">
            <a:avLst/>
          </a:prstGeom>
          <a:noFill/>
        </p:spPr>
        <p:txBody>
          <a:bodyPr wrap="square" rtlCol="0">
            <a:spAutoFit/>
          </a:bodyPr>
          <a:lstStyle/>
          <a:p>
            <a:pPr algn="ctr"/>
            <a:r>
              <a:rPr lang="en-US" dirty="0"/>
              <a:t>$1,570</a:t>
            </a:r>
          </a:p>
        </p:txBody>
      </p:sp>
      <p:sp>
        <p:nvSpPr>
          <p:cNvPr id="47" name="TextBox 46"/>
          <p:cNvSpPr txBox="1"/>
          <p:nvPr/>
        </p:nvSpPr>
        <p:spPr>
          <a:xfrm>
            <a:off x="7952362" y="4632852"/>
            <a:ext cx="1236617" cy="369332"/>
          </a:xfrm>
          <a:prstGeom prst="rect">
            <a:avLst/>
          </a:prstGeom>
          <a:noFill/>
        </p:spPr>
        <p:txBody>
          <a:bodyPr wrap="square" rtlCol="0">
            <a:spAutoFit/>
          </a:bodyPr>
          <a:lstStyle/>
          <a:p>
            <a:pPr algn="ctr"/>
            <a:r>
              <a:rPr lang="en-US" dirty="0"/>
              <a:t>$1,840</a:t>
            </a:r>
          </a:p>
        </p:txBody>
      </p:sp>
      <p:sp>
        <p:nvSpPr>
          <p:cNvPr id="48" name="TextBox 47"/>
          <p:cNvSpPr txBox="1"/>
          <p:nvPr/>
        </p:nvSpPr>
        <p:spPr>
          <a:xfrm>
            <a:off x="10360385" y="1920406"/>
            <a:ext cx="1236617" cy="369332"/>
          </a:xfrm>
          <a:prstGeom prst="rect">
            <a:avLst/>
          </a:prstGeom>
          <a:noFill/>
        </p:spPr>
        <p:txBody>
          <a:bodyPr wrap="square" rtlCol="0">
            <a:spAutoFit/>
          </a:bodyPr>
          <a:lstStyle/>
          <a:p>
            <a:pPr algn="ctr"/>
            <a:r>
              <a:rPr lang="en-US" dirty="0"/>
              <a:t>$1,030</a:t>
            </a:r>
          </a:p>
        </p:txBody>
      </p:sp>
      <p:sp>
        <p:nvSpPr>
          <p:cNvPr id="49" name="TextBox 48"/>
          <p:cNvSpPr txBox="1"/>
          <p:nvPr/>
        </p:nvSpPr>
        <p:spPr>
          <a:xfrm>
            <a:off x="10369415" y="4632165"/>
            <a:ext cx="1236617" cy="369332"/>
          </a:xfrm>
          <a:prstGeom prst="rect">
            <a:avLst/>
          </a:prstGeom>
          <a:noFill/>
        </p:spPr>
        <p:txBody>
          <a:bodyPr wrap="square" rtlCol="0">
            <a:spAutoFit/>
          </a:bodyPr>
          <a:lstStyle/>
          <a:p>
            <a:pPr algn="ctr"/>
            <a:r>
              <a:rPr lang="en-US" dirty="0"/>
              <a:t>$3,200</a:t>
            </a:r>
          </a:p>
        </p:txBody>
      </p:sp>
      <p:sp>
        <p:nvSpPr>
          <p:cNvPr id="51" name="TextBox 50"/>
          <p:cNvSpPr txBox="1"/>
          <p:nvPr/>
        </p:nvSpPr>
        <p:spPr>
          <a:xfrm>
            <a:off x="3002398" y="4621462"/>
            <a:ext cx="1236617" cy="369332"/>
          </a:xfrm>
          <a:prstGeom prst="rect">
            <a:avLst/>
          </a:prstGeom>
          <a:noFill/>
        </p:spPr>
        <p:txBody>
          <a:bodyPr wrap="square" rtlCol="0">
            <a:spAutoFit/>
          </a:bodyPr>
          <a:lstStyle/>
          <a:p>
            <a:pPr algn="ctr"/>
            <a:r>
              <a:rPr lang="en-US" dirty="0"/>
              <a:t>$520</a:t>
            </a:r>
          </a:p>
        </p:txBody>
      </p:sp>
      <p:pic>
        <p:nvPicPr>
          <p:cNvPr id="4" name="Picture 3">
            <a:hlinkClick r:id="rId10"/>
          </p:cNvPr>
          <p:cNvPicPr preferRelativeResize="0">
            <a:picLocks/>
          </p:cNvPicPr>
          <p:nvPr/>
        </p:nvPicPr>
        <p:blipFill>
          <a:blip r:embed="rId11">
            <a:extLst>
              <a:ext uri="{28A0092B-C50C-407E-A947-70E740481C1C}">
                <a14:useLocalDpi xmlns:a14="http://schemas.microsoft.com/office/drawing/2010/main" val="0"/>
              </a:ext>
            </a:extLst>
          </a:blip>
          <a:stretch>
            <a:fillRect/>
          </a:stretch>
        </p:blipFill>
        <p:spPr>
          <a:xfrm>
            <a:off x="6186" y="4956048"/>
            <a:ext cx="2414016" cy="1901952"/>
          </a:xfrm>
          <a:prstGeom prst="rect">
            <a:avLst/>
          </a:prstGeom>
        </p:spPr>
      </p:pic>
      <p:pic>
        <p:nvPicPr>
          <p:cNvPr id="9" name="Picture 8">
            <a:hlinkClick r:id="rId12"/>
          </p:cNvPr>
          <p:cNvPicPr preferRelativeResize="0">
            <a:picLocks/>
          </p:cNvPicPr>
          <p:nvPr/>
        </p:nvPicPr>
        <p:blipFill>
          <a:blip r:embed="rId13">
            <a:extLst>
              <a:ext uri="{28A0092B-C50C-407E-A947-70E740481C1C}">
                <a14:useLocalDpi xmlns:a14="http://schemas.microsoft.com/office/drawing/2010/main" val="0"/>
              </a:ext>
            </a:extLst>
          </a:blip>
          <a:stretch>
            <a:fillRect/>
          </a:stretch>
        </p:blipFill>
        <p:spPr>
          <a:xfrm>
            <a:off x="-5109" y="2232755"/>
            <a:ext cx="2414016" cy="1901952"/>
          </a:xfrm>
          <a:prstGeom prst="rect">
            <a:avLst/>
          </a:prstGeom>
        </p:spPr>
      </p:pic>
      <p:pic>
        <p:nvPicPr>
          <p:cNvPr id="19" name="Picture 18">
            <a:hlinkClick r:id="rId14"/>
          </p:cNvPr>
          <p:cNvPicPr preferRelativeResize="0">
            <a:picLocks/>
          </p:cNvPicPr>
          <p:nvPr/>
        </p:nvPicPr>
        <p:blipFill>
          <a:blip r:embed="rId15">
            <a:extLst>
              <a:ext uri="{28A0092B-C50C-407E-A947-70E740481C1C}">
                <a14:useLocalDpi xmlns:a14="http://schemas.microsoft.com/office/drawing/2010/main" val="0"/>
              </a:ext>
            </a:extLst>
          </a:blip>
          <a:stretch>
            <a:fillRect/>
          </a:stretch>
        </p:blipFill>
        <p:spPr>
          <a:xfrm>
            <a:off x="2464390" y="2242976"/>
            <a:ext cx="2390252" cy="1901952"/>
          </a:xfrm>
          <a:prstGeom prst="rect">
            <a:avLst/>
          </a:prstGeom>
        </p:spPr>
      </p:pic>
      <p:pic>
        <p:nvPicPr>
          <p:cNvPr id="21" name="Picture 20">
            <a:hlinkClick r:id="rId16"/>
          </p:cNvPr>
          <p:cNvPicPr preferRelativeResize="0">
            <a:picLocks/>
          </p:cNvPicPr>
          <p:nvPr/>
        </p:nvPicPr>
        <p:blipFill>
          <a:blip r:embed="rId17">
            <a:extLst>
              <a:ext uri="{28A0092B-C50C-407E-A947-70E740481C1C}">
                <a14:useLocalDpi xmlns:a14="http://schemas.microsoft.com/office/drawing/2010/main" val="0"/>
              </a:ext>
            </a:extLst>
          </a:blip>
          <a:stretch>
            <a:fillRect/>
          </a:stretch>
        </p:blipFill>
        <p:spPr>
          <a:xfrm>
            <a:off x="2459112" y="4954161"/>
            <a:ext cx="2397730" cy="1901952"/>
          </a:xfrm>
          <a:prstGeom prst="rect">
            <a:avLst/>
          </a:prstGeom>
        </p:spPr>
      </p:pic>
      <p:pic>
        <p:nvPicPr>
          <p:cNvPr id="52" name="Picture 51">
            <a:hlinkClick r:id="rId18"/>
          </p:cNvPr>
          <p:cNvPicPr preferRelativeResize="0">
            <a:picLocks/>
          </p:cNvPicPr>
          <p:nvPr/>
        </p:nvPicPr>
        <p:blipFill>
          <a:blip r:embed="rId19">
            <a:extLst>
              <a:ext uri="{28A0092B-C50C-407E-A947-70E740481C1C}">
                <a14:useLocalDpi xmlns:a14="http://schemas.microsoft.com/office/drawing/2010/main" val="0"/>
              </a:ext>
            </a:extLst>
          </a:blip>
          <a:stretch>
            <a:fillRect/>
          </a:stretch>
        </p:blipFill>
        <p:spPr>
          <a:xfrm>
            <a:off x="4887549" y="2241515"/>
            <a:ext cx="2450592" cy="1901952"/>
          </a:xfrm>
          <a:prstGeom prst="rect">
            <a:avLst/>
          </a:prstGeom>
        </p:spPr>
      </p:pic>
      <p:pic>
        <p:nvPicPr>
          <p:cNvPr id="54" name="Picture 53">
            <a:hlinkClick r:id="rId20"/>
          </p:cNvPr>
          <p:cNvPicPr preferRelativeResize="0">
            <a:picLocks/>
          </p:cNvPicPr>
          <p:nvPr/>
        </p:nvPicPr>
        <p:blipFill>
          <a:blip r:embed="rId21">
            <a:extLst>
              <a:ext uri="{28A0092B-C50C-407E-A947-70E740481C1C}">
                <a14:useLocalDpi xmlns:a14="http://schemas.microsoft.com/office/drawing/2010/main" val="0"/>
              </a:ext>
            </a:extLst>
          </a:blip>
          <a:stretch>
            <a:fillRect/>
          </a:stretch>
        </p:blipFill>
        <p:spPr>
          <a:xfrm>
            <a:off x="4887549" y="4952700"/>
            <a:ext cx="2450592" cy="1901952"/>
          </a:xfrm>
          <a:prstGeom prst="rect">
            <a:avLst/>
          </a:prstGeom>
        </p:spPr>
      </p:pic>
      <p:pic>
        <p:nvPicPr>
          <p:cNvPr id="56" name="Picture 55">
            <a:hlinkClick r:id="rId22"/>
          </p:cNvPr>
          <p:cNvPicPr preferRelativeResize="0">
            <a:picLocks/>
          </p:cNvPicPr>
          <p:nvPr/>
        </p:nvPicPr>
        <p:blipFill>
          <a:blip r:embed="rId23">
            <a:extLst>
              <a:ext uri="{28A0092B-C50C-407E-A947-70E740481C1C}">
                <a14:useLocalDpi xmlns:a14="http://schemas.microsoft.com/office/drawing/2010/main" val="0"/>
              </a:ext>
            </a:extLst>
          </a:blip>
          <a:stretch>
            <a:fillRect/>
          </a:stretch>
        </p:blipFill>
        <p:spPr>
          <a:xfrm>
            <a:off x="7363554" y="2241515"/>
            <a:ext cx="2404872" cy="1901952"/>
          </a:xfrm>
          <a:prstGeom prst="rect">
            <a:avLst/>
          </a:prstGeom>
        </p:spPr>
      </p:pic>
      <p:pic>
        <p:nvPicPr>
          <p:cNvPr id="58" name="Picture 57">
            <a:hlinkClick r:id="rId24"/>
          </p:cNvPr>
          <p:cNvPicPr preferRelativeResize="0">
            <a:picLocks/>
          </p:cNvPicPr>
          <p:nvPr/>
        </p:nvPicPr>
        <p:blipFill>
          <a:blip r:embed="rId25">
            <a:extLst>
              <a:ext uri="{28A0092B-C50C-407E-A947-70E740481C1C}">
                <a14:useLocalDpi xmlns:a14="http://schemas.microsoft.com/office/drawing/2010/main" val="0"/>
              </a:ext>
            </a:extLst>
          </a:blip>
          <a:stretch>
            <a:fillRect/>
          </a:stretch>
        </p:blipFill>
        <p:spPr>
          <a:xfrm>
            <a:off x="7363554" y="4952700"/>
            <a:ext cx="2404872" cy="1901952"/>
          </a:xfrm>
          <a:prstGeom prst="rect">
            <a:avLst/>
          </a:prstGeom>
        </p:spPr>
      </p:pic>
      <p:pic>
        <p:nvPicPr>
          <p:cNvPr id="60" name="Picture 59">
            <a:hlinkClick r:id="rId26"/>
          </p:cNvPr>
          <p:cNvPicPr preferRelativeResize="0">
            <a:picLocks/>
          </p:cNvPicPr>
          <p:nvPr/>
        </p:nvPicPr>
        <p:blipFill>
          <a:blip r:embed="rId27">
            <a:extLst>
              <a:ext uri="{28A0092B-C50C-407E-A947-70E740481C1C}">
                <a14:useLocalDpi xmlns:a14="http://schemas.microsoft.com/office/drawing/2010/main" val="0"/>
              </a:ext>
            </a:extLst>
          </a:blip>
          <a:stretch>
            <a:fillRect/>
          </a:stretch>
        </p:blipFill>
        <p:spPr>
          <a:xfrm>
            <a:off x="9787128" y="2239457"/>
            <a:ext cx="2404872" cy="1901952"/>
          </a:xfrm>
          <a:prstGeom prst="rect">
            <a:avLst/>
          </a:prstGeom>
        </p:spPr>
      </p:pic>
      <p:pic>
        <p:nvPicPr>
          <p:cNvPr id="62" name="Picture 61">
            <a:hlinkClick r:id="rId28"/>
          </p:cNvPr>
          <p:cNvPicPr preferRelativeResize="0">
            <a:picLocks/>
          </p:cNvPicPr>
          <p:nvPr/>
        </p:nvPicPr>
        <p:blipFill>
          <a:blip r:embed="rId29">
            <a:extLst>
              <a:ext uri="{28A0092B-C50C-407E-A947-70E740481C1C}">
                <a14:useLocalDpi xmlns:a14="http://schemas.microsoft.com/office/drawing/2010/main" val="0"/>
              </a:ext>
            </a:extLst>
          </a:blip>
          <a:stretch>
            <a:fillRect/>
          </a:stretch>
        </p:blipFill>
        <p:spPr>
          <a:xfrm>
            <a:off x="9787128" y="4956048"/>
            <a:ext cx="2404872" cy="1901952"/>
          </a:xfrm>
          <a:prstGeom prst="rect">
            <a:avLst/>
          </a:prstGeom>
        </p:spPr>
      </p:pic>
    </p:spTree>
    <p:extLst>
      <p:ext uri="{BB962C8B-B14F-4D97-AF65-F5344CB8AC3E}">
        <p14:creationId xmlns:p14="http://schemas.microsoft.com/office/powerpoint/2010/main" val="2851001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p:cNvSpPr/>
          <p:nvPr/>
        </p:nvSpPr>
        <p:spPr>
          <a:xfrm>
            <a:off x="788438" y="335902"/>
            <a:ext cx="2052734" cy="205274"/>
          </a:xfrm>
          <a:prstGeom prst="round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Action Button: Blank 7">
            <a:hlinkClick r:id="" action="ppaction://hlinkshowjump?jump=firstslide" highlightClick="1"/>
          </p:cNvPr>
          <p:cNvSpPr/>
          <p:nvPr/>
        </p:nvSpPr>
        <p:spPr>
          <a:xfrm>
            <a:off x="5355770" y="0"/>
            <a:ext cx="1520889" cy="1040235"/>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8466" y="21058"/>
            <a:ext cx="1499812" cy="1040235"/>
          </a:xfrm>
          <a:prstGeom prst="rect">
            <a:avLst/>
          </a:prstGeom>
        </p:spPr>
      </p:pic>
      <p:pic>
        <p:nvPicPr>
          <p:cNvPr id="10" name="Graphic 9" descr="Magnifying glass"/>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2841172" y="296247"/>
            <a:ext cx="284584" cy="284584"/>
          </a:xfrm>
          <a:prstGeom prst="rect">
            <a:avLst/>
          </a:prstGeom>
        </p:spPr>
      </p:pic>
      <p:sp>
        <p:nvSpPr>
          <p:cNvPr id="12" name="TextBox 11"/>
          <p:cNvSpPr txBox="1"/>
          <p:nvPr/>
        </p:nvSpPr>
        <p:spPr>
          <a:xfrm>
            <a:off x="1504235" y="78959"/>
            <a:ext cx="621139" cy="253916"/>
          </a:xfrm>
          <a:prstGeom prst="rect">
            <a:avLst/>
          </a:prstGeom>
          <a:noFill/>
        </p:spPr>
        <p:txBody>
          <a:bodyPr wrap="square" rtlCol="0">
            <a:spAutoFit/>
          </a:bodyPr>
          <a:lstStyle/>
          <a:p>
            <a:r>
              <a:rPr lang="en-US" sz="1050" dirty="0">
                <a:latin typeface="Arial" panose="020B0604020202020204" pitchFamily="34" charset="0"/>
                <a:cs typeface="Arial" panose="020B0604020202020204" pitchFamily="34" charset="0"/>
              </a:rPr>
              <a:t>Search</a:t>
            </a:r>
          </a:p>
        </p:txBody>
      </p:sp>
      <p:sp>
        <p:nvSpPr>
          <p:cNvPr id="17" name="Rectangle: Rounded Corners 16"/>
          <p:cNvSpPr/>
          <p:nvPr/>
        </p:nvSpPr>
        <p:spPr>
          <a:xfrm>
            <a:off x="-7304" y="1034181"/>
            <a:ext cx="12199304" cy="406010"/>
          </a:xfrm>
          <a:prstGeom prst="roundRect">
            <a:avLst/>
          </a:prstGeom>
          <a:solidFill>
            <a:srgbClr val="EE2E2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hlinkClick r:id="rId5" action="ppaction://hlinksldjump"/>
          </p:cNvPr>
          <p:cNvSpPr/>
          <p:nvPr/>
        </p:nvSpPr>
        <p:spPr>
          <a:xfrm>
            <a:off x="4666"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HOME</a:t>
            </a:r>
            <a:endParaRPr lang="en-US" dirty="0"/>
          </a:p>
        </p:txBody>
      </p:sp>
      <p:sp>
        <p:nvSpPr>
          <p:cNvPr id="13" name="Rectangle: Rounded Corners 12">
            <a:hlinkClick r:id="rId6" action="ppaction://hlinksldjump"/>
          </p:cNvPr>
          <p:cNvSpPr/>
          <p:nvPr/>
        </p:nvSpPr>
        <p:spPr>
          <a:xfrm>
            <a:off x="2441448"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BIKES</a:t>
            </a:r>
          </a:p>
        </p:txBody>
      </p:sp>
      <p:sp>
        <p:nvSpPr>
          <p:cNvPr id="14" name="Rectangle: Rounded Corners 13">
            <a:hlinkClick r:id="rId7" action="ppaction://hlinksldjump"/>
          </p:cNvPr>
          <p:cNvSpPr/>
          <p:nvPr/>
        </p:nvSpPr>
        <p:spPr>
          <a:xfrm>
            <a:off x="4864609" y="1040235"/>
            <a:ext cx="247762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PARTS &amp; ACCESSORIES</a:t>
            </a:r>
          </a:p>
        </p:txBody>
      </p:sp>
      <p:sp>
        <p:nvSpPr>
          <p:cNvPr id="15" name="Rectangle: Rounded Corners 14">
            <a:hlinkClick r:id="rId8" action="ppaction://hlinksldjump"/>
          </p:cNvPr>
          <p:cNvSpPr/>
          <p:nvPr/>
        </p:nvSpPr>
        <p:spPr>
          <a:xfrm>
            <a:off x="7349533"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SERVICE</a:t>
            </a:r>
          </a:p>
        </p:txBody>
      </p:sp>
      <p:sp>
        <p:nvSpPr>
          <p:cNvPr id="16" name="Rectangle: Rounded Corners 15">
            <a:hlinkClick r:id="rId9" action="ppaction://hlinksldjump"/>
          </p:cNvPr>
          <p:cNvSpPr/>
          <p:nvPr/>
        </p:nvSpPr>
        <p:spPr>
          <a:xfrm>
            <a:off x="9776144"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ABOUT US </a:t>
            </a:r>
            <a:endParaRPr lang="en-US" dirty="0"/>
          </a:p>
        </p:txBody>
      </p:sp>
      <p:cxnSp>
        <p:nvCxnSpPr>
          <p:cNvPr id="3" name="Line 1"/>
          <p:cNvCxnSpPr>
            <a:cxnSpLocks/>
          </p:cNvCxnSpPr>
          <p:nvPr/>
        </p:nvCxnSpPr>
        <p:spPr>
          <a:xfrm>
            <a:off x="2983464" y="1440191"/>
            <a:ext cx="0" cy="5417809"/>
          </a:xfrm>
          <a:prstGeom prst="line">
            <a:avLst/>
          </a:prstGeom>
        </p:spPr>
        <p:style>
          <a:lnRef idx="1">
            <a:schemeClr val="dk1"/>
          </a:lnRef>
          <a:fillRef idx="0">
            <a:schemeClr val="dk1"/>
          </a:fillRef>
          <a:effectRef idx="0">
            <a:schemeClr val="dk1"/>
          </a:effectRef>
          <a:fontRef idx="minor">
            <a:schemeClr val="tx1"/>
          </a:fontRef>
        </p:style>
      </p:cxnSp>
      <p:cxnSp>
        <p:nvCxnSpPr>
          <p:cNvPr id="23" name="Cross Line 1"/>
          <p:cNvCxnSpPr>
            <a:cxnSpLocks/>
          </p:cNvCxnSpPr>
          <p:nvPr/>
        </p:nvCxnSpPr>
        <p:spPr>
          <a:xfrm>
            <a:off x="2983464" y="3940245"/>
            <a:ext cx="9215840" cy="22155"/>
          </a:xfrm>
          <a:prstGeom prst="line">
            <a:avLst/>
          </a:prstGeom>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9274629" y="62205"/>
            <a:ext cx="2794409" cy="892552"/>
          </a:xfrm>
          <a:prstGeom prst="rect">
            <a:avLst/>
          </a:prstGeom>
          <a:noFill/>
        </p:spPr>
        <p:txBody>
          <a:bodyPr wrap="square" rtlCol="0">
            <a:spAutoFit/>
          </a:bodyPr>
          <a:lstStyle/>
          <a:p>
            <a:pPr algn="ctr"/>
            <a:r>
              <a:rPr lang="en-US" sz="1600" u="sng" dirty="0">
                <a:latin typeface="Arial" panose="020B0604020202020204" pitchFamily="34" charset="0"/>
                <a:cs typeface="Arial" panose="020B0604020202020204" pitchFamily="34" charset="0"/>
              </a:rPr>
              <a:t>HOURS OF OPERATION</a:t>
            </a:r>
          </a:p>
          <a:p>
            <a:pPr algn="ctr"/>
            <a:r>
              <a:rPr lang="en-US" sz="1200" dirty="0">
                <a:latin typeface="Arial" panose="020B0604020202020204" pitchFamily="34" charset="0"/>
                <a:cs typeface="Arial" panose="020B0604020202020204" pitchFamily="34" charset="0"/>
              </a:rPr>
              <a:t>Mon-Fri: 10-6</a:t>
            </a:r>
          </a:p>
          <a:p>
            <a:pPr algn="ctr"/>
            <a:r>
              <a:rPr lang="en-US" sz="1200" dirty="0">
                <a:latin typeface="Arial" panose="020B0604020202020204" pitchFamily="34" charset="0"/>
                <a:cs typeface="Arial" panose="020B0604020202020204" pitchFamily="34" charset="0"/>
              </a:rPr>
              <a:t>Wed: Closed</a:t>
            </a:r>
          </a:p>
          <a:p>
            <a:pPr algn="ctr"/>
            <a:r>
              <a:rPr lang="en-US" sz="1200" dirty="0">
                <a:latin typeface="Arial" panose="020B0604020202020204" pitchFamily="34" charset="0"/>
                <a:cs typeface="Arial" panose="020B0604020202020204" pitchFamily="34" charset="0"/>
              </a:rPr>
              <a:t>Sat-Sun: 10-5</a:t>
            </a:r>
          </a:p>
        </p:txBody>
      </p:sp>
      <p:sp>
        <p:nvSpPr>
          <p:cNvPr id="24" name="TextBox 23"/>
          <p:cNvSpPr txBox="1"/>
          <p:nvPr/>
        </p:nvSpPr>
        <p:spPr>
          <a:xfrm>
            <a:off x="6876660" y="196951"/>
            <a:ext cx="1759340" cy="600164"/>
          </a:xfrm>
          <a:prstGeom prst="rect">
            <a:avLst/>
          </a:prstGeom>
          <a:noFill/>
        </p:spPr>
        <p:txBody>
          <a:bodyPr wrap="square" rtlCol="0">
            <a:spAutoFit/>
          </a:bodyPr>
          <a:lstStyle/>
          <a:p>
            <a:r>
              <a:rPr lang="en-US" sz="1100" dirty="0">
                <a:latin typeface="Arial" panose="020B0604020202020204" pitchFamily="34" charset="0"/>
                <a:cs typeface="Arial" panose="020B0604020202020204" pitchFamily="34" charset="0"/>
              </a:rPr>
              <a:t>227 West Union Ave</a:t>
            </a:r>
          </a:p>
          <a:p>
            <a:r>
              <a:rPr lang="en-US" sz="1100" dirty="0">
                <a:latin typeface="Arial" panose="020B0604020202020204" pitchFamily="34" charset="0"/>
                <a:cs typeface="Arial" panose="020B0604020202020204" pitchFamily="34" charset="0"/>
              </a:rPr>
              <a:t>Bound Brook NJ, 08805</a:t>
            </a:r>
          </a:p>
          <a:p>
            <a:r>
              <a:rPr lang="en-US" sz="1100" dirty="0">
                <a:latin typeface="Arial" panose="020B0604020202020204" pitchFamily="34" charset="0"/>
                <a:cs typeface="Arial" panose="020B0604020202020204" pitchFamily="34" charset="0"/>
              </a:rPr>
              <a:t>732-356-2453</a:t>
            </a:r>
          </a:p>
        </p:txBody>
      </p:sp>
      <p:pic>
        <p:nvPicPr>
          <p:cNvPr id="4" name="Picture 3">
            <a:hlinkClick r:id="rId10"/>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15870" y="1911442"/>
            <a:ext cx="4051498" cy="1010034"/>
          </a:xfrm>
          <a:prstGeom prst="rect">
            <a:avLst/>
          </a:prstGeom>
        </p:spPr>
      </p:pic>
      <p:pic>
        <p:nvPicPr>
          <p:cNvPr id="9" name="Picture 8">
            <a:hlinkClick r:id="rId12"/>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730580" y="4319328"/>
            <a:ext cx="4051498" cy="985723"/>
          </a:xfrm>
          <a:prstGeom prst="rect">
            <a:avLst/>
          </a:prstGeom>
        </p:spPr>
      </p:pic>
      <p:sp>
        <p:nvSpPr>
          <p:cNvPr id="28" name="TextBox 27"/>
          <p:cNvSpPr txBox="1"/>
          <p:nvPr/>
        </p:nvSpPr>
        <p:spPr>
          <a:xfrm>
            <a:off x="277381" y="1677257"/>
            <a:ext cx="2405743" cy="646331"/>
          </a:xfrm>
          <a:prstGeom prst="rect">
            <a:avLst/>
          </a:prstGeom>
          <a:noFill/>
        </p:spPr>
        <p:txBody>
          <a:bodyPr wrap="square" rtlCol="0">
            <a:spAutoFit/>
          </a:bodyPr>
          <a:lstStyle/>
          <a:p>
            <a:pPr algn="ctr"/>
            <a:r>
              <a:rPr lang="en-US" sz="3600" dirty="0">
                <a:latin typeface="Arial" panose="020B0604020202020204" pitchFamily="34" charset="0"/>
                <a:cs typeface="Arial" panose="020B0604020202020204" pitchFamily="34" charset="0"/>
              </a:rPr>
              <a:t>BMX</a:t>
            </a:r>
          </a:p>
        </p:txBody>
      </p:sp>
      <p:pic>
        <p:nvPicPr>
          <p:cNvPr id="29" name="Picture 28">
            <a:hlinkClick r:id="rId14" action="ppaction://hlinksldjump"/>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89461" y="2544906"/>
            <a:ext cx="2381250" cy="2514600"/>
          </a:xfrm>
          <a:prstGeom prst="rect">
            <a:avLst/>
          </a:prstGeom>
        </p:spPr>
      </p:pic>
      <p:sp>
        <p:nvSpPr>
          <p:cNvPr id="30" name="Rounded Rectangle 29">
            <a:hlinkClick r:id="rId16" action="ppaction://hlinksldjump"/>
          </p:cNvPr>
          <p:cNvSpPr/>
          <p:nvPr/>
        </p:nvSpPr>
        <p:spPr>
          <a:xfrm>
            <a:off x="3707913" y="3251200"/>
            <a:ext cx="1553027" cy="406400"/>
          </a:xfrm>
          <a:prstGeom prst="roundRect">
            <a:avLst/>
          </a:prstGeom>
          <a:solidFill>
            <a:srgbClr val="EE2E2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Road</a:t>
            </a:r>
            <a:endParaRPr lang="en-US" dirty="0"/>
          </a:p>
        </p:txBody>
      </p:sp>
      <p:sp>
        <p:nvSpPr>
          <p:cNvPr id="31" name="Rounded Rectangle 30">
            <a:hlinkClick r:id="rId17" action="ppaction://hlinksldjump"/>
          </p:cNvPr>
          <p:cNvSpPr/>
          <p:nvPr/>
        </p:nvSpPr>
        <p:spPr>
          <a:xfrm>
            <a:off x="6979816" y="3251200"/>
            <a:ext cx="1553027" cy="406400"/>
          </a:xfrm>
          <a:prstGeom prst="roundRect">
            <a:avLst/>
          </a:prstGeom>
          <a:solidFill>
            <a:srgbClr val="EE2E2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Mountain</a:t>
            </a:r>
            <a:endParaRPr lang="en-US" dirty="0"/>
          </a:p>
        </p:txBody>
      </p:sp>
      <p:sp>
        <p:nvSpPr>
          <p:cNvPr id="32" name="Rounded Rectangle 31">
            <a:hlinkClick r:id="rId18" action="ppaction://hlinksldjump"/>
          </p:cNvPr>
          <p:cNvSpPr/>
          <p:nvPr/>
        </p:nvSpPr>
        <p:spPr>
          <a:xfrm>
            <a:off x="9895319" y="3251200"/>
            <a:ext cx="1553027" cy="406400"/>
          </a:xfrm>
          <a:prstGeom prst="roundRect">
            <a:avLst/>
          </a:prstGeom>
          <a:solidFill>
            <a:srgbClr val="EE2E2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Hybrid</a:t>
            </a:r>
            <a:endParaRPr lang="en-US" dirty="0"/>
          </a:p>
        </p:txBody>
      </p:sp>
      <p:sp>
        <p:nvSpPr>
          <p:cNvPr id="34" name="Rounded Rectangle 33">
            <a:hlinkClick r:id="rId19" action="ppaction://hlinksldjump"/>
          </p:cNvPr>
          <p:cNvSpPr/>
          <p:nvPr/>
        </p:nvSpPr>
        <p:spPr>
          <a:xfrm>
            <a:off x="9895319" y="5964500"/>
            <a:ext cx="1553027" cy="406400"/>
          </a:xfrm>
          <a:prstGeom prst="roundRect">
            <a:avLst/>
          </a:prstGeom>
          <a:solidFill>
            <a:srgbClr val="EE2E2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Hybrid</a:t>
            </a:r>
            <a:endParaRPr lang="en-US" dirty="0"/>
          </a:p>
        </p:txBody>
      </p:sp>
      <p:sp>
        <p:nvSpPr>
          <p:cNvPr id="35" name="Rounded Rectangle 34">
            <a:hlinkClick r:id="rId20" action="ppaction://hlinksldjump"/>
          </p:cNvPr>
          <p:cNvSpPr/>
          <p:nvPr/>
        </p:nvSpPr>
        <p:spPr>
          <a:xfrm>
            <a:off x="6979816" y="5964500"/>
            <a:ext cx="1553027" cy="406400"/>
          </a:xfrm>
          <a:prstGeom prst="roundRect">
            <a:avLst/>
          </a:prstGeom>
          <a:solidFill>
            <a:srgbClr val="EE2E2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Mountain</a:t>
            </a:r>
            <a:endParaRPr lang="en-US" dirty="0"/>
          </a:p>
        </p:txBody>
      </p:sp>
      <p:sp>
        <p:nvSpPr>
          <p:cNvPr id="36" name="Rounded Rectangle 35">
            <a:hlinkClick r:id="rId21" action="ppaction://hlinksldjump"/>
          </p:cNvPr>
          <p:cNvSpPr/>
          <p:nvPr/>
        </p:nvSpPr>
        <p:spPr>
          <a:xfrm>
            <a:off x="3702752" y="5964500"/>
            <a:ext cx="1553027" cy="406400"/>
          </a:xfrm>
          <a:prstGeom prst="roundRect">
            <a:avLst/>
          </a:prstGeom>
          <a:solidFill>
            <a:srgbClr val="EE2E2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Road</a:t>
            </a:r>
            <a:endParaRPr lang="en-US" dirty="0"/>
          </a:p>
        </p:txBody>
      </p:sp>
      <p:pic>
        <p:nvPicPr>
          <p:cNvPr id="18" name="Picture 17">
            <a:hlinkClick r:id="rId22"/>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9009381" y="2014802"/>
            <a:ext cx="2336800" cy="803313"/>
          </a:xfrm>
          <a:prstGeom prst="rect">
            <a:avLst/>
          </a:prstGeom>
        </p:spPr>
      </p:pic>
    </p:spTree>
    <p:extLst>
      <p:ext uri="{BB962C8B-B14F-4D97-AF65-F5344CB8AC3E}">
        <p14:creationId xmlns:p14="http://schemas.microsoft.com/office/powerpoint/2010/main" val="39464209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p:cNvSpPr/>
          <p:nvPr/>
        </p:nvSpPr>
        <p:spPr>
          <a:xfrm>
            <a:off x="788438" y="335902"/>
            <a:ext cx="2052734" cy="205274"/>
          </a:xfrm>
          <a:prstGeom prst="round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Action Button: Blank 7">
            <a:hlinkClick r:id="" action="ppaction://hlinkshowjump?jump=firstslide" highlightClick="1"/>
          </p:cNvPr>
          <p:cNvSpPr/>
          <p:nvPr/>
        </p:nvSpPr>
        <p:spPr>
          <a:xfrm>
            <a:off x="5355770" y="0"/>
            <a:ext cx="1520889" cy="1040235"/>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8466" y="21058"/>
            <a:ext cx="1499812" cy="1040235"/>
          </a:xfrm>
          <a:prstGeom prst="rect">
            <a:avLst/>
          </a:prstGeom>
        </p:spPr>
      </p:pic>
      <p:pic>
        <p:nvPicPr>
          <p:cNvPr id="10" name="Graphic 9" descr="Magnifying glass"/>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2841172" y="296247"/>
            <a:ext cx="284584" cy="284584"/>
          </a:xfrm>
          <a:prstGeom prst="rect">
            <a:avLst/>
          </a:prstGeom>
        </p:spPr>
      </p:pic>
      <p:sp>
        <p:nvSpPr>
          <p:cNvPr id="12" name="TextBox 11"/>
          <p:cNvSpPr txBox="1"/>
          <p:nvPr/>
        </p:nvSpPr>
        <p:spPr>
          <a:xfrm>
            <a:off x="1504235" y="78959"/>
            <a:ext cx="621139" cy="253916"/>
          </a:xfrm>
          <a:prstGeom prst="rect">
            <a:avLst/>
          </a:prstGeom>
          <a:noFill/>
        </p:spPr>
        <p:txBody>
          <a:bodyPr wrap="square" rtlCol="0">
            <a:spAutoFit/>
          </a:bodyPr>
          <a:lstStyle/>
          <a:p>
            <a:r>
              <a:rPr lang="en-US" sz="1050" dirty="0">
                <a:latin typeface="Arial" panose="020B0604020202020204" pitchFamily="34" charset="0"/>
                <a:cs typeface="Arial" panose="020B0604020202020204" pitchFamily="34" charset="0"/>
              </a:rPr>
              <a:t>Search</a:t>
            </a:r>
          </a:p>
        </p:txBody>
      </p:sp>
      <p:sp>
        <p:nvSpPr>
          <p:cNvPr id="17" name="Rectangle: Rounded Corners 16"/>
          <p:cNvSpPr/>
          <p:nvPr/>
        </p:nvSpPr>
        <p:spPr>
          <a:xfrm>
            <a:off x="-7304" y="1034181"/>
            <a:ext cx="12199304" cy="406010"/>
          </a:xfrm>
          <a:prstGeom prst="roundRect">
            <a:avLst/>
          </a:prstGeom>
          <a:solidFill>
            <a:srgbClr val="EE2E2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hlinkClick r:id="rId5" action="ppaction://hlinksldjump"/>
          </p:cNvPr>
          <p:cNvSpPr/>
          <p:nvPr/>
        </p:nvSpPr>
        <p:spPr>
          <a:xfrm>
            <a:off x="4666"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HOME</a:t>
            </a:r>
            <a:endParaRPr lang="en-US" dirty="0"/>
          </a:p>
        </p:txBody>
      </p:sp>
      <p:sp>
        <p:nvSpPr>
          <p:cNvPr id="13" name="Rectangle: Rounded Corners 12">
            <a:hlinkClick r:id="rId6" action="ppaction://hlinksldjump"/>
          </p:cNvPr>
          <p:cNvSpPr/>
          <p:nvPr/>
        </p:nvSpPr>
        <p:spPr>
          <a:xfrm>
            <a:off x="2441448"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BIKES</a:t>
            </a:r>
          </a:p>
        </p:txBody>
      </p:sp>
      <p:sp>
        <p:nvSpPr>
          <p:cNvPr id="14" name="Rectangle: Rounded Corners 13">
            <a:hlinkClick r:id="rId7" action="ppaction://hlinksldjump"/>
          </p:cNvPr>
          <p:cNvSpPr/>
          <p:nvPr/>
        </p:nvSpPr>
        <p:spPr>
          <a:xfrm>
            <a:off x="4864609" y="1040235"/>
            <a:ext cx="247762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PARTS &amp; ACCESSORIES</a:t>
            </a:r>
          </a:p>
        </p:txBody>
      </p:sp>
      <p:sp>
        <p:nvSpPr>
          <p:cNvPr id="15" name="Rectangle: Rounded Corners 14">
            <a:hlinkClick r:id="rId8" action="ppaction://hlinksldjump"/>
          </p:cNvPr>
          <p:cNvSpPr/>
          <p:nvPr/>
        </p:nvSpPr>
        <p:spPr>
          <a:xfrm>
            <a:off x="7349533"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SERVICE</a:t>
            </a:r>
          </a:p>
        </p:txBody>
      </p:sp>
      <p:sp>
        <p:nvSpPr>
          <p:cNvPr id="16" name="Rectangle: Rounded Corners 15">
            <a:hlinkClick r:id="rId9" action="ppaction://hlinksldjump"/>
          </p:cNvPr>
          <p:cNvSpPr/>
          <p:nvPr/>
        </p:nvSpPr>
        <p:spPr>
          <a:xfrm>
            <a:off x="9776144"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ABOUT US </a:t>
            </a:r>
            <a:endParaRPr lang="en-US" dirty="0"/>
          </a:p>
        </p:txBody>
      </p:sp>
      <p:sp>
        <p:nvSpPr>
          <p:cNvPr id="29" name="TextBox 28"/>
          <p:cNvSpPr txBox="1"/>
          <p:nvPr/>
        </p:nvSpPr>
        <p:spPr>
          <a:xfrm>
            <a:off x="9274629" y="62205"/>
            <a:ext cx="2794409" cy="892552"/>
          </a:xfrm>
          <a:prstGeom prst="rect">
            <a:avLst/>
          </a:prstGeom>
          <a:noFill/>
        </p:spPr>
        <p:txBody>
          <a:bodyPr wrap="square" rtlCol="0">
            <a:spAutoFit/>
          </a:bodyPr>
          <a:lstStyle/>
          <a:p>
            <a:pPr algn="ctr"/>
            <a:r>
              <a:rPr lang="en-US" sz="1600" u="sng" dirty="0">
                <a:latin typeface="Arial" panose="020B0604020202020204" pitchFamily="34" charset="0"/>
                <a:cs typeface="Arial" panose="020B0604020202020204" pitchFamily="34" charset="0"/>
              </a:rPr>
              <a:t>HOURS OF OPERATION</a:t>
            </a:r>
          </a:p>
          <a:p>
            <a:pPr algn="ctr"/>
            <a:r>
              <a:rPr lang="en-US" sz="1200" dirty="0">
                <a:latin typeface="Arial" panose="020B0604020202020204" pitchFamily="34" charset="0"/>
                <a:cs typeface="Arial" panose="020B0604020202020204" pitchFamily="34" charset="0"/>
              </a:rPr>
              <a:t>Mon-Fri: 10-6</a:t>
            </a:r>
          </a:p>
          <a:p>
            <a:pPr algn="ctr"/>
            <a:r>
              <a:rPr lang="en-US" sz="1200" dirty="0">
                <a:latin typeface="Arial" panose="020B0604020202020204" pitchFamily="34" charset="0"/>
                <a:cs typeface="Arial" panose="020B0604020202020204" pitchFamily="34" charset="0"/>
              </a:rPr>
              <a:t>Wed: Closed</a:t>
            </a:r>
          </a:p>
          <a:p>
            <a:pPr algn="ctr"/>
            <a:r>
              <a:rPr lang="en-US" sz="1200" dirty="0">
                <a:latin typeface="Arial" panose="020B0604020202020204" pitchFamily="34" charset="0"/>
                <a:cs typeface="Arial" panose="020B0604020202020204" pitchFamily="34" charset="0"/>
              </a:rPr>
              <a:t>Sat-Sun: 10-5</a:t>
            </a:r>
          </a:p>
        </p:txBody>
      </p:sp>
      <p:sp>
        <p:nvSpPr>
          <p:cNvPr id="50" name="TextBox 49"/>
          <p:cNvSpPr txBox="1"/>
          <p:nvPr/>
        </p:nvSpPr>
        <p:spPr>
          <a:xfrm>
            <a:off x="6876660" y="196951"/>
            <a:ext cx="1759340" cy="600164"/>
          </a:xfrm>
          <a:prstGeom prst="rect">
            <a:avLst/>
          </a:prstGeom>
          <a:noFill/>
        </p:spPr>
        <p:txBody>
          <a:bodyPr wrap="square" rtlCol="0">
            <a:spAutoFit/>
          </a:bodyPr>
          <a:lstStyle/>
          <a:p>
            <a:r>
              <a:rPr lang="en-US" sz="1100" dirty="0">
                <a:latin typeface="Arial" panose="020B0604020202020204" pitchFamily="34" charset="0"/>
                <a:cs typeface="Arial" panose="020B0604020202020204" pitchFamily="34" charset="0"/>
              </a:rPr>
              <a:t>227 West Union Ave</a:t>
            </a:r>
          </a:p>
          <a:p>
            <a:r>
              <a:rPr lang="en-US" sz="1100" dirty="0">
                <a:latin typeface="Arial" panose="020B0604020202020204" pitchFamily="34" charset="0"/>
                <a:cs typeface="Arial" panose="020B0604020202020204" pitchFamily="34" charset="0"/>
              </a:rPr>
              <a:t>Bound Brook NJ, 08805</a:t>
            </a:r>
          </a:p>
          <a:p>
            <a:r>
              <a:rPr lang="en-US" sz="1100" dirty="0">
                <a:latin typeface="Arial" panose="020B0604020202020204" pitchFamily="34" charset="0"/>
                <a:cs typeface="Arial" panose="020B0604020202020204" pitchFamily="34" charset="0"/>
              </a:rPr>
              <a:t>732-356-2453</a:t>
            </a:r>
          </a:p>
        </p:txBody>
      </p:sp>
      <p:cxnSp>
        <p:nvCxnSpPr>
          <p:cNvPr id="19" name="Line 1"/>
          <p:cNvCxnSpPr>
            <a:cxnSpLocks/>
          </p:cNvCxnSpPr>
          <p:nvPr/>
        </p:nvCxnSpPr>
        <p:spPr>
          <a:xfrm>
            <a:off x="1216246" y="1440191"/>
            <a:ext cx="0" cy="5417809"/>
          </a:xfrm>
          <a:prstGeom prst="line">
            <a:avLst/>
          </a:prstGeom>
        </p:spPr>
        <p:style>
          <a:lnRef idx="1">
            <a:schemeClr val="dk1"/>
          </a:lnRef>
          <a:fillRef idx="0">
            <a:schemeClr val="dk1"/>
          </a:fillRef>
          <a:effectRef idx="0">
            <a:schemeClr val="dk1"/>
          </a:effectRef>
          <a:fontRef idx="minor">
            <a:schemeClr val="tx1"/>
          </a:fontRef>
        </p:style>
      </p:cxnSp>
      <p:cxnSp>
        <p:nvCxnSpPr>
          <p:cNvPr id="18" name="Line 2"/>
          <p:cNvCxnSpPr>
            <a:cxnSpLocks/>
          </p:cNvCxnSpPr>
          <p:nvPr/>
        </p:nvCxnSpPr>
        <p:spPr>
          <a:xfrm>
            <a:off x="2427826" y="1440191"/>
            <a:ext cx="0" cy="5417809"/>
          </a:xfrm>
          <a:prstGeom prst="line">
            <a:avLst/>
          </a:prstGeom>
        </p:spPr>
        <p:style>
          <a:lnRef idx="1">
            <a:schemeClr val="dk1"/>
          </a:lnRef>
          <a:fillRef idx="0">
            <a:schemeClr val="dk1"/>
          </a:fillRef>
          <a:effectRef idx="0">
            <a:schemeClr val="dk1"/>
          </a:effectRef>
          <a:fontRef idx="minor">
            <a:schemeClr val="tx1"/>
          </a:fontRef>
        </p:style>
      </p:cxnSp>
      <p:cxnSp>
        <p:nvCxnSpPr>
          <p:cNvPr id="24" name="Line 3"/>
          <p:cNvCxnSpPr>
            <a:cxnSpLocks/>
          </p:cNvCxnSpPr>
          <p:nvPr/>
        </p:nvCxnSpPr>
        <p:spPr>
          <a:xfrm>
            <a:off x="3692701" y="1429383"/>
            <a:ext cx="0" cy="5417809"/>
          </a:xfrm>
          <a:prstGeom prst="line">
            <a:avLst/>
          </a:prstGeom>
        </p:spPr>
        <p:style>
          <a:lnRef idx="1">
            <a:schemeClr val="dk1"/>
          </a:lnRef>
          <a:fillRef idx="0">
            <a:schemeClr val="dk1"/>
          </a:fillRef>
          <a:effectRef idx="0">
            <a:schemeClr val="dk1"/>
          </a:effectRef>
          <a:fontRef idx="minor">
            <a:schemeClr val="tx1"/>
          </a:fontRef>
        </p:style>
      </p:cxnSp>
      <p:cxnSp>
        <p:nvCxnSpPr>
          <p:cNvPr id="20" name="Line 4"/>
          <p:cNvCxnSpPr>
            <a:cxnSpLocks/>
          </p:cNvCxnSpPr>
          <p:nvPr/>
        </p:nvCxnSpPr>
        <p:spPr>
          <a:xfrm>
            <a:off x="4864608" y="1440191"/>
            <a:ext cx="0" cy="5417809"/>
          </a:xfrm>
          <a:prstGeom prst="line">
            <a:avLst/>
          </a:prstGeom>
        </p:spPr>
        <p:style>
          <a:lnRef idx="1">
            <a:schemeClr val="dk1"/>
          </a:lnRef>
          <a:fillRef idx="0">
            <a:schemeClr val="dk1"/>
          </a:fillRef>
          <a:effectRef idx="0">
            <a:schemeClr val="dk1"/>
          </a:effectRef>
          <a:fontRef idx="minor">
            <a:schemeClr val="tx1"/>
          </a:fontRef>
        </p:style>
      </p:cxnSp>
      <p:cxnSp>
        <p:nvCxnSpPr>
          <p:cNvPr id="25" name="Line 5"/>
          <p:cNvCxnSpPr>
            <a:cxnSpLocks/>
          </p:cNvCxnSpPr>
          <p:nvPr/>
        </p:nvCxnSpPr>
        <p:spPr>
          <a:xfrm>
            <a:off x="6092348" y="1440191"/>
            <a:ext cx="0" cy="5417809"/>
          </a:xfrm>
          <a:prstGeom prst="line">
            <a:avLst/>
          </a:prstGeom>
        </p:spPr>
        <p:style>
          <a:lnRef idx="1">
            <a:schemeClr val="dk1"/>
          </a:lnRef>
          <a:fillRef idx="0">
            <a:schemeClr val="dk1"/>
          </a:fillRef>
          <a:effectRef idx="0">
            <a:schemeClr val="dk1"/>
          </a:effectRef>
          <a:fontRef idx="minor">
            <a:schemeClr val="tx1"/>
          </a:fontRef>
        </p:style>
      </p:cxnSp>
      <p:cxnSp>
        <p:nvCxnSpPr>
          <p:cNvPr id="22" name="Line 6"/>
          <p:cNvCxnSpPr>
            <a:cxnSpLocks/>
          </p:cNvCxnSpPr>
          <p:nvPr/>
        </p:nvCxnSpPr>
        <p:spPr>
          <a:xfrm>
            <a:off x="7342229" y="1440191"/>
            <a:ext cx="0" cy="5417809"/>
          </a:xfrm>
          <a:prstGeom prst="line">
            <a:avLst/>
          </a:prstGeom>
        </p:spPr>
        <p:style>
          <a:lnRef idx="1">
            <a:schemeClr val="dk1"/>
          </a:lnRef>
          <a:fillRef idx="0">
            <a:schemeClr val="dk1"/>
          </a:fillRef>
          <a:effectRef idx="0">
            <a:schemeClr val="dk1"/>
          </a:effectRef>
          <a:fontRef idx="minor">
            <a:schemeClr val="tx1"/>
          </a:fontRef>
        </p:style>
      </p:cxnSp>
      <p:cxnSp>
        <p:nvCxnSpPr>
          <p:cNvPr id="26" name="Line 7"/>
          <p:cNvCxnSpPr>
            <a:cxnSpLocks/>
          </p:cNvCxnSpPr>
          <p:nvPr/>
        </p:nvCxnSpPr>
        <p:spPr>
          <a:xfrm>
            <a:off x="8561113" y="1440191"/>
            <a:ext cx="0" cy="5417809"/>
          </a:xfrm>
          <a:prstGeom prst="line">
            <a:avLst/>
          </a:prstGeom>
        </p:spPr>
        <p:style>
          <a:lnRef idx="1">
            <a:schemeClr val="dk1"/>
          </a:lnRef>
          <a:fillRef idx="0">
            <a:schemeClr val="dk1"/>
          </a:fillRef>
          <a:effectRef idx="0">
            <a:schemeClr val="dk1"/>
          </a:effectRef>
          <a:fontRef idx="minor">
            <a:schemeClr val="tx1"/>
          </a:fontRef>
        </p:style>
      </p:cxnSp>
      <p:cxnSp>
        <p:nvCxnSpPr>
          <p:cNvPr id="23" name="Line 8"/>
          <p:cNvCxnSpPr>
            <a:cxnSpLocks/>
          </p:cNvCxnSpPr>
          <p:nvPr/>
        </p:nvCxnSpPr>
        <p:spPr>
          <a:xfrm>
            <a:off x="9773749" y="1440191"/>
            <a:ext cx="0" cy="5417809"/>
          </a:xfrm>
          <a:prstGeom prst="line">
            <a:avLst/>
          </a:prstGeom>
        </p:spPr>
        <p:style>
          <a:lnRef idx="1">
            <a:schemeClr val="dk1"/>
          </a:lnRef>
          <a:fillRef idx="0">
            <a:schemeClr val="dk1"/>
          </a:fillRef>
          <a:effectRef idx="0">
            <a:schemeClr val="dk1"/>
          </a:effectRef>
          <a:fontRef idx="minor">
            <a:schemeClr val="tx1"/>
          </a:fontRef>
        </p:style>
      </p:cxnSp>
      <p:cxnSp>
        <p:nvCxnSpPr>
          <p:cNvPr id="27" name="Line 9"/>
          <p:cNvCxnSpPr>
            <a:cxnSpLocks/>
          </p:cNvCxnSpPr>
          <p:nvPr/>
        </p:nvCxnSpPr>
        <p:spPr>
          <a:xfrm>
            <a:off x="10997802" y="1440191"/>
            <a:ext cx="0" cy="5417809"/>
          </a:xfrm>
          <a:prstGeom prst="line">
            <a:avLst/>
          </a:prstGeom>
        </p:spPr>
        <p:style>
          <a:lnRef idx="1">
            <a:schemeClr val="dk1"/>
          </a:lnRef>
          <a:fillRef idx="0">
            <a:schemeClr val="dk1"/>
          </a:fillRef>
          <a:effectRef idx="0">
            <a:schemeClr val="dk1"/>
          </a:effectRef>
          <a:fontRef idx="minor">
            <a:schemeClr val="tx1"/>
          </a:fontRef>
        </p:style>
      </p:cxnSp>
      <p:cxnSp>
        <p:nvCxnSpPr>
          <p:cNvPr id="9" name="Cross Top"/>
          <p:cNvCxnSpPr/>
          <p:nvPr/>
        </p:nvCxnSpPr>
        <p:spPr>
          <a:xfrm>
            <a:off x="-2638" y="3111062"/>
            <a:ext cx="12194638" cy="0"/>
          </a:xfrm>
          <a:prstGeom prst="line">
            <a:avLst/>
          </a:prstGeom>
        </p:spPr>
        <p:style>
          <a:lnRef idx="1">
            <a:schemeClr val="dk1"/>
          </a:lnRef>
          <a:fillRef idx="0">
            <a:schemeClr val="dk1"/>
          </a:fillRef>
          <a:effectRef idx="0">
            <a:schemeClr val="dk1"/>
          </a:effectRef>
          <a:fontRef idx="minor">
            <a:schemeClr val="tx1"/>
          </a:fontRef>
        </p:style>
      </p:cxnSp>
      <p:cxnSp>
        <p:nvCxnSpPr>
          <p:cNvPr id="28" name="Cross Bot"/>
          <p:cNvCxnSpPr/>
          <p:nvPr/>
        </p:nvCxnSpPr>
        <p:spPr>
          <a:xfrm>
            <a:off x="-7304" y="5039710"/>
            <a:ext cx="12194638" cy="0"/>
          </a:xfrm>
          <a:prstGeom prst="line">
            <a:avLst/>
          </a:prstGeom>
        </p:spPr>
        <p:style>
          <a:lnRef idx="1">
            <a:schemeClr val="dk1"/>
          </a:lnRef>
          <a:fillRef idx="0">
            <a:schemeClr val="dk1"/>
          </a:fillRef>
          <a:effectRef idx="0">
            <a:schemeClr val="dk1"/>
          </a:effectRef>
          <a:fontRef idx="minor">
            <a:schemeClr val="tx1"/>
          </a:fontRef>
        </p:style>
      </p:cxnSp>
      <p:pic>
        <p:nvPicPr>
          <p:cNvPr id="3" name="Picture 2"/>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0" y="2205992"/>
            <a:ext cx="1200087" cy="899015"/>
          </a:xfrm>
          <a:prstGeom prst="rect">
            <a:avLst/>
          </a:prstGeom>
        </p:spPr>
      </p:pic>
      <p:pic>
        <p:nvPicPr>
          <p:cNvPr id="6" name="Picture 5"/>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12033" y="4083283"/>
            <a:ext cx="1203685" cy="950372"/>
          </a:xfrm>
          <a:prstGeom prst="rect">
            <a:avLst/>
          </a:prstGeom>
        </p:spPr>
      </p:pic>
      <p:pic>
        <p:nvPicPr>
          <p:cNvPr id="30" name="Picture 29"/>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14745" y="6005875"/>
            <a:ext cx="1194198" cy="852125"/>
          </a:xfrm>
          <a:prstGeom prst="rect">
            <a:avLst/>
          </a:prstGeom>
        </p:spPr>
      </p:pic>
      <p:sp>
        <p:nvSpPr>
          <p:cNvPr id="31" name="TextBox 30"/>
          <p:cNvSpPr txBox="1"/>
          <p:nvPr/>
        </p:nvSpPr>
        <p:spPr>
          <a:xfrm>
            <a:off x="49551" y="1450732"/>
            <a:ext cx="1124586" cy="369332"/>
          </a:xfrm>
          <a:prstGeom prst="rect">
            <a:avLst/>
          </a:prstGeom>
          <a:noFill/>
        </p:spPr>
        <p:txBody>
          <a:bodyPr wrap="square" rtlCol="0">
            <a:spAutoFit/>
          </a:bodyPr>
          <a:lstStyle/>
          <a:p>
            <a:pPr algn="ctr"/>
            <a:r>
              <a:rPr lang="en-US" dirty="0">
                <a:solidFill>
                  <a:srgbClr val="EE2E24"/>
                </a:solidFill>
              </a:rPr>
              <a:t>GRIPS</a:t>
            </a:r>
          </a:p>
        </p:txBody>
      </p:sp>
      <p:sp>
        <p:nvSpPr>
          <p:cNvPr id="33" name="TextBox 32"/>
          <p:cNvSpPr txBox="1"/>
          <p:nvPr/>
        </p:nvSpPr>
        <p:spPr>
          <a:xfrm>
            <a:off x="37080" y="3184172"/>
            <a:ext cx="1124586" cy="369332"/>
          </a:xfrm>
          <a:prstGeom prst="rect">
            <a:avLst/>
          </a:prstGeom>
          <a:noFill/>
        </p:spPr>
        <p:txBody>
          <a:bodyPr wrap="square" rtlCol="0">
            <a:spAutoFit/>
          </a:bodyPr>
          <a:lstStyle/>
          <a:p>
            <a:pPr algn="ctr"/>
            <a:r>
              <a:rPr lang="en-US" dirty="0">
                <a:solidFill>
                  <a:srgbClr val="EE2E24"/>
                </a:solidFill>
              </a:rPr>
              <a:t>BAR ENDS</a:t>
            </a:r>
          </a:p>
        </p:txBody>
      </p:sp>
      <p:sp>
        <p:nvSpPr>
          <p:cNvPr id="34" name="TextBox 33"/>
          <p:cNvSpPr txBox="1"/>
          <p:nvPr/>
        </p:nvSpPr>
        <p:spPr>
          <a:xfrm>
            <a:off x="37080" y="5045766"/>
            <a:ext cx="1124586" cy="369332"/>
          </a:xfrm>
          <a:prstGeom prst="rect">
            <a:avLst/>
          </a:prstGeom>
          <a:noFill/>
        </p:spPr>
        <p:txBody>
          <a:bodyPr wrap="square" rtlCol="0">
            <a:spAutoFit/>
          </a:bodyPr>
          <a:lstStyle/>
          <a:p>
            <a:pPr algn="ctr"/>
            <a:r>
              <a:rPr lang="en-US" dirty="0">
                <a:solidFill>
                  <a:srgbClr val="EE2E24"/>
                </a:solidFill>
              </a:rPr>
              <a:t>BAR TAPE</a:t>
            </a:r>
          </a:p>
        </p:txBody>
      </p:sp>
      <p:sp>
        <p:nvSpPr>
          <p:cNvPr id="35" name="TextBox 34"/>
          <p:cNvSpPr txBox="1"/>
          <p:nvPr/>
        </p:nvSpPr>
        <p:spPr>
          <a:xfrm>
            <a:off x="1251513" y="1450916"/>
            <a:ext cx="1124586" cy="369332"/>
          </a:xfrm>
          <a:prstGeom prst="rect">
            <a:avLst/>
          </a:prstGeom>
          <a:noFill/>
        </p:spPr>
        <p:txBody>
          <a:bodyPr wrap="square" rtlCol="0">
            <a:spAutoFit/>
          </a:bodyPr>
          <a:lstStyle/>
          <a:p>
            <a:pPr algn="ctr"/>
            <a:r>
              <a:rPr lang="en-US" dirty="0">
                <a:solidFill>
                  <a:srgbClr val="EE2E24"/>
                </a:solidFill>
              </a:rPr>
              <a:t>LIGHTS</a:t>
            </a:r>
          </a:p>
        </p:txBody>
      </p:sp>
      <p:sp>
        <p:nvSpPr>
          <p:cNvPr id="36" name="TextBox 35"/>
          <p:cNvSpPr txBox="1"/>
          <p:nvPr/>
        </p:nvSpPr>
        <p:spPr>
          <a:xfrm>
            <a:off x="1117918" y="3184172"/>
            <a:ext cx="1410182" cy="369332"/>
          </a:xfrm>
          <a:prstGeom prst="rect">
            <a:avLst/>
          </a:prstGeom>
          <a:noFill/>
        </p:spPr>
        <p:txBody>
          <a:bodyPr wrap="square" rtlCol="0">
            <a:spAutoFit/>
          </a:bodyPr>
          <a:lstStyle/>
          <a:p>
            <a:pPr algn="ctr"/>
            <a:r>
              <a:rPr lang="en-US" dirty="0">
                <a:solidFill>
                  <a:srgbClr val="EE2E24"/>
                </a:solidFill>
              </a:rPr>
              <a:t>COMPUTERS</a:t>
            </a:r>
          </a:p>
        </p:txBody>
      </p:sp>
      <p:sp>
        <p:nvSpPr>
          <p:cNvPr id="37" name="TextBox 36"/>
          <p:cNvSpPr txBox="1"/>
          <p:nvPr/>
        </p:nvSpPr>
        <p:spPr>
          <a:xfrm>
            <a:off x="1251513" y="5045766"/>
            <a:ext cx="1124586" cy="369332"/>
          </a:xfrm>
          <a:prstGeom prst="rect">
            <a:avLst/>
          </a:prstGeom>
          <a:noFill/>
        </p:spPr>
        <p:txBody>
          <a:bodyPr wrap="square" rtlCol="0">
            <a:spAutoFit/>
          </a:bodyPr>
          <a:lstStyle/>
          <a:p>
            <a:pPr algn="ctr"/>
            <a:r>
              <a:rPr lang="en-US" dirty="0">
                <a:solidFill>
                  <a:srgbClr val="EE2E24"/>
                </a:solidFill>
              </a:rPr>
              <a:t>BELLS</a:t>
            </a:r>
          </a:p>
        </p:txBody>
      </p:sp>
      <p:sp>
        <p:nvSpPr>
          <p:cNvPr id="32" name="TextBox 31"/>
          <p:cNvSpPr txBox="1"/>
          <p:nvPr/>
        </p:nvSpPr>
        <p:spPr>
          <a:xfrm>
            <a:off x="-8486" y="1718384"/>
            <a:ext cx="1215717" cy="276999"/>
          </a:xfrm>
          <a:prstGeom prst="rect">
            <a:avLst/>
          </a:prstGeom>
          <a:noFill/>
        </p:spPr>
        <p:txBody>
          <a:bodyPr wrap="square" rtlCol="0">
            <a:spAutoFit/>
          </a:bodyPr>
          <a:lstStyle/>
          <a:p>
            <a:pPr algn="ctr"/>
            <a:r>
              <a:rPr lang="en-US" sz="1200" dirty="0"/>
              <a:t>$10-$35</a:t>
            </a:r>
          </a:p>
        </p:txBody>
      </p:sp>
      <p:sp>
        <p:nvSpPr>
          <p:cNvPr id="39" name="TextBox 38"/>
          <p:cNvSpPr txBox="1"/>
          <p:nvPr/>
        </p:nvSpPr>
        <p:spPr>
          <a:xfrm>
            <a:off x="-6578" y="3449589"/>
            <a:ext cx="1215717" cy="276999"/>
          </a:xfrm>
          <a:prstGeom prst="rect">
            <a:avLst/>
          </a:prstGeom>
          <a:noFill/>
        </p:spPr>
        <p:txBody>
          <a:bodyPr wrap="square" rtlCol="0">
            <a:spAutoFit/>
          </a:bodyPr>
          <a:lstStyle/>
          <a:p>
            <a:pPr algn="ctr"/>
            <a:r>
              <a:rPr lang="en-US" sz="1200" dirty="0"/>
              <a:t>$15-$25</a:t>
            </a:r>
          </a:p>
        </p:txBody>
      </p:sp>
      <p:sp>
        <p:nvSpPr>
          <p:cNvPr id="40" name="TextBox 39"/>
          <p:cNvSpPr txBox="1"/>
          <p:nvPr/>
        </p:nvSpPr>
        <p:spPr>
          <a:xfrm>
            <a:off x="-6579" y="5323306"/>
            <a:ext cx="1215717" cy="276999"/>
          </a:xfrm>
          <a:prstGeom prst="rect">
            <a:avLst/>
          </a:prstGeom>
          <a:noFill/>
        </p:spPr>
        <p:txBody>
          <a:bodyPr wrap="square" rtlCol="0">
            <a:spAutoFit/>
          </a:bodyPr>
          <a:lstStyle/>
          <a:p>
            <a:pPr algn="ctr"/>
            <a:r>
              <a:rPr lang="en-US" sz="1200" dirty="0"/>
              <a:t>$18-$30</a:t>
            </a:r>
          </a:p>
        </p:txBody>
      </p:sp>
      <p:pic>
        <p:nvPicPr>
          <p:cNvPr id="41" name="Picture 40"/>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1225837" y="2205992"/>
            <a:ext cx="1175039" cy="881830"/>
          </a:xfrm>
          <a:prstGeom prst="rect">
            <a:avLst/>
          </a:prstGeom>
        </p:spPr>
      </p:pic>
      <p:pic>
        <p:nvPicPr>
          <p:cNvPr id="43" name="Picture 42"/>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1225884" y="4146223"/>
            <a:ext cx="1182504" cy="887432"/>
          </a:xfrm>
          <a:prstGeom prst="rect">
            <a:avLst/>
          </a:prstGeom>
        </p:spPr>
      </p:pic>
      <p:pic>
        <p:nvPicPr>
          <p:cNvPr id="45" name="Picture 44"/>
          <p:cNvPicPr>
            <a:picLocks noChangeAspect="1"/>
          </p:cNvPicPr>
          <p:nvPr/>
        </p:nvPicPr>
        <p:blipFill>
          <a:blip r:embed="rId15" cstate="hqprint">
            <a:extLst>
              <a:ext uri="{28A0092B-C50C-407E-A947-70E740481C1C}">
                <a14:useLocalDpi xmlns:a14="http://schemas.microsoft.com/office/drawing/2010/main" val="0"/>
              </a:ext>
            </a:extLst>
          </a:blip>
          <a:stretch>
            <a:fillRect/>
          </a:stretch>
        </p:blipFill>
        <p:spPr>
          <a:xfrm>
            <a:off x="1226454" y="5966289"/>
            <a:ext cx="1173803" cy="880903"/>
          </a:xfrm>
          <a:prstGeom prst="rect">
            <a:avLst/>
          </a:prstGeom>
        </p:spPr>
      </p:pic>
      <p:sp>
        <p:nvSpPr>
          <p:cNvPr id="47" name="TextBox 46"/>
          <p:cNvSpPr txBox="1"/>
          <p:nvPr/>
        </p:nvSpPr>
        <p:spPr>
          <a:xfrm>
            <a:off x="1216351" y="3445767"/>
            <a:ext cx="1215717" cy="276999"/>
          </a:xfrm>
          <a:prstGeom prst="rect">
            <a:avLst/>
          </a:prstGeom>
          <a:noFill/>
        </p:spPr>
        <p:txBody>
          <a:bodyPr wrap="square" rtlCol="0">
            <a:spAutoFit/>
          </a:bodyPr>
          <a:lstStyle/>
          <a:p>
            <a:pPr algn="ctr"/>
            <a:r>
              <a:rPr lang="en-US" sz="1200" dirty="0"/>
              <a:t>$25-$150</a:t>
            </a:r>
          </a:p>
        </p:txBody>
      </p:sp>
      <p:sp>
        <p:nvSpPr>
          <p:cNvPr id="48" name="TextBox 47"/>
          <p:cNvSpPr txBox="1"/>
          <p:nvPr/>
        </p:nvSpPr>
        <p:spPr>
          <a:xfrm>
            <a:off x="1213307" y="5323307"/>
            <a:ext cx="1215717" cy="276999"/>
          </a:xfrm>
          <a:prstGeom prst="rect">
            <a:avLst/>
          </a:prstGeom>
          <a:noFill/>
        </p:spPr>
        <p:txBody>
          <a:bodyPr wrap="square" rtlCol="0">
            <a:spAutoFit/>
          </a:bodyPr>
          <a:lstStyle/>
          <a:p>
            <a:pPr algn="ctr"/>
            <a:r>
              <a:rPr lang="en-US" sz="1200" dirty="0"/>
              <a:t>$10-$20</a:t>
            </a:r>
          </a:p>
        </p:txBody>
      </p:sp>
      <p:sp>
        <p:nvSpPr>
          <p:cNvPr id="49" name="TextBox 48"/>
          <p:cNvSpPr txBox="1"/>
          <p:nvPr/>
        </p:nvSpPr>
        <p:spPr>
          <a:xfrm>
            <a:off x="1201024" y="1719675"/>
            <a:ext cx="1215717" cy="276999"/>
          </a:xfrm>
          <a:prstGeom prst="rect">
            <a:avLst/>
          </a:prstGeom>
          <a:noFill/>
        </p:spPr>
        <p:txBody>
          <a:bodyPr wrap="square" rtlCol="0">
            <a:spAutoFit/>
          </a:bodyPr>
          <a:lstStyle/>
          <a:p>
            <a:pPr algn="ctr"/>
            <a:r>
              <a:rPr lang="en-US" sz="1200" dirty="0"/>
              <a:t>$15-$250</a:t>
            </a:r>
          </a:p>
        </p:txBody>
      </p:sp>
      <p:pic>
        <p:nvPicPr>
          <p:cNvPr id="51" name="Picture 50"/>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720259" y="5494788"/>
            <a:ext cx="691896" cy="1363211"/>
          </a:xfrm>
          <a:prstGeom prst="rect">
            <a:avLst/>
          </a:prstGeom>
        </p:spPr>
      </p:pic>
      <p:sp>
        <p:nvSpPr>
          <p:cNvPr id="52" name="TextBox 51"/>
          <p:cNvSpPr txBox="1"/>
          <p:nvPr/>
        </p:nvSpPr>
        <p:spPr>
          <a:xfrm>
            <a:off x="2307112" y="5045766"/>
            <a:ext cx="1507502" cy="369332"/>
          </a:xfrm>
          <a:prstGeom prst="rect">
            <a:avLst/>
          </a:prstGeom>
          <a:noFill/>
        </p:spPr>
        <p:txBody>
          <a:bodyPr wrap="square" rtlCol="0">
            <a:spAutoFit/>
          </a:bodyPr>
          <a:lstStyle/>
          <a:p>
            <a:pPr algn="ctr"/>
            <a:r>
              <a:rPr lang="en-US" dirty="0">
                <a:solidFill>
                  <a:srgbClr val="EE2E24"/>
                </a:solidFill>
              </a:rPr>
              <a:t>FLOOR PUMP</a:t>
            </a:r>
          </a:p>
        </p:txBody>
      </p:sp>
      <p:sp>
        <p:nvSpPr>
          <p:cNvPr id="53" name="TextBox 52"/>
          <p:cNvSpPr txBox="1"/>
          <p:nvPr/>
        </p:nvSpPr>
        <p:spPr>
          <a:xfrm>
            <a:off x="2454694" y="5276598"/>
            <a:ext cx="1215717" cy="276999"/>
          </a:xfrm>
          <a:prstGeom prst="rect">
            <a:avLst/>
          </a:prstGeom>
          <a:noFill/>
        </p:spPr>
        <p:txBody>
          <a:bodyPr wrap="square" rtlCol="0">
            <a:spAutoFit/>
          </a:bodyPr>
          <a:lstStyle/>
          <a:p>
            <a:pPr algn="ctr"/>
            <a:r>
              <a:rPr lang="en-US" sz="1200" dirty="0"/>
              <a:t>$40</a:t>
            </a:r>
          </a:p>
        </p:txBody>
      </p:sp>
      <p:pic>
        <p:nvPicPr>
          <p:cNvPr id="55" name="Picture 54"/>
          <p:cNvPicPr>
            <a:picLocks noChangeAspect="1"/>
          </p:cNvPicPr>
          <p:nvPr/>
        </p:nvPicPr>
        <p:blipFill>
          <a:blip r:embed="rId17" cstate="hqprint">
            <a:extLst>
              <a:ext uri="{28A0092B-C50C-407E-A947-70E740481C1C}">
                <a14:useLocalDpi xmlns:a14="http://schemas.microsoft.com/office/drawing/2010/main" val="0"/>
              </a:ext>
            </a:extLst>
          </a:blip>
          <a:stretch>
            <a:fillRect/>
          </a:stretch>
        </p:blipFill>
        <p:spPr>
          <a:xfrm>
            <a:off x="2454693" y="2260712"/>
            <a:ext cx="1230703" cy="776822"/>
          </a:xfrm>
          <a:prstGeom prst="rect">
            <a:avLst/>
          </a:prstGeom>
        </p:spPr>
      </p:pic>
      <p:sp>
        <p:nvSpPr>
          <p:cNvPr id="56" name="TextBox 55"/>
          <p:cNvSpPr txBox="1"/>
          <p:nvPr/>
        </p:nvSpPr>
        <p:spPr>
          <a:xfrm>
            <a:off x="2430781" y="1453056"/>
            <a:ext cx="1254615" cy="369332"/>
          </a:xfrm>
          <a:prstGeom prst="rect">
            <a:avLst/>
          </a:prstGeom>
          <a:noFill/>
        </p:spPr>
        <p:txBody>
          <a:bodyPr wrap="square" rtlCol="0">
            <a:spAutoFit/>
          </a:bodyPr>
          <a:lstStyle/>
          <a:p>
            <a:pPr algn="ctr"/>
            <a:r>
              <a:rPr lang="en-US" dirty="0">
                <a:solidFill>
                  <a:srgbClr val="EE2E24"/>
                </a:solidFill>
              </a:rPr>
              <a:t>C02 PUMP</a:t>
            </a:r>
          </a:p>
        </p:txBody>
      </p:sp>
      <p:sp>
        <p:nvSpPr>
          <p:cNvPr id="57" name="TextBox 56"/>
          <p:cNvSpPr txBox="1"/>
          <p:nvPr/>
        </p:nvSpPr>
        <p:spPr>
          <a:xfrm>
            <a:off x="2453097" y="1718384"/>
            <a:ext cx="1215717" cy="276999"/>
          </a:xfrm>
          <a:prstGeom prst="rect">
            <a:avLst/>
          </a:prstGeom>
          <a:noFill/>
        </p:spPr>
        <p:txBody>
          <a:bodyPr wrap="square" rtlCol="0">
            <a:spAutoFit/>
          </a:bodyPr>
          <a:lstStyle/>
          <a:p>
            <a:pPr algn="ctr"/>
            <a:r>
              <a:rPr lang="en-US" sz="1200" dirty="0"/>
              <a:t>$35-$50</a:t>
            </a:r>
          </a:p>
        </p:txBody>
      </p:sp>
      <p:pic>
        <p:nvPicPr>
          <p:cNvPr id="59" name="Picture 58"/>
          <p:cNvPicPr>
            <a:picLocks noChangeAspect="1"/>
          </p:cNvPicPr>
          <p:nvPr/>
        </p:nvPicPr>
        <p:blipFill>
          <a:blip r:embed="rId18" cstate="hqprint">
            <a:extLst>
              <a:ext uri="{28A0092B-C50C-407E-A947-70E740481C1C}">
                <a14:useLocalDpi xmlns:a14="http://schemas.microsoft.com/office/drawing/2010/main" val="0"/>
              </a:ext>
            </a:extLst>
          </a:blip>
          <a:stretch>
            <a:fillRect/>
          </a:stretch>
        </p:blipFill>
        <p:spPr>
          <a:xfrm>
            <a:off x="2592202" y="3766756"/>
            <a:ext cx="948010" cy="1252089"/>
          </a:xfrm>
          <a:prstGeom prst="rect">
            <a:avLst/>
          </a:prstGeom>
        </p:spPr>
      </p:pic>
      <p:sp>
        <p:nvSpPr>
          <p:cNvPr id="62" name="TextBox 61"/>
          <p:cNvSpPr txBox="1"/>
          <p:nvPr/>
        </p:nvSpPr>
        <p:spPr>
          <a:xfrm>
            <a:off x="2434567" y="3184172"/>
            <a:ext cx="1299749" cy="369332"/>
          </a:xfrm>
          <a:prstGeom prst="rect">
            <a:avLst/>
          </a:prstGeom>
          <a:noFill/>
        </p:spPr>
        <p:txBody>
          <a:bodyPr wrap="square" rtlCol="0">
            <a:spAutoFit/>
          </a:bodyPr>
          <a:lstStyle/>
          <a:p>
            <a:pPr algn="ctr"/>
            <a:r>
              <a:rPr lang="en-US" dirty="0">
                <a:solidFill>
                  <a:srgbClr val="EE2E24"/>
                </a:solidFill>
              </a:rPr>
              <a:t>C02 REFILLS</a:t>
            </a:r>
          </a:p>
        </p:txBody>
      </p:sp>
      <p:sp>
        <p:nvSpPr>
          <p:cNvPr id="63" name="TextBox 62"/>
          <p:cNvSpPr txBox="1"/>
          <p:nvPr/>
        </p:nvSpPr>
        <p:spPr>
          <a:xfrm>
            <a:off x="2441712" y="3454850"/>
            <a:ext cx="1215717" cy="276999"/>
          </a:xfrm>
          <a:prstGeom prst="rect">
            <a:avLst/>
          </a:prstGeom>
          <a:noFill/>
        </p:spPr>
        <p:txBody>
          <a:bodyPr wrap="square" rtlCol="0">
            <a:spAutoFit/>
          </a:bodyPr>
          <a:lstStyle/>
          <a:p>
            <a:pPr algn="ctr"/>
            <a:r>
              <a:rPr lang="en-US" sz="1200" dirty="0"/>
              <a:t>$20-$100</a:t>
            </a:r>
          </a:p>
        </p:txBody>
      </p:sp>
      <p:pic>
        <p:nvPicPr>
          <p:cNvPr id="65" name="Picture 64"/>
          <p:cNvPicPr>
            <a:picLocks noChangeAspect="1"/>
          </p:cNvPicPr>
          <p:nvPr/>
        </p:nvPicPr>
        <p:blipFill>
          <a:blip r:embed="rId19" cstate="hqprint">
            <a:extLst>
              <a:ext uri="{28A0092B-C50C-407E-A947-70E740481C1C}">
                <a14:useLocalDpi xmlns:a14="http://schemas.microsoft.com/office/drawing/2010/main" val="0"/>
              </a:ext>
            </a:extLst>
          </a:blip>
          <a:stretch>
            <a:fillRect/>
          </a:stretch>
        </p:blipFill>
        <p:spPr>
          <a:xfrm>
            <a:off x="3711474" y="2213847"/>
            <a:ext cx="1144910" cy="867825"/>
          </a:xfrm>
          <a:prstGeom prst="rect">
            <a:avLst/>
          </a:prstGeom>
        </p:spPr>
      </p:pic>
      <p:sp>
        <p:nvSpPr>
          <p:cNvPr id="66" name="TextBox 65"/>
          <p:cNvSpPr txBox="1"/>
          <p:nvPr/>
        </p:nvSpPr>
        <p:spPr>
          <a:xfrm>
            <a:off x="3680661" y="1459111"/>
            <a:ext cx="1175723" cy="369332"/>
          </a:xfrm>
          <a:prstGeom prst="rect">
            <a:avLst/>
          </a:prstGeom>
          <a:noFill/>
        </p:spPr>
        <p:txBody>
          <a:bodyPr wrap="square" rtlCol="0">
            <a:spAutoFit/>
          </a:bodyPr>
          <a:lstStyle/>
          <a:p>
            <a:pPr algn="ctr"/>
            <a:r>
              <a:rPr lang="en-US" dirty="0">
                <a:solidFill>
                  <a:srgbClr val="EE2E24"/>
                </a:solidFill>
              </a:rPr>
              <a:t>BASKETS</a:t>
            </a:r>
          </a:p>
        </p:txBody>
      </p:sp>
      <p:pic>
        <p:nvPicPr>
          <p:cNvPr id="68" name="Picture 67"/>
          <p:cNvPicPr>
            <a:picLocks noChangeAspect="1"/>
          </p:cNvPicPr>
          <p:nvPr/>
        </p:nvPicPr>
        <p:blipFill>
          <a:blip r:embed="rId20" cstate="hqprint">
            <a:extLst>
              <a:ext uri="{28A0092B-C50C-407E-A947-70E740481C1C}">
                <a14:useLocalDpi xmlns:a14="http://schemas.microsoft.com/office/drawing/2010/main" val="0"/>
              </a:ext>
            </a:extLst>
          </a:blip>
          <a:stretch>
            <a:fillRect/>
          </a:stretch>
        </p:blipFill>
        <p:spPr>
          <a:xfrm>
            <a:off x="3719593" y="4089531"/>
            <a:ext cx="1138820" cy="920788"/>
          </a:xfrm>
          <a:prstGeom prst="rect">
            <a:avLst/>
          </a:prstGeom>
        </p:spPr>
      </p:pic>
      <p:sp>
        <p:nvSpPr>
          <p:cNvPr id="69" name="TextBox 68"/>
          <p:cNvSpPr txBox="1"/>
          <p:nvPr/>
        </p:nvSpPr>
        <p:spPr>
          <a:xfrm>
            <a:off x="3700005" y="3178117"/>
            <a:ext cx="1156379" cy="369332"/>
          </a:xfrm>
          <a:prstGeom prst="rect">
            <a:avLst/>
          </a:prstGeom>
          <a:noFill/>
        </p:spPr>
        <p:txBody>
          <a:bodyPr wrap="square" rtlCol="0">
            <a:spAutoFit/>
          </a:bodyPr>
          <a:lstStyle/>
          <a:p>
            <a:pPr algn="ctr"/>
            <a:r>
              <a:rPr lang="en-US" dirty="0">
                <a:solidFill>
                  <a:srgbClr val="EE2E24"/>
                </a:solidFill>
              </a:rPr>
              <a:t>BAGS</a:t>
            </a:r>
          </a:p>
        </p:txBody>
      </p:sp>
      <p:pic>
        <p:nvPicPr>
          <p:cNvPr id="71" name="Picture 70"/>
          <p:cNvPicPr>
            <a:picLocks noChangeAspect="1"/>
          </p:cNvPicPr>
          <p:nvPr/>
        </p:nvPicPr>
        <p:blipFill>
          <a:blip r:embed="rId21" cstate="hqprint">
            <a:extLst>
              <a:ext uri="{28A0092B-C50C-407E-A947-70E740481C1C}">
                <a14:useLocalDpi xmlns:a14="http://schemas.microsoft.com/office/drawing/2010/main" val="0"/>
              </a:ext>
            </a:extLst>
          </a:blip>
          <a:stretch>
            <a:fillRect/>
          </a:stretch>
        </p:blipFill>
        <p:spPr>
          <a:xfrm>
            <a:off x="3713930" y="5815054"/>
            <a:ext cx="1147075" cy="1032138"/>
          </a:xfrm>
          <a:prstGeom prst="rect">
            <a:avLst/>
          </a:prstGeom>
        </p:spPr>
      </p:pic>
      <p:sp>
        <p:nvSpPr>
          <p:cNvPr id="72" name="TextBox 71"/>
          <p:cNvSpPr txBox="1"/>
          <p:nvPr/>
        </p:nvSpPr>
        <p:spPr>
          <a:xfrm>
            <a:off x="3705683" y="5040943"/>
            <a:ext cx="1150678" cy="369332"/>
          </a:xfrm>
          <a:prstGeom prst="rect">
            <a:avLst/>
          </a:prstGeom>
          <a:noFill/>
        </p:spPr>
        <p:txBody>
          <a:bodyPr wrap="square" rtlCol="0">
            <a:spAutoFit/>
          </a:bodyPr>
          <a:lstStyle/>
          <a:p>
            <a:pPr algn="ctr"/>
            <a:r>
              <a:rPr lang="en-US" dirty="0">
                <a:solidFill>
                  <a:srgbClr val="EE2E24"/>
                </a:solidFill>
              </a:rPr>
              <a:t>RACKS</a:t>
            </a:r>
          </a:p>
        </p:txBody>
      </p:sp>
      <p:sp>
        <p:nvSpPr>
          <p:cNvPr id="73" name="TextBox 72"/>
          <p:cNvSpPr txBox="1"/>
          <p:nvPr/>
        </p:nvSpPr>
        <p:spPr>
          <a:xfrm>
            <a:off x="3683290" y="3439982"/>
            <a:ext cx="1215717" cy="276999"/>
          </a:xfrm>
          <a:prstGeom prst="rect">
            <a:avLst/>
          </a:prstGeom>
          <a:noFill/>
        </p:spPr>
        <p:txBody>
          <a:bodyPr wrap="square" rtlCol="0">
            <a:spAutoFit/>
          </a:bodyPr>
          <a:lstStyle/>
          <a:p>
            <a:pPr algn="ctr"/>
            <a:r>
              <a:rPr lang="en-US" sz="1200" dirty="0"/>
              <a:t>$35-$50</a:t>
            </a:r>
          </a:p>
        </p:txBody>
      </p:sp>
      <p:sp>
        <p:nvSpPr>
          <p:cNvPr id="74" name="TextBox 73"/>
          <p:cNvSpPr txBox="1"/>
          <p:nvPr/>
        </p:nvSpPr>
        <p:spPr>
          <a:xfrm>
            <a:off x="3652153" y="1719934"/>
            <a:ext cx="1215717" cy="276999"/>
          </a:xfrm>
          <a:prstGeom prst="rect">
            <a:avLst/>
          </a:prstGeom>
          <a:noFill/>
        </p:spPr>
        <p:txBody>
          <a:bodyPr wrap="square" rtlCol="0">
            <a:spAutoFit/>
          </a:bodyPr>
          <a:lstStyle/>
          <a:p>
            <a:pPr algn="ctr"/>
            <a:r>
              <a:rPr lang="en-US" sz="1200" dirty="0"/>
              <a:t>$15-$30</a:t>
            </a:r>
          </a:p>
        </p:txBody>
      </p:sp>
      <p:sp>
        <p:nvSpPr>
          <p:cNvPr id="75" name="TextBox 74"/>
          <p:cNvSpPr txBox="1"/>
          <p:nvPr/>
        </p:nvSpPr>
        <p:spPr>
          <a:xfrm>
            <a:off x="3662455" y="5277180"/>
            <a:ext cx="1215717" cy="276999"/>
          </a:xfrm>
          <a:prstGeom prst="rect">
            <a:avLst/>
          </a:prstGeom>
          <a:noFill/>
        </p:spPr>
        <p:txBody>
          <a:bodyPr wrap="square" rtlCol="0">
            <a:spAutoFit/>
          </a:bodyPr>
          <a:lstStyle/>
          <a:p>
            <a:pPr algn="ctr"/>
            <a:r>
              <a:rPr lang="en-US" sz="1200" dirty="0"/>
              <a:t>$30-$60</a:t>
            </a:r>
          </a:p>
        </p:txBody>
      </p:sp>
      <p:pic>
        <p:nvPicPr>
          <p:cNvPr id="77" name="Picture 76"/>
          <p:cNvPicPr>
            <a:picLocks noChangeAspect="1"/>
          </p:cNvPicPr>
          <p:nvPr/>
        </p:nvPicPr>
        <p:blipFill>
          <a:blip r:embed="rId22" cstate="hqprint">
            <a:extLst>
              <a:ext uri="{28A0092B-C50C-407E-A947-70E740481C1C}">
                <a14:useLocalDpi xmlns:a14="http://schemas.microsoft.com/office/drawing/2010/main" val="0"/>
              </a:ext>
            </a:extLst>
          </a:blip>
          <a:stretch>
            <a:fillRect/>
          </a:stretch>
        </p:blipFill>
        <p:spPr>
          <a:xfrm>
            <a:off x="4879927" y="2170343"/>
            <a:ext cx="1195371" cy="897089"/>
          </a:xfrm>
          <a:prstGeom prst="rect">
            <a:avLst/>
          </a:prstGeom>
        </p:spPr>
      </p:pic>
      <p:pic>
        <p:nvPicPr>
          <p:cNvPr id="79" name="Picture 78"/>
          <p:cNvPicPr>
            <a:picLocks noChangeAspect="1"/>
          </p:cNvPicPr>
          <p:nvPr/>
        </p:nvPicPr>
        <p:blipFill>
          <a:blip r:embed="rId23" cstate="hqprint">
            <a:extLst>
              <a:ext uri="{28A0092B-C50C-407E-A947-70E740481C1C}">
                <a14:useLocalDpi xmlns:a14="http://schemas.microsoft.com/office/drawing/2010/main" val="0"/>
              </a:ext>
            </a:extLst>
          </a:blip>
          <a:stretch>
            <a:fillRect/>
          </a:stretch>
        </p:blipFill>
        <p:spPr>
          <a:xfrm>
            <a:off x="5332713" y="5441191"/>
            <a:ext cx="291530" cy="1412799"/>
          </a:xfrm>
          <a:prstGeom prst="rect">
            <a:avLst/>
          </a:prstGeom>
        </p:spPr>
      </p:pic>
      <p:pic>
        <p:nvPicPr>
          <p:cNvPr id="81" name="Picture 80"/>
          <p:cNvPicPr>
            <a:picLocks noChangeAspect="1"/>
          </p:cNvPicPr>
          <p:nvPr/>
        </p:nvPicPr>
        <p:blipFill>
          <a:blip r:embed="rId24" cstate="hqprint">
            <a:extLst>
              <a:ext uri="{28A0092B-C50C-407E-A947-70E740481C1C}">
                <a14:useLocalDpi xmlns:a14="http://schemas.microsoft.com/office/drawing/2010/main" val="0"/>
              </a:ext>
            </a:extLst>
          </a:blip>
          <a:stretch>
            <a:fillRect/>
          </a:stretch>
        </p:blipFill>
        <p:spPr>
          <a:xfrm>
            <a:off x="4893638" y="4105620"/>
            <a:ext cx="1191821" cy="894424"/>
          </a:xfrm>
          <a:prstGeom prst="rect">
            <a:avLst/>
          </a:prstGeom>
        </p:spPr>
      </p:pic>
      <p:sp>
        <p:nvSpPr>
          <p:cNvPr id="82" name="TextBox 81"/>
          <p:cNvSpPr txBox="1"/>
          <p:nvPr/>
        </p:nvSpPr>
        <p:spPr>
          <a:xfrm>
            <a:off x="4802329" y="1403056"/>
            <a:ext cx="1374438" cy="646331"/>
          </a:xfrm>
          <a:prstGeom prst="rect">
            <a:avLst/>
          </a:prstGeom>
          <a:noFill/>
        </p:spPr>
        <p:txBody>
          <a:bodyPr wrap="square" rtlCol="0">
            <a:spAutoFit/>
          </a:bodyPr>
          <a:lstStyle/>
          <a:p>
            <a:pPr algn="ctr"/>
            <a:r>
              <a:rPr lang="en-US" dirty="0">
                <a:solidFill>
                  <a:srgbClr val="EE2E24"/>
                </a:solidFill>
              </a:rPr>
              <a:t>BOTTLE CAGES</a:t>
            </a:r>
          </a:p>
        </p:txBody>
      </p:sp>
      <p:sp>
        <p:nvSpPr>
          <p:cNvPr id="83" name="TextBox 82"/>
          <p:cNvSpPr txBox="1"/>
          <p:nvPr/>
        </p:nvSpPr>
        <p:spPr>
          <a:xfrm>
            <a:off x="4892064" y="3180694"/>
            <a:ext cx="1156379" cy="369332"/>
          </a:xfrm>
          <a:prstGeom prst="rect">
            <a:avLst/>
          </a:prstGeom>
          <a:noFill/>
        </p:spPr>
        <p:txBody>
          <a:bodyPr wrap="square" rtlCol="0">
            <a:spAutoFit/>
          </a:bodyPr>
          <a:lstStyle/>
          <a:p>
            <a:pPr algn="ctr"/>
            <a:r>
              <a:rPr lang="en-US" dirty="0">
                <a:solidFill>
                  <a:srgbClr val="EE2E24"/>
                </a:solidFill>
              </a:rPr>
              <a:t>PEDALS</a:t>
            </a:r>
          </a:p>
        </p:txBody>
      </p:sp>
      <p:sp>
        <p:nvSpPr>
          <p:cNvPr id="84" name="TextBox 83"/>
          <p:cNvSpPr txBox="1"/>
          <p:nvPr/>
        </p:nvSpPr>
        <p:spPr>
          <a:xfrm>
            <a:off x="4856361" y="5040943"/>
            <a:ext cx="1249880" cy="369332"/>
          </a:xfrm>
          <a:prstGeom prst="rect">
            <a:avLst/>
          </a:prstGeom>
          <a:noFill/>
        </p:spPr>
        <p:txBody>
          <a:bodyPr wrap="square" rtlCol="0">
            <a:spAutoFit/>
          </a:bodyPr>
          <a:lstStyle/>
          <a:p>
            <a:pPr algn="ctr"/>
            <a:r>
              <a:rPr lang="en-US" dirty="0">
                <a:solidFill>
                  <a:srgbClr val="EE2E24"/>
                </a:solidFill>
              </a:rPr>
              <a:t>KICKSTAND</a:t>
            </a:r>
          </a:p>
        </p:txBody>
      </p:sp>
      <p:sp>
        <p:nvSpPr>
          <p:cNvPr id="85" name="TextBox 84"/>
          <p:cNvSpPr txBox="1"/>
          <p:nvPr/>
        </p:nvSpPr>
        <p:spPr>
          <a:xfrm>
            <a:off x="4852247" y="1945983"/>
            <a:ext cx="1215717" cy="276999"/>
          </a:xfrm>
          <a:prstGeom prst="rect">
            <a:avLst/>
          </a:prstGeom>
          <a:noFill/>
        </p:spPr>
        <p:txBody>
          <a:bodyPr wrap="square" rtlCol="0">
            <a:spAutoFit/>
          </a:bodyPr>
          <a:lstStyle/>
          <a:p>
            <a:pPr algn="ctr"/>
            <a:r>
              <a:rPr lang="en-US" sz="1200" dirty="0"/>
              <a:t>$10-$100</a:t>
            </a:r>
          </a:p>
        </p:txBody>
      </p:sp>
      <p:sp>
        <p:nvSpPr>
          <p:cNvPr id="86" name="TextBox 85"/>
          <p:cNvSpPr txBox="1"/>
          <p:nvPr/>
        </p:nvSpPr>
        <p:spPr>
          <a:xfrm>
            <a:off x="4876312" y="3449589"/>
            <a:ext cx="1215717" cy="276999"/>
          </a:xfrm>
          <a:prstGeom prst="rect">
            <a:avLst/>
          </a:prstGeom>
          <a:noFill/>
        </p:spPr>
        <p:txBody>
          <a:bodyPr wrap="square" rtlCol="0">
            <a:spAutoFit/>
          </a:bodyPr>
          <a:lstStyle/>
          <a:p>
            <a:pPr algn="ctr"/>
            <a:r>
              <a:rPr lang="en-US" sz="1200" dirty="0"/>
              <a:t>$30-$100</a:t>
            </a:r>
          </a:p>
        </p:txBody>
      </p:sp>
      <p:sp>
        <p:nvSpPr>
          <p:cNvPr id="87" name="TextBox 86"/>
          <p:cNvSpPr txBox="1"/>
          <p:nvPr/>
        </p:nvSpPr>
        <p:spPr>
          <a:xfrm>
            <a:off x="4835089" y="5246556"/>
            <a:ext cx="1215717" cy="276999"/>
          </a:xfrm>
          <a:prstGeom prst="rect">
            <a:avLst/>
          </a:prstGeom>
          <a:noFill/>
        </p:spPr>
        <p:txBody>
          <a:bodyPr wrap="square" rtlCol="0">
            <a:spAutoFit/>
          </a:bodyPr>
          <a:lstStyle/>
          <a:p>
            <a:pPr algn="ctr"/>
            <a:r>
              <a:rPr lang="en-US" sz="1200" dirty="0"/>
              <a:t>$10-$20</a:t>
            </a:r>
          </a:p>
        </p:txBody>
      </p:sp>
      <p:pic>
        <p:nvPicPr>
          <p:cNvPr id="89" name="Picture 88"/>
          <p:cNvPicPr>
            <a:picLocks noChangeAspect="1"/>
          </p:cNvPicPr>
          <p:nvPr/>
        </p:nvPicPr>
        <p:blipFill>
          <a:blip r:embed="rId25" cstate="hqprint">
            <a:extLst>
              <a:ext uri="{28A0092B-C50C-407E-A947-70E740481C1C}">
                <a14:useLocalDpi xmlns:a14="http://schemas.microsoft.com/office/drawing/2010/main" val="0"/>
              </a:ext>
            </a:extLst>
          </a:blip>
          <a:stretch>
            <a:fillRect/>
          </a:stretch>
        </p:blipFill>
        <p:spPr>
          <a:xfrm>
            <a:off x="6112471" y="2139185"/>
            <a:ext cx="1229230" cy="922499"/>
          </a:xfrm>
          <a:prstGeom prst="rect">
            <a:avLst/>
          </a:prstGeom>
        </p:spPr>
      </p:pic>
      <p:pic>
        <p:nvPicPr>
          <p:cNvPr id="91" name="Picture 90"/>
          <p:cNvPicPr>
            <a:picLocks noChangeAspect="1"/>
          </p:cNvPicPr>
          <p:nvPr/>
        </p:nvPicPr>
        <p:blipFill>
          <a:blip r:embed="rId26" cstate="hqprint">
            <a:extLst>
              <a:ext uri="{28A0092B-C50C-407E-A947-70E740481C1C}">
                <a14:useLocalDpi xmlns:a14="http://schemas.microsoft.com/office/drawing/2010/main" val="0"/>
              </a:ext>
            </a:extLst>
          </a:blip>
          <a:stretch>
            <a:fillRect/>
          </a:stretch>
        </p:blipFill>
        <p:spPr>
          <a:xfrm>
            <a:off x="6128157" y="4083233"/>
            <a:ext cx="1208287" cy="929314"/>
          </a:xfrm>
          <a:prstGeom prst="rect">
            <a:avLst/>
          </a:prstGeom>
        </p:spPr>
      </p:pic>
      <p:pic>
        <p:nvPicPr>
          <p:cNvPr id="93" name="Picture 92"/>
          <p:cNvPicPr>
            <a:picLocks noChangeAspect="1"/>
          </p:cNvPicPr>
          <p:nvPr/>
        </p:nvPicPr>
        <p:blipFill>
          <a:blip r:embed="rId27" cstate="hqprint">
            <a:extLst>
              <a:ext uri="{28A0092B-C50C-407E-A947-70E740481C1C}">
                <a14:useLocalDpi xmlns:a14="http://schemas.microsoft.com/office/drawing/2010/main" val="0"/>
              </a:ext>
            </a:extLst>
          </a:blip>
          <a:stretch>
            <a:fillRect/>
          </a:stretch>
        </p:blipFill>
        <p:spPr>
          <a:xfrm>
            <a:off x="6116801" y="5872408"/>
            <a:ext cx="1218125" cy="914165"/>
          </a:xfrm>
          <a:prstGeom prst="rect">
            <a:avLst/>
          </a:prstGeom>
        </p:spPr>
      </p:pic>
      <p:sp>
        <p:nvSpPr>
          <p:cNvPr id="94" name="TextBox 93"/>
          <p:cNvSpPr txBox="1"/>
          <p:nvPr/>
        </p:nvSpPr>
        <p:spPr>
          <a:xfrm>
            <a:off x="6036515" y="1464794"/>
            <a:ext cx="1374438" cy="369332"/>
          </a:xfrm>
          <a:prstGeom prst="rect">
            <a:avLst/>
          </a:prstGeom>
          <a:noFill/>
        </p:spPr>
        <p:txBody>
          <a:bodyPr wrap="square" rtlCol="0">
            <a:spAutoFit/>
          </a:bodyPr>
          <a:lstStyle/>
          <a:p>
            <a:pPr algn="ctr"/>
            <a:r>
              <a:rPr lang="en-US" dirty="0">
                <a:solidFill>
                  <a:srgbClr val="EE2E24"/>
                </a:solidFill>
              </a:rPr>
              <a:t>GLOVES</a:t>
            </a:r>
          </a:p>
        </p:txBody>
      </p:sp>
      <p:sp>
        <p:nvSpPr>
          <p:cNvPr id="95" name="TextBox 94"/>
          <p:cNvSpPr txBox="1"/>
          <p:nvPr/>
        </p:nvSpPr>
        <p:spPr>
          <a:xfrm>
            <a:off x="6048443" y="3088297"/>
            <a:ext cx="1362510" cy="646331"/>
          </a:xfrm>
          <a:prstGeom prst="rect">
            <a:avLst/>
          </a:prstGeom>
          <a:noFill/>
        </p:spPr>
        <p:txBody>
          <a:bodyPr wrap="square" rtlCol="0">
            <a:spAutoFit/>
          </a:bodyPr>
          <a:lstStyle/>
          <a:p>
            <a:pPr algn="ctr"/>
            <a:r>
              <a:rPr lang="en-US" dirty="0">
                <a:solidFill>
                  <a:srgbClr val="EE2E24"/>
                </a:solidFill>
              </a:rPr>
              <a:t>KIDS HELMET</a:t>
            </a:r>
          </a:p>
        </p:txBody>
      </p:sp>
      <p:sp>
        <p:nvSpPr>
          <p:cNvPr id="96" name="TextBox 95"/>
          <p:cNvSpPr txBox="1"/>
          <p:nvPr/>
        </p:nvSpPr>
        <p:spPr>
          <a:xfrm>
            <a:off x="6099279" y="4989060"/>
            <a:ext cx="1249880" cy="646331"/>
          </a:xfrm>
          <a:prstGeom prst="rect">
            <a:avLst/>
          </a:prstGeom>
          <a:noFill/>
        </p:spPr>
        <p:txBody>
          <a:bodyPr wrap="square" rtlCol="0">
            <a:spAutoFit/>
          </a:bodyPr>
          <a:lstStyle/>
          <a:p>
            <a:pPr algn="ctr"/>
            <a:r>
              <a:rPr lang="en-US" dirty="0">
                <a:solidFill>
                  <a:srgbClr val="EE2E24"/>
                </a:solidFill>
              </a:rPr>
              <a:t>ADULT HELMET</a:t>
            </a:r>
          </a:p>
        </p:txBody>
      </p:sp>
      <p:sp>
        <p:nvSpPr>
          <p:cNvPr id="97" name="TextBox 96"/>
          <p:cNvSpPr txBox="1"/>
          <p:nvPr/>
        </p:nvSpPr>
        <p:spPr>
          <a:xfrm>
            <a:off x="6110927" y="5491723"/>
            <a:ext cx="1215717" cy="276999"/>
          </a:xfrm>
          <a:prstGeom prst="rect">
            <a:avLst/>
          </a:prstGeom>
          <a:noFill/>
        </p:spPr>
        <p:txBody>
          <a:bodyPr wrap="square" rtlCol="0">
            <a:spAutoFit/>
          </a:bodyPr>
          <a:lstStyle/>
          <a:p>
            <a:pPr algn="ctr"/>
            <a:r>
              <a:rPr lang="en-US" sz="1200" dirty="0"/>
              <a:t>$40-$90</a:t>
            </a:r>
          </a:p>
        </p:txBody>
      </p:sp>
      <p:sp>
        <p:nvSpPr>
          <p:cNvPr id="98" name="TextBox 97"/>
          <p:cNvSpPr txBox="1"/>
          <p:nvPr/>
        </p:nvSpPr>
        <p:spPr>
          <a:xfrm>
            <a:off x="6110927" y="3609989"/>
            <a:ext cx="1215717" cy="276999"/>
          </a:xfrm>
          <a:prstGeom prst="rect">
            <a:avLst/>
          </a:prstGeom>
          <a:noFill/>
        </p:spPr>
        <p:txBody>
          <a:bodyPr wrap="square" rtlCol="0">
            <a:spAutoFit/>
          </a:bodyPr>
          <a:lstStyle/>
          <a:p>
            <a:pPr algn="ctr"/>
            <a:r>
              <a:rPr lang="en-US" sz="1200" dirty="0"/>
              <a:t>$30-$40</a:t>
            </a:r>
          </a:p>
        </p:txBody>
      </p:sp>
      <p:sp>
        <p:nvSpPr>
          <p:cNvPr id="99" name="TextBox 98"/>
          <p:cNvSpPr txBox="1"/>
          <p:nvPr/>
        </p:nvSpPr>
        <p:spPr>
          <a:xfrm>
            <a:off x="6110927" y="1720655"/>
            <a:ext cx="1215717" cy="276999"/>
          </a:xfrm>
          <a:prstGeom prst="rect">
            <a:avLst/>
          </a:prstGeom>
          <a:noFill/>
        </p:spPr>
        <p:txBody>
          <a:bodyPr wrap="square" rtlCol="0">
            <a:spAutoFit/>
          </a:bodyPr>
          <a:lstStyle/>
          <a:p>
            <a:pPr algn="ctr"/>
            <a:r>
              <a:rPr lang="en-US" sz="1200" dirty="0"/>
              <a:t>$25-$45</a:t>
            </a:r>
          </a:p>
        </p:txBody>
      </p:sp>
      <p:pic>
        <p:nvPicPr>
          <p:cNvPr id="101" name="Picture 100"/>
          <p:cNvPicPr>
            <a:picLocks noChangeAspect="1"/>
          </p:cNvPicPr>
          <p:nvPr/>
        </p:nvPicPr>
        <p:blipFill>
          <a:blip r:embed="rId28" cstate="hqprint">
            <a:extLst>
              <a:ext uri="{28A0092B-C50C-407E-A947-70E740481C1C}">
                <a14:useLocalDpi xmlns:a14="http://schemas.microsoft.com/office/drawing/2010/main" val="0"/>
              </a:ext>
            </a:extLst>
          </a:blip>
          <a:stretch>
            <a:fillRect/>
          </a:stretch>
        </p:blipFill>
        <p:spPr>
          <a:xfrm>
            <a:off x="7348645" y="2084482"/>
            <a:ext cx="1201052" cy="1013303"/>
          </a:xfrm>
          <a:prstGeom prst="rect">
            <a:avLst/>
          </a:prstGeom>
        </p:spPr>
      </p:pic>
      <p:pic>
        <p:nvPicPr>
          <p:cNvPr id="103" name="Picture 102"/>
          <p:cNvPicPr>
            <a:picLocks noChangeAspect="1"/>
          </p:cNvPicPr>
          <p:nvPr/>
        </p:nvPicPr>
        <p:blipFill>
          <a:blip r:embed="rId29" cstate="hqprint">
            <a:extLst>
              <a:ext uri="{28A0092B-C50C-407E-A947-70E740481C1C}">
                <a14:useLocalDpi xmlns:a14="http://schemas.microsoft.com/office/drawing/2010/main" val="0"/>
              </a:ext>
            </a:extLst>
          </a:blip>
          <a:stretch>
            <a:fillRect/>
          </a:stretch>
        </p:blipFill>
        <p:spPr>
          <a:xfrm>
            <a:off x="7364744" y="4023003"/>
            <a:ext cx="1183279" cy="965796"/>
          </a:xfrm>
          <a:prstGeom prst="rect">
            <a:avLst/>
          </a:prstGeom>
        </p:spPr>
      </p:pic>
      <p:pic>
        <p:nvPicPr>
          <p:cNvPr id="105" name="Picture 104"/>
          <p:cNvPicPr>
            <a:picLocks noChangeAspect="1"/>
          </p:cNvPicPr>
          <p:nvPr/>
        </p:nvPicPr>
        <p:blipFill>
          <a:blip r:embed="rId30" cstate="hqprint">
            <a:extLst>
              <a:ext uri="{28A0092B-C50C-407E-A947-70E740481C1C}">
                <a14:useLocalDpi xmlns:a14="http://schemas.microsoft.com/office/drawing/2010/main" val="0"/>
              </a:ext>
            </a:extLst>
          </a:blip>
          <a:stretch>
            <a:fillRect/>
          </a:stretch>
        </p:blipFill>
        <p:spPr>
          <a:xfrm>
            <a:off x="7355320" y="5966290"/>
            <a:ext cx="1191185" cy="841682"/>
          </a:xfrm>
          <a:prstGeom prst="rect">
            <a:avLst/>
          </a:prstGeom>
        </p:spPr>
      </p:pic>
      <p:sp>
        <p:nvSpPr>
          <p:cNvPr id="106" name="TextBox 105"/>
          <p:cNvSpPr txBox="1"/>
          <p:nvPr/>
        </p:nvSpPr>
        <p:spPr>
          <a:xfrm>
            <a:off x="7271761" y="1459111"/>
            <a:ext cx="1374438" cy="369332"/>
          </a:xfrm>
          <a:prstGeom prst="rect">
            <a:avLst/>
          </a:prstGeom>
          <a:noFill/>
        </p:spPr>
        <p:txBody>
          <a:bodyPr wrap="square" rtlCol="0">
            <a:spAutoFit/>
          </a:bodyPr>
          <a:lstStyle/>
          <a:p>
            <a:pPr algn="ctr"/>
            <a:r>
              <a:rPr lang="en-US" dirty="0">
                <a:solidFill>
                  <a:srgbClr val="EE2E24"/>
                </a:solidFill>
              </a:rPr>
              <a:t>JERSEYS</a:t>
            </a:r>
          </a:p>
        </p:txBody>
      </p:sp>
      <p:sp>
        <p:nvSpPr>
          <p:cNvPr id="107" name="TextBox 106"/>
          <p:cNvSpPr txBox="1"/>
          <p:nvPr/>
        </p:nvSpPr>
        <p:spPr>
          <a:xfrm>
            <a:off x="7345396" y="1705447"/>
            <a:ext cx="1215717" cy="276999"/>
          </a:xfrm>
          <a:prstGeom prst="rect">
            <a:avLst/>
          </a:prstGeom>
          <a:noFill/>
        </p:spPr>
        <p:txBody>
          <a:bodyPr wrap="square" rtlCol="0">
            <a:spAutoFit/>
          </a:bodyPr>
          <a:lstStyle/>
          <a:p>
            <a:pPr algn="ctr"/>
            <a:r>
              <a:rPr lang="en-US" sz="1200" dirty="0"/>
              <a:t>$80-$250</a:t>
            </a:r>
          </a:p>
        </p:txBody>
      </p:sp>
      <p:sp>
        <p:nvSpPr>
          <p:cNvPr id="108" name="TextBox 107"/>
          <p:cNvSpPr txBox="1"/>
          <p:nvPr/>
        </p:nvSpPr>
        <p:spPr>
          <a:xfrm>
            <a:off x="7355948" y="3184591"/>
            <a:ext cx="1223604" cy="369332"/>
          </a:xfrm>
          <a:prstGeom prst="rect">
            <a:avLst/>
          </a:prstGeom>
          <a:noFill/>
        </p:spPr>
        <p:txBody>
          <a:bodyPr wrap="square" rtlCol="0">
            <a:spAutoFit/>
          </a:bodyPr>
          <a:lstStyle/>
          <a:p>
            <a:pPr algn="ctr"/>
            <a:r>
              <a:rPr lang="en-US" dirty="0">
                <a:solidFill>
                  <a:srgbClr val="EE2E24"/>
                </a:solidFill>
              </a:rPr>
              <a:t>SHORTS</a:t>
            </a:r>
          </a:p>
        </p:txBody>
      </p:sp>
      <p:sp>
        <p:nvSpPr>
          <p:cNvPr id="109" name="TextBox 108"/>
          <p:cNvSpPr txBox="1"/>
          <p:nvPr/>
        </p:nvSpPr>
        <p:spPr>
          <a:xfrm>
            <a:off x="7338092" y="3435374"/>
            <a:ext cx="1215717" cy="276999"/>
          </a:xfrm>
          <a:prstGeom prst="rect">
            <a:avLst/>
          </a:prstGeom>
          <a:noFill/>
        </p:spPr>
        <p:txBody>
          <a:bodyPr wrap="square" rtlCol="0">
            <a:spAutoFit/>
          </a:bodyPr>
          <a:lstStyle/>
          <a:p>
            <a:pPr algn="ctr"/>
            <a:r>
              <a:rPr lang="en-US" sz="1200" dirty="0"/>
              <a:t>$50-$100</a:t>
            </a:r>
          </a:p>
        </p:txBody>
      </p:sp>
      <p:sp>
        <p:nvSpPr>
          <p:cNvPr id="110" name="TextBox 109"/>
          <p:cNvSpPr txBox="1"/>
          <p:nvPr/>
        </p:nvSpPr>
        <p:spPr>
          <a:xfrm>
            <a:off x="7341701" y="5033655"/>
            <a:ext cx="1249880" cy="369332"/>
          </a:xfrm>
          <a:prstGeom prst="rect">
            <a:avLst/>
          </a:prstGeom>
          <a:noFill/>
        </p:spPr>
        <p:txBody>
          <a:bodyPr wrap="square" rtlCol="0">
            <a:spAutoFit/>
          </a:bodyPr>
          <a:lstStyle/>
          <a:p>
            <a:pPr algn="ctr"/>
            <a:r>
              <a:rPr lang="en-US" dirty="0">
                <a:solidFill>
                  <a:srgbClr val="EE2E24"/>
                </a:solidFill>
              </a:rPr>
              <a:t>SHOES</a:t>
            </a:r>
          </a:p>
        </p:txBody>
      </p:sp>
      <p:sp>
        <p:nvSpPr>
          <p:cNvPr id="111" name="TextBox 110"/>
          <p:cNvSpPr txBox="1"/>
          <p:nvPr/>
        </p:nvSpPr>
        <p:spPr>
          <a:xfrm>
            <a:off x="7328672" y="5274658"/>
            <a:ext cx="1215717" cy="276999"/>
          </a:xfrm>
          <a:prstGeom prst="rect">
            <a:avLst/>
          </a:prstGeom>
          <a:noFill/>
        </p:spPr>
        <p:txBody>
          <a:bodyPr wrap="square" rtlCol="0">
            <a:spAutoFit/>
          </a:bodyPr>
          <a:lstStyle/>
          <a:p>
            <a:pPr algn="ctr"/>
            <a:r>
              <a:rPr lang="en-US" sz="1200" dirty="0"/>
              <a:t>$100-$400</a:t>
            </a:r>
          </a:p>
        </p:txBody>
      </p:sp>
      <p:pic>
        <p:nvPicPr>
          <p:cNvPr id="113" name="Picture 112"/>
          <p:cNvPicPr>
            <a:picLocks noChangeAspect="1"/>
          </p:cNvPicPr>
          <p:nvPr/>
        </p:nvPicPr>
        <p:blipFill>
          <a:blip r:embed="rId31" cstate="hqprint">
            <a:extLst>
              <a:ext uri="{28A0092B-C50C-407E-A947-70E740481C1C}">
                <a14:useLocalDpi xmlns:a14="http://schemas.microsoft.com/office/drawing/2010/main" val="0"/>
              </a:ext>
            </a:extLst>
          </a:blip>
          <a:stretch>
            <a:fillRect/>
          </a:stretch>
        </p:blipFill>
        <p:spPr>
          <a:xfrm>
            <a:off x="8587192" y="2187149"/>
            <a:ext cx="1168120" cy="874535"/>
          </a:xfrm>
          <a:prstGeom prst="rect">
            <a:avLst/>
          </a:prstGeom>
        </p:spPr>
      </p:pic>
      <p:sp>
        <p:nvSpPr>
          <p:cNvPr id="114" name="TextBox 113"/>
          <p:cNvSpPr txBox="1"/>
          <p:nvPr/>
        </p:nvSpPr>
        <p:spPr>
          <a:xfrm>
            <a:off x="8429167" y="1467702"/>
            <a:ext cx="1374438" cy="369332"/>
          </a:xfrm>
          <a:prstGeom prst="rect">
            <a:avLst/>
          </a:prstGeom>
          <a:noFill/>
        </p:spPr>
        <p:txBody>
          <a:bodyPr wrap="square" rtlCol="0">
            <a:spAutoFit/>
          </a:bodyPr>
          <a:lstStyle/>
          <a:p>
            <a:pPr algn="ctr"/>
            <a:r>
              <a:rPr lang="en-US" dirty="0">
                <a:solidFill>
                  <a:srgbClr val="EE2E24"/>
                </a:solidFill>
              </a:rPr>
              <a:t>TIRES</a:t>
            </a:r>
          </a:p>
        </p:txBody>
      </p:sp>
      <p:sp>
        <p:nvSpPr>
          <p:cNvPr id="115" name="TextBox 114"/>
          <p:cNvSpPr txBox="1"/>
          <p:nvPr/>
        </p:nvSpPr>
        <p:spPr>
          <a:xfrm>
            <a:off x="8504745" y="1724139"/>
            <a:ext cx="1215717" cy="276999"/>
          </a:xfrm>
          <a:prstGeom prst="rect">
            <a:avLst/>
          </a:prstGeom>
          <a:noFill/>
        </p:spPr>
        <p:txBody>
          <a:bodyPr wrap="square" rtlCol="0">
            <a:spAutoFit/>
          </a:bodyPr>
          <a:lstStyle/>
          <a:p>
            <a:pPr algn="ctr"/>
            <a:r>
              <a:rPr lang="en-US" sz="1200" dirty="0"/>
              <a:t>$15-$100</a:t>
            </a:r>
          </a:p>
        </p:txBody>
      </p:sp>
      <p:pic>
        <p:nvPicPr>
          <p:cNvPr id="117" name="Picture 116"/>
          <p:cNvPicPr>
            <a:picLocks noChangeAspect="1"/>
          </p:cNvPicPr>
          <p:nvPr/>
        </p:nvPicPr>
        <p:blipFill>
          <a:blip r:embed="rId32" cstate="hqprint">
            <a:extLst>
              <a:ext uri="{28A0092B-C50C-407E-A947-70E740481C1C}">
                <a14:useLocalDpi xmlns:a14="http://schemas.microsoft.com/office/drawing/2010/main" val="0"/>
              </a:ext>
            </a:extLst>
          </a:blip>
          <a:stretch>
            <a:fillRect/>
          </a:stretch>
        </p:blipFill>
        <p:spPr>
          <a:xfrm>
            <a:off x="8579394" y="3837886"/>
            <a:ext cx="1191811" cy="1191811"/>
          </a:xfrm>
          <a:prstGeom prst="rect">
            <a:avLst/>
          </a:prstGeom>
        </p:spPr>
      </p:pic>
      <p:sp>
        <p:nvSpPr>
          <p:cNvPr id="118" name="TextBox 117"/>
          <p:cNvSpPr txBox="1"/>
          <p:nvPr/>
        </p:nvSpPr>
        <p:spPr>
          <a:xfrm>
            <a:off x="8566899" y="3178117"/>
            <a:ext cx="1204306" cy="369332"/>
          </a:xfrm>
          <a:prstGeom prst="rect">
            <a:avLst/>
          </a:prstGeom>
          <a:noFill/>
        </p:spPr>
        <p:txBody>
          <a:bodyPr wrap="square" rtlCol="0">
            <a:spAutoFit/>
          </a:bodyPr>
          <a:lstStyle/>
          <a:p>
            <a:pPr algn="ctr"/>
            <a:r>
              <a:rPr lang="en-US" dirty="0">
                <a:solidFill>
                  <a:srgbClr val="EE2E24"/>
                </a:solidFill>
              </a:rPr>
              <a:t>TUBES</a:t>
            </a:r>
          </a:p>
        </p:txBody>
      </p:sp>
      <p:sp>
        <p:nvSpPr>
          <p:cNvPr id="119" name="TextBox 118"/>
          <p:cNvSpPr txBox="1"/>
          <p:nvPr/>
        </p:nvSpPr>
        <p:spPr>
          <a:xfrm>
            <a:off x="8572280" y="3429790"/>
            <a:ext cx="1215717" cy="276999"/>
          </a:xfrm>
          <a:prstGeom prst="rect">
            <a:avLst/>
          </a:prstGeom>
          <a:noFill/>
        </p:spPr>
        <p:txBody>
          <a:bodyPr wrap="square" rtlCol="0">
            <a:spAutoFit/>
          </a:bodyPr>
          <a:lstStyle/>
          <a:p>
            <a:pPr algn="ctr"/>
            <a:r>
              <a:rPr lang="en-US" sz="1200" dirty="0"/>
              <a:t>$8-$20</a:t>
            </a:r>
          </a:p>
        </p:txBody>
      </p:sp>
      <p:pic>
        <p:nvPicPr>
          <p:cNvPr id="121" name="Picture 120"/>
          <p:cNvPicPr>
            <a:picLocks noChangeAspect="1"/>
          </p:cNvPicPr>
          <p:nvPr/>
        </p:nvPicPr>
        <p:blipFill>
          <a:blip r:embed="rId33" cstate="hqprint">
            <a:extLst>
              <a:ext uri="{28A0092B-C50C-407E-A947-70E740481C1C}">
                <a14:useLocalDpi xmlns:a14="http://schemas.microsoft.com/office/drawing/2010/main" val="0"/>
              </a:ext>
            </a:extLst>
          </a:blip>
          <a:stretch>
            <a:fillRect/>
          </a:stretch>
        </p:blipFill>
        <p:spPr>
          <a:xfrm>
            <a:off x="8588613" y="5966289"/>
            <a:ext cx="1175917" cy="804271"/>
          </a:xfrm>
          <a:prstGeom prst="rect">
            <a:avLst/>
          </a:prstGeom>
        </p:spPr>
      </p:pic>
      <p:sp>
        <p:nvSpPr>
          <p:cNvPr id="122" name="TextBox 121"/>
          <p:cNvSpPr txBox="1"/>
          <p:nvPr/>
        </p:nvSpPr>
        <p:spPr>
          <a:xfrm>
            <a:off x="8494174" y="5033655"/>
            <a:ext cx="1374438" cy="369332"/>
          </a:xfrm>
          <a:prstGeom prst="rect">
            <a:avLst/>
          </a:prstGeom>
          <a:noFill/>
        </p:spPr>
        <p:txBody>
          <a:bodyPr wrap="square" rtlCol="0">
            <a:spAutoFit/>
          </a:bodyPr>
          <a:lstStyle/>
          <a:p>
            <a:pPr algn="ctr"/>
            <a:r>
              <a:rPr lang="en-US" dirty="0">
                <a:solidFill>
                  <a:srgbClr val="EE2E24"/>
                </a:solidFill>
              </a:rPr>
              <a:t>TIRE LEVER</a:t>
            </a:r>
          </a:p>
        </p:txBody>
      </p:sp>
      <p:sp>
        <p:nvSpPr>
          <p:cNvPr id="123" name="TextBox 122"/>
          <p:cNvSpPr txBox="1"/>
          <p:nvPr/>
        </p:nvSpPr>
        <p:spPr>
          <a:xfrm>
            <a:off x="8563397" y="5274658"/>
            <a:ext cx="1215717" cy="276999"/>
          </a:xfrm>
          <a:prstGeom prst="rect">
            <a:avLst/>
          </a:prstGeom>
          <a:noFill/>
        </p:spPr>
        <p:txBody>
          <a:bodyPr wrap="square" rtlCol="0">
            <a:spAutoFit/>
          </a:bodyPr>
          <a:lstStyle/>
          <a:p>
            <a:pPr algn="ctr"/>
            <a:r>
              <a:rPr lang="en-US" sz="1200" dirty="0"/>
              <a:t>$5-$10</a:t>
            </a:r>
          </a:p>
        </p:txBody>
      </p:sp>
      <p:pic>
        <p:nvPicPr>
          <p:cNvPr id="125" name="Picture 124"/>
          <p:cNvPicPr>
            <a:picLocks noChangeAspect="1"/>
          </p:cNvPicPr>
          <p:nvPr/>
        </p:nvPicPr>
        <p:blipFill>
          <a:blip r:embed="rId34" cstate="hqprint">
            <a:extLst>
              <a:ext uri="{28A0092B-C50C-407E-A947-70E740481C1C}">
                <a14:useLocalDpi xmlns:a14="http://schemas.microsoft.com/office/drawing/2010/main" val="0"/>
              </a:ext>
            </a:extLst>
          </a:blip>
          <a:stretch>
            <a:fillRect/>
          </a:stretch>
        </p:blipFill>
        <p:spPr>
          <a:xfrm>
            <a:off x="9789021" y="2168471"/>
            <a:ext cx="1184979" cy="929314"/>
          </a:xfrm>
          <a:prstGeom prst="rect">
            <a:avLst/>
          </a:prstGeom>
        </p:spPr>
      </p:pic>
      <p:pic>
        <p:nvPicPr>
          <p:cNvPr id="127" name="Picture 126"/>
          <p:cNvPicPr>
            <a:picLocks noChangeAspect="1"/>
          </p:cNvPicPr>
          <p:nvPr/>
        </p:nvPicPr>
        <p:blipFill>
          <a:blip r:embed="rId35" cstate="hqprint">
            <a:extLst>
              <a:ext uri="{28A0092B-C50C-407E-A947-70E740481C1C}">
                <a14:useLocalDpi xmlns:a14="http://schemas.microsoft.com/office/drawing/2010/main" val="0"/>
              </a:ext>
            </a:extLst>
          </a:blip>
          <a:stretch>
            <a:fillRect/>
          </a:stretch>
        </p:blipFill>
        <p:spPr>
          <a:xfrm>
            <a:off x="9787997" y="5914077"/>
            <a:ext cx="1190578" cy="896725"/>
          </a:xfrm>
          <a:prstGeom prst="rect">
            <a:avLst/>
          </a:prstGeom>
        </p:spPr>
      </p:pic>
      <p:pic>
        <p:nvPicPr>
          <p:cNvPr id="129" name="Picture 128"/>
          <p:cNvPicPr>
            <a:picLocks noChangeAspect="1"/>
          </p:cNvPicPr>
          <p:nvPr/>
        </p:nvPicPr>
        <p:blipFill>
          <a:blip r:embed="rId36" cstate="hqprint">
            <a:extLst>
              <a:ext uri="{28A0092B-C50C-407E-A947-70E740481C1C}">
                <a14:useLocalDpi xmlns:a14="http://schemas.microsoft.com/office/drawing/2010/main" val="0"/>
              </a:ext>
            </a:extLst>
          </a:blip>
          <a:stretch>
            <a:fillRect/>
          </a:stretch>
        </p:blipFill>
        <p:spPr>
          <a:xfrm>
            <a:off x="9786808" y="4105620"/>
            <a:ext cx="1203300" cy="903039"/>
          </a:xfrm>
          <a:prstGeom prst="rect">
            <a:avLst/>
          </a:prstGeom>
        </p:spPr>
      </p:pic>
      <p:sp>
        <p:nvSpPr>
          <p:cNvPr id="130" name="TextBox 129"/>
          <p:cNvSpPr txBox="1"/>
          <p:nvPr/>
        </p:nvSpPr>
        <p:spPr>
          <a:xfrm>
            <a:off x="9711273" y="1460994"/>
            <a:ext cx="1374438" cy="369332"/>
          </a:xfrm>
          <a:prstGeom prst="rect">
            <a:avLst/>
          </a:prstGeom>
          <a:noFill/>
        </p:spPr>
        <p:txBody>
          <a:bodyPr wrap="square" rtlCol="0">
            <a:spAutoFit/>
          </a:bodyPr>
          <a:lstStyle/>
          <a:p>
            <a:pPr algn="ctr"/>
            <a:r>
              <a:rPr lang="en-US" dirty="0">
                <a:solidFill>
                  <a:srgbClr val="EE2E24"/>
                </a:solidFill>
              </a:rPr>
              <a:t>LUBRICANT</a:t>
            </a:r>
          </a:p>
        </p:txBody>
      </p:sp>
      <p:sp>
        <p:nvSpPr>
          <p:cNvPr id="131" name="TextBox 130"/>
          <p:cNvSpPr txBox="1"/>
          <p:nvPr/>
        </p:nvSpPr>
        <p:spPr>
          <a:xfrm>
            <a:off x="9789357" y="1717786"/>
            <a:ext cx="1215717" cy="276999"/>
          </a:xfrm>
          <a:prstGeom prst="rect">
            <a:avLst/>
          </a:prstGeom>
          <a:noFill/>
        </p:spPr>
        <p:txBody>
          <a:bodyPr wrap="square" rtlCol="0">
            <a:spAutoFit/>
          </a:bodyPr>
          <a:lstStyle/>
          <a:p>
            <a:pPr algn="ctr"/>
            <a:r>
              <a:rPr lang="en-US" sz="1200" dirty="0"/>
              <a:t>$12-$20</a:t>
            </a:r>
          </a:p>
        </p:txBody>
      </p:sp>
      <p:sp>
        <p:nvSpPr>
          <p:cNvPr id="132" name="TextBox 131"/>
          <p:cNvSpPr txBox="1"/>
          <p:nvPr/>
        </p:nvSpPr>
        <p:spPr>
          <a:xfrm>
            <a:off x="9737941" y="3180694"/>
            <a:ext cx="1301034" cy="369332"/>
          </a:xfrm>
          <a:prstGeom prst="rect">
            <a:avLst/>
          </a:prstGeom>
          <a:noFill/>
        </p:spPr>
        <p:txBody>
          <a:bodyPr wrap="square" rtlCol="0">
            <a:spAutoFit/>
          </a:bodyPr>
          <a:lstStyle/>
          <a:p>
            <a:pPr algn="ctr"/>
            <a:r>
              <a:rPr lang="en-US" dirty="0">
                <a:solidFill>
                  <a:srgbClr val="EE2E24"/>
                </a:solidFill>
              </a:rPr>
              <a:t>DEGREASER</a:t>
            </a:r>
          </a:p>
        </p:txBody>
      </p:sp>
      <p:sp>
        <p:nvSpPr>
          <p:cNvPr id="133" name="TextBox 132"/>
          <p:cNvSpPr txBox="1"/>
          <p:nvPr/>
        </p:nvSpPr>
        <p:spPr>
          <a:xfrm>
            <a:off x="9776144" y="5033655"/>
            <a:ext cx="1227022" cy="369332"/>
          </a:xfrm>
          <a:prstGeom prst="rect">
            <a:avLst/>
          </a:prstGeom>
          <a:noFill/>
        </p:spPr>
        <p:txBody>
          <a:bodyPr wrap="square" rtlCol="0">
            <a:spAutoFit/>
          </a:bodyPr>
          <a:lstStyle/>
          <a:p>
            <a:pPr algn="ctr"/>
            <a:r>
              <a:rPr lang="en-US" dirty="0">
                <a:solidFill>
                  <a:srgbClr val="EE2E24"/>
                </a:solidFill>
              </a:rPr>
              <a:t>BIKE WASH</a:t>
            </a:r>
          </a:p>
        </p:txBody>
      </p:sp>
      <p:sp>
        <p:nvSpPr>
          <p:cNvPr id="134" name="TextBox 133"/>
          <p:cNvSpPr txBox="1"/>
          <p:nvPr/>
        </p:nvSpPr>
        <p:spPr>
          <a:xfrm>
            <a:off x="9796759" y="3438691"/>
            <a:ext cx="1215717" cy="276999"/>
          </a:xfrm>
          <a:prstGeom prst="rect">
            <a:avLst/>
          </a:prstGeom>
          <a:noFill/>
        </p:spPr>
        <p:txBody>
          <a:bodyPr wrap="square" rtlCol="0">
            <a:spAutoFit/>
          </a:bodyPr>
          <a:lstStyle/>
          <a:p>
            <a:pPr algn="ctr"/>
            <a:r>
              <a:rPr lang="en-US" sz="1200" dirty="0"/>
              <a:t>$15-$20</a:t>
            </a:r>
          </a:p>
        </p:txBody>
      </p:sp>
      <p:sp>
        <p:nvSpPr>
          <p:cNvPr id="135" name="TextBox 134"/>
          <p:cNvSpPr txBox="1"/>
          <p:nvPr/>
        </p:nvSpPr>
        <p:spPr>
          <a:xfrm>
            <a:off x="9789356" y="5276598"/>
            <a:ext cx="1215717" cy="276999"/>
          </a:xfrm>
          <a:prstGeom prst="rect">
            <a:avLst/>
          </a:prstGeom>
          <a:noFill/>
        </p:spPr>
        <p:txBody>
          <a:bodyPr wrap="square" rtlCol="0">
            <a:spAutoFit/>
          </a:bodyPr>
          <a:lstStyle/>
          <a:p>
            <a:pPr algn="ctr"/>
            <a:r>
              <a:rPr lang="en-US" sz="1200" dirty="0"/>
              <a:t>$10-$20</a:t>
            </a:r>
          </a:p>
        </p:txBody>
      </p:sp>
      <p:pic>
        <p:nvPicPr>
          <p:cNvPr id="137" name="Picture 136"/>
          <p:cNvPicPr>
            <a:picLocks noChangeAspect="1"/>
          </p:cNvPicPr>
          <p:nvPr/>
        </p:nvPicPr>
        <p:blipFill>
          <a:blip r:embed="rId37" cstate="hqprint">
            <a:extLst>
              <a:ext uri="{28A0092B-C50C-407E-A947-70E740481C1C}">
                <a14:useLocalDpi xmlns:a14="http://schemas.microsoft.com/office/drawing/2010/main" val="0"/>
              </a:ext>
            </a:extLst>
          </a:blip>
          <a:stretch>
            <a:fillRect/>
          </a:stretch>
        </p:blipFill>
        <p:spPr>
          <a:xfrm>
            <a:off x="11012476" y="2175693"/>
            <a:ext cx="1179524" cy="929314"/>
          </a:xfrm>
          <a:prstGeom prst="rect">
            <a:avLst/>
          </a:prstGeom>
        </p:spPr>
      </p:pic>
      <p:sp>
        <p:nvSpPr>
          <p:cNvPr id="138" name="TextBox 137"/>
          <p:cNvSpPr txBox="1"/>
          <p:nvPr/>
        </p:nvSpPr>
        <p:spPr>
          <a:xfrm>
            <a:off x="10921625" y="1460613"/>
            <a:ext cx="1374438" cy="646331"/>
          </a:xfrm>
          <a:prstGeom prst="rect">
            <a:avLst/>
          </a:prstGeom>
          <a:noFill/>
        </p:spPr>
        <p:txBody>
          <a:bodyPr wrap="square" rtlCol="0">
            <a:spAutoFit/>
          </a:bodyPr>
          <a:lstStyle/>
          <a:p>
            <a:pPr algn="ctr"/>
            <a:r>
              <a:rPr lang="en-US" dirty="0">
                <a:solidFill>
                  <a:srgbClr val="EE2E24"/>
                </a:solidFill>
              </a:rPr>
              <a:t>Y-ALLEN WRENCH</a:t>
            </a:r>
          </a:p>
        </p:txBody>
      </p:sp>
      <p:sp>
        <p:nvSpPr>
          <p:cNvPr id="139" name="TextBox 138"/>
          <p:cNvSpPr txBox="1"/>
          <p:nvPr/>
        </p:nvSpPr>
        <p:spPr>
          <a:xfrm>
            <a:off x="10974000" y="1979705"/>
            <a:ext cx="1215717" cy="276999"/>
          </a:xfrm>
          <a:prstGeom prst="rect">
            <a:avLst/>
          </a:prstGeom>
          <a:noFill/>
        </p:spPr>
        <p:txBody>
          <a:bodyPr wrap="square" rtlCol="0">
            <a:spAutoFit/>
          </a:bodyPr>
          <a:lstStyle/>
          <a:p>
            <a:pPr algn="ctr"/>
            <a:r>
              <a:rPr lang="en-US" sz="1200" dirty="0"/>
              <a:t>$10-$15</a:t>
            </a:r>
          </a:p>
        </p:txBody>
      </p:sp>
      <p:pic>
        <p:nvPicPr>
          <p:cNvPr id="141" name="Picture 140"/>
          <p:cNvPicPr>
            <a:picLocks noChangeAspect="1"/>
          </p:cNvPicPr>
          <p:nvPr/>
        </p:nvPicPr>
        <p:blipFill>
          <a:blip r:embed="rId38" cstate="hqprint">
            <a:extLst>
              <a:ext uri="{28A0092B-C50C-407E-A947-70E740481C1C}">
                <a14:useLocalDpi xmlns:a14="http://schemas.microsoft.com/office/drawing/2010/main" val="0"/>
              </a:ext>
            </a:extLst>
          </a:blip>
          <a:stretch>
            <a:fillRect/>
          </a:stretch>
        </p:blipFill>
        <p:spPr>
          <a:xfrm>
            <a:off x="11018771" y="4233448"/>
            <a:ext cx="1168563" cy="804271"/>
          </a:xfrm>
          <a:prstGeom prst="rect">
            <a:avLst/>
          </a:prstGeom>
        </p:spPr>
      </p:pic>
      <p:sp>
        <p:nvSpPr>
          <p:cNvPr id="142" name="TextBox 141"/>
          <p:cNvSpPr txBox="1"/>
          <p:nvPr/>
        </p:nvSpPr>
        <p:spPr>
          <a:xfrm>
            <a:off x="10903635" y="3176473"/>
            <a:ext cx="1397205" cy="369332"/>
          </a:xfrm>
          <a:prstGeom prst="rect">
            <a:avLst/>
          </a:prstGeom>
          <a:noFill/>
        </p:spPr>
        <p:txBody>
          <a:bodyPr wrap="square" rtlCol="0">
            <a:spAutoFit/>
          </a:bodyPr>
          <a:lstStyle/>
          <a:p>
            <a:pPr algn="ctr"/>
            <a:r>
              <a:rPr lang="en-US" dirty="0">
                <a:solidFill>
                  <a:srgbClr val="EE2E24"/>
                </a:solidFill>
              </a:rPr>
              <a:t>MULTI-TOOL</a:t>
            </a:r>
          </a:p>
        </p:txBody>
      </p:sp>
      <p:sp>
        <p:nvSpPr>
          <p:cNvPr id="143" name="TextBox 142"/>
          <p:cNvSpPr txBox="1"/>
          <p:nvPr/>
        </p:nvSpPr>
        <p:spPr>
          <a:xfrm>
            <a:off x="11005426" y="3447376"/>
            <a:ext cx="1215717" cy="276999"/>
          </a:xfrm>
          <a:prstGeom prst="rect">
            <a:avLst/>
          </a:prstGeom>
          <a:noFill/>
        </p:spPr>
        <p:txBody>
          <a:bodyPr wrap="square" rtlCol="0">
            <a:spAutoFit/>
          </a:bodyPr>
          <a:lstStyle/>
          <a:p>
            <a:pPr algn="ctr"/>
            <a:r>
              <a:rPr lang="en-US" sz="1200" dirty="0"/>
              <a:t>$15-$35</a:t>
            </a:r>
          </a:p>
        </p:txBody>
      </p:sp>
      <p:pic>
        <p:nvPicPr>
          <p:cNvPr id="145" name="Picture 144"/>
          <p:cNvPicPr>
            <a:picLocks noChangeAspect="1"/>
          </p:cNvPicPr>
          <p:nvPr/>
        </p:nvPicPr>
        <p:blipFill>
          <a:blip r:embed="rId39" cstate="hqprint">
            <a:extLst>
              <a:ext uri="{28A0092B-C50C-407E-A947-70E740481C1C}">
                <a14:useLocalDpi xmlns:a14="http://schemas.microsoft.com/office/drawing/2010/main" val="0"/>
              </a:ext>
            </a:extLst>
          </a:blip>
          <a:stretch>
            <a:fillRect/>
          </a:stretch>
        </p:blipFill>
        <p:spPr>
          <a:xfrm>
            <a:off x="11017030" y="5887767"/>
            <a:ext cx="1162588" cy="959425"/>
          </a:xfrm>
          <a:prstGeom prst="rect">
            <a:avLst/>
          </a:prstGeom>
        </p:spPr>
      </p:pic>
      <p:sp>
        <p:nvSpPr>
          <p:cNvPr id="146" name="TextBox 145"/>
          <p:cNvSpPr txBox="1"/>
          <p:nvPr/>
        </p:nvSpPr>
        <p:spPr>
          <a:xfrm>
            <a:off x="10921625" y="5033655"/>
            <a:ext cx="1374438" cy="369332"/>
          </a:xfrm>
          <a:prstGeom prst="rect">
            <a:avLst/>
          </a:prstGeom>
          <a:noFill/>
        </p:spPr>
        <p:txBody>
          <a:bodyPr wrap="square" rtlCol="0">
            <a:spAutoFit/>
          </a:bodyPr>
          <a:lstStyle/>
          <a:p>
            <a:pPr algn="ctr"/>
            <a:r>
              <a:rPr lang="en-US" dirty="0">
                <a:solidFill>
                  <a:srgbClr val="EE2E24"/>
                </a:solidFill>
              </a:rPr>
              <a:t>CHAIN TOOL</a:t>
            </a:r>
          </a:p>
        </p:txBody>
      </p:sp>
      <p:sp>
        <p:nvSpPr>
          <p:cNvPr id="147" name="TextBox 146"/>
          <p:cNvSpPr txBox="1"/>
          <p:nvPr/>
        </p:nvSpPr>
        <p:spPr>
          <a:xfrm>
            <a:off x="10989466" y="5271775"/>
            <a:ext cx="1215717" cy="276999"/>
          </a:xfrm>
          <a:prstGeom prst="rect">
            <a:avLst/>
          </a:prstGeom>
          <a:noFill/>
        </p:spPr>
        <p:txBody>
          <a:bodyPr wrap="square" rtlCol="0">
            <a:spAutoFit/>
          </a:bodyPr>
          <a:lstStyle/>
          <a:p>
            <a:pPr algn="ctr"/>
            <a:r>
              <a:rPr lang="en-US" sz="1200" dirty="0"/>
              <a:t>$10-$40</a:t>
            </a:r>
          </a:p>
        </p:txBody>
      </p:sp>
    </p:spTree>
    <p:extLst>
      <p:ext uri="{BB962C8B-B14F-4D97-AF65-F5344CB8AC3E}">
        <p14:creationId xmlns:p14="http://schemas.microsoft.com/office/powerpoint/2010/main" val="8698736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876660" y="196951"/>
            <a:ext cx="1759340" cy="600164"/>
          </a:xfrm>
          <a:prstGeom prst="rect">
            <a:avLst/>
          </a:prstGeom>
          <a:noFill/>
        </p:spPr>
        <p:txBody>
          <a:bodyPr wrap="square" rtlCol="0">
            <a:spAutoFit/>
          </a:bodyPr>
          <a:lstStyle/>
          <a:p>
            <a:r>
              <a:rPr lang="en-US" sz="1100" dirty="0">
                <a:latin typeface="Arial" panose="020B0604020202020204" pitchFamily="34" charset="0"/>
                <a:cs typeface="Arial" panose="020B0604020202020204" pitchFamily="34" charset="0"/>
              </a:rPr>
              <a:t>227 West Union Ave</a:t>
            </a:r>
          </a:p>
          <a:p>
            <a:r>
              <a:rPr lang="en-US" sz="1100" dirty="0">
                <a:latin typeface="Arial" panose="020B0604020202020204" pitchFamily="34" charset="0"/>
                <a:cs typeface="Arial" panose="020B0604020202020204" pitchFamily="34" charset="0"/>
              </a:rPr>
              <a:t>Bound Brook NJ, 08805</a:t>
            </a:r>
          </a:p>
          <a:p>
            <a:r>
              <a:rPr lang="en-US" sz="1100" dirty="0">
                <a:latin typeface="Arial" panose="020B0604020202020204" pitchFamily="34" charset="0"/>
                <a:cs typeface="Arial" panose="020B0604020202020204" pitchFamily="34" charset="0"/>
              </a:rPr>
              <a:t>732-356-2453</a:t>
            </a:r>
          </a:p>
        </p:txBody>
      </p:sp>
      <p:sp>
        <p:nvSpPr>
          <p:cNvPr id="7" name="Rectangle: Rounded Corners 6"/>
          <p:cNvSpPr/>
          <p:nvPr/>
        </p:nvSpPr>
        <p:spPr>
          <a:xfrm>
            <a:off x="788438" y="335902"/>
            <a:ext cx="2052734" cy="205274"/>
          </a:xfrm>
          <a:prstGeom prst="round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Action Button: Blank 7">
            <a:hlinkClick r:id="" action="ppaction://hlinkshowjump?jump=firstslide" highlightClick="1"/>
          </p:cNvPr>
          <p:cNvSpPr/>
          <p:nvPr/>
        </p:nvSpPr>
        <p:spPr>
          <a:xfrm>
            <a:off x="5355770" y="0"/>
            <a:ext cx="1520889" cy="1040235"/>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8466" y="21058"/>
            <a:ext cx="1499812" cy="1040235"/>
          </a:xfrm>
          <a:prstGeom prst="rect">
            <a:avLst/>
          </a:prstGeom>
        </p:spPr>
      </p:pic>
      <p:pic>
        <p:nvPicPr>
          <p:cNvPr id="10" name="Graphic 9" descr="Magnifying glass"/>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2841172" y="296247"/>
            <a:ext cx="284584" cy="284584"/>
          </a:xfrm>
          <a:prstGeom prst="rect">
            <a:avLst/>
          </a:prstGeom>
        </p:spPr>
      </p:pic>
      <p:sp>
        <p:nvSpPr>
          <p:cNvPr id="12" name="TextBox 11"/>
          <p:cNvSpPr txBox="1"/>
          <p:nvPr/>
        </p:nvSpPr>
        <p:spPr>
          <a:xfrm>
            <a:off x="1504235" y="78959"/>
            <a:ext cx="621139" cy="253916"/>
          </a:xfrm>
          <a:prstGeom prst="rect">
            <a:avLst/>
          </a:prstGeom>
          <a:noFill/>
        </p:spPr>
        <p:txBody>
          <a:bodyPr wrap="square" rtlCol="0">
            <a:spAutoFit/>
          </a:bodyPr>
          <a:lstStyle/>
          <a:p>
            <a:r>
              <a:rPr lang="en-US" sz="1050" dirty="0">
                <a:latin typeface="Arial" panose="020B0604020202020204" pitchFamily="34" charset="0"/>
                <a:cs typeface="Arial" panose="020B0604020202020204" pitchFamily="34" charset="0"/>
              </a:rPr>
              <a:t>Search</a:t>
            </a:r>
          </a:p>
        </p:txBody>
      </p:sp>
      <p:sp>
        <p:nvSpPr>
          <p:cNvPr id="17" name="Rectangle: Rounded Corners 16"/>
          <p:cNvSpPr/>
          <p:nvPr/>
        </p:nvSpPr>
        <p:spPr>
          <a:xfrm>
            <a:off x="-7304" y="1034181"/>
            <a:ext cx="12199304" cy="420624"/>
          </a:xfrm>
          <a:prstGeom prst="roundRect">
            <a:avLst/>
          </a:prstGeom>
          <a:solidFill>
            <a:srgbClr val="EE2E24"/>
          </a:solidFill>
          <a:ln>
            <a:solidFill>
              <a:schemeClr val="tx1"/>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hlinkClick r:id="rId5" action="ppaction://hlinksldjump"/>
          </p:cNvPr>
          <p:cNvSpPr/>
          <p:nvPr/>
        </p:nvSpPr>
        <p:spPr>
          <a:xfrm>
            <a:off x="4666"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HOME</a:t>
            </a:r>
            <a:endParaRPr lang="en-US" dirty="0"/>
          </a:p>
        </p:txBody>
      </p:sp>
      <p:sp>
        <p:nvSpPr>
          <p:cNvPr id="13" name="Rectangle: Rounded Corners 12">
            <a:hlinkClick r:id="rId6" action="ppaction://hlinksldjump"/>
          </p:cNvPr>
          <p:cNvSpPr/>
          <p:nvPr/>
        </p:nvSpPr>
        <p:spPr>
          <a:xfrm>
            <a:off x="2441448"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BIKES</a:t>
            </a:r>
          </a:p>
        </p:txBody>
      </p:sp>
      <p:sp>
        <p:nvSpPr>
          <p:cNvPr id="14" name="Rectangle: Rounded Corners 13">
            <a:hlinkClick r:id="rId7" action="ppaction://hlinksldjump"/>
          </p:cNvPr>
          <p:cNvSpPr/>
          <p:nvPr/>
        </p:nvSpPr>
        <p:spPr>
          <a:xfrm>
            <a:off x="4864609" y="1040235"/>
            <a:ext cx="247762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PARTS &amp; ACCESSORIES</a:t>
            </a:r>
          </a:p>
        </p:txBody>
      </p:sp>
      <p:sp>
        <p:nvSpPr>
          <p:cNvPr id="15" name="Rectangle: Rounded Corners 14">
            <a:hlinkClick r:id="rId8" action="ppaction://hlinksldjump"/>
          </p:cNvPr>
          <p:cNvSpPr/>
          <p:nvPr/>
        </p:nvSpPr>
        <p:spPr>
          <a:xfrm>
            <a:off x="7349533"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SERVICE</a:t>
            </a:r>
          </a:p>
        </p:txBody>
      </p:sp>
      <p:sp>
        <p:nvSpPr>
          <p:cNvPr id="16" name="Rectangle: Rounded Corners 15">
            <a:hlinkClick r:id="rId9" action="ppaction://hlinksldjump"/>
          </p:cNvPr>
          <p:cNvSpPr/>
          <p:nvPr/>
        </p:nvSpPr>
        <p:spPr>
          <a:xfrm>
            <a:off x="9776144"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ABOUT US </a:t>
            </a:r>
            <a:endParaRPr lang="en-US" dirty="0"/>
          </a:p>
        </p:txBody>
      </p:sp>
      <p:sp>
        <p:nvSpPr>
          <p:cNvPr id="18" name="TextBox 17"/>
          <p:cNvSpPr txBox="1"/>
          <p:nvPr/>
        </p:nvSpPr>
        <p:spPr>
          <a:xfrm>
            <a:off x="9274629" y="62205"/>
            <a:ext cx="2794409" cy="892552"/>
          </a:xfrm>
          <a:prstGeom prst="rect">
            <a:avLst/>
          </a:prstGeom>
          <a:noFill/>
        </p:spPr>
        <p:txBody>
          <a:bodyPr wrap="square" rtlCol="0">
            <a:spAutoFit/>
          </a:bodyPr>
          <a:lstStyle/>
          <a:p>
            <a:pPr algn="ctr"/>
            <a:r>
              <a:rPr lang="en-US" sz="1600" u="sng" dirty="0">
                <a:latin typeface="Arial" panose="020B0604020202020204" pitchFamily="34" charset="0"/>
                <a:cs typeface="Arial" panose="020B0604020202020204" pitchFamily="34" charset="0"/>
              </a:rPr>
              <a:t>HOURS OF OPERATION</a:t>
            </a:r>
          </a:p>
          <a:p>
            <a:pPr algn="ctr"/>
            <a:r>
              <a:rPr lang="en-US" sz="1200" dirty="0">
                <a:latin typeface="Arial" panose="020B0604020202020204" pitchFamily="34" charset="0"/>
                <a:cs typeface="Arial" panose="020B0604020202020204" pitchFamily="34" charset="0"/>
              </a:rPr>
              <a:t>Mon-Fri: 10-6</a:t>
            </a:r>
          </a:p>
          <a:p>
            <a:pPr algn="ctr"/>
            <a:r>
              <a:rPr lang="en-US" sz="1200" dirty="0">
                <a:latin typeface="Arial" panose="020B0604020202020204" pitchFamily="34" charset="0"/>
                <a:cs typeface="Arial" panose="020B0604020202020204" pitchFamily="34" charset="0"/>
              </a:rPr>
              <a:t>Wed: Closed</a:t>
            </a:r>
          </a:p>
          <a:p>
            <a:pPr algn="ctr"/>
            <a:r>
              <a:rPr lang="en-US" sz="1200" dirty="0">
                <a:latin typeface="Arial" panose="020B0604020202020204" pitchFamily="34" charset="0"/>
                <a:cs typeface="Arial" panose="020B0604020202020204" pitchFamily="34" charset="0"/>
              </a:rPr>
              <a:t>Sat-Sun: 10-5</a:t>
            </a:r>
          </a:p>
        </p:txBody>
      </p:sp>
      <p:sp>
        <p:nvSpPr>
          <p:cNvPr id="3" name="Rectangle: Rounded Corners 2"/>
          <p:cNvSpPr/>
          <p:nvPr/>
        </p:nvSpPr>
        <p:spPr>
          <a:xfrm>
            <a:off x="7588177" y="4033525"/>
            <a:ext cx="4499430" cy="2773220"/>
          </a:xfrm>
          <a:prstGeom prst="roundRect">
            <a:avLst/>
          </a:prstGeom>
          <a:noFill/>
          <a:ln>
            <a:solidFill>
              <a:srgbClr val="EE2E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067782" y="1691871"/>
            <a:ext cx="3367520" cy="2554545"/>
          </a:xfrm>
          <a:prstGeom prst="rect">
            <a:avLst/>
          </a:prstGeom>
          <a:noFill/>
        </p:spPr>
        <p:txBody>
          <a:bodyPr wrap="square" rtlCol="0">
            <a:spAutoFit/>
          </a:bodyPr>
          <a:lstStyle/>
          <a:p>
            <a:r>
              <a:rPr lang="en-US" sz="1600" u="sng" dirty="0">
                <a:latin typeface="Arial" panose="020B0604020202020204" pitchFamily="34" charset="0"/>
                <a:cs typeface="Arial" panose="020B0604020202020204" pitchFamily="34" charset="0"/>
              </a:rPr>
              <a:t>Standard Tune-Up Includes</a:t>
            </a:r>
            <a:r>
              <a:rPr lang="en-US" sz="1600" dirty="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Cleaning of bike</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Re-lubrication of necessary parts</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Brake adjustments</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Derailleur adjustments</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Trueing of wheels</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Torqueing of all nuts, bolts, </a:t>
            </a:r>
            <a:r>
              <a:rPr lang="en-US" sz="1600" dirty="0" err="1">
                <a:latin typeface="Arial" panose="020B0604020202020204" pitchFamily="34" charset="0"/>
                <a:cs typeface="Arial" panose="020B0604020202020204" pitchFamily="34" charset="0"/>
              </a:rPr>
              <a:t>screws,etc</a:t>
            </a:r>
            <a:r>
              <a:rPr lang="en-US" sz="1600" dirty="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Inflating Tires</a:t>
            </a:r>
          </a:p>
        </p:txBody>
      </p:sp>
      <p:pic>
        <p:nvPicPr>
          <p:cNvPr id="19" name="Picture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88506" y="4047957"/>
            <a:ext cx="4503281" cy="2773221"/>
          </a:xfrm>
          <a:prstGeom prst="rect">
            <a:avLst/>
          </a:prstGeom>
          <a:ln>
            <a:noFill/>
          </a:ln>
          <a:effectLst>
            <a:softEdge rad="266700"/>
          </a:effectLst>
        </p:spPr>
      </p:pic>
      <p:sp>
        <p:nvSpPr>
          <p:cNvPr id="9" name="TextBox 8"/>
          <p:cNvSpPr txBox="1"/>
          <p:nvPr/>
        </p:nvSpPr>
        <p:spPr>
          <a:xfrm>
            <a:off x="150125" y="1695048"/>
            <a:ext cx="3634740" cy="5162952"/>
          </a:xfrm>
          <a:prstGeom prst="rect">
            <a:avLst/>
          </a:prstGeom>
          <a:noFill/>
        </p:spPr>
        <p:txBody>
          <a:bodyPr wrap="square" rtlCol="0">
            <a:spAutoFit/>
          </a:bodyPr>
          <a:lstStyle/>
          <a:p>
            <a:pPr algn="ctr"/>
            <a:r>
              <a:rPr lang="en-US" sz="1100" u="sng" dirty="0">
                <a:latin typeface="Arial" panose="020B0604020202020204" pitchFamily="34" charset="0"/>
                <a:cs typeface="Arial" panose="020B0604020202020204" pitchFamily="34" charset="0"/>
              </a:rPr>
              <a:t>SERVICE RATES 4/1/2017</a:t>
            </a:r>
          </a:p>
          <a:p>
            <a:pPr algn="ctr"/>
            <a:endParaRPr lang="en-US" sz="1100" dirty="0">
              <a:latin typeface="Arial" panose="020B0604020202020204" pitchFamily="34" charset="0"/>
              <a:cs typeface="Arial" panose="020B0604020202020204" pitchFamily="34" charset="0"/>
            </a:endParaRPr>
          </a:p>
          <a:p>
            <a:pPr algn="ctr"/>
            <a:r>
              <a:rPr lang="en-US" sz="1100" u="sng" dirty="0">
                <a:latin typeface="Arial" panose="020B0604020202020204" pitchFamily="34" charset="0"/>
                <a:cs typeface="Arial" panose="020B0604020202020204" pitchFamily="34" charset="0"/>
              </a:rPr>
              <a:t>SERVICE PACKAGES </a:t>
            </a:r>
            <a:endParaRPr lang="en-US" sz="1100" dirty="0">
              <a:latin typeface="Arial" panose="020B0604020202020204" pitchFamily="34" charset="0"/>
              <a:cs typeface="Arial" panose="020B0604020202020204" pitchFamily="34" charset="0"/>
            </a:endParaRPr>
          </a:p>
          <a:p>
            <a:pPr algn="ctr"/>
            <a:r>
              <a:rPr lang="en-US" sz="1100" dirty="0">
                <a:latin typeface="Arial" panose="020B0604020202020204" pitchFamily="34" charset="0"/>
                <a:cs typeface="Arial" panose="020B0604020202020204" pitchFamily="34" charset="0"/>
              </a:rPr>
              <a:t>Standard Tune-Up - $80</a:t>
            </a:r>
          </a:p>
          <a:p>
            <a:pPr algn="ctr"/>
            <a:r>
              <a:rPr lang="en-US" sz="1100" dirty="0">
                <a:latin typeface="Arial" panose="020B0604020202020204" pitchFamily="34" charset="0"/>
                <a:cs typeface="Arial" panose="020B0604020202020204" pitchFamily="34" charset="0"/>
              </a:rPr>
              <a:t>(Add $20 for hydro brake equipped bikes that require brake bleed)</a:t>
            </a:r>
          </a:p>
          <a:p>
            <a:pPr algn="ctr"/>
            <a:r>
              <a:rPr lang="en-US" sz="1100" dirty="0">
                <a:latin typeface="Arial" panose="020B0604020202020204" pitchFamily="34" charset="0"/>
                <a:cs typeface="Arial" panose="020B0604020202020204" pitchFamily="34" charset="0"/>
              </a:rPr>
              <a:t>Enhanced Tune-Up - $120</a:t>
            </a:r>
          </a:p>
          <a:p>
            <a:pPr algn="ctr"/>
            <a:r>
              <a:rPr lang="en-US" sz="1100" dirty="0">
                <a:latin typeface="Arial" panose="020B0604020202020204" pitchFamily="34" charset="0"/>
                <a:cs typeface="Arial" panose="020B0604020202020204" pitchFamily="34" charset="0"/>
              </a:rPr>
              <a:t>(Add $20 for hydro brake equipped bikes that require brake bleed)</a:t>
            </a:r>
          </a:p>
          <a:p>
            <a:pPr algn="ctr"/>
            <a:r>
              <a:rPr lang="en-US" sz="1100" dirty="0">
                <a:latin typeface="Arial" panose="020B0604020202020204" pitchFamily="34" charset="0"/>
                <a:cs typeface="Arial" panose="020B0604020202020204" pitchFamily="34" charset="0"/>
              </a:rPr>
              <a:t>Premium Tune-Up -$250</a:t>
            </a:r>
          </a:p>
          <a:p>
            <a:pPr algn="ctr"/>
            <a:r>
              <a:rPr lang="en-US" sz="1100" dirty="0">
                <a:latin typeface="Arial" panose="020B0604020202020204" pitchFamily="34" charset="0"/>
                <a:cs typeface="Arial" panose="020B0604020202020204" pitchFamily="34" charset="0"/>
              </a:rPr>
              <a:t> </a:t>
            </a:r>
          </a:p>
          <a:p>
            <a:pPr algn="ctr"/>
            <a:r>
              <a:rPr lang="en-US" sz="1100" u="sng" dirty="0">
                <a:latin typeface="Arial" panose="020B0604020202020204" pitchFamily="34" charset="0"/>
                <a:cs typeface="Arial" panose="020B0604020202020204" pitchFamily="34" charset="0"/>
              </a:rPr>
              <a:t>WHEELS</a:t>
            </a:r>
            <a:endParaRPr lang="en-US" sz="1100" dirty="0">
              <a:latin typeface="Arial" panose="020B0604020202020204" pitchFamily="34" charset="0"/>
              <a:cs typeface="Arial" panose="020B0604020202020204" pitchFamily="34" charset="0"/>
            </a:endParaRPr>
          </a:p>
          <a:p>
            <a:pPr algn="ctr"/>
            <a:r>
              <a:rPr lang="en-US" sz="1100" dirty="0">
                <a:latin typeface="Arial" panose="020B0604020202020204" pitchFamily="34" charset="0"/>
                <a:cs typeface="Arial" panose="020B0604020202020204" pitchFamily="34" charset="0"/>
              </a:rPr>
              <a:t>Flat Tire Repair - $10 Labor</a:t>
            </a:r>
          </a:p>
          <a:p>
            <a:pPr algn="ctr"/>
            <a:r>
              <a:rPr lang="en-US" sz="1100" dirty="0">
                <a:latin typeface="Arial" panose="020B0604020202020204" pitchFamily="34" charset="0"/>
                <a:cs typeface="Arial" panose="020B0604020202020204" pitchFamily="34" charset="0"/>
              </a:rPr>
              <a:t>(Plus cost of tube and rim strip)</a:t>
            </a:r>
          </a:p>
          <a:p>
            <a:pPr algn="ctr"/>
            <a:r>
              <a:rPr lang="en-US" sz="1100" dirty="0">
                <a:latin typeface="Arial" panose="020B0604020202020204" pitchFamily="34" charset="0"/>
                <a:cs typeface="Arial" panose="020B0604020202020204" pitchFamily="34" charset="0"/>
              </a:rPr>
              <a:t>Replace Spoke - $25 Labor </a:t>
            </a:r>
          </a:p>
          <a:p>
            <a:pPr algn="ctr"/>
            <a:r>
              <a:rPr lang="en-US" sz="1100" dirty="0">
                <a:latin typeface="Arial" panose="020B0604020202020204" pitchFamily="34" charset="0"/>
                <a:cs typeface="Arial" panose="020B0604020202020204" pitchFamily="34" charset="0"/>
              </a:rPr>
              <a:t>(Plus cost of spokes)</a:t>
            </a:r>
          </a:p>
          <a:p>
            <a:pPr algn="ctr"/>
            <a:r>
              <a:rPr lang="en-US" sz="1100" dirty="0">
                <a:latin typeface="Arial" panose="020B0604020202020204" pitchFamily="34" charset="0"/>
                <a:cs typeface="Arial" panose="020B0604020202020204" pitchFamily="34" charset="0"/>
              </a:rPr>
              <a:t>True Wheel - $25</a:t>
            </a:r>
          </a:p>
          <a:p>
            <a:pPr algn="ctr"/>
            <a:r>
              <a:rPr lang="en-US" sz="1100" dirty="0">
                <a:latin typeface="Arial" panose="020B0604020202020204" pitchFamily="34" charset="0"/>
                <a:cs typeface="Arial" panose="020B0604020202020204" pitchFamily="34" charset="0"/>
              </a:rPr>
              <a:t>Replace Freewheel/Cassette - $15</a:t>
            </a:r>
          </a:p>
          <a:p>
            <a:pPr algn="ctr"/>
            <a:r>
              <a:rPr lang="en-US" sz="1100" dirty="0">
                <a:latin typeface="Arial" panose="020B0604020202020204" pitchFamily="34" charset="0"/>
                <a:cs typeface="Arial" panose="020B0604020202020204" pitchFamily="34" charset="0"/>
              </a:rPr>
              <a:t> </a:t>
            </a:r>
          </a:p>
          <a:p>
            <a:pPr algn="ctr"/>
            <a:r>
              <a:rPr lang="en-US" sz="1100" u="sng" dirty="0">
                <a:latin typeface="Arial" panose="020B0604020202020204" pitchFamily="34" charset="0"/>
                <a:cs typeface="Arial" panose="020B0604020202020204" pitchFamily="34" charset="0"/>
              </a:rPr>
              <a:t>BRAKES</a:t>
            </a:r>
            <a:endParaRPr lang="en-US" sz="1100" dirty="0">
              <a:latin typeface="Arial" panose="020B0604020202020204" pitchFamily="34" charset="0"/>
              <a:cs typeface="Arial" panose="020B0604020202020204" pitchFamily="34" charset="0"/>
            </a:endParaRPr>
          </a:p>
          <a:p>
            <a:pPr algn="ctr"/>
            <a:r>
              <a:rPr lang="en-US" sz="1100" dirty="0">
                <a:latin typeface="Arial" panose="020B0604020202020204" pitchFamily="34" charset="0"/>
                <a:cs typeface="Arial" panose="020B0604020202020204" pitchFamily="34" charset="0"/>
              </a:rPr>
              <a:t>Adjust Standard Brake System - $10</a:t>
            </a:r>
          </a:p>
          <a:p>
            <a:pPr algn="ctr"/>
            <a:r>
              <a:rPr lang="en-US" sz="1100" dirty="0">
                <a:latin typeface="Arial" panose="020B0604020202020204" pitchFamily="34" charset="0"/>
                <a:cs typeface="Arial" panose="020B0604020202020204" pitchFamily="34" charset="0"/>
              </a:rPr>
              <a:t>(Per Wheel)</a:t>
            </a:r>
          </a:p>
          <a:p>
            <a:pPr algn="ctr"/>
            <a:r>
              <a:rPr lang="en-US" sz="1100" dirty="0">
                <a:latin typeface="Arial" panose="020B0604020202020204" pitchFamily="34" charset="0"/>
                <a:cs typeface="Arial" panose="020B0604020202020204" pitchFamily="34" charset="0"/>
              </a:rPr>
              <a:t>Hydraulic Brake System Bleed - $35 Per Wheel</a:t>
            </a:r>
          </a:p>
          <a:p>
            <a:pPr algn="ctr"/>
            <a:r>
              <a:rPr lang="en-US" sz="1100" dirty="0">
                <a:latin typeface="Arial" panose="020B0604020202020204" pitchFamily="34" charset="0"/>
                <a:cs typeface="Arial" panose="020B0604020202020204" pitchFamily="34" charset="0"/>
              </a:rPr>
              <a:t>(Plus parts and shop supplies)</a:t>
            </a:r>
          </a:p>
          <a:p>
            <a:pPr algn="ctr"/>
            <a:r>
              <a:rPr lang="en-US" sz="1100" dirty="0">
                <a:latin typeface="Arial" panose="020B0604020202020204" pitchFamily="34" charset="0"/>
                <a:cs typeface="Arial" panose="020B0604020202020204" pitchFamily="34" charset="0"/>
              </a:rPr>
              <a:t> </a:t>
            </a:r>
          </a:p>
          <a:p>
            <a:pPr algn="ctr"/>
            <a:r>
              <a:rPr lang="en-US" sz="1100" u="sng" dirty="0">
                <a:latin typeface="Arial" panose="020B0604020202020204" pitchFamily="34" charset="0"/>
                <a:cs typeface="Arial" panose="020B0604020202020204" pitchFamily="34" charset="0"/>
              </a:rPr>
              <a:t>DRIVETRAIN</a:t>
            </a:r>
            <a:endParaRPr lang="en-US" sz="1100" dirty="0">
              <a:latin typeface="Arial" panose="020B0604020202020204" pitchFamily="34" charset="0"/>
              <a:cs typeface="Arial" panose="020B0604020202020204" pitchFamily="34" charset="0"/>
            </a:endParaRPr>
          </a:p>
          <a:p>
            <a:pPr algn="ctr"/>
            <a:r>
              <a:rPr lang="en-US" sz="1100" dirty="0">
                <a:latin typeface="Arial" panose="020B0604020202020204" pitchFamily="34" charset="0"/>
                <a:cs typeface="Arial" panose="020B0604020202020204" pitchFamily="34" charset="0"/>
              </a:rPr>
              <a:t>Basic Drivetrain Clean $ Lube - $25</a:t>
            </a:r>
          </a:p>
          <a:p>
            <a:pPr algn="ctr"/>
            <a:r>
              <a:rPr lang="en-US" sz="1100" dirty="0">
                <a:latin typeface="Arial" panose="020B0604020202020204" pitchFamily="34" charset="0"/>
                <a:cs typeface="Arial" panose="020B0604020202020204" pitchFamily="34" charset="0"/>
              </a:rPr>
              <a:t>Replace Chain - $20</a:t>
            </a:r>
          </a:p>
          <a:p>
            <a:pPr algn="ctr"/>
            <a:r>
              <a:rPr lang="en-US" sz="1100" dirty="0">
                <a:latin typeface="Arial" panose="020B0604020202020204" pitchFamily="34" charset="0"/>
                <a:cs typeface="Arial" panose="020B0604020202020204" pitchFamily="34" charset="0"/>
              </a:rPr>
              <a:t>Adjust Derailleur- $10 Each</a:t>
            </a:r>
          </a:p>
          <a:p>
            <a:r>
              <a:rPr lang="en-US" sz="1050" dirty="0">
                <a:latin typeface="Arial" panose="020B0604020202020204" pitchFamily="34" charset="0"/>
                <a:cs typeface="Arial" panose="020B0604020202020204" pitchFamily="34" charset="0"/>
              </a:rPr>
              <a:t> </a:t>
            </a:r>
          </a:p>
        </p:txBody>
      </p:sp>
      <p:sp>
        <p:nvSpPr>
          <p:cNvPr id="21" name="TextBox 20"/>
          <p:cNvSpPr txBox="1"/>
          <p:nvPr/>
        </p:nvSpPr>
        <p:spPr>
          <a:xfrm>
            <a:off x="4027683" y="4342917"/>
            <a:ext cx="3314546" cy="1077218"/>
          </a:xfrm>
          <a:prstGeom prst="rect">
            <a:avLst/>
          </a:prstGeom>
          <a:noFill/>
        </p:spPr>
        <p:txBody>
          <a:bodyPr wrap="square" rtlCol="0">
            <a:spAutoFit/>
          </a:bodyPr>
          <a:lstStyle/>
          <a:p>
            <a:r>
              <a:rPr lang="en-US" sz="1600" u="sng" dirty="0">
                <a:latin typeface="Arial" panose="020B0604020202020204" pitchFamily="34" charset="0"/>
                <a:cs typeface="Arial" panose="020B0604020202020204" pitchFamily="34" charset="0"/>
              </a:rPr>
              <a:t>Enhanced Tune-Up Includes:</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All services included with Standard Tune-Up plus new cables and hosing</a:t>
            </a:r>
            <a:endParaRPr lang="en-US" sz="1600" u="sng" dirty="0">
              <a:latin typeface="Arial" panose="020B0604020202020204" pitchFamily="34" charset="0"/>
              <a:cs typeface="Arial" panose="020B0604020202020204" pitchFamily="34" charset="0"/>
            </a:endParaRPr>
          </a:p>
        </p:txBody>
      </p:sp>
      <p:sp>
        <p:nvSpPr>
          <p:cNvPr id="23" name="TextBox 22"/>
          <p:cNvSpPr txBox="1"/>
          <p:nvPr/>
        </p:nvSpPr>
        <p:spPr>
          <a:xfrm>
            <a:off x="3972062" y="5519781"/>
            <a:ext cx="3314546" cy="1323439"/>
          </a:xfrm>
          <a:prstGeom prst="rect">
            <a:avLst/>
          </a:prstGeom>
          <a:noFill/>
        </p:spPr>
        <p:txBody>
          <a:bodyPr wrap="square" rtlCol="0">
            <a:spAutoFit/>
          </a:bodyPr>
          <a:lstStyle/>
          <a:p>
            <a:r>
              <a:rPr lang="en-US" sz="1600" u="sng" dirty="0">
                <a:latin typeface="Arial" panose="020B0604020202020204" pitchFamily="34" charset="0"/>
                <a:cs typeface="Arial" panose="020B0604020202020204" pitchFamily="34" charset="0"/>
              </a:rPr>
              <a:t>Premium Tune-Up Includes:</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All services included with Enhanced Tune-Up plus bearing overhauls (Headset, Bottom Bracket, Hubs F&amp;R</a:t>
            </a:r>
          </a:p>
        </p:txBody>
      </p:sp>
      <p:sp>
        <p:nvSpPr>
          <p:cNvPr id="24" name="Rectangle: Rounded Corners 23"/>
          <p:cNvSpPr/>
          <p:nvPr/>
        </p:nvSpPr>
        <p:spPr>
          <a:xfrm>
            <a:off x="35819" y="1681341"/>
            <a:ext cx="3747120" cy="4998266"/>
          </a:xfrm>
          <a:prstGeom prst="roundRect">
            <a:avLst/>
          </a:prstGeom>
          <a:noFill/>
          <a:ln>
            <a:solidFill>
              <a:srgbClr val="EE2E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Rounded Corners 25"/>
          <p:cNvSpPr/>
          <p:nvPr/>
        </p:nvSpPr>
        <p:spPr>
          <a:xfrm>
            <a:off x="7586251" y="1681341"/>
            <a:ext cx="4501356" cy="2166759"/>
          </a:xfrm>
          <a:prstGeom prst="roundRect">
            <a:avLst/>
          </a:prstGeom>
          <a:noFill/>
          <a:ln>
            <a:solidFill>
              <a:srgbClr val="EE2E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7756330" y="1831296"/>
            <a:ext cx="4160520" cy="2092881"/>
          </a:xfrm>
          <a:prstGeom prst="rect">
            <a:avLst/>
          </a:prstGeom>
          <a:noFill/>
        </p:spPr>
        <p:txBody>
          <a:bodyPr wrap="square" rtlCol="0">
            <a:spAutoFit/>
          </a:bodyPr>
          <a:lstStyle/>
          <a:p>
            <a:pPr algn="ctr"/>
            <a:r>
              <a:rPr lang="en-US" sz="1400" u="sng" dirty="0">
                <a:latin typeface="Arial" panose="020B0604020202020204" pitchFamily="34" charset="0"/>
                <a:cs typeface="Arial" panose="020B0604020202020204" pitchFamily="34" charset="0"/>
              </a:rPr>
              <a:t>Extra Services Include: </a:t>
            </a:r>
            <a:endParaRPr lang="en-US" sz="1400"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Assemble Boxed Bicycles- Prices Vary</a:t>
            </a:r>
          </a:p>
          <a:p>
            <a:pPr algn="ctr"/>
            <a:r>
              <a:rPr lang="en-US" sz="1400" dirty="0">
                <a:latin typeface="Arial" panose="020B0604020202020204" pitchFamily="34" charset="0"/>
                <a:cs typeface="Arial" panose="020B0604020202020204" pitchFamily="34" charset="0"/>
              </a:rPr>
              <a:t>Installing Accessories- (Free when purchased from Pops Bike Shop)- </a:t>
            </a:r>
          </a:p>
          <a:p>
            <a:pPr algn="ctr"/>
            <a:r>
              <a:rPr lang="en-US" sz="1400" dirty="0">
                <a:latin typeface="Arial" panose="020B0604020202020204" pitchFamily="34" charset="0"/>
                <a:cs typeface="Arial" panose="020B0604020202020204" pitchFamily="34" charset="0"/>
              </a:rPr>
              <a:t>Water bottle cage, Light, Saddle, Grips-$5</a:t>
            </a:r>
          </a:p>
          <a:p>
            <a:pPr algn="ctr"/>
            <a:r>
              <a:rPr lang="en-US" sz="1400" dirty="0">
                <a:latin typeface="Arial" panose="020B0604020202020204" pitchFamily="34" charset="0"/>
                <a:cs typeface="Arial" panose="020B0604020202020204" pitchFamily="34" charset="0"/>
              </a:rPr>
              <a:t>Mirror, Bar Ends, Pedals- $10</a:t>
            </a:r>
          </a:p>
          <a:p>
            <a:pPr algn="ctr"/>
            <a:r>
              <a:rPr lang="en-US" sz="1400" dirty="0">
                <a:latin typeface="Arial" panose="020B0604020202020204" pitchFamily="34" charset="0"/>
                <a:cs typeface="Arial" panose="020B0604020202020204" pitchFamily="34" charset="0"/>
              </a:rPr>
              <a:t>Racks, Computer, Rack Mounted Baby Seats, Aero Bars- $20</a:t>
            </a:r>
          </a:p>
          <a:p>
            <a:endParaRPr lang="en-US" dirty="0"/>
          </a:p>
        </p:txBody>
      </p:sp>
      <p:sp>
        <p:nvSpPr>
          <p:cNvPr id="28" name="Star: 5 Points 27"/>
          <p:cNvSpPr/>
          <p:nvPr/>
        </p:nvSpPr>
        <p:spPr>
          <a:xfrm>
            <a:off x="6749759" y="1759806"/>
            <a:ext cx="186299" cy="188004"/>
          </a:xfrm>
          <a:prstGeom prst="star5">
            <a:avLst/>
          </a:prstGeom>
          <a:solidFill>
            <a:srgbClr val="EE2E24"/>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Star: 5 Points 28"/>
          <p:cNvSpPr/>
          <p:nvPr/>
        </p:nvSpPr>
        <p:spPr>
          <a:xfrm>
            <a:off x="6756436" y="4421465"/>
            <a:ext cx="186299" cy="188004"/>
          </a:xfrm>
          <a:prstGeom prst="star5">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tar: 5 Points 29"/>
          <p:cNvSpPr/>
          <p:nvPr/>
        </p:nvSpPr>
        <p:spPr>
          <a:xfrm>
            <a:off x="6749758" y="5630373"/>
            <a:ext cx="186299" cy="188004"/>
          </a:xfrm>
          <a:prstGeom prst="star5">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35013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p:cNvSpPr/>
          <p:nvPr/>
        </p:nvSpPr>
        <p:spPr>
          <a:xfrm>
            <a:off x="788438" y="335902"/>
            <a:ext cx="2052734" cy="205274"/>
          </a:xfrm>
          <a:prstGeom prst="round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Action Button: Blank 7">
            <a:hlinkClick r:id="" action="ppaction://hlinkshowjump?jump=firstslide" highlightClick="1"/>
          </p:cNvPr>
          <p:cNvSpPr/>
          <p:nvPr/>
        </p:nvSpPr>
        <p:spPr>
          <a:xfrm>
            <a:off x="5355770" y="0"/>
            <a:ext cx="1520889" cy="1040235"/>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8466" y="21058"/>
            <a:ext cx="1499812" cy="1040235"/>
          </a:xfrm>
          <a:prstGeom prst="rect">
            <a:avLst/>
          </a:prstGeom>
        </p:spPr>
      </p:pic>
      <p:pic>
        <p:nvPicPr>
          <p:cNvPr id="10" name="Graphic 9" descr="Magnifying glass"/>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2841172" y="296247"/>
            <a:ext cx="284584" cy="284584"/>
          </a:xfrm>
          <a:prstGeom prst="rect">
            <a:avLst/>
          </a:prstGeom>
        </p:spPr>
      </p:pic>
      <p:sp>
        <p:nvSpPr>
          <p:cNvPr id="12" name="TextBox 11"/>
          <p:cNvSpPr txBox="1"/>
          <p:nvPr/>
        </p:nvSpPr>
        <p:spPr>
          <a:xfrm>
            <a:off x="1504235" y="78959"/>
            <a:ext cx="621139" cy="253916"/>
          </a:xfrm>
          <a:prstGeom prst="rect">
            <a:avLst/>
          </a:prstGeom>
          <a:noFill/>
        </p:spPr>
        <p:txBody>
          <a:bodyPr wrap="square" rtlCol="0">
            <a:spAutoFit/>
          </a:bodyPr>
          <a:lstStyle/>
          <a:p>
            <a:r>
              <a:rPr lang="en-US" sz="1050" dirty="0">
                <a:latin typeface="Arial" panose="020B0604020202020204" pitchFamily="34" charset="0"/>
                <a:cs typeface="Arial" panose="020B0604020202020204" pitchFamily="34" charset="0"/>
              </a:rPr>
              <a:t>Search</a:t>
            </a:r>
          </a:p>
        </p:txBody>
      </p:sp>
      <p:sp>
        <p:nvSpPr>
          <p:cNvPr id="17" name="Rectangle: Rounded Corners 16"/>
          <p:cNvSpPr/>
          <p:nvPr/>
        </p:nvSpPr>
        <p:spPr>
          <a:xfrm>
            <a:off x="-7304" y="1034181"/>
            <a:ext cx="12199304" cy="406010"/>
          </a:xfrm>
          <a:prstGeom prst="roundRect">
            <a:avLst/>
          </a:prstGeom>
          <a:solidFill>
            <a:srgbClr val="EE2E2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hlinkClick r:id="rId6" action="ppaction://hlinksldjump"/>
          </p:cNvPr>
          <p:cNvSpPr/>
          <p:nvPr/>
        </p:nvSpPr>
        <p:spPr>
          <a:xfrm>
            <a:off x="4666"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HOME</a:t>
            </a:r>
            <a:endParaRPr lang="en-US" dirty="0"/>
          </a:p>
        </p:txBody>
      </p:sp>
      <p:sp>
        <p:nvSpPr>
          <p:cNvPr id="13" name="Rectangle: Rounded Corners 12">
            <a:hlinkClick r:id="rId7" action="ppaction://hlinksldjump"/>
          </p:cNvPr>
          <p:cNvSpPr/>
          <p:nvPr/>
        </p:nvSpPr>
        <p:spPr>
          <a:xfrm>
            <a:off x="2441448"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BIKES</a:t>
            </a:r>
          </a:p>
        </p:txBody>
      </p:sp>
      <p:sp>
        <p:nvSpPr>
          <p:cNvPr id="14" name="Rectangle: Rounded Corners 13">
            <a:hlinkClick r:id="rId8" action="ppaction://hlinksldjump"/>
          </p:cNvPr>
          <p:cNvSpPr/>
          <p:nvPr/>
        </p:nvSpPr>
        <p:spPr>
          <a:xfrm>
            <a:off x="4864609" y="1040235"/>
            <a:ext cx="247762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PARTS &amp; ACCESSORIES</a:t>
            </a:r>
          </a:p>
        </p:txBody>
      </p:sp>
      <p:sp>
        <p:nvSpPr>
          <p:cNvPr id="15" name="Rectangle: Rounded Corners 14">
            <a:hlinkClick r:id="rId9" action="ppaction://hlinksldjump"/>
          </p:cNvPr>
          <p:cNvSpPr/>
          <p:nvPr/>
        </p:nvSpPr>
        <p:spPr>
          <a:xfrm>
            <a:off x="7349533"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SERVICE</a:t>
            </a:r>
          </a:p>
        </p:txBody>
      </p:sp>
      <p:sp>
        <p:nvSpPr>
          <p:cNvPr id="16" name="Rectangle: Rounded Corners 15">
            <a:hlinkClick r:id="rId10" action="ppaction://hlinksldjump"/>
          </p:cNvPr>
          <p:cNvSpPr/>
          <p:nvPr/>
        </p:nvSpPr>
        <p:spPr>
          <a:xfrm>
            <a:off x="9776144"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ABOUT US </a:t>
            </a:r>
            <a:endParaRPr lang="en-US" dirty="0"/>
          </a:p>
        </p:txBody>
      </p:sp>
      <p:sp>
        <p:nvSpPr>
          <p:cNvPr id="18" name="TextBox 17"/>
          <p:cNvSpPr txBox="1"/>
          <p:nvPr/>
        </p:nvSpPr>
        <p:spPr>
          <a:xfrm>
            <a:off x="9274629" y="62205"/>
            <a:ext cx="2794409" cy="892552"/>
          </a:xfrm>
          <a:prstGeom prst="rect">
            <a:avLst/>
          </a:prstGeom>
          <a:noFill/>
        </p:spPr>
        <p:txBody>
          <a:bodyPr wrap="square" rtlCol="0">
            <a:spAutoFit/>
          </a:bodyPr>
          <a:lstStyle/>
          <a:p>
            <a:pPr algn="ctr"/>
            <a:r>
              <a:rPr lang="en-US" sz="1600" u="sng" dirty="0">
                <a:latin typeface="Arial" panose="020B0604020202020204" pitchFamily="34" charset="0"/>
                <a:cs typeface="Arial" panose="020B0604020202020204" pitchFamily="34" charset="0"/>
              </a:rPr>
              <a:t>HOURS OF OPERATION</a:t>
            </a:r>
          </a:p>
          <a:p>
            <a:pPr algn="ctr"/>
            <a:r>
              <a:rPr lang="en-US" sz="1200" dirty="0">
                <a:latin typeface="Arial" panose="020B0604020202020204" pitchFamily="34" charset="0"/>
                <a:cs typeface="Arial" panose="020B0604020202020204" pitchFamily="34" charset="0"/>
              </a:rPr>
              <a:t>Mon-Fri: 10-6</a:t>
            </a:r>
          </a:p>
          <a:p>
            <a:pPr algn="ctr"/>
            <a:r>
              <a:rPr lang="en-US" sz="1200" dirty="0">
                <a:latin typeface="Arial" panose="020B0604020202020204" pitchFamily="34" charset="0"/>
                <a:cs typeface="Arial" panose="020B0604020202020204" pitchFamily="34" charset="0"/>
              </a:rPr>
              <a:t>Wed: Closed</a:t>
            </a:r>
          </a:p>
          <a:p>
            <a:pPr algn="ctr"/>
            <a:r>
              <a:rPr lang="en-US" sz="1200" dirty="0">
                <a:latin typeface="Arial" panose="020B0604020202020204" pitchFamily="34" charset="0"/>
                <a:cs typeface="Arial" panose="020B0604020202020204" pitchFamily="34" charset="0"/>
              </a:rPr>
              <a:t>Sat-Sun: 10-5</a:t>
            </a:r>
          </a:p>
        </p:txBody>
      </p:sp>
      <p:sp>
        <p:nvSpPr>
          <p:cNvPr id="19" name="TextBox 18"/>
          <p:cNvSpPr txBox="1"/>
          <p:nvPr/>
        </p:nvSpPr>
        <p:spPr>
          <a:xfrm>
            <a:off x="6876660" y="196951"/>
            <a:ext cx="1759340" cy="600164"/>
          </a:xfrm>
          <a:prstGeom prst="rect">
            <a:avLst/>
          </a:prstGeom>
          <a:noFill/>
        </p:spPr>
        <p:txBody>
          <a:bodyPr wrap="square" rtlCol="0">
            <a:spAutoFit/>
          </a:bodyPr>
          <a:lstStyle/>
          <a:p>
            <a:r>
              <a:rPr lang="en-US" sz="1100" dirty="0">
                <a:latin typeface="Arial" panose="020B0604020202020204" pitchFamily="34" charset="0"/>
                <a:cs typeface="Arial" panose="020B0604020202020204" pitchFamily="34" charset="0"/>
              </a:rPr>
              <a:t>227 West Union Ave</a:t>
            </a:r>
          </a:p>
          <a:p>
            <a:r>
              <a:rPr lang="en-US" sz="1100" dirty="0">
                <a:latin typeface="Arial" panose="020B0604020202020204" pitchFamily="34" charset="0"/>
                <a:cs typeface="Arial" panose="020B0604020202020204" pitchFamily="34" charset="0"/>
              </a:rPr>
              <a:t>Bound Brook NJ, 08805</a:t>
            </a:r>
          </a:p>
          <a:p>
            <a:r>
              <a:rPr lang="en-US" sz="1100" dirty="0">
                <a:latin typeface="Arial" panose="020B0604020202020204" pitchFamily="34" charset="0"/>
                <a:cs typeface="Arial" panose="020B0604020202020204" pitchFamily="34" charset="0"/>
              </a:rPr>
              <a:t>732-356-2453</a:t>
            </a:r>
          </a:p>
        </p:txBody>
      </p:sp>
      <p:pic>
        <p:nvPicPr>
          <p:cNvPr id="9" name="Picture 8"/>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7292298" y="1638740"/>
            <a:ext cx="4499470" cy="3374602"/>
          </a:xfrm>
          <a:prstGeom prst="rect">
            <a:avLst/>
          </a:prstGeom>
        </p:spPr>
      </p:pic>
      <p:sp>
        <p:nvSpPr>
          <p:cNvPr id="23" name="TextBox 22"/>
          <p:cNvSpPr txBox="1"/>
          <p:nvPr/>
        </p:nvSpPr>
        <p:spPr>
          <a:xfrm>
            <a:off x="5135" y="1422456"/>
            <a:ext cx="7279859" cy="3785652"/>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“So, when do you guys open your own shop?”</a:t>
            </a:r>
          </a:p>
          <a:p>
            <a:pPr algn="ctr"/>
            <a:r>
              <a:rPr lang="en-US" sz="1600" dirty="0">
                <a:latin typeface="Arial" panose="020B0604020202020204" pitchFamily="34" charset="0"/>
                <a:cs typeface="Arial" panose="020B0604020202020204" pitchFamily="34" charset="0"/>
              </a:rPr>
              <a:t>	It was amazing how many times over the final few months of </a:t>
            </a:r>
            <a:r>
              <a:rPr lang="en-US" sz="1600" dirty="0" err="1">
                <a:latin typeface="Arial" panose="020B0604020202020204" pitchFamily="34" charset="0"/>
                <a:cs typeface="Arial" panose="020B0604020202020204" pitchFamily="34" charset="0"/>
              </a:rPr>
              <a:t>Efinger</a:t>
            </a:r>
            <a:r>
              <a:rPr lang="en-US" sz="1600" dirty="0">
                <a:latin typeface="Arial" panose="020B0604020202020204" pitchFamily="34" charset="0"/>
                <a:cs typeface="Arial" panose="020B0604020202020204" pitchFamily="34" charset="0"/>
              </a:rPr>
              <a:t> Sporting Goods some member of the </a:t>
            </a:r>
            <a:r>
              <a:rPr lang="en-US" sz="1600" dirty="0" err="1">
                <a:latin typeface="Arial" panose="020B0604020202020204" pitchFamily="34" charset="0"/>
                <a:cs typeface="Arial" panose="020B0604020202020204" pitchFamily="34" charset="0"/>
              </a:rPr>
              <a:t>Cianfrone</a:t>
            </a:r>
            <a:r>
              <a:rPr lang="en-US" sz="1600" dirty="0">
                <a:latin typeface="Arial" panose="020B0604020202020204" pitchFamily="34" charset="0"/>
                <a:cs typeface="Arial" panose="020B0604020202020204" pitchFamily="34" charset="0"/>
              </a:rPr>
              <a:t> family was asked the question. I guess that is what happens when a part of that family has been one of the constant faces in the Central Jersey bicycle community for over 35 years, but it was still surprising every time. But it was also a message. </a:t>
            </a:r>
          </a:p>
          <a:p>
            <a:pPr algn="ctr"/>
            <a:r>
              <a:rPr lang="en-US" sz="1600" dirty="0">
                <a:latin typeface="Arial" panose="020B0604020202020204" pitchFamily="34" charset="0"/>
                <a:cs typeface="Arial" panose="020B0604020202020204" pitchFamily="34" charset="0"/>
              </a:rPr>
              <a:t>	Clearly over the years Marc had done something right. So, at the end of the day it felt like the right thing to do. And so, Pops Bike Shop was born. It wasn’t an easy road. The official career started way back in the 1980s down on Hamilton Street when a great guy named Sam Gilbert gave him his first shot. After working with Sam, Marc became a sales rep in the Tri State Area for Diamondback. Eventually with his family growing  Marc needed something closer to home, so he worked at Wheel Life Cycles in Belle Mead, Somerville and Skillman. From there he returned to his roots in Bound Brook at </a:t>
            </a:r>
            <a:r>
              <a:rPr lang="en-US" sz="1600" dirty="0" err="1">
                <a:latin typeface="Arial" panose="020B0604020202020204" pitchFamily="34" charset="0"/>
                <a:cs typeface="Arial" panose="020B0604020202020204" pitchFamily="34" charset="0"/>
              </a:rPr>
              <a:t>Efinger</a:t>
            </a:r>
            <a:r>
              <a:rPr lang="en-US" sz="1600" dirty="0">
                <a:latin typeface="Arial" panose="020B0604020202020204" pitchFamily="34" charset="0"/>
                <a:cs typeface="Arial" panose="020B0604020202020204" pitchFamily="34" charset="0"/>
              </a:rPr>
              <a:t> Sporting Goods for 12 great years before Pops became a reality. </a:t>
            </a:r>
          </a:p>
        </p:txBody>
      </p:sp>
      <p:sp>
        <p:nvSpPr>
          <p:cNvPr id="24" name="TextBox 23"/>
          <p:cNvSpPr txBox="1"/>
          <p:nvPr/>
        </p:nvSpPr>
        <p:spPr>
          <a:xfrm>
            <a:off x="-7304" y="5085122"/>
            <a:ext cx="11799072" cy="1846659"/>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But it all really started back at his home working on bikes with Pops. Those moments that Marc spent with his dad were the ones that stuck with him and made him want to work with bikes as a way to make a living. And over 40 years later, every day is just as exciting as the first. Except now it means a bit more. So, come on down and check us out because we promise to be the same people we always have been. Because Pops raised Marc that way. And Marc raised his kids that way. Bikes are supposed to be fun. And customers are supposed to be treated like friends. It is what makes this all great. Well, that and the chance to make our fathers proud. </a:t>
            </a:r>
          </a:p>
          <a:p>
            <a:endParaRPr lang="en-US" dirty="0"/>
          </a:p>
        </p:txBody>
      </p:sp>
    </p:spTree>
    <p:extLst>
      <p:ext uri="{BB962C8B-B14F-4D97-AF65-F5344CB8AC3E}">
        <p14:creationId xmlns:p14="http://schemas.microsoft.com/office/powerpoint/2010/main" val="18138064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Rounded Corners 6"/>
          <p:cNvSpPr/>
          <p:nvPr/>
        </p:nvSpPr>
        <p:spPr>
          <a:xfrm>
            <a:off x="788438" y="335902"/>
            <a:ext cx="2052734" cy="205274"/>
          </a:xfrm>
          <a:prstGeom prst="round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Action Button: Blank 7">
            <a:hlinkClick r:id="" action="ppaction://hlinkshowjump?jump=firstslide" highlightClick="1"/>
          </p:cNvPr>
          <p:cNvSpPr/>
          <p:nvPr/>
        </p:nvSpPr>
        <p:spPr>
          <a:xfrm>
            <a:off x="5355770" y="0"/>
            <a:ext cx="1520889" cy="1040235"/>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8466" y="21058"/>
            <a:ext cx="1499812" cy="1040235"/>
          </a:xfrm>
          <a:prstGeom prst="rect">
            <a:avLst/>
          </a:prstGeom>
        </p:spPr>
      </p:pic>
      <p:pic>
        <p:nvPicPr>
          <p:cNvPr id="10" name="Graphic 9" descr="Magnifying glass"/>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2841172" y="296247"/>
            <a:ext cx="284584" cy="284584"/>
          </a:xfrm>
          <a:prstGeom prst="rect">
            <a:avLst/>
          </a:prstGeom>
        </p:spPr>
      </p:pic>
      <p:sp>
        <p:nvSpPr>
          <p:cNvPr id="12" name="TextBox 11"/>
          <p:cNvSpPr txBox="1"/>
          <p:nvPr/>
        </p:nvSpPr>
        <p:spPr>
          <a:xfrm>
            <a:off x="1504235" y="78959"/>
            <a:ext cx="621139" cy="253916"/>
          </a:xfrm>
          <a:prstGeom prst="rect">
            <a:avLst/>
          </a:prstGeom>
          <a:noFill/>
        </p:spPr>
        <p:txBody>
          <a:bodyPr wrap="square" rtlCol="0">
            <a:spAutoFit/>
          </a:bodyPr>
          <a:lstStyle/>
          <a:p>
            <a:r>
              <a:rPr lang="en-US" sz="1050" dirty="0">
                <a:latin typeface="Arial" panose="020B0604020202020204" pitchFamily="34" charset="0"/>
                <a:cs typeface="Arial" panose="020B0604020202020204" pitchFamily="34" charset="0"/>
              </a:rPr>
              <a:t>Search</a:t>
            </a:r>
          </a:p>
        </p:txBody>
      </p:sp>
      <p:sp>
        <p:nvSpPr>
          <p:cNvPr id="17" name="Rectangle: Rounded Corners 16"/>
          <p:cNvSpPr/>
          <p:nvPr/>
        </p:nvSpPr>
        <p:spPr>
          <a:xfrm>
            <a:off x="-7304" y="1034181"/>
            <a:ext cx="12199304" cy="406010"/>
          </a:xfrm>
          <a:prstGeom prst="roundRect">
            <a:avLst/>
          </a:prstGeom>
          <a:solidFill>
            <a:srgbClr val="EE2E2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hlinkClick r:id="rId5" action="ppaction://hlinksldjump"/>
          </p:cNvPr>
          <p:cNvSpPr/>
          <p:nvPr/>
        </p:nvSpPr>
        <p:spPr>
          <a:xfrm>
            <a:off x="4666"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HOME</a:t>
            </a:r>
            <a:endParaRPr lang="en-US" dirty="0"/>
          </a:p>
        </p:txBody>
      </p:sp>
      <p:sp>
        <p:nvSpPr>
          <p:cNvPr id="13" name="Rectangle: Rounded Corners 12">
            <a:hlinkClick r:id="rId6" action="ppaction://hlinksldjump"/>
          </p:cNvPr>
          <p:cNvSpPr/>
          <p:nvPr/>
        </p:nvSpPr>
        <p:spPr>
          <a:xfrm>
            <a:off x="2441448"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BIKES</a:t>
            </a:r>
          </a:p>
        </p:txBody>
      </p:sp>
      <p:sp>
        <p:nvSpPr>
          <p:cNvPr id="14" name="Rectangle: Rounded Corners 13">
            <a:hlinkClick r:id="rId7" action="ppaction://hlinksldjump"/>
          </p:cNvPr>
          <p:cNvSpPr/>
          <p:nvPr/>
        </p:nvSpPr>
        <p:spPr>
          <a:xfrm>
            <a:off x="4864609" y="1040235"/>
            <a:ext cx="247762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PARTS &amp; ACCESSORIES</a:t>
            </a:r>
          </a:p>
        </p:txBody>
      </p:sp>
      <p:sp>
        <p:nvSpPr>
          <p:cNvPr id="15" name="Rectangle: Rounded Corners 14">
            <a:hlinkClick r:id="rId8" action="ppaction://hlinksldjump"/>
          </p:cNvPr>
          <p:cNvSpPr/>
          <p:nvPr/>
        </p:nvSpPr>
        <p:spPr>
          <a:xfrm>
            <a:off x="7349533"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SERVICE</a:t>
            </a:r>
          </a:p>
        </p:txBody>
      </p:sp>
      <p:sp>
        <p:nvSpPr>
          <p:cNvPr id="16" name="Rectangle: Rounded Corners 15">
            <a:hlinkClick r:id="rId9" action="ppaction://hlinksldjump"/>
          </p:cNvPr>
          <p:cNvSpPr/>
          <p:nvPr/>
        </p:nvSpPr>
        <p:spPr>
          <a:xfrm>
            <a:off x="9776144"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ABOUT US </a:t>
            </a:r>
            <a:endParaRPr lang="en-US" dirty="0"/>
          </a:p>
        </p:txBody>
      </p:sp>
      <p:cxnSp>
        <p:nvCxnSpPr>
          <p:cNvPr id="23" name="Cross Line 1"/>
          <p:cNvCxnSpPr>
            <a:cxnSpLocks/>
          </p:cNvCxnSpPr>
          <p:nvPr/>
        </p:nvCxnSpPr>
        <p:spPr>
          <a:xfrm>
            <a:off x="-8023" y="4157430"/>
            <a:ext cx="12207327" cy="0"/>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9274629" y="62205"/>
            <a:ext cx="2794409" cy="892552"/>
          </a:xfrm>
          <a:prstGeom prst="rect">
            <a:avLst/>
          </a:prstGeom>
          <a:noFill/>
        </p:spPr>
        <p:txBody>
          <a:bodyPr wrap="square" rtlCol="0">
            <a:spAutoFit/>
          </a:bodyPr>
          <a:lstStyle/>
          <a:p>
            <a:pPr algn="ctr"/>
            <a:r>
              <a:rPr lang="en-US" sz="1600" u="sng" dirty="0">
                <a:latin typeface="Arial" panose="020B0604020202020204" pitchFamily="34" charset="0"/>
                <a:cs typeface="Arial" panose="020B0604020202020204" pitchFamily="34" charset="0"/>
              </a:rPr>
              <a:t>HOURS OF OPERATION</a:t>
            </a:r>
          </a:p>
          <a:p>
            <a:pPr algn="ctr"/>
            <a:r>
              <a:rPr lang="en-US" sz="1200" dirty="0">
                <a:latin typeface="Arial" panose="020B0604020202020204" pitchFamily="34" charset="0"/>
                <a:cs typeface="Arial" panose="020B0604020202020204" pitchFamily="34" charset="0"/>
              </a:rPr>
              <a:t>Mon-Fri: 10-6</a:t>
            </a:r>
          </a:p>
          <a:p>
            <a:pPr algn="ctr"/>
            <a:r>
              <a:rPr lang="en-US" sz="1200" dirty="0">
                <a:latin typeface="Arial" panose="020B0604020202020204" pitchFamily="34" charset="0"/>
                <a:cs typeface="Arial" panose="020B0604020202020204" pitchFamily="34" charset="0"/>
              </a:rPr>
              <a:t>Wed: Closed</a:t>
            </a:r>
          </a:p>
          <a:p>
            <a:pPr algn="ctr"/>
            <a:r>
              <a:rPr lang="en-US" sz="1200" dirty="0">
                <a:latin typeface="Arial" panose="020B0604020202020204" pitchFamily="34" charset="0"/>
                <a:cs typeface="Arial" panose="020B0604020202020204" pitchFamily="34" charset="0"/>
              </a:rPr>
              <a:t>Sat-Sun: 10-5</a:t>
            </a:r>
          </a:p>
        </p:txBody>
      </p:sp>
      <p:sp>
        <p:nvSpPr>
          <p:cNvPr id="25" name="TextBox 24"/>
          <p:cNvSpPr txBox="1"/>
          <p:nvPr/>
        </p:nvSpPr>
        <p:spPr>
          <a:xfrm>
            <a:off x="6876660" y="196951"/>
            <a:ext cx="1759340" cy="600164"/>
          </a:xfrm>
          <a:prstGeom prst="rect">
            <a:avLst/>
          </a:prstGeom>
          <a:noFill/>
        </p:spPr>
        <p:txBody>
          <a:bodyPr wrap="square" rtlCol="0">
            <a:spAutoFit/>
          </a:bodyPr>
          <a:lstStyle/>
          <a:p>
            <a:r>
              <a:rPr lang="en-US" sz="1100" dirty="0">
                <a:latin typeface="Arial" panose="020B0604020202020204" pitchFamily="34" charset="0"/>
                <a:cs typeface="Arial" panose="020B0604020202020204" pitchFamily="34" charset="0"/>
              </a:rPr>
              <a:t>227 West Union Ave</a:t>
            </a:r>
          </a:p>
          <a:p>
            <a:r>
              <a:rPr lang="en-US" sz="1100" dirty="0">
                <a:latin typeface="Arial" panose="020B0604020202020204" pitchFamily="34" charset="0"/>
                <a:cs typeface="Arial" panose="020B0604020202020204" pitchFamily="34" charset="0"/>
              </a:rPr>
              <a:t>Bound Brook NJ, 08805</a:t>
            </a:r>
          </a:p>
          <a:p>
            <a:r>
              <a:rPr lang="en-US" sz="1100" dirty="0">
                <a:latin typeface="Arial" panose="020B0604020202020204" pitchFamily="34" charset="0"/>
                <a:cs typeface="Arial" panose="020B0604020202020204" pitchFamily="34" charset="0"/>
              </a:rPr>
              <a:t>732-356-2453</a:t>
            </a:r>
          </a:p>
        </p:txBody>
      </p:sp>
      <p:sp>
        <p:nvSpPr>
          <p:cNvPr id="2" name="TextBox 1"/>
          <p:cNvSpPr txBox="1"/>
          <p:nvPr/>
        </p:nvSpPr>
        <p:spPr>
          <a:xfrm>
            <a:off x="249876" y="1428936"/>
            <a:ext cx="1946972" cy="646331"/>
          </a:xfrm>
          <a:prstGeom prst="rect">
            <a:avLst/>
          </a:prstGeom>
          <a:noFill/>
        </p:spPr>
        <p:txBody>
          <a:bodyPr wrap="square" rtlCol="0">
            <a:spAutoFit/>
          </a:bodyPr>
          <a:lstStyle/>
          <a:p>
            <a:pPr algn="ctr"/>
            <a:r>
              <a:rPr lang="en-US" dirty="0">
                <a:solidFill>
                  <a:srgbClr val="EE2E24"/>
                </a:solidFill>
              </a:rPr>
              <a:t>CURB-</a:t>
            </a:r>
          </a:p>
          <a:p>
            <a:pPr algn="ctr"/>
            <a:r>
              <a:rPr lang="en-US" dirty="0">
                <a:solidFill>
                  <a:srgbClr val="EE2E24"/>
                </a:solidFill>
              </a:rPr>
              <a:t>RAT ROD RED</a:t>
            </a:r>
          </a:p>
        </p:txBody>
      </p:sp>
      <p:sp>
        <p:nvSpPr>
          <p:cNvPr id="26" name="TextBox 25"/>
          <p:cNvSpPr txBox="1"/>
          <p:nvPr/>
        </p:nvSpPr>
        <p:spPr>
          <a:xfrm>
            <a:off x="229152" y="4159798"/>
            <a:ext cx="1946972" cy="646331"/>
          </a:xfrm>
          <a:prstGeom prst="rect">
            <a:avLst/>
          </a:prstGeom>
          <a:noFill/>
        </p:spPr>
        <p:txBody>
          <a:bodyPr wrap="square" rtlCol="0">
            <a:spAutoFit/>
          </a:bodyPr>
          <a:lstStyle/>
          <a:p>
            <a:pPr algn="ctr"/>
            <a:r>
              <a:rPr lang="en-US" dirty="0">
                <a:solidFill>
                  <a:srgbClr val="EE2E24"/>
                </a:solidFill>
              </a:rPr>
              <a:t>CURB-</a:t>
            </a:r>
          </a:p>
          <a:p>
            <a:pPr algn="ctr"/>
            <a:r>
              <a:rPr lang="en-US" dirty="0">
                <a:solidFill>
                  <a:srgbClr val="EE2E24"/>
                </a:solidFill>
              </a:rPr>
              <a:t>SHELBY BLUE</a:t>
            </a:r>
          </a:p>
        </p:txBody>
      </p:sp>
      <p:pic>
        <p:nvPicPr>
          <p:cNvPr id="28" name="Picture 27">
            <a:hlinkClick r:id="rId10"/>
          </p:cNvPr>
          <p:cNvPicPr preferRelativeResize="0">
            <a:picLocks/>
          </p:cNvPicPr>
          <p:nvPr/>
        </p:nvPicPr>
        <p:blipFill>
          <a:blip r:embed="rId11" cstate="hqprint">
            <a:extLst>
              <a:ext uri="{28A0092B-C50C-407E-A947-70E740481C1C}">
                <a14:useLocalDpi xmlns:a14="http://schemas.microsoft.com/office/drawing/2010/main" val="0"/>
              </a:ext>
            </a:extLst>
          </a:blip>
          <a:stretch>
            <a:fillRect/>
          </a:stretch>
        </p:blipFill>
        <p:spPr>
          <a:xfrm>
            <a:off x="-19312" y="2251311"/>
            <a:ext cx="2445248" cy="1901952"/>
          </a:xfrm>
          <a:prstGeom prst="rect">
            <a:avLst/>
          </a:prstGeom>
        </p:spPr>
      </p:pic>
      <p:pic>
        <p:nvPicPr>
          <p:cNvPr id="30" name="Picture 29">
            <a:hlinkClick r:id="rId10"/>
          </p:cNvPr>
          <p:cNvPicPr preferRelativeResize="0">
            <a:picLocks/>
          </p:cNvPicPr>
          <p:nvPr/>
        </p:nvPicPr>
        <p:blipFill>
          <a:blip r:embed="rId12" cstate="hqprint">
            <a:extLst>
              <a:ext uri="{28A0092B-C50C-407E-A947-70E740481C1C}">
                <a14:useLocalDpi xmlns:a14="http://schemas.microsoft.com/office/drawing/2010/main" val="0"/>
              </a:ext>
            </a:extLst>
          </a:blip>
          <a:stretch>
            <a:fillRect/>
          </a:stretch>
        </p:blipFill>
        <p:spPr>
          <a:xfrm>
            <a:off x="-9144" y="4954363"/>
            <a:ext cx="2441448" cy="1903638"/>
          </a:xfrm>
          <a:prstGeom prst="rect">
            <a:avLst/>
          </a:prstGeom>
        </p:spPr>
      </p:pic>
      <p:sp>
        <p:nvSpPr>
          <p:cNvPr id="31" name="TextBox 30"/>
          <p:cNvSpPr txBox="1"/>
          <p:nvPr/>
        </p:nvSpPr>
        <p:spPr>
          <a:xfrm>
            <a:off x="2725063" y="1432905"/>
            <a:ext cx="1946972" cy="646331"/>
          </a:xfrm>
          <a:prstGeom prst="rect">
            <a:avLst/>
          </a:prstGeom>
          <a:noFill/>
        </p:spPr>
        <p:txBody>
          <a:bodyPr wrap="square" rtlCol="0">
            <a:spAutoFit/>
          </a:bodyPr>
          <a:lstStyle/>
          <a:p>
            <a:pPr algn="ctr"/>
            <a:r>
              <a:rPr lang="en-US" dirty="0">
                <a:solidFill>
                  <a:srgbClr val="EE2E24"/>
                </a:solidFill>
              </a:rPr>
              <a:t>LAUNCH-</a:t>
            </a:r>
          </a:p>
          <a:p>
            <a:pPr algn="ctr"/>
            <a:r>
              <a:rPr lang="en-US" dirty="0">
                <a:solidFill>
                  <a:srgbClr val="EE2E24"/>
                </a:solidFill>
              </a:rPr>
              <a:t>GLOSS ROOT BEER</a:t>
            </a:r>
          </a:p>
        </p:txBody>
      </p:sp>
      <p:pic>
        <p:nvPicPr>
          <p:cNvPr id="33" name="Picture 32">
            <a:hlinkClick r:id="rId13"/>
          </p:cNvPr>
          <p:cNvPicPr preferRelativeResize="0">
            <a:picLocks/>
          </p:cNvPicPr>
          <p:nvPr/>
        </p:nvPicPr>
        <p:blipFill>
          <a:blip r:embed="rId14" cstate="hqprint">
            <a:extLst>
              <a:ext uri="{28A0092B-C50C-407E-A947-70E740481C1C}">
                <a14:useLocalDpi xmlns:a14="http://schemas.microsoft.com/office/drawing/2010/main" val="0"/>
              </a:ext>
            </a:extLst>
          </a:blip>
          <a:stretch>
            <a:fillRect/>
          </a:stretch>
        </p:blipFill>
        <p:spPr>
          <a:xfrm>
            <a:off x="2429831" y="2255579"/>
            <a:ext cx="2432304" cy="1901952"/>
          </a:xfrm>
          <a:prstGeom prst="rect">
            <a:avLst/>
          </a:prstGeom>
        </p:spPr>
      </p:pic>
      <p:pic>
        <p:nvPicPr>
          <p:cNvPr id="35" name="Picture 34">
            <a:hlinkClick r:id="rId13"/>
          </p:cNvPr>
          <p:cNvPicPr preferRelativeResize="0">
            <a:picLocks/>
          </p:cNvPicPr>
          <p:nvPr/>
        </p:nvPicPr>
        <p:blipFill>
          <a:blip r:embed="rId15" cstate="hqprint">
            <a:extLst>
              <a:ext uri="{28A0092B-C50C-407E-A947-70E740481C1C}">
                <a14:useLocalDpi xmlns:a14="http://schemas.microsoft.com/office/drawing/2010/main" val="0"/>
              </a:ext>
            </a:extLst>
          </a:blip>
          <a:stretch>
            <a:fillRect/>
          </a:stretch>
        </p:blipFill>
        <p:spPr>
          <a:xfrm>
            <a:off x="2432304" y="4954362"/>
            <a:ext cx="2432304" cy="1901952"/>
          </a:xfrm>
          <a:prstGeom prst="rect">
            <a:avLst/>
          </a:prstGeom>
        </p:spPr>
      </p:pic>
      <p:sp>
        <p:nvSpPr>
          <p:cNvPr id="36" name="TextBox 35"/>
          <p:cNvSpPr txBox="1"/>
          <p:nvPr/>
        </p:nvSpPr>
        <p:spPr>
          <a:xfrm>
            <a:off x="2683194" y="4149095"/>
            <a:ext cx="1946972" cy="646331"/>
          </a:xfrm>
          <a:prstGeom prst="rect">
            <a:avLst/>
          </a:prstGeom>
          <a:noFill/>
        </p:spPr>
        <p:txBody>
          <a:bodyPr wrap="square" rtlCol="0">
            <a:spAutoFit/>
          </a:bodyPr>
          <a:lstStyle/>
          <a:p>
            <a:pPr algn="ctr"/>
            <a:r>
              <a:rPr lang="en-US" dirty="0">
                <a:solidFill>
                  <a:srgbClr val="EE2E24"/>
                </a:solidFill>
              </a:rPr>
              <a:t>LAUNCH-</a:t>
            </a:r>
          </a:p>
          <a:p>
            <a:pPr algn="ctr"/>
            <a:r>
              <a:rPr lang="en-US" dirty="0">
                <a:solidFill>
                  <a:srgbClr val="EE2E24"/>
                </a:solidFill>
              </a:rPr>
              <a:t>GLOSS LIME GOLD</a:t>
            </a:r>
          </a:p>
        </p:txBody>
      </p:sp>
      <p:sp>
        <p:nvSpPr>
          <p:cNvPr id="37" name="TextBox 36"/>
          <p:cNvSpPr txBox="1"/>
          <p:nvPr/>
        </p:nvSpPr>
        <p:spPr>
          <a:xfrm>
            <a:off x="5202683" y="1425440"/>
            <a:ext cx="1946972" cy="646331"/>
          </a:xfrm>
          <a:prstGeom prst="rect">
            <a:avLst/>
          </a:prstGeom>
          <a:noFill/>
        </p:spPr>
        <p:txBody>
          <a:bodyPr wrap="square" rtlCol="0">
            <a:spAutoFit/>
          </a:bodyPr>
          <a:lstStyle/>
          <a:p>
            <a:pPr algn="ctr"/>
            <a:r>
              <a:rPr lang="en-US" dirty="0">
                <a:solidFill>
                  <a:srgbClr val="EE2E24"/>
                </a:solidFill>
              </a:rPr>
              <a:t>GAP-</a:t>
            </a:r>
          </a:p>
          <a:p>
            <a:pPr algn="ctr"/>
            <a:r>
              <a:rPr lang="en-US" dirty="0">
                <a:solidFill>
                  <a:srgbClr val="EE2E24"/>
                </a:solidFill>
              </a:rPr>
              <a:t>BLACK AND WHITE</a:t>
            </a:r>
          </a:p>
        </p:txBody>
      </p:sp>
      <p:pic>
        <p:nvPicPr>
          <p:cNvPr id="39" name="Picture 38">
            <a:hlinkClick r:id="rId16"/>
          </p:cNvPr>
          <p:cNvPicPr>
            <a:picLocks/>
          </p:cNvPicPr>
          <p:nvPr/>
        </p:nvPicPr>
        <p:blipFill>
          <a:blip r:embed="rId17" cstate="hqprint">
            <a:extLst>
              <a:ext uri="{28A0092B-C50C-407E-A947-70E740481C1C}">
                <a14:useLocalDpi xmlns:a14="http://schemas.microsoft.com/office/drawing/2010/main" val="0"/>
              </a:ext>
            </a:extLst>
          </a:blip>
          <a:stretch>
            <a:fillRect/>
          </a:stretch>
        </p:blipFill>
        <p:spPr>
          <a:xfrm>
            <a:off x="4867421" y="2255478"/>
            <a:ext cx="2478024" cy="1901952"/>
          </a:xfrm>
          <a:prstGeom prst="rect">
            <a:avLst/>
          </a:prstGeom>
        </p:spPr>
      </p:pic>
      <p:pic>
        <p:nvPicPr>
          <p:cNvPr id="41" name="Picture 40">
            <a:hlinkClick r:id="rId18"/>
          </p:cNvPr>
          <p:cNvPicPr preferRelativeResize="0">
            <a:picLocks/>
          </p:cNvPicPr>
          <p:nvPr/>
        </p:nvPicPr>
        <p:blipFill>
          <a:blip r:embed="rId19" cstate="hqprint">
            <a:extLst>
              <a:ext uri="{28A0092B-C50C-407E-A947-70E740481C1C}">
                <a14:useLocalDpi xmlns:a14="http://schemas.microsoft.com/office/drawing/2010/main" val="0"/>
              </a:ext>
            </a:extLst>
          </a:blip>
          <a:stretch>
            <a:fillRect/>
          </a:stretch>
        </p:blipFill>
        <p:spPr>
          <a:xfrm>
            <a:off x="4864608" y="4954362"/>
            <a:ext cx="2478024" cy="1901952"/>
          </a:xfrm>
          <a:prstGeom prst="rect">
            <a:avLst/>
          </a:prstGeom>
        </p:spPr>
      </p:pic>
      <p:sp>
        <p:nvSpPr>
          <p:cNvPr id="42" name="TextBox 41"/>
          <p:cNvSpPr txBox="1"/>
          <p:nvPr/>
        </p:nvSpPr>
        <p:spPr>
          <a:xfrm>
            <a:off x="5097124" y="4159798"/>
            <a:ext cx="1946972" cy="646331"/>
          </a:xfrm>
          <a:prstGeom prst="rect">
            <a:avLst/>
          </a:prstGeom>
          <a:noFill/>
        </p:spPr>
        <p:txBody>
          <a:bodyPr wrap="square" rtlCol="0">
            <a:spAutoFit/>
          </a:bodyPr>
          <a:lstStyle/>
          <a:p>
            <a:pPr algn="ctr"/>
            <a:r>
              <a:rPr lang="en-US" dirty="0">
                <a:solidFill>
                  <a:srgbClr val="EE2E24"/>
                </a:solidFill>
              </a:rPr>
              <a:t>WHIP-</a:t>
            </a:r>
          </a:p>
          <a:p>
            <a:pPr algn="ctr"/>
            <a:r>
              <a:rPr lang="en-US" dirty="0">
                <a:solidFill>
                  <a:srgbClr val="EE2E24"/>
                </a:solidFill>
              </a:rPr>
              <a:t>RAW CLEAR COAT</a:t>
            </a:r>
          </a:p>
        </p:txBody>
      </p:sp>
      <p:pic>
        <p:nvPicPr>
          <p:cNvPr id="44" name="Picture 43">
            <a:hlinkClick r:id="rId20"/>
          </p:cNvPr>
          <p:cNvPicPr>
            <a:picLocks/>
          </p:cNvPicPr>
          <p:nvPr/>
        </p:nvPicPr>
        <p:blipFill>
          <a:blip r:embed="rId21" cstate="hqprint">
            <a:extLst>
              <a:ext uri="{28A0092B-C50C-407E-A947-70E740481C1C}">
                <a14:useLocalDpi xmlns:a14="http://schemas.microsoft.com/office/drawing/2010/main" val="0"/>
              </a:ext>
            </a:extLst>
          </a:blip>
          <a:stretch>
            <a:fillRect/>
          </a:stretch>
        </p:blipFill>
        <p:spPr>
          <a:xfrm>
            <a:off x="7338779" y="2255478"/>
            <a:ext cx="2432304" cy="1901952"/>
          </a:xfrm>
          <a:prstGeom prst="rect">
            <a:avLst/>
          </a:prstGeom>
        </p:spPr>
      </p:pic>
      <p:sp>
        <p:nvSpPr>
          <p:cNvPr id="45" name="TextBox 44"/>
          <p:cNvSpPr txBox="1"/>
          <p:nvPr/>
        </p:nvSpPr>
        <p:spPr>
          <a:xfrm>
            <a:off x="7587626" y="1420904"/>
            <a:ext cx="1946972" cy="646331"/>
          </a:xfrm>
          <a:prstGeom prst="rect">
            <a:avLst/>
          </a:prstGeom>
          <a:noFill/>
        </p:spPr>
        <p:txBody>
          <a:bodyPr wrap="square" rtlCol="0">
            <a:spAutoFit/>
          </a:bodyPr>
          <a:lstStyle/>
          <a:p>
            <a:pPr algn="ctr"/>
            <a:r>
              <a:rPr lang="en-US" dirty="0">
                <a:solidFill>
                  <a:srgbClr val="EE2E24"/>
                </a:solidFill>
              </a:rPr>
              <a:t>LIBERTY-</a:t>
            </a:r>
          </a:p>
          <a:p>
            <a:pPr algn="ctr"/>
            <a:r>
              <a:rPr lang="en-US" dirty="0">
                <a:solidFill>
                  <a:srgbClr val="EE2E24"/>
                </a:solidFill>
              </a:rPr>
              <a:t>GUN METAL GREY</a:t>
            </a:r>
          </a:p>
        </p:txBody>
      </p:sp>
      <p:pic>
        <p:nvPicPr>
          <p:cNvPr id="47" name="Picture 46">
            <a:hlinkClick r:id="rId22"/>
          </p:cNvPr>
          <p:cNvPicPr preferRelativeResize="0">
            <a:picLocks/>
          </p:cNvPicPr>
          <p:nvPr/>
        </p:nvPicPr>
        <p:blipFill>
          <a:blip r:embed="rId23" cstate="hqprint">
            <a:extLst>
              <a:ext uri="{28A0092B-C50C-407E-A947-70E740481C1C}">
                <a14:useLocalDpi xmlns:a14="http://schemas.microsoft.com/office/drawing/2010/main" val="0"/>
              </a:ext>
            </a:extLst>
          </a:blip>
          <a:stretch>
            <a:fillRect/>
          </a:stretch>
        </p:blipFill>
        <p:spPr>
          <a:xfrm>
            <a:off x="7342632" y="4954362"/>
            <a:ext cx="2432304" cy="1903638"/>
          </a:xfrm>
          <a:prstGeom prst="rect">
            <a:avLst/>
          </a:prstGeom>
        </p:spPr>
      </p:pic>
      <p:sp>
        <p:nvSpPr>
          <p:cNvPr id="48" name="TextBox 47"/>
          <p:cNvSpPr txBox="1"/>
          <p:nvPr/>
        </p:nvSpPr>
        <p:spPr>
          <a:xfrm>
            <a:off x="7583975" y="4159797"/>
            <a:ext cx="1946972" cy="646331"/>
          </a:xfrm>
          <a:prstGeom prst="rect">
            <a:avLst/>
          </a:prstGeom>
          <a:noFill/>
        </p:spPr>
        <p:txBody>
          <a:bodyPr wrap="square" rtlCol="0">
            <a:spAutoFit/>
          </a:bodyPr>
          <a:lstStyle/>
          <a:p>
            <a:pPr algn="ctr"/>
            <a:r>
              <a:rPr lang="en-US" dirty="0">
                <a:solidFill>
                  <a:srgbClr val="EE2E24"/>
                </a:solidFill>
              </a:rPr>
              <a:t>REDWOOD-</a:t>
            </a:r>
          </a:p>
          <a:p>
            <a:pPr algn="ctr"/>
            <a:r>
              <a:rPr lang="en-US" dirty="0">
                <a:solidFill>
                  <a:srgbClr val="EE2E24"/>
                </a:solidFill>
              </a:rPr>
              <a:t>GLOSS MAROON</a:t>
            </a:r>
          </a:p>
        </p:txBody>
      </p:sp>
      <p:sp>
        <p:nvSpPr>
          <p:cNvPr id="49" name="TextBox 48"/>
          <p:cNvSpPr txBox="1"/>
          <p:nvPr/>
        </p:nvSpPr>
        <p:spPr>
          <a:xfrm>
            <a:off x="10005208" y="1420903"/>
            <a:ext cx="1946972" cy="646331"/>
          </a:xfrm>
          <a:prstGeom prst="rect">
            <a:avLst/>
          </a:prstGeom>
          <a:noFill/>
        </p:spPr>
        <p:txBody>
          <a:bodyPr wrap="square" rtlCol="0">
            <a:spAutoFit/>
          </a:bodyPr>
          <a:lstStyle/>
          <a:p>
            <a:pPr algn="ctr"/>
            <a:r>
              <a:rPr lang="en-US" dirty="0">
                <a:solidFill>
                  <a:srgbClr val="EE2E24"/>
                </a:solidFill>
              </a:rPr>
              <a:t>SXTN-</a:t>
            </a:r>
          </a:p>
          <a:p>
            <a:pPr algn="ctr"/>
            <a:r>
              <a:rPr lang="en-US" dirty="0">
                <a:solidFill>
                  <a:srgbClr val="EE2E24"/>
                </a:solidFill>
              </a:rPr>
              <a:t>MATTE GEO CAMO</a:t>
            </a:r>
          </a:p>
        </p:txBody>
      </p:sp>
      <p:pic>
        <p:nvPicPr>
          <p:cNvPr id="51" name="Picture 50">
            <a:hlinkClick r:id="rId24"/>
          </p:cNvPr>
          <p:cNvPicPr>
            <a:picLocks/>
          </p:cNvPicPr>
          <p:nvPr/>
        </p:nvPicPr>
        <p:blipFill>
          <a:blip r:embed="rId25" cstate="hqprint">
            <a:extLst>
              <a:ext uri="{28A0092B-C50C-407E-A947-70E740481C1C}">
                <a14:useLocalDpi xmlns:a14="http://schemas.microsoft.com/office/drawing/2010/main" val="0"/>
              </a:ext>
            </a:extLst>
          </a:blip>
          <a:stretch>
            <a:fillRect/>
          </a:stretch>
        </p:blipFill>
        <p:spPr>
          <a:xfrm>
            <a:off x="9776144" y="2255478"/>
            <a:ext cx="2423160" cy="1901952"/>
          </a:xfrm>
          <a:prstGeom prst="rect">
            <a:avLst/>
          </a:prstGeom>
        </p:spPr>
      </p:pic>
      <p:pic>
        <p:nvPicPr>
          <p:cNvPr id="53" name="Picture 52">
            <a:hlinkClick r:id="rId26"/>
          </p:cNvPr>
          <p:cNvPicPr preferRelativeResize="0">
            <a:picLocks/>
          </p:cNvPicPr>
          <p:nvPr/>
        </p:nvPicPr>
        <p:blipFill>
          <a:blip r:embed="rId27" cstate="hqprint">
            <a:extLst>
              <a:ext uri="{28A0092B-C50C-407E-A947-70E740481C1C}">
                <a14:useLocalDpi xmlns:a14="http://schemas.microsoft.com/office/drawing/2010/main" val="0"/>
              </a:ext>
            </a:extLst>
          </a:blip>
          <a:stretch>
            <a:fillRect/>
          </a:stretch>
        </p:blipFill>
        <p:spPr>
          <a:xfrm>
            <a:off x="9774936" y="4954362"/>
            <a:ext cx="2423160" cy="1901952"/>
          </a:xfrm>
          <a:prstGeom prst="rect">
            <a:avLst/>
          </a:prstGeom>
        </p:spPr>
      </p:pic>
      <p:sp>
        <p:nvSpPr>
          <p:cNvPr id="54" name="TextBox 53"/>
          <p:cNvSpPr txBox="1"/>
          <p:nvPr/>
        </p:nvSpPr>
        <p:spPr>
          <a:xfrm>
            <a:off x="10004202" y="4152066"/>
            <a:ext cx="1967814" cy="646331"/>
          </a:xfrm>
          <a:prstGeom prst="rect">
            <a:avLst/>
          </a:prstGeom>
          <a:noFill/>
        </p:spPr>
        <p:txBody>
          <a:bodyPr wrap="square" rtlCol="0">
            <a:spAutoFit/>
          </a:bodyPr>
          <a:lstStyle/>
          <a:p>
            <a:pPr algn="ctr"/>
            <a:r>
              <a:rPr lang="en-US" dirty="0">
                <a:solidFill>
                  <a:srgbClr val="EE2E24"/>
                </a:solidFill>
              </a:rPr>
              <a:t>SOLACE-</a:t>
            </a:r>
          </a:p>
          <a:p>
            <a:pPr algn="ctr"/>
            <a:r>
              <a:rPr lang="en-US" dirty="0">
                <a:solidFill>
                  <a:srgbClr val="EE2E24"/>
                </a:solidFill>
              </a:rPr>
              <a:t>GLOSS GOLD TIGER</a:t>
            </a:r>
          </a:p>
        </p:txBody>
      </p:sp>
      <p:sp>
        <p:nvSpPr>
          <p:cNvPr id="55" name="TextBox 54"/>
          <p:cNvSpPr txBox="1"/>
          <p:nvPr/>
        </p:nvSpPr>
        <p:spPr>
          <a:xfrm>
            <a:off x="584798" y="1923259"/>
            <a:ext cx="1236617" cy="369332"/>
          </a:xfrm>
          <a:prstGeom prst="rect">
            <a:avLst/>
          </a:prstGeom>
          <a:noFill/>
        </p:spPr>
        <p:txBody>
          <a:bodyPr wrap="square" rtlCol="0">
            <a:spAutoFit/>
          </a:bodyPr>
          <a:lstStyle/>
          <a:p>
            <a:pPr algn="ctr"/>
            <a:r>
              <a:rPr lang="en-US" dirty="0"/>
              <a:t>$280</a:t>
            </a:r>
          </a:p>
        </p:txBody>
      </p:sp>
      <p:sp>
        <p:nvSpPr>
          <p:cNvPr id="56" name="TextBox 55"/>
          <p:cNvSpPr txBox="1"/>
          <p:nvPr/>
        </p:nvSpPr>
        <p:spPr>
          <a:xfrm>
            <a:off x="550063" y="4632165"/>
            <a:ext cx="1236617" cy="369332"/>
          </a:xfrm>
          <a:prstGeom prst="rect">
            <a:avLst/>
          </a:prstGeom>
          <a:noFill/>
        </p:spPr>
        <p:txBody>
          <a:bodyPr wrap="square" rtlCol="0">
            <a:spAutoFit/>
          </a:bodyPr>
          <a:lstStyle/>
          <a:p>
            <a:pPr algn="ctr"/>
            <a:r>
              <a:rPr lang="en-US" dirty="0"/>
              <a:t>$280</a:t>
            </a:r>
          </a:p>
        </p:txBody>
      </p:sp>
      <p:sp>
        <p:nvSpPr>
          <p:cNvPr id="57" name="TextBox 56"/>
          <p:cNvSpPr txBox="1"/>
          <p:nvPr/>
        </p:nvSpPr>
        <p:spPr>
          <a:xfrm>
            <a:off x="3033597" y="1923259"/>
            <a:ext cx="1236617" cy="369332"/>
          </a:xfrm>
          <a:prstGeom prst="rect">
            <a:avLst/>
          </a:prstGeom>
          <a:noFill/>
        </p:spPr>
        <p:txBody>
          <a:bodyPr wrap="square" rtlCol="0">
            <a:spAutoFit/>
          </a:bodyPr>
          <a:lstStyle/>
          <a:p>
            <a:pPr algn="ctr"/>
            <a:r>
              <a:rPr lang="en-US" dirty="0"/>
              <a:t>$310</a:t>
            </a:r>
          </a:p>
        </p:txBody>
      </p:sp>
      <p:sp>
        <p:nvSpPr>
          <p:cNvPr id="58" name="TextBox 57"/>
          <p:cNvSpPr txBox="1"/>
          <p:nvPr/>
        </p:nvSpPr>
        <p:spPr>
          <a:xfrm>
            <a:off x="5497905" y="1920406"/>
            <a:ext cx="1236617" cy="369332"/>
          </a:xfrm>
          <a:prstGeom prst="rect">
            <a:avLst/>
          </a:prstGeom>
          <a:noFill/>
        </p:spPr>
        <p:txBody>
          <a:bodyPr wrap="square" rtlCol="0">
            <a:spAutoFit/>
          </a:bodyPr>
          <a:lstStyle/>
          <a:p>
            <a:pPr algn="ctr"/>
            <a:r>
              <a:rPr lang="en-US" dirty="0"/>
              <a:t>$370</a:t>
            </a:r>
          </a:p>
        </p:txBody>
      </p:sp>
      <p:sp>
        <p:nvSpPr>
          <p:cNvPr id="59" name="TextBox 58"/>
          <p:cNvSpPr txBox="1"/>
          <p:nvPr/>
        </p:nvSpPr>
        <p:spPr>
          <a:xfrm>
            <a:off x="5452301" y="4632165"/>
            <a:ext cx="1236617" cy="369332"/>
          </a:xfrm>
          <a:prstGeom prst="rect">
            <a:avLst/>
          </a:prstGeom>
          <a:noFill/>
        </p:spPr>
        <p:txBody>
          <a:bodyPr wrap="square" rtlCol="0">
            <a:spAutoFit/>
          </a:bodyPr>
          <a:lstStyle/>
          <a:p>
            <a:pPr algn="ctr"/>
            <a:r>
              <a:rPr lang="en-US" dirty="0"/>
              <a:t>$420</a:t>
            </a:r>
          </a:p>
        </p:txBody>
      </p:sp>
      <p:sp>
        <p:nvSpPr>
          <p:cNvPr id="60" name="TextBox 59"/>
          <p:cNvSpPr txBox="1"/>
          <p:nvPr/>
        </p:nvSpPr>
        <p:spPr>
          <a:xfrm>
            <a:off x="7939037" y="1901550"/>
            <a:ext cx="1236617" cy="369332"/>
          </a:xfrm>
          <a:prstGeom prst="rect">
            <a:avLst/>
          </a:prstGeom>
          <a:noFill/>
        </p:spPr>
        <p:txBody>
          <a:bodyPr wrap="square" rtlCol="0">
            <a:spAutoFit/>
          </a:bodyPr>
          <a:lstStyle/>
          <a:p>
            <a:pPr algn="ctr"/>
            <a:r>
              <a:rPr lang="en-US" dirty="0"/>
              <a:t>$450</a:t>
            </a:r>
          </a:p>
        </p:txBody>
      </p:sp>
      <p:sp>
        <p:nvSpPr>
          <p:cNvPr id="61" name="TextBox 60"/>
          <p:cNvSpPr txBox="1"/>
          <p:nvPr/>
        </p:nvSpPr>
        <p:spPr>
          <a:xfrm>
            <a:off x="7952362" y="4632852"/>
            <a:ext cx="1236617" cy="369332"/>
          </a:xfrm>
          <a:prstGeom prst="rect">
            <a:avLst/>
          </a:prstGeom>
          <a:noFill/>
        </p:spPr>
        <p:txBody>
          <a:bodyPr wrap="square" rtlCol="0">
            <a:spAutoFit/>
          </a:bodyPr>
          <a:lstStyle/>
          <a:p>
            <a:pPr algn="ctr"/>
            <a:r>
              <a:rPr lang="en-US" dirty="0"/>
              <a:t>$500</a:t>
            </a:r>
          </a:p>
        </p:txBody>
      </p:sp>
      <p:sp>
        <p:nvSpPr>
          <p:cNvPr id="62" name="TextBox 61"/>
          <p:cNvSpPr txBox="1"/>
          <p:nvPr/>
        </p:nvSpPr>
        <p:spPr>
          <a:xfrm>
            <a:off x="10360385" y="1920406"/>
            <a:ext cx="1236617" cy="369332"/>
          </a:xfrm>
          <a:prstGeom prst="rect">
            <a:avLst/>
          </a:prstGeom>
          <a:noFill/>
        </p:spPr>
        <p:txBody>
          <a:bodyPr wrap="square" rtlCol="0">
            <a:spAutoFit/>
          </a:bodyPr>
          <a:lstStyle/>
          <a:p>
            <a:pPr algn="ctr"/>
            <a:r>
              <a:rPr lang="en-US" dirty="0"/>
              <a:t>$600</a:t>
            </a:r>
          </a:p>
        </p:txBody>
      </p:sp>
      <p:sp>
        <p:nvSpPr>
          <p:cNvPr id="63" name="TextBox 62"/>
          <p:cNvSpPr txBox="1"/>
          <p:nvPr/>
        </p:nvSpPr>
        <p:spPr>
          <a:xfrm>
            <a:off x="10369415" y="4632165"/>
            <a:ext cx="1236617" cy="369332"/>
          </a:xfrm>
          <a:prstGeom prst="rect">
            <a:avLst/>
          </a:prstGeom>
          <a:noFill/>
        </p:spPr>
        <p:txBody>
          <a:bodyPr wrap="square" rtlCol="0">
            <a:spAutoFit/>
          </a:bodyPr>
          <a:lstStyle/>
          <a:p>
            <a:pPr algn="ctr"/>
            <a:r>
              <a:rPr lang="en-US" dirty="0"/>
              <a:t>$700</a:t>
            </a:r>
          </a:p>
        </p:txBody>
      </p:sp>
      <p:sp>
        <p:nvSpPr>
          <p:cNvPr id="64" name="TextBox 63"/>
          <p:cNvSpPr txBox="1"/>
          <p:nvPr/>
        </p:nvSpPr>
        <p:spPr>
          <a:xfrm>
            <a:off x="3002398" y="4621462"/>
            <a:ext cx="1236617" cy="369332"/>
          </a:xfrm>
          <a:prstGeom prst="rect">
            <a:avLst/>
          </a:prstGeom>
          <a:noFill/>
        </p:spPr>
        <p:txBody>
          <a:bodyPr wrap="square" rtlCol="0">
            <a:spAutoFit/>
          </a:bodyPr>
          <a:lstStyle/>
          <a:p>
            <a:pPr algn="ctr"/>
            <a:r>
              <a:rPr lang="en-US" dirty="0"/>
              <a:t>$310</a:t>
            </a:r>
          </a:p>
        </p:txBody>
      </p:sp>
      <p:cxnSp>
        <p:nvCxnSpPr>
          <p:cNvPr id="18" name="Line 2"/>
          <p:cNvCxnSpPr>
            <a:cxnSpLocks/>
          </p:cNvCxnSpPr>
          <p:nvPr/>
        </p:nvCxnSpPr>
        <p:spPr>
          <a:xfrm>
            <a:off x="4862135" y="1428936"/>
            <a:ext cx="0" cy="5436351"/>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0" name="Line 3"/>
          <p:cNvCxnSpPr>
            <a:cxnSpLocks/>
          </p:cNvCxnSpPr>
          <p:nvPr/>
        </p:nvCxnSpPr>
        <p:spPr>
          <a:xfrm flipH="1">
            <a:off x="7342229" y="1428934"/>
            <a:ext cx="3216" cy="5436353"/>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2" name="Line 4"/>
          <p:cNvCxnSpPr>
            <a:cxnSpLocks/>
          </p:cNvCxnSpPr>
          <p:nvPr/>
        </p:nvCxnSpPr>
        <p:spPr>
          <a:xfrm>
            <a:off x="9776144" y="1428934"/>
            <a:ext cx="0" cy="5429066"/>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3" name="Line 1"/>
          <p:cNvCxnSpPr>
            <a:cxnSpLocks/>
          </p:cNvCxnSpPr>
          <p:nvPr/>
        </p:nvCxnSpPr>
        <p:spPr>
          <a:xfrm>
            <a:off x="2434009" y="1428935"/>
            <a:ext cx="0" cy="5436352"/>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54502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p:cNvSpPr/>
          <p:nvPr/>
        </p:nvSpPr>
        <p:spPr>
          <a:xfrm>
            <a:off x="788438" y="335902"/>
            <a:ext cx="2052734" cy="205274"/>
          </a:xfrm>
          <a:prstGeom prst="round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Action Button: Blank 7">
            <a:hlinkClick r:id="" action="ppaction://hlinkshowjump?jump=firstslide" highlightClick="1"/>
          </p:cNvPr>
          <p:cNvSpPr/>
          <p:nvPr/>
        </p:nvSpPr>
        <p:spPr>
          <a:xfrm>
            <a:off x="5355770" y="0"/>
            <a:ext cx="1520889" cy="1040235"/>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8466" y="21058"/>
            <a:ext cx="1499812" cy="1040235"/>
          </a:xfrm>
          <a:prstGeom prst="rect">
            <a:avLst/>
          </a:prstGeom>
        </p:spPr>
      </p:pic>
      <p:pic>
        <p:nvPicPr>
          <p:cNvPr id="10" name="Graphic 9" descr="Magnifying glass"/>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2841172" y="296247"/>
            <a:ext cx="284584" cy="284584"/>
          </a:xfrm>
          <a:prstGeom prst="rect">
            <a:avLst/>
          </a:prstGeom>
        </p:spPr>
      </p:pic>
      <p:sp>
        <p:nvSpPr>
          <p:cNvPr id="12" name="TextBox 11"/>
          <p:cNvSpPr txBox="1"/>
          <p:nvPr/>
        </p:nvSpPr>
        <p:spPr>
          <a:xfrm>
            <a:off x="1504235" y="78959"/>
            <a:ext cx="621139" cy="253916"/>
          </a:xfrm>
          <a:prstGeom prst="rect">
            <a:avLst/>
          </a:prstGeom>
          <a:noFill/>
        </p:spPr>
        <p:txBody>
          <a:bodyPr wrap="square" rtlCol="0">
            <a:spAutoFit/>
          </a:bodyPr>
          <a:lstStyle/>
          <a:p>
            <a:r>
              <a:rPr lang="en-US" sz="1050" dirty="0">
                <a:latin typeface="Arial" panose="020B0604020202020204" pitchFamily="34" charset="0"/>
                <a:cs typeface="Arial" panose="020B0604020202020204" pitchFamily="34" charset="0"/>
              </a:rPr>
              <a:t>Search</a:t>
            </a:r>
          </a:p>
        </p:txBody>
      </p:sp>
      <p:sp>
        <p:nvSpPr>
          <p:cNvPr id="17" name="Rectangle: Rounded Corners 16"/>
          <p:cNvSpPr/>
          <p:nvPr/>
        </p:nvSpPr>
        <p:spPr>
          <a:xfrm>
            <a:off x="-7304" y="1034181"/>
            <a:ext cx="12199304" cy="406010"/>
          </a:xfrm>
          <a:prstGeom prst="roundRect">
            <a:avLst/>
          </a:prstGeom>
          <a:solidFill>
            <a:srgbClr val="EE2E2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hlinkClick r:id="rId5" action="ppaction://hlinksldjump"/>
          </p:cNvPr>
          <p:cNvSpPr/>
          <p:nvPr/>
        </p:nvSpPr>
        <p:spPr>
          <a:xfrm>
            <a:off x="4666"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HOME</a:t>
            </a:r>
            <a:endParaRPr lang="en-US" dirty="0"/>
          </a:p>
        </p:txBody>
      </p:sp>
      <p:sp>
        <p:nvSpPr>
          <p:cNvPr id="13" name="Rectangle: Rounded Corners 12">
            <a:hlinkClick r:id="rId6" action="ppaction://hlinksldjump"/>
          </p:cNvPr>
          <p:cNvSpPr/>
          <p:nvPr/>
        </p:nvSpPr>
        <p:spPr>
          <a:xfrm>
            <a:off x="2441448"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BIKES</a:t>
            </a:r>
          </a:p>
        </p:txBody>
      </p:sp>
      <p:sp>
        <p:nvSpPr>
          <p:cNvPr id="14" name="Rectangle: Rounded Corners 13">
            <a:hlinkClick r:id="rId7" action="ppaction://hlinksldjump"/>
          </p:cNvPr>
          <p:cNvSpPr/>
          <p:nvPr/>
        </p:nvSpPr>
        <p:spPr>
          <a:xfrm>
            <a:off x="4864609" y="1040235"/>
            <a:ext cx="247762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PARTS &amp; ACCESSORIES</a:t>
            </a:r>
          </a:p>
        </p:txBody>
      </p:sp>
      <p:sp>
        <p:nvSpPr>
          <p:cNvPr id="15" name="Rectangle: Rounded Corners 14">
            <a:hlinkClick r:id="rId8" action="ppaction://hlinksldjump"/>
          </p:cNvPr>
          <p:cNvSpPr/>
          <p:nvPr/>
        </p:nvSpPr>
        <p:spPr>
          <a:xfrm>
            <a:off x="7349533"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SERVICE</a:t>
            </a:r>
          </a:p>
        </p:txBody>
      </p:sp>
      <p:sp>
        <p:nvSpPr>
          <p:cNvPr id="16" name="Rectangle: Rounded Corners 15">
            <a:hlinkClick r:id="rId9" action="ppaction://hlinksldjump"/>
          </p:cNvPr>
          <p:cNvSpPr/>
          <p:nvPr/>
        </p:nvSpPr>
        <p:spPr>
          <a:xfrm>
            <a:off x="9776144"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ABOUT US </a:t>
            </a:r>
            <a:endParaRPr lang="en-US" dirty="0"/>
          </a:p>
        </p:txBody>
      </p:sp>
      <p:cxnSp>
        <p:nvCxnSpPr>
          <p:cNvPr id="22" name="Line 4"/>
          <p:cNvCxnSpPr>
            <a:cxnSpLocks/>
          </p:cNvCxnSpPr>
          <p:nvPr/>
        </p:nvCxnSpPr>
        <p:spPr>
          <a:xfrm>
            <a:off x="9772693" y="1440191"/>
            <a:ext cx="0" cy="5417809"/>
          </a:xfrm>
          <a:prstGeom prst="line">
            <a:avLst/>
          </a:prstGeom>
          <a:ln>
            <a:solidFill>
              <a:srgbClr val="EE2E24"/>
            </a:solidFill>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9274629" y="62205"/>
            <a:ext cx="2794409" cy="892552"/>
          </a:xfrm>
          <a:prstGeom prst="rect">
            <a:avLst/>
          </a:prstGeom>
          <a:noFill/>
        </p:spPr>
        <p:txBody>
          <a:bodyPr wrap="square" rtlCol="0">
            <a:spAutoFit/>
          </a:bodyPr>
          <a:lstStyle/>
          <a:p>
            <a:pPr algn="ctr"/>
            <a:r>
              <a:rPr lang="en-US" sz="1600" u="sng" dirty="0">
                <a:latin typeface="Arial" panose="020B0604020202020204" pitchFamily="34" charset="0"/>
                <a:cs typeface="Arial" panose="020B0604020202020204" pitchFamily="34" charset="0"/>
              </a:rPr>
              <a:t>HOURS OF OPERATION</a:t>
            </a:r>
          </a:p>
          <a:p>
            <a:pPr algn="ctr"/>
            <a:r>
              <a:rPr lang="en-US" sz="1200" dirty="0">
                <a:latin typeface="Arial" panose="020B0604020202020204" pitchFamily="34" charset="0"/>
                <a:cs typeface="Arial" panose="020B0604020202020204" pitchFamily="34" charset="0"/>
              </a:rPr>
              <a:t>Mon-Fri: 10-6</a:t>
            </a:r>
          </a:p>
          <a:p>
            <a:pPr algn="ctr"/>
            <a:r>
              <a:rPr lang="en-US" sz="1200" dirty="0">
                <a:latin typeface="Arial" panose="020B0604020202020204" pitchFamily="34" charset="0"/>
                <a:cs typeface="Arial" panose="020B0604020202020204" pitchFamily="34" charset="0"/>
              </a:rPr>
              <a:t>Wed: Closed</a:t>
            </a:r>
          </a:p>
          <a:p>
            <a:pPr algn="ctr"/>
            <a:r>
              <a:rPr lang="en-US" sz="1200" dirty="0">
                <a:latin typeface="Arial" panose="020B0604020202020204" pitchFamily="34" charset="0"/>
                <a:cs typeface="Arial" panose="020B0604020202020204" pitchFamily="34" charset="0"/>
              </a:rPr>
              <a:t>Sat-Sun: 10-5</a:t>
            </a:r>
          </a:p>
        </p:txBody>
      </p:sp>
      <p:sp>
        <p:nvSpPr>
          <p:cNvPr id="25" name="TextBox 24"/>
          <p:cNvSpPr txBox="1"/>
          <p:nvPr/>
        </p:nvSpPr>
        <p:spPr>
          <a:xfrm>
            <a:off x="6876660" y="196951"/>
            <a:ext cx="1759340" cy="600164"/>
          </a:xfrm>
          <a:prstGeom prst="rect">
            <a:avLst/>
          </a:prstGeom>
          <a:noFill/>
        </p:spPr>
        <p:txBody>
          <a:bodyPr wrap="square" rtlCol="0">
            <a:spAutoFit/>
          </a:bodyPr>
          <a:lstStyle/>
          <a:p>
            <a:r>
              <a:rPr lang="en-US" sz="1100" dirty="0">
                <a:latin typeface="Arial" panose="020B0604020202020204" pitchFamily="34" charset="0"/>
                <a:cs typeface="Arial" panose="020B0604020202020204" pitchFamily="34" charset="0"/>
              </a:rPr>
              <a:t>227 West Union Ave</a:t>
            </a:r>
          </a:p>
          <a:p>
            <a:r>
              <a:rPr lang="en-US" sz="1100" dirty="0">
                <a:latin typeface="Arial" panose="020B0604020202020204" pitchFamily="34" charset="0"/>
                <a:cs typeface="Arial" panose="020B0604020202020204" pitchFamily="34" charset="0"/>
              </a:rPr>
              <a:t>Bound Brook NJ, 08805</a:t>
            </a:r>
          </a:p>
          <a:p>
            <a:r>
              <a:rPr lang="en-US" sz="1100" dirty="0">
                <a:latin typeface="Arial" panose="020B0604020202020204" pitchFamily="34" charset="0"/>
                <a:cs typeface="Arial" panose="020B0604020202020204" pitchFamily="34" charset="0"/>
              </a:rPr>
              <a:t>732-356-2453</a:t>
            </a:r>
          </a:p>
        </p:txBody>
      </p:sp>
      <p:cxnSp>
        <p:nvCxnSpPr>
          <p:cNvPr id="26" name="Line 3"/>
          <p:cNvCxnSpPr>
            <a:cxnSpLocks/>
          </p:cNvCxnSpPr>
          <p:nvPr/>
        </p:nvCxnSpPr>
        <p:spPr>
          <a:xfrm flipH="1">
            <a:off x="7342229" y="1428934"/>
            <a:ext cx="3216" cy="5436353"/>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7" name="Line 2"/>
          <p:cNvCxnSpPr>
            <a:cxnSpLocks/>
          </p:cNvCxnSpPr>
          <p:nvPr/>
        </p:nvCxnSpPr>
        <p:spPr>
          <a:xfrm>
            <a:off x="4862135" y="1428936"/>
            <a:ext cx="0" cy="5436351"/>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8" name="Line 1"/>
          <p:cNvCxnSpPr>
            <a:cxnSpLocks/>
          </p:cNvCxnSpPr>
          <p:nvPr/>
        </p:nvCxnSpPr>
        <p:spPr>
          <a:xfrm>
            <a:off x="2434009" y="1428935"/>
            <a:ext cx="0" cy="5436352"/>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9" name="Line 4"/>
          <p:cNvCxnSpPr>
            <a:cxnSpLocks/>
          </p:cNvCxnSpPr>
          <p:nvPr/>
        </p:nvCxnSpPr>
        <p:spPr>
          <a:xfrm>
            <a:off x="9776144" y="1428934"/>
            <a:ext cx="0" cy="5429066"/>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30" name="Cross Line 1"/>
          <p:cNvCxnSpPr>
            <a:cxnSpLocks/>
          </p:cNvCxnSpPr>
          <p:nvPr/>
        </p:nvCxnSpPr>
        <p:spPr>
          <a:xfrm>
            <a:off x="-8023" y="4157430"/>
            <a:ext cx="12207327" cy="0"/>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249876" y="1428936"/>
            <a:ext cx="1946972" cy="646331"/>
          </a:xfrm>
          <a:prstGeom prst="rect">
            <a:avLst/>
          </a:prstGeom>
          <a:noFill/>
        </p:spPr>
        <p:txBody>
          <a:bodyPr wrap="square" rtlCol="0">
            <a:spAutoFit/>
          </a:bodyPr>
          <a:lstStyle/>
          <a:p>
            <a:pPr algn="ctr"/>
            <a:r>
              <a:rPr lang="en-US" dirty="0">
                <a:solidFill>
                  <a:srgbClr val="EE2E24"/>
                </a:solidFill>
              </a:rPr>
              <a:t>CONTEND 3-</a:t>
            </a:r>
          </a:p>
          <a:p>
            <a:pPr algn="ctr"/>
            <a:r>
              <a:rPr lang="en-US" dirty="0">
                <a:solidFill>
                  <a:srgbClr val="EE2E24"/>
                </a:solidFill>
              </a:rPr>
              <a:t>BLACK/GREY</a:t>
            </a:r>
          </a:p>
        </p:txBody>
      </p:sp>
      <p:sp>
        <p:nvSpPr>
          <p:cNvPr id="32" name="TextBox 31"/>
          <p:cNvSpPr txBox="1"/>
          <p:nvPr/>
        </p:nvSpPr>
        <p:spPr>
          <a:xfrm>
            <a:off x="229152" y="4159798"/>
            <a:ext cx="1946972" cy="646331"/>
          </a:xfrm>
          <a:prstGeom prst="rect">
            <a:avLst/>
          </a:prstGeom>
          <a:noFill/>
        </p:spPr>
        <p:txBody>
          <a:bodyPr wrap="square" rtlCol="0">
            <a:spAutoFit/>
          </a:bodyPr>
          <a:lstStyle/>
          <a:p>
            <a:pPr algn="ctr"/>
            <a:r>
              <a:rPr lang="en-US" dirty="0">
                <a:solidFill>
                  <a:srgbClr val="EE2E24"/>
                </a:solidFill>
              </a:rPr>
              <a:t>CONTEND 1-</a:t>
            </a:r>
          </a:p>
          <a:p>
            <a:pPr algn="ctr"/>
            <a:r>
              <a:rPr lang="en-US" dirty="0">
                <a:solidFill>
                  <a:srgbClr val="EE2E24"/>
                </a:solidFill>
              </a:rPr>
              <a:t>RED/BLACK</a:t>
            </a:r>
          </a:p>
        </p:txBody>
      </p:sp>
      <p:sp>
        <p:nvSpPr>
          <p:cNvPr id="33" name="TextBox 32"/>
          <p:cNvSpPr txBox="1"/>
          <p:nvPr/>
        </p:nvSpPr>
        <p:spPr>
          <a:xfrm>
            <a:off x="2683194" y="1432905"/>
            <a:ext cx="1988841" cy="646331"/>
          </a:xfrm>
          <a:prstGeom prst="rect">
            <a:avLst/>
          </a:prstGeom>
          <a:noFill/>
        </p:spPr>
        <p:txBody>
          <a:bodyPr wrap="square" rtlCol="0">
            <a:spAutoFit/>
          </a:bodyPr>
          <a:lstStyle/>
          <a:p>
            <a:pPr algn="ctr"/>
            <a:r>
              <a:rPr lang="en-US" dirty="0">
                <a:solidFill>
                  <a:srgbClr val="EE2E24"/>
                </a:solidFill>
              </a:rPr>
              <a:t>DEFY ADVANCED 3-</a:t>
            </a:r>
          </a:p>
          <a:p>
            <a:pPr algn="ctr"/>
            <a:r>
              <a:rPr lang="en-US" dirty="0">
                <a:solidFill>
                  <a:srgbClr val="EE2E24"/>
                </a:solidFill>
              </a:rPr>
              <a:t>BLACK/YELLOW</a:t>
            </a:r>
          </a:p>
        </p:txBody>
      </p:sp>
      <p:sp>
        <p:nvSpPr>
          <p:cNvPr id="34" name="TextBox 33"/>
          <p:cNvSpPr txBox="1"/>
          <p:nvPr/>
        </p:nvSpPr>
        <p:spPr>
          <a:xfrm>
            <a:off x="2613661" y="4149095"/>
            <a:ext cx="2058374" cy="646331"/>
          </a:xfrm>
          <a:prstGeom prst="rect">
            <a:avLst/>
          </a:prstGeom>
          <a:noFill/>
        </p:spPr>
        <p:txBody>
          <a:bodyPr wrap="square" rtlCol="0">
            <a:spAutoFit/>
          </a:bodyPr>
          <a:lstStyle/>
          <a:p>
            <a:pPr algn="ctr"/>
            <a:r>
              <a:rPr lang="en-US" dirty="0">
                <a:solidFill>
                  <a:srgbClr val="EE2E24"/>
                </a:solidFill>
              </a:rPr>
              <a:t>DEFY ADVANCED 2-</a:t>
            </a:r>
          </a:p>
          <a:p>
            <a:pPr algn="ctr"/>
            <a:r>
              <a:rPr lang="en-US" dirty="0">
                <a:solidFill>
                  <a:srgbClr val="EE2E24"/>
                </a:solidFill>
              </a:rPr>
              <a:t>BLACK/WHITE/BLUE</a:t>
            </a:r>
          </a:p>
        </p:txBody>
      </p:sp>
      <p:sp>
        <p:nvSpPr>
          <p:cNvPr id="35" name="TextBox 34"/>
          <p:cNvSpPr txBox="1"/>
          <p:nvPr/>
        </p:nvSpPr>
        <p:spPr>
          <a:xfrm>
            <a:off x="5202683" y="1425440"/>
            <a:ext cx="1946972" cy="646331"/>
          </a:xfrm>
          <a:prstGeom prst="rect">
            <a:avLst/>
          </a:prstGeom>
          <a:noFill/>
        </p:spPr>
        <p:txBody>
          <a:bodyPr wrap="square" rtlCol="0">
            <a:spAutoFit/>
          </a:bodyPr>
          <a:lstStyle/>
          <a:p>
            <a:pPr algn="ctr"/>
            <a:r>
              <a:rPr lang="en-US" dirty="0">
                <a:solidFill>
                  <a:srgbClr val="EE2E24"/>
                </a:solidFill>
              </a:rPr>
              <a:t>TCR ADVANCED 2-</a:t>
            </a:r>
          </a:p>
          <a:p>
            <a:pPr algn="ctr"/>
            <a:r>
              <a:rPr lang="en-US" dirty="0">
                <a:solidFill>
                  <a:srgbClr val="EE2E24"/>
                </a:solidFill>
              </a:rPr>
              <a:t>BLUE/BLACK</a:t>
            </a:r>
          </a:p>
        </p:txBody>
      </p:sp>
      <p:sp>
        <p:nvSpPr>
          <p:cNvPr id="36" name="TextBox 35"/>
          <p:cNvSpPr txBox="1"/>
          <p:nvPr/>
        </p:nvSpPr>
        <p:spPr>
          <a:xfrm>
            <a:off x="4865587" y="4159798"/>
            <a:ext cx="2479858" cy="630942"/>
          </a:xfrm>
          <a:prstGeom prst="rect">
            <a:avLst/>
          </a:prstGeom>
          <a:noFill/>
        </p:spPr>
        <p:txBody>
          <a:bodyPr wrap="square" rtlCol="0">
            <a:spAutoFit/>
          </a:bodyPr>
          <a:lstStyle/>
          <a:p>
            <a:pPr algn="ctr"/>
            <a:r>
              <a:rPr lang="en-US" sz="1700" dirty="0">
                <a:solidFill>
                  <a:srgbClr val="EE2E24"/>
                </a:solidFill>
              </a:rPr>
              <a:t>TCR ADVANCED SL 0 DISK-</a:t>
            </a:r>
          </a:p>
          <a:p>
            <a:pPr algn="ctr"/>
            <a:r>
              <a:rPr lang="en-US" dirty="0">
                <a:solidFill>
                  <a:srgbClr val="EE2E24"/>
                </a:solidFill>
              </a:rPr>
              <a:t>NEON ORANGE</a:t>
            </a:r>
          </a:p>
        </p:txBody>
      </p:sp>
      <p:sp>
        <p:nvSpPr>
          <p:cNvPr id="37" name="TextBox 36"/>
          <p:cNvSpPr txBox="1"/>
          <p:nvPr/>
        </p:nvSpPr>
        <p:spPr>
          <a:xfrm>
            <a:off x="7538019" y="1420904"/>
            <a:ext cx="2088277" cy="646331"/>
          </a:xfrm>
          <a:prstGeom prst="rect">
            <a:avLst/>
          </a:prstGeom>
          <a:noFill/>
        </p:spPr>
        <p:txBody>
          <a:bodyPr wrap="square" rtlCol="0">
            <a:spAutoFit/>
          </a:bodyPr>
          <a:lstStyle/>
          <a:p>
            <a:pPr algn="ctr"/>
            <a:r>
              <a:rPr lang="en-US" dirty="0">
                <a:solidFill>
                  <a:srgbClr val="EE2E24"/>
                </a:solidFill>
              </a:rPr>
              <a:t>TRINITY ADVANCED-</a:t>
            </a:r>
          </a:p>
          <a:p>
            <a:pPr algn="ctr"/>
            <a:r>
              <a:rPr lang="en-US" dirty="0">
                <a:solidFill>
                  <a:srgbClr val="EE2E24"/>
                </a:solidFill>
              </a:rPr>
              <a:t>LIME GREEN/WHITE</a:t>
            </a:r>
          </a:p>
        </p:txBody>
      </p:sp>
      <p:sp>
        <p:nvSpPr>
          <p:cNvPr id="38" name="TextBox 37"/>
          <p:cNvSpPr txBox="1"/>
          <p:nvPr/>
        </p:nvSpPr>
        <p:spPr>
          <a:xfrm>
            <a:off x="7279083" y="4143467"/>
            <a:ext cx="2564319" cy="630942"/>
          </a:xfrm>
          <a:prstGeom prst="rect">
            <a:avLst/>
          </a:prstGeom>
          <a:noFill/>
        </p:spPr>
        <p:txBody>
          <a:bodyPr wrap="square" rtlCol="0">
            <a:spAutoFit/>
          </a:bodyPr>
          <a:lstStyle/>
          <a:p>
            <a:pPr algn="ctr"/>
            <a:r>
              <a:rPr lang="en-US" sz="1700" dirty="0">
                <a:solidFill>
                  <a:srgbClr val="EE2E24"/>
                </a:solidFill>
              </a:rPr>
              <a:t>TRINITY ADVANCED PRO 1-</a:t>
            </a:r>
          </a:p>
          <a:p>
            <a:pPr algn="ctr"/>
            <a:r>
              <a:rPr lang="en-US" dirty="0">
                <a:solidFill>
                  <a:srgbClr val="EE2E24"/>
                </a:solidFill>
              </a:rPr>
              <a:t>NEON ORANGE/BLACK</a:t>
            </a:r>
          </a:p>
        </p:txBody>
      </p:sp>
      <p:sp>
        <p:nvSpPr>
          <p:cNvPr id="39" name="TextBox 38"/>
          <p:cNvSpPr txBox="1"/>
          <p:nvPr/>
        </p:nvSpPr>
        <p:spPr>
          <a:xfrm>
            <a:off x="10005208" y="1420903"/>
            <a:ext cx="1946972" cy="646331"/>
          </a:xfrm>
          <a:prstGeom prst="rect">
            <a:avLst/>
          </a:prstGeom>
          <a:noFill/>
        </p:spPr>
        <p:txBody>
          <a:bodyPr wrap="square" rtlCol="0">
            <a:spAutoFit/>
          </a:bodyPr>
          <a:lstStyle/>
          <a:p>
            <a:pPr algn="ctr"/>
            <a:r>
              <a:rPr lang="en-US" dirty="0">
                <a:solidFill>
                  <a:srgbClr val="EE2E24"/>
                </a:solidFill>
              </a:rPr>
              <a:t>ANYROAD 2-</a:t>
            </a:r>
          </a:p>
          <a:p>
            <a:pPr algn="ctr"/>
            <a:r>
              <a:rPr lang="en-US" dirty="0">
                <a:solidFill>
                  <a:srgbClr val="EE2E24"/>
                </a:solidFill>
              </a:rPr>
              <a:t>BLACK/GREY</a:t>
            </a:r>
          </a:p>
        </p:txBody>
      </p:sp>
      <p:sp>
        <p:nvSpPr>
          <p:cNvPr id="40" name="TextBox 39"/>
          <p:cNvSpPr txBox="1"/>
          <p:nvPr/>
        </p:nvSpPr>
        <p:spPr>
          <a:xfrm>
            <a:off x="10004202" y="4152066"/>
            <a:ext cx="1967814" cy="646331"/>
          </a:xfrm>
          <a:prstGeom prst="rect">
            <a:avLst/>
          </a:prstGeom>
          <a:noFill/>
        </p:spPr>
        <p:txBody>
          <a:bodyPr wrap="square" rtlCol="0">
            <a:spAutoFit/>
          </a:bodyPr>
          <a:lstStyle/>
          <a:p>
            <a:pPr algn="ctr"/>
            <a:r>
              <a:rPr lang="en-US" dirty="0">
                <a:solidFill>
                  <a:srgbClr val="EE2E24"/>
                </a:solidFill>
              </a:rPr>
              <a:t>FASTROAD SLR 1-</a:t>
            </a:r>
          </a:p>
          <a:p>
            <a:pPr algn="ctr"/>
            <a:r>
              <a:rPr lang="en-US" dirty="0">
                <a:solidFill>
                  <a:srgbClr val="EE2E24"/>
                </a:solidFill>
              </a:rPr>
              <a:t>BLACK/RED</a:t>
            </a:r>
          </a:p>
        </p:txBody>
      </p:sp>
      <p:pic>
        <p:nvPicPr>
          <p:cNvPr id="3" name="Picture 2">
            <a:hlinkClick r:id="rId10"/>
          </p:cNvPr>
          <p:cNvPicPr preferRelativeResize="0">
            <a:picLocks/>
          </p:cNvPicPr>
          <p:nvPr/>
        </p:nvPicPr>
        <p:blipFill>
          <a:blip r:embed="rId11">
            <a:extLst>
              <a:ext uri="{28A0092B-C50C-407E-A947-70E740481C1C}">
                <a14:useLocalDpi xmlns:a14="http://schemas.microsoft.com/office/drawing/2010/main" val="0"/>
              </a:ext>
            </a:extLst>
          </a:blip>
          <a:stretch>
            <a:fillRect/>
          </a:stretch>
        </p:blipFill>
        <p:spPr>
          <a:xfrm>
            <a:off x="-5733" y="2251311"/>
            <a:ext cx="2432304" cy="1901952"/>
          </a:xfrm>
          <a:prstGeom prst="rect">
            <a:avLst/>
          </a:prstGeom>
        </p:spPr>
      </p:pic>
      <p:pic>
        <p:nvPicPr>
          <p:cNvPr id="18" name="Picture 17">
            <a:hlinkClick r:id="rId12"/>
          </p:cNvPr>
          <p:cNvPicPr preferRelativeResize="0">
            <a:picLocks/>
          </p:cNvPicPr>
          <p:nvPr/>
        </p:nvPicPr>
        <p:blipFill>
          <a:blip r:embed="rId13">
            <a:extLst>
              <a:ext uri="{28A0092B-C50C-407E-A947-70E740481C1C}">
                <a14:useLocalDpi xmlns:a14="http://schemas.microsoft.com/office/drawing/2010/main" val="0"/>
              </a:ext>
            </a:extLst>
          </a:blip>
          <a:stretch>
            <a:fillRect/>
          </a:stretch>
        </p:blipFill>
        <p:spPr>
          <a:xfrm>
            <a:off x="-8023" y="4956048"/>
            <a:ext cx="2434594" cy="1901952"/>
          </a:xfrm>
          <a:prstGeom prst="rect">
            <a:avLst/>
          </a:prstGeom>
        </p:spPr>
      </p:pic>
      <p:sp>
        <p:nvSpPr>
          <p:cNvPr id="41" name="TextBox 40"/>
          <p:cNvSpPr txBox="1"/>
          <p:nvPr/>
        </p:nvSpPr>
        <p:spPr>
          <a:xfrm>
            <a:off x="584798" y="1923259"/>
            <a:ext cx="1236617" cy="369332"/>
          </a:xfrm>
          <a:prstGeom prst="rect">
            <a:avLst/>
          </a:prstGeom>
          <a:noFill/>
        </p:spPr>
        <p:txBody>
          <a:bodyPr wrap="square" rtlCol="0">
            <a:spAutoFit/>
          </a:bodyPr>
          <a:lstStyle/>
          <a:p>
            <a:pPr algn="ctr"/>
            <a:r>
              <a:rPr lang="en-US" dirty="0"/>
              <a:t>$600</a:t>
            </a:r>
          </a:p>
        </p:txBody>
      </p:sp>
      <p:sp>
        <p:nvSpPr>
          <p:cNvPr id="42" name="TextBox 41"/>
          <p:cNvSpPr txBox="1"/>
          <p:nvPr/>
        </p:nvSpPr>
        <p:spPr>
          <a:xfrm>
            <a:off x="550063" y="4632165"/>
            <a:ext cx="1236617" cy="369332"/>
          </a:xfrm>
          <a:prstGeom prst="rect">
            <a:avLst/>
          </a:prstGeom>
          <a:noFill/>
        </p:spPr>
        <p:txBody>
          <a:bodyPr wrap="square" rtlCol="0">
            <a:spAutoFit/>
          </a:bodyPr>
          <a:lstStyle/>
          <a:p>
            <a:pPr algn="ctr"/>
            <a:r>
              <a:rPr lang="en-US" dirty="0"/>
              <a:t>$810</a:t>
            </a:r>
          </a:p>
        </p:txBody>
      </p:sp>
      <p:pic>
        <p:nvPicPr>
          <p:cNvPr id="20" name="Picture 19">
            <a:hlinkClick r:id="rId14"/>
          </p:cNvPr>
          <p:cNvPicPr preferRelativeResize="0">
            <a:picLocks/>
          </p:cNvPicPr>
          <p:nvPr/>
        </p:nvPicPr>
        <p:blipFill>
          <a:blip r:embed="rId15">
            <a:extLst>
              <a:ext uri="{28A0092B-C50C-407E-A947-70E740481C1C}">
                <a14:useLocalDpi xmlns:a14="http://schemas.microsoft.com/office/drawing/2010/main" val="0"/>
              </a:ext>
            </a:extLst>
          </a:blip>
          <a:stretch>
            <a:fillRect/>
          </a:stretch>
        </p:blipFill>
        <p:spPr>
          <a:xfrm>
            <a:off x="2468744" y="2246967"/>
            <a:ext cx="2375338" cy="1901952"/>
          </a:xfrm>
          <a:prstGeom prst="rect">
            <a:avLst/>
          </a:prstGeom>
        </p:spPr>
      </p:pic>
      <p:sp>
        <p:nvSpPr>
          <p:cNvPr id="43" name="TextBox 42"/>
          <p:cNvSpPr txBox="1"/>
          <p:nvPr/>
        </p:nvSpPr>
        <p:spPr>
          <a:xfrm>
            <a:off x="3033597" y="1923259"/>
            <a:ext cx="1236617" cy="369332"/>
          </a:xfrm>
          <a:prstGeom prst="rect">
            <a:avLst/>
          </a:prstGeom>
          <a:noFill/>
        </p:spPr>
        <p:txBody>
          <a:bodyPr wrap="square" rtlCol="0">
            <a:spAutoFit/>
          </a:bodyPr>
          <a:lstStyle/>
          <a:p>
            <a:pPr algn="ctr"/>
            <a:r>
              <a:rPr lang="en-US" dirty="0"/>
              <a:t>$1,550</a:t>
            </a:r>
          </a:p>
        </p:txBody>
      </p:sp>
      <p:pic>
        <p:nvPicPr>
          <p:cNvPr id="44" name="Picture 43">
            <a:hlinkClick r:id="rId16"/>
          </p:cNvPr>
          <p:cNvPicPr preferRelativeResize="0">
            <a:picLocks/>
          </p:cNvPicPr>
          <p:nvPr/>
        </p:nvPicPr>
        <p:blipFill>
          <a:blip r:embed="rId17">
            <a:extLst>
              <a:ext uri="{28A0092B-C50C-407E-A947-70E740481C1C}">
                <a14:useLocalDpi xmlns:a14="http://schemas.microsoft.com/office/drawing/2010/main" val="0"/>
              </a:ext>
            </a:extLst>
          </a:blip>
          <a:stretch>
            <a:fillRect/>
          </a:stretch>
        </p:blipFill>
        <p:spPr>
          <a:xfrm>
            <a:off x="2468743" y="4983669"/>
            <a:ext cx="2385075" cy="1901952"/>
          </a:xfrm>
          <a:prstGeom prst="rect">
            <a:avLst/>
          </a:prstGeom>
        </p:spPr>
      </p:pic>
      <p:sp>
        <p:nvSpPr>
          <p:cNvPr id="45" name="TextBox 44"/>
          <p:cNvSpPr txBox="1"/>
          <p:nvPr/>
        </p:nvSpPr>
        <p:spPr>
          <a:xfrm>
            <a:off x="3002398" y="4621462"/>
            <a:ext cx="1236617" cy="369332"/>
          </a:xfrm>
          <a:prstGeom prst="rect">
            <a:avLst/>
          </a:prstGeom>
          <a:noFill/>
        </p:spPr>
        <p:txBody>
          <a:bodyPr wrap="square" rtlCol="0">
            <a:spAutoFit/>
          </a:bodyPr>
          <a:lstStyle/>
          <a:p>
            <a:pPr algn="ctr"/>
            <a:r>
              <a:rPr lang="en-US" dirty="0"/>
              <a:t>$1,950</a:t>
            </a:r>
          </a:p>
        </p:txBody>
      </p:sp>
      <p:pic>
        <p:nvPicPr>
          <p:cNvPr id="47" name="Picture 46">
            <a:hlinkClick r:id="rId18"/>
          </p:cNvPr>
          <p:cNvPicPr preferRelativeResize="0">
            <a:picLocks/>
          </p:cNvPicPr>
          <p:nvPr/>
        </p:nvPicPr>
        <p:blipFill>
          <a:blip r:embed="rId19" cstate="hqprint">
            <a:extLst>
              <a:ext uri="{28A0092B-C50C-407E-A947-70E740481C1C}">
                <a14:useLocalDpi xmlns:a14="http://schemas.microsoft.com/office/drawing/2010/main" val="0"/>
              </a:ext>
            </a:extLst>
          </a:blip>
          <a:stretch>
            <a:fillRect/>
          </a:stretch>
        </p:blipFill>
        <p:spPr>
          <a:xfrm>
            <a:off x="4869261" y="2241515"/>
            <a:ext cx="2450592" cy="1901952"/>
          </a:xfrm>
          <a:prstGeom prst="rect">
            <a:avLst/>
          </a:prstGeom>
        </p:spPr>
      </p:pic>
      <p:sp>
        <p:nvSpPr>
          <p:cNvPr id="48" name="TextBox 47"/>
          <p:cNvSpPr txBox="1"/>
          <p:nvPr/>
        </p:nvSpPr>
        <p:spPr>
          <a:xfrm>
            <a:off x="5497905" y="1920406"/>
            <a:ext cx="1236617" cy="369332"/>
          </a:xfrm>
          <a:prstGeom prst="rect">
            <a:avLst/>
          </a:prstGeom>
          <a:noFill/>
        </p:spPr>
        <p:txBody>
          <a:bodyPr wrap="square" rtlCol="0">
            <a:spAutoFit/>
          </a:bodyPr>
          <a:lstStyle/>
          <a:p>
            <a:pPr algn="ctr"/>
            <a:r>
              <a:rPr lang="en-US" dirty="0"/>
              <a:t>$1,650</a:t>
            </a:r>
          </a:p>
        </p:txBody>
      </p:sp>
      <p:pic>
        <p:nvPicPr>
          <p:cNvPr id="50" name="Picture 49">
            <a:hlinkClick r:id="rId20"/>
          </p:cNvPr>
          <p:cNvPicPr preferRelativeResize="0">
            <a:picLocks/>
          </p:cNvPicPr>
          <p:nvPr/>
        </p:nvPicPr>
        <p:blipFill>
          <a:blip r:embed="rId21">
            <a:extLst>
              <a:ext uri="{28A0092B-C50C-407E-A947-70E740481C1C}">
                <a14:useLocalDpi xmlns:a14="http://schemas.microsoft.com/office/drawing/2010/main" val="0"/>
              </a:ext>
            </a:extLst>
          </a:blip>
          <a:stretch>
            <a:fillRect/>
          </a:stretch>
        </p:blipFill>
        <p:spPr>
          <a:xfrm>
            <a:off x="4867742" y="4938737"/>
            <a:ext cx="2468880" cy="1901952"/>
          </a:xfrm>
          <a:prstGeom prst="rect">
            <a:avLst/>
          </a:prstGeom>
        </p:spPr>
      </p:pic>
      <p:sp>
        <p:nvSpPr>
          <p:cNvPr id="51" name="TextBox 50"/>
          <p:cNvSpPr txBox="1"/>
          <p:nvPr/>
        </p:nvSpPr>
        <p:spPr>
          <a:xfrm>
            <a:off x="5452301" y="4632165"/>
            <a:ext cx="1236617" cy="369332"/>
          </a:xfrm>
          <a:prstGeom prst="rect">
            <a:avLst/>
          </a:prstGeom>
          <a:noFill/>
        </p:spPr>
        <p:txBody>
          <a:bodyPr wrap="square" rtlCol="0">
            <a:spAutoFit/>
          </a:bodyPr>
          <a:lstStyle/>
          <a:p>
            <a:pPr algn="ctr"/>
            <a:r>
              <a:rPr lang="en-US" dirty="0"/>
              <a:t>$8,250</a:t>
            </a:r>
          </a:p>
        </p:txBody>
      </p:sp>
      <p:pic>
        <p:nvPicPr>
          <p:cNvPr id="53" name="Picture 52">
            <a:hlinkClick r:id="rId22"/>
          </p:cNvPr>
          <p:cNvPicPr preferRelativeResize="0">
            <a:picLocks/>
          </p:cNvPicPr>
          <p:nvPr/>
        </p:nvPicPr>
        <p:blipFill>
          <a:blip r:embed="rId23">
            <a:extLst>
              <a:ext uri="{28A0092B-C50C-407E-A947-70E740481C1C}">
                <a14:useLocalDpi xmlns:a14="http://schemas.microsoft.com/office/drawing/2010/main" val="0"/>
              </a:ext>
            </a:extLst>
          </a:blip>
          <a:stretch>
            <a:fillRect/>
          </a:stretch>
        </p:blipFill>
        <p:spPr>
          <a:xfrm>
            <a:off x="7358358" y="2241515"/>
            <a:ext cx="2404872" cy="1901952"/>
          </a:xfrm>
          <a:prstGeom prst="rect">
            <a:avLst/>
          </a:prstGeom>
        </p:spPr>
      </p:pic>
      <p:sp>
        <p:nvSpPr>
          <p:cNvPr id="54" name="TextBox 53"/>
          <p:cNvSpPr txBox="1"/>
          <p:nvPr/>
        </p:nvSpPr>
        <p:spPr>
          <a:xfrm>
            <a:off x="7939037" y="1901550"/>
            <a:ext cx="1236617" cy="369332"/>
          </a:xfrm>
          <a:prstGeom prst="rect">
            <a:avLst/>
          </a:prstGeom>
          <a:noFill/>
        </p:spPr>
        <p:txBody>
          <a:bodyPr wrap="square" rtlCol="0">
            <a:spAutoFit/>
          </a:bodyPr>
          <a:lstStyle/>
          <a:p>
            <a:pPr algn="ctr"/>
            <a:r>
              <a:rPr lang="en-US" dirty="0"/>
              <a:t>$1,850</a:t>
            </a:r>
          </a:p>
        </p:txBody>
      </p:sp>
      <p:pic>
        <p:nvPicPr>
          <p:cNvPr id="56" name="Picture 55">
            <a:hlinkClick r:id="rId24"/>
          </p:cNvPr>
          <p:cNvPicPr preferRelativeResize="0">
            <a:picLocks/>
          </p:cNvPicPr>
          <p:nvPr/>
        </p:nvPicPr>
        <p:blipFill>
          <a:blip r:embed="rId25">
            <a:extLst>
              <a:ext uri="{28A0092B-C50C-407E-A947-70E740481C1C}">
                <a14:useLocalDpi xmlns:a14="http://schemas.microsoft.com/office/drawing/2010/main" val="0"/>
              </a:ext>
            </a:extLst>
          </a:blip>
          <a:stretch>
            <a:fillRect/>
          </a:stretch>
        </p:blipFill>
        <p:spPr>
          <a:xfrm>
            <a:off x="7367821" y="4938737"/>
            <a:ext cx="2395728" cy="1901952"/>
          </a:xfrm>
          <a:prstGeom prst="rect">
            <a:avLst/>
          </a:prstGeom>
        </p:spPr>
      </p:pic>
      <p:sp>
        <p:nvSpPr>
          <p:cNvPr id="57" name="TextBox 56"/>
          <p:cNvSpPr txBox="1"/>
          <p:nvPr/>
        </p:nvSpPr>
        <p:spPr>
          <a:xfrm>
            <a:off x="7952362" y="4632852"/>
            <a:ext cx="1236617" cy="369332"/>
          </a:xfrm>
          <a:prstGeom prst="rect">
            <a:avLst/>
          </a:prstGeom>
          <a:noFill/>
        </p:spPr>
        <p:txBody>
          <a:bodyPr wrap="square" rtlCol="0">
            <a:spAutoFit/>
          </a:bodyPr>
          <a:lstStyle/>
          <a:p>
            <a:pPr algn="ctr"/>
            <a:r>
              <a:rPr lang="en-US" dirty="0"/>
              <a:t>$4,950</a:t>
            </a:r>
          </a:p>
        </p:txBody>
      </p:sp>
      <p:pic>
        <p:nvPicPr>
          <p:cNvPr id="59" name="Picture 58">
            <a:hlinkClick r:id="rId26"/>
          </p:cNvPr>
          <p:cNvPicPr preferRelativeResize="0">
            <a:picLocks/>
          </p:cNvPicPr>
          <p:nvPr/>
        </p:nvPicPr>
        <p:blipFill>
          <a:blip r:embed="rId27">
            <a:extLst>
              <a:ext uri="{28A0092B-C50C-407E-A947-70E740481C1C}">
                <a14:useLocalDpi xmlns:a14="http://schemas.microsoft.com/office/drawing/2010/main" val="0"/>
              </a:ext>
            </a:extLst>
          </a:blip>
          <a:stretch>
            <a:fillRect/>
          </a:stretch>
        </p:blipFill>
        <p:spPr>
          <a:xfrm>
            <a:off x="9784455" y="2241515"/>
            <a:ext cx="2414016" cy="1901952"/>
          </a:xfrm>
          <a:prstGeom prst="rect">
            <a:avLst/>
          </a:prstGeom>
        </p:spPr>
      </p:pic>
      <p:sp>
        <p:nvSpPr>
          <p:cNvPr id="60" name="TextBox 59"/>
          <p:cNvSpPr txBox="1"/>
          <p:nvPr/>
        </p:nvSpPr>
        <p:spPr>
          <a:xfrm>
            <a:off x="10360385" y="1920406"/>
            <a:ext cx="1236617" cy="369332"/>
          </a:xfrm>
          <a:prstGeom prst="rect">
            <a:avLst/>
          </a:prstGeom>
          <a:noFill/>
        </p:spPr>
        <p:txBody>
          <a:bodyPr wrap="square" rtlCol="0">
            <a:spAutoFit/>
          </a:bodyPr>
          <a:lstStyle/>
          <a:p>
            <a:pPr algn="ctr"/>
            <a:r>
              <a:rPr lang="en-US" dirty="0"/>
              <a:t>$920</a:t>
            </a:r>
          </a:p>
        </p:txBody>
      </p:sp>
      <p:pic>
        <p:nvPicPr>
          <p:cNvPr id="62" name="Picture 61">
            <a:hlinkClick r:id="rId28"/>
          </p:cNvPr>
          <p:cNvPicPr preferRelativeResize="0">
            <a:picLocks/>
          </p:cNvPicPr>
          <p:nvPr/>
        </p:nvPicPr>
        <p:blipFill>
          <a:blip r:embed="rId29">
            <a:extLst>
              <a:ext uri="{28A0092B-C50C-407E-A947-70E740481C1C}">
                <a14:useLocalDpi xmlns:a14="http://schemas.microsoft.com/office/drawing/2010/main" val="0"/>
              </a:ext>
            </a:extLst>
          </a:blip>
          <a:stretch>
            <a:fillRect/>
          </a:stretch>
        </p:blipFill>
        <p:spPr>
          <a:xfrm>
            <a:off x="9786018" y="4952700"/>
            <a:ext cx="2414016" cy="1901952"/>
          </a:xfrm>
          <a:prstGeom prst="rect">
            <a:avLst/>
          </a:prstGeom>
        </p:spPr>
      </p:pic>
      <p:sp>
        <p:nvSpPr>
          <p:cNvPr id="63" name="TextBox 62"/>
          <p:cNvSpPr txBox="1"/>
          <p:nvPr/>
        </p:nvSpPr>
        <p:spPr>
          <a:xfrm>
            <a:off x="10369415" y="4632165"/>
            <a:ext cx="1236617" cy="369332"/>
          </a:xfrm>
          <a:prstGeom prst="rect">
            <a:avLst/>
          </a:prstGeom>
          <a:noFill/>
        </p:spPr>
        <p:txBody>
          <a:bodyPr wrap="square" rtlCol="0">
            <a:spAutoFit/>
          </a:bodyPr>
          <a:lstStyle/>
          <a:p>
            <a:pPr algn="ctr"/>
            <a:r>
              <a:rPr lang="en-US" dirty="0"/>
              <a:t>$1,100</a:t>
            </a:r>
          </a:p>
        </p:txBody>
      </p:sp>
    </p:spTree>
    <p:extLst>
      <p:ext uri="{BB962C8B-B14F-4D97-AF65-F5344CB8AC3E}">
        <p14:creationId xmlns:p14="http://schemas.microsoft.com/office/powerpoint/2010/main" val="37141699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p:cNvSpPr/>
          <p:nvPr/>
        </p:nvSpPr>
        <p:spPr>
          <a:xfrm>
            <a:off x="788438" y="335902"/>
            <a:ext cx="2052734" cy="205274"/>
          </a:xfrm>
          <a:prstGeom prst="round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Action Button: Blank 7">
            <a:hlinkClick r:id="" action="ppaction://hlinkshowjump?jump=firstslide" highlightClick="1"/>
          </p:cNvPr>
          <p:cNvSpPr/>
          <p:nvPr/>
        </p:nvSpPr>
        <p:spPr>
          <a:xfrm>
            <a:off x="5355770" y="0"/>
            <a:ext cx="1520889" cy="1040235"/>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8466" y="21058"/>
            <a:ext cx="1499812" cy="1040235"/>
          </a:xfrm>
          <a:prstGeom prst="rect">
            <a:avLst/>
          </a:prstGeom>
        </p:spPr>
      </p:pic>
      <p:pic>
        <p:nvPicPr>
          <p:cNvPr id="10" name="Graphic 9" descr="Magnifying glass"/>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2841172" y="296247"/>
            <a:ext cx="284584" cy="284584"/>
          </a:xfrm>
          <a:prstGeom prst="rect">
            <a:avLst/>
          </a:prstGeom>
        </p:spPr>
      </p:pic>
      <p:sp>
        <p:nvSpPr>
          <p:cNvPr id="12" name="TextBox 11"/>
          <p:cNvSpPr txBox="1"/>
          <p:nvPr/>
        </p:nvSpPr>
        <p:spPr>
          <a:xfrm>
            <a:off x="1504235" y="78959"/>
            <a:ext cx="621139" cy="253916"/>
          </a:xfrm>
          <a:prstGeom prst="rect">
            <a:avLst/>
          </a:prstGeom>
          <a:noFill/>
        </p:spPr>
        <p:txBody>
          <a:bodyPr wrap="square" rtlCol="0">
            <a:spAutoFit/>
          </a:bodyPr>
          <a:lstStyle/>
          <a:p>
            <a:r>
              <a:rPr lang="en-US" sz="1050" dirty="0">
                <a:latin typeface="Arial" panose="020B0604020202020204" pitchFamily="34" charset="0"/>
                <a:cs typeface="Arial" panose="020B0604020202020204" pitchFamily="34" charset="0"/>
              </a:rPr>
              <a:t>Search</a:t>
            </a:r>
          </a:p>
        </p:txBody>
      </p:sp>
      <p:sp>
        <p:nvSpPr>
          <p:cNvPr id="17" name="Rectangle: Rounded Corners 16"/>
          <p:cNvSpPr/>
          <p:nvPr/>
        </p:nvSpPr>
        <p:spPr>
          <a:xfrm>
            <a:off x="-7304" y="1034181"/>
            <a:ext cx="12199304" cy="406010"/>
          </a:xfrm>
          <a:prstGeom prst="roundRect">
            <a:avLst/>
          </a:prstGeom>
          <a:solidFill>
            <a:srgbClr val="EE2E2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hlinkClick r:id="rId5" action="ppaction://hlinksldjump"/>
          </p:cNvPr>
          <p:cNvSpPr/>
          <p:nvPr/>
        </p:nvSpPr>
        <p:spPr>
          <a:xfrm>
            <a:off x="4666"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HOME</a:t>
            </a:r>
            <a:endParaRPr lang="en-US" dirty="0"/>
          </a:p>
        </p:txBody>
      </p:sp>
      <p:sp>
        <p:nvSpPr>
          <p:cNvPr id="13" name="Rectangle: Rounded Corners 12">
            <a:hlinkClick r:id="rId6" action="ppaction://hlinksldjump"/>
          </p:cNvPr>
          <p:cNvSpPr/>
          <p:nvPr/>
        </p:nvSpPr>
        <p:spPr>
          <a:xfrm>
            <a:off x="2441448"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BIKES</a:t>
            </a:r>
          </a:p>
        </p:txBody>
      </p:sp>
      <p:sp>
        <p:nvSpPr>
          <p:cNvPr id="14" name="Rectangle: Rounded Corners 13">
            <a:hlinkClick r:id="rId7" action="ppaction://hlinksldjump"/>
          </p:cNvPr>
          <p:cNvSpPr/>
          <p:nvPr/>
        </p:nvSpPr>
        <p:spPr>
          <a:xfrm>
            <a:off x="4864609" y="1040235"/>
            <a:ext cx="247762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PARTS &amp; ACCESSORIES</a:t>
            </a:r>
          </a:p>
        </p:txBody>
      </p:sp>
      <p:sp>
        <p:nvSpPr>
          <p:cNvPr id="15" name="Rectangle: Rounded Corners 14">
            <a:hlinkClick r:id="rId8" action="ppaction://hlinksldjump"/>
          </p:cNvPr>
          <p:cNvSpPr/>
          <p:nvPr/>
        </p:nvSpPr>
        <p:spPr>
          <a:xfrm>
            <a:off x="7349533"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SERVICE</a:t>
            </a:r>
          </a:p>
        </p:txBody>
      </p:sp>
      <p:sp>
        <p:nvSpPr>
          <p:cNvPr id="16" name="Rectangle: Rounded Corners 15">
            <a:hlinkClick r:id="rId9" action="ppaction://hlinksldjump"/>
          </p:cNvPr>
          <p:cNvSpPr/>
          <p:nvPr/>
        </p:nvSpPr>
        <p:spPr>
          <a:xfrm>
            <a:off x="9776144"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ABOUT US </a:t>
            </a:r>
            <a:endParaRPr lang="en-US" dirty="0"/>
          </a:p>
        </p:txBody>
      </p:sp>
      <p:cxnSp>
        <p:nvCxnSpPr>
          <p:cNvPr id="22" name="Line 4"/>
          <p:cNvCxnSpPr>
            <a:cxnSpLocks/>
          </p:cNvCxnSpPr>
          <p:nvPr/>
        </p:nvCxnSpPr>
        <p:spPr>
          <a:xfrm>
            <a:off x="9772693" y="1440191"/>
            <a:ext cx="0" cy="5417809"/>
          </a:xfrm>
          <a:prstGeom prst="line">
            <a:avLst/>
          </a:prstGeom>
          <a:ln>
            <a:solidFill>
              <a:srgbClr val="EE2E24"/>
            </a:solidFill>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9274629" y="62205"/>
            <a:ext cx="2794409" cy="892552"/>
          </a:xfrm>
          <a:prstGeom prst="rect">
            <a:avLst/>
          </a:prstGeom>
          <a:noFill/>
        </p:spPr>
        <p:txBody>
          <a:bodyPr wrap="square" rtlCol="0">
            <a:spAutoFit/>
          </a:bodyPr>
          <a:lstStyle/>
          <a:p>
            <a:pPr algn="ctr"/>
            <a:r>
              <a:rPr lang="en-US" sz="1600" u="sng" dirty="0">
                <a:latin typeface="Arial" panose="020B0604020202020204" pitchFamily="34" charset="0"/>
                <a:cs typeface="Arial" panose="020B0604020202020204" pitchFamily="34" charset="0"/>
              </a:rPr>
              <a:t>HOURS OF OPERATION</a:t>
            </a:r>
          </a:p>
          <a:p>
            <a:pPr algn="ctr"/>
            <a:r>
              <a:rPr lang="en-US" sz="1200" dirty="0">
                <a:latin typeface="Arial" panose="020B0604020202020204" pitchFamily="34" charset="0"/>
                <a:cs typeface="Arial" panose="020B0604020202020204" pitchFamily="34" charset="0"/>
              </a:rPr>
              <a:t>Mon-Fri: 10-6</a:t>
            </a:r>
          </a:p>
          <a:p>
            <a:pPr algn="ctr"/>
            <a:r>
              <a:rPr lang="en-US" sz="1200" dirty="0">
                <a:latin typeface="Arial" panose="020B0604020202020204" pitchFamily="34" charset="0"/>
                <a:cs typeface="Arial" panose="020B0604020202020204" pitchFamily="34" charset="0"/>
              </a:rPr>
              <a:t>Wed: Closed</a:t>
            </a:r>
          </a:p>
          <a:p>
            <a:pPr algn="ctr"/>
            <a:r>
              <a:rPr lang="en-US" sz="1200" dirty="0">
                <a:latin typeface="Arial" panose="020B0604020202020204" pitchFamily="34" charset="0"/>
                <a:cs typeface="Arial" panose="020B0604020202020204" pitchFamily="34" charset="0"/>
              </a:rPr>
              <a:t>Sat-Sun: 10-5</a:t>
            </a:r>
          </a:p>
        </p:txBody>
      </p:sp>
      <p:sp>
        <p:nvSpPr>
          <p:cNvPr id="25" name="TextBox 24"/>
          <p:cNvSpPr txBox="1"/>
          <p:nvPr/>
        </p:nvSpPr>
        <p:spPr>
          <a:xfrm>
            <a:off x="6876660" y="196951"/>
            <a:ext cx="1759340" cy="600164"/>
          </a:xfrm>
          <a:prstGeom prst="rect">
            <a:avLst/>
          </a:prstGeom>
          <a:noFill/>
        </p:spPr>
        <p:txBody>
          <a:bodyPr wrap="square" rtlCol="0">
            <a:spAutoFit/>
          </a:bodyPr>
          <a:lstStyle/>
          <a:p>
            <a:r>
              <a:rPr lang="en-US" sz="1100" dirty="0">
                <a:latin typeface="Arial" panose="020B0604020202020204" pitchFamily="34" charset="0"/>
                <a:cs typeface="Arial" panose="020B0604020202020204" pitchFamily="34" charset="0"/>
              </a:rPr>
              <a:t>227 West Union Ave</a:t>
            </a:r>
          </a:p>
          <a:p>
            <a:r>
              <a:rPr lang="en-US" sz="1100" dirty="0">
                <a:latin typeface="Arial" panose="020B0604020202020204" pitchFamily="34" charset="0"/>
                <a:cs typeface="Arial" panose="020B0604020202020204" pitchFamily="34" charset="0"/>
              </a:rPr>
              <a:t>Bound Brook NJ, 08805</a:t>
            </a:r>
          </a:p>
          <a:p>
            <a:r>
              <a:rPr lang="en-US" sz="1100" dirty="0">
                <a:latin typeface="Arial" panose="020B0604020202020204" pitchFamily="34" charset="0"/>
                <a:cs typeface="Arial" panose="020B0604020202020204" pitchFamily="34" charset="0"/>
              </a:rPr>
              <a:t>732-356-2453</a:t>
            </a:r>
          </a:p>
        </p:txBody>
      </p:sp>
      <p:cxnSp>
        <p:nvCxnSpPr>
          <p:cNvPr id="26" name="Line 3"/>
          <p:cNvCxnSpPr>
            <a:cxnSpLocks/>
          </p:cNvCxnSpPr>
          <p:nvPr/>
        </p:nvCxnSpPr>
        <p:spPr>
          <a:xfrm flipH="1">
            <a:off x="7342229" y="1428934"/>
            <a:ext cx="3216" cy="5436353"/>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7" name="Line 2"/>
          <p:cNvCxnSpPr>
            <a:cxnSpLocks/>
          </p:cNvCxnSpPr>
          <p:nvPr/>
        </p:nvCxnSpPr>
        <p:spPr>
          <a:xfrm>
            <a:off x="4862135" y="1428936"/>
            <a:ext cx="0" cy="5436351"/>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8" name="Line 1"/>
          <p:cNvCxnSpPr>
            <a:cxnSpLocks/>
          </p:cNvCxnSpPr>
          <p:nvPr/>
        </p:nvCxnSpPr>
        <p:spPr>
          <a:xfrm>
            <a:off x="2434009" y="1428935"/>
            <a:ext cx="0" cy="5436352"/>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9" name="Line 4"/>
          <p:cNvCxnSpPr>
            <a:cxnSpLocks/>
          </p:cNvCxnSpPr>
          <p:nvPr/>
        </p:nvCxnSpPr>
        <p:spPr>
          <a:xfrm>
            <a:off x="9776144" y="1428934"/>
            <a:ext cx="0" cy="5429066"/>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30" name="Cross Line 1"/>
          <p:cNvCxnSpPr>
            <a:cxnSpLocks/>
          </p:cNvCxnSpPr>
          <p:nvPr/>
        </p:nvCxnSpPr>
        <p:spPr>
          <a:xfrm>
            <a:off x="-8023" y="4157430"/>
            <a:ext cx="12207327" cy="0"/>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249876" y="1428936"/>
            <a:ext cx="1946972" cy="646331"/>
          </a:xfrm>
          <a:prstGeom prst="rect">
            <a:avLst/>
          </a:prstGeom>
          <a:noFill/>
        </p:spPr>
        <p:txBody>
          <a:bodyPr wrap="square" rtlCol="0">
            <a:spAutoFit/>
          </a:bodyPr>
          <a:lstStyle/>
          <a:p>
            <a:pPr algn="ctr"/>
            <a:r>
              <a:rPr lang="en-US" dirty="0">
                <a:solidFill>
                  <a:srgbClr val="EE2E24"/>
                </a:solidFill>
              </a:rPr>
              <a:t>SYNAPSE CLARIS-</a:t>
            </a:r>
          </a:p>
          <a:p>
            <a:pPr algn="ctr"/>
            <a:r>
              <a:rPr lang="en-US" dirty="0">
                <a:solidFill>
                  <a:srgbClr val="EE2E24"/>
                </a:solidFill>
              </a:rPr>
              <a:t>BLACK/WHITE</a:t>
            </a:r>
          </a:p>
        </p:txBody>
      </p:sp>
      <p:sp>
        <p:nvSpPr>
          <p:cNvPr id="32" name="TextBox 31"/>
          <p:cNvSpPr txBox="1"/>
          <p:nvPr/>
        </p:nvSpPr>
        <p:spPr>
          <a:xfrm>
            <a:off x="229152" y="4159798"/>
            <a:ext cx="1946972" cy="646331"/>
          </a:xfrm>
          <a:prstGeom prst="rect">
            <a:avLst/>
          </a:prstGeom>
          <a:noFill/>
        </p:spPr>
        <p:txBody>
          <a:bodyPr wrap="square" rtlCol="0">
            <a:spAutoFit/>
          </a:bodyPr>
          <a:lstStyle/>
          <a:p>
            <a:pPr algn="ctr"/>
            <a:r>
              <a:rPr lang="en-US" dirty="0">
                <a:solidFill>
                  <a:srgbClr val="EE2E24"/>
                </a:solidFill>
              </a:rPr>
              <a:t>SYNAPSE SORA-</a:t>
            </a:r>
          </a:p>
          <a:p>
            <a:pPr algn="ctr"/>
            <a:r>
              <a:rPr lang="en-US" dirty="0">
                <a:solidFill>
                  <a:srgbClr val="EE2E24"/>
                </a:solidFill>
              </a:rPr>
              <a:t>BLACK/BLUE</a:t>
            </a:r>
          </a:p>
        </p:txBody>
      </p:sp>
      <p:sp>
        <p:nvSpPr>
          <p:cNvPr id="33" name="TextBox 32"/>
          <p:cNvSpPr txBox="1"/>
          <p:nvPr/>
        </p:nvSpPr>
        <p:spPr>
          <a:xfrm>
            <a:off x="2725063" y="1432905"/>
            <a:ext cx="1946972" cy="646331"/>
          </a:xfrm>
          <a:prstGeom prst="rect">
            <a:avLst/>
          </a:prstGeom>
          <a:noFill/>
        </p:spPr>
        <p:txBody>
          <a:bodyPr wrap="square" rtlCol="0">
            <a:spAutoFit/>
          </a:bodyPr>
          <a:lstStyle/>
          <a:p>
            <a:pPr algn="ctr"/>
            <a:r>
              <a:rPr lang="en-US" dirty="0">
                <a:solidFill>
                  <a:srgbClr val="EE2E24"/>
                </a:solidFill>
              </a:rPr>
              <a:t>CAAD OPTIMO-</a:t>
            </a:r>
          </a:p>
          <a:p>
            <a:pPr algn="ctr"/>
            <a:r>
              <a:rPr lang="en-US" dirty="0">
                <a:solidFill>
                  <a:srgbClr val="EE2E24"/>
                </a:solidFill>
              </a:rPr>
              <a:t>ACID GREEN</a:t>
            </a:r>
          </a:p>
        </p:txBody>
      </p:sp>
      <p:sp>
        <p:nvSpPr>
          <p:cNvPr id="34" name="TextBox 33"/>
          <p:cNvSpPr txBox="1"/>
          <p:nvPr/>
        </p:nvSpPr>
        <p:spPr>
          <a:xfrm>
            <a:off x="2640650" y="4156460"/>
            <a:ext cx="2115797" cy="646331"/>
          </a:xfrm>
          <a:prstGeom prst="rect">
            <a:avLst/>
          </a:prstGeom>
          <a:noFill/>
        </p:spPr>
        <p:txBody>
          <a:bodyPr wrap="square" rtlCol="0">
            <a:spAutoFit/>
          </a:bodyPr>
          <a:lstStyle/>
          <a:p>
            <a:pPr algn="ctr"/>
            <a:r>
              <a:rPr lang="en-US" dirty="0">
                <a:solidFill>
                  <a:srgbClr val="EE2E24"/>
                </a:solidFill>
              </a:rPr>
              <a:t>CAAD OPTIMO DISC-</a:t>
            </a:r>
          </a:p>
          <a:p>
            <a:pPr algn="ctr"/>
            <a:r>
              <a:rPr lang="en-US" dirty="0">
                <a:solidFill>
                  <a:srgbClr val="EE2E24"/>
                </a:solidFill>
              </a:rPr>
              <a:t>SILVER/BLUE</a:t>
            </a:r>
          </a:p>
        </p:txBody>
      </p:sp>
      <p:sp>
        <p:nvSpPr>
          <p:cNvPr id="35" name="TextBox 34"/>
          <p:cNvSpPr txBox="1"/>
          <p:nvPr/>
        </p:nvSpPr>
        <p:spPr>
          <a:xfrm>
            <a:off x="4980570" y="1425440"/>
            <a:ext cx="2281438" cy="646331"/>
          </a:xfrm>
          <a:prstGeom prst="rect">
            <a:avLst/>
          </a:prstGeom>
          <a:noFill/>
        </p:spPr>
        <p:txBody>
          <a:bodyPr wrap="square" rtlCol="0">
            <a:spAutoFit/>
          </a:bodyPr>
          <a:lstStyle/>
          <a:p>
            <a:pPr algn="ctr"/>
            <a:r>
              <a:rPr lang="en-US" dirty="0">
                <a:solidFill>
                  <a:srgbClr val="EE2E24"/>
                </a:solidFill>
              </a:rPr>
              <a:t>SUPERSIX EVO ETAP-</a:t>
            </a:r>
          </a:p>
          <a:p>
            <a:pPr algn="ctr"/>
            <a:r>
              <a:rPr lang="en-US" dirty="0">
                <a:solidFill>
                  <a:srgbClr val="EE2E24"/>
                </a:solidFill>
              </a:rPr>
              <a:t>BLACK/BLACK</a:t>
            </a:r>
          </a:p>
        </p:txBody>
      </p:sp>
      <p:sp>
        <p:nvSpPr>
          <p:cNvPr id="36" name="TextBox 35"/>
          <p:cNvSpPr txBox="1"/>
          <p:nvPr/>
        </p:nvSpPr>
        <p:spPr>
          <a:xfrm>
            <a:off x="5058999" y="4159798"/>
            <a:ext cx="2090655" cy="646331"/>
          </a:xfrm>
          <a:prstGeom prst="rect">
            <a:avLst/>
          </a:prstGeom>
          <a:noFill/>
        </p:spPr>
        <p:txBody>
          <a:bodyPr wrap="square" rtlCol="0">
            <a:spAutoFit/>
          </a:bodyPr>
          <a:lstStyle/>
          <a:p>
            <a:pPr algn="ctr"/>
            <a:r>
              <a:rPr lang="en-US" dirty="0">
                <a:solidFill>
                  <a:srgbClr val="EE2E24"/>
                </a:solidFill>
              </a:rPr>
              <a:t>SUPERSIX EVO DISC-</a:t>
            </a:r>
          </a:p>
          <a:p>
            <a:pPr algn="ctr"/>
            <a:r>
              <a:rPr lang="en-US" dirty="0">
                <a:solidFill>
                  <a:srgbClr val="EE2E24"/>
                </a:solidFill>
              </a:rPr>
              <a:t>BLACK/BLACK</a:t>
            </a:r>
          </a:p>
        </p:txBody>
      </p:sp>
      <p:sp>
        <p:nvSpPr>
          <p:cNvPr id="37" name="TextBox 36"/>
          <p:cNvSpPr txBox="1"/>
          <p:nvPr/>
        </p:nvSpPr>
        <p:spPr>
          <a:xfrm>
            <a:off x="7587626" y="1420904"/>
            <a:ext cx="1946972" cy="646331"/>
          </a:xfrm>
          <a:prstGeom prst="rect">
            <a:avLst/>
          </a:prstGeom>
          <a:noFill/>
        </p:spPr>
        <p:txBody>
          <a:bodyPr wrap="square" rtlCol="0">
            <a:spAutoFit/>
          </a:bodyPr>
          <a:lstStyle/>
          <a:p>
            <a:pPr algn="ctr"/>
            <a:r>
              <a:rPr lang="en-US" dirty="0">
                <a:solidFill>
                  <a:srgbClr val="EE2E24"/>
                </a:solidFill>
              </a:rPr>
              <a:t>SLICE 105-</a:t>
            </a:r>
          </a:p>
          <a:p>
            <a:pPr algn="ctr"/>
            <a:r>
              <a:rPr lang="en-US" dirty="0">
                <a:solidFill>
                  <a:srgbClr val="EE2E24"/>
                </a:solidFill>
              </a:rPr>
              <a:t>C-DALE TEAM</a:t>
            </a:r>
          </a:p>
        </p:txBody>
      </p:sp>
      <p:sp>
        <p:nvSpPr>
          <p:cNvPr id="38" name="TextBox 37"/>
          <p:cNvSpPr txBox="1"/>
          <p:nvPr/>
        </p:nvSpPr>
        <p:spPr>
          <a:xfrm>
            <a:off x="7583975" y="4159797"/>
            <a:ext cx="1946972" cy="646331"/>
          </a:xfrm>
          <a:prstGeom prst="rect">
            <a:avLst/>
          </a:prstGeom>
          <a:noFill/>
        </p:spPr>
        <p:txBody>
          <a:bodyPr wrap="square" rtlCol="0">
            <a:spAutoFit/>
          </a:bodyPr>
          <a:lstStyle/>
          <a:p>
            <a:pPr algn="ctr"/>
            <a:r>
              <a:rPr lang="en-US" dirty="0">
                <a:solidFill>
                  <a:srgbClr val="EE2E24"/>
                </a:solidFill>
              </a:rPr>
              <a:t>SLICE ULTEGRA-</a:t>
            </a:r>
          </a:p>
          <a:p>
            <a:pPr algn="ctr"/>
            <a:r>
              <a:rPr lang="en-US" dirty="0">
                <a:solidFill>
                  <a:srgbClr val="EE2E24"/>
                </a:solidFill>
              </a:rPr>
              <a:t>CARBON/BLUE</a:t>
            </a:r>
          </a:p>
        </p:txBody>
      </p:sp>
      <p:sp>
        <p:nvSpPr>
          <p:cNvPr id="39" name="TextBox 38"/>
          <p:cNvSpPr txBox="1"/>
          <p:nvPr/>
        </p:nvSpPr>
        <p:spPr>
          <a:xfrm>
            <a:off x="10005208" y="1420903"/>
            <a:ext cx="1946972" cy="646331"/>
          </a:xfrm>
          <a:prstGeom prst="rect">
            <a:avLst/>
          </a:prstGeom>
          <a:noFill/>
        </p:spPr>
        <p:txBody>
          <a:bodyPr wrap="square" rtlCol="0">
            <a:spAutoFit/>
          </a:bodyPr>
          <a:lstStyle/>
          <a:p>
            <a:pPr algn="ctr"/>
            <a:r>
              <a:rPr lang="en-US" dirty="0">
                <a:solidFill>
                  <a:srgbClr val="EE2E24"/>
                </a:solidFill>
              </a:rPr>
              <a:t>SLATE APEX-</a:t>
            </a:r>
          </a:p>
          <a:p>
            <a:pPr algn="ctr"/>
            <a:r>
              <a:rPr lang="en-US" dirty="0">
                <a:solidFill>
                  <a:srgbClr val="EE2E24"/>
                </a:solidFill>
              </a:rPr>
              <a:t>BLUE COLLAR</a:t>
            </a:r>
          </a:p>
        </p:txBody>
      </p:sp>
      <p:sp>
        <p:nvSpPr>
          <p:cNvPr id="40" name="TextBox 39"/>
          <p:cNvSpPr txBox="1"/>
          <p:nvPr/>
        </p:nvSpPr>
        <p:spPr>
          <a:xfrm>
            <a:off x="9920799" y="4156459"/>
            <a:ext cx="2072682" cy="646331"/>
          </a:xfrm>
          <a:prstGeom prst="rect">
            <a:avLst/>
          </a:prstGeom>
          <a:noFill/>
        </p:spPr>
        <p:txBody>
          <a:bodyPr wrap="square" rtlCol="0">
            <a:spAutoFit/>
          </a:bodyPr>
          <a:lstStyle/>
          <a:p>
            <a:pPr algn="ctr"/>
            <a:r>
              <a:rPr lang="en-US" dirty="0">
                <a:solidFill>
                  <a:srgbClr val="EE2E24"/>
                </a:solidFill>
              </a:rPr>
              <a:t>SLATE ULTEGRA-</a:t>
            </a:r>
          </a:p>
          <a:p>
            <a:pPr algn="ctr"/>
            <a:r>
              <a:rPr lang="en-US" dirty="0">
                <a:solidFill>
                  <a:srgbClr val="EE2E24"/>
                </a:solidFill>
              </a:rPr>
              <a:t>TITANIUM/ORANGE</a:t>
            </a:r>
          </a:p>
        </p:txBody>
      </p:sp>
      <p:pic>
        <p:nvPicPr>
          <p:cNvPr id="3" name="Picture 2">
            <a:hlinkClick r:id="rId10"/>
          </p:cNvPr>
          <p:cNvPicPr preferRelativeResize="0">
            <a:picLocks/>
          </p:cNvPicPr>
          <p:nvPr/>
        </p:nvPicPr>
        <p:blipFill>
          <a:blip r:embed="rId11">
            <a:extLst>
              <a:ext uri="{28A0092B-C50C-407E-A947-70E740481C1C}">
                <a14:useLocalDpi xmlns:a14="http://schemas.microsoft.com/office/drawing/2010/main" val="0"/>
              </a:ext>
            </a:extLst>
          </a:blip>
          <a:stretch>
            <a:fillRect/>
          </a:stretch>
        </p:blipFill>
        <p:spPr>
          <a:xfrm>
            <a:off x="0" y="2241515"/>
            <a:ext cx="2423160" cy="1901952"/>
          </a:xfrm>
          <a:prstGeom prst="rect">
            <a:avLst/>
          </a:prstGeom>
        </p:spPr>
      </p:pic>
      <p:sp>
        <p:nvSpPr>
          <p:cNvPr id="41" name="TextBox 40"/>
          <p:cNvSpPr txBox="1"/>
          <p:nvPr/>
        </p:nvSpPr>
        <p:spPr>
          <a:xfrm>
            <a:off x="584798" y="1923259"/>
            <a:ext cx="1236617" cy="369332"/>
          </a:xfrm>
          <a:prstGeom prst="rect">
            <a:avLst/>
          </a:prstGeom>
          <a:noFill/>
        </p:spPr>
        <p:txBody>
          <a:bodyPr wrap="square" rtlCol="0">
            <a:spAutoFit/>
          </a:bodyPr>
          <a:lstStyle/>
          <a:p>
            <a:pPr algn="ctr"/>
            <a:r>
              <a:rPr lang="en-US" dirty="0"/>
              <a:t>$870</a:t>
            </a:r>
          </a:p>
        </p:txBody>
      </p:sp>
      <p:pic>
        <p:nvPicPr>
          <p:cNvPr id="6" name="Picture 5">
            <a:hlinkClick r:id="rId12"/>
          </p:cNvPr>
          <p:cNvPicPr preferRelativeResize="0">
            <a:picLocks/>
          </p:cNvPicPr>
          <p:nvPr/>
        </p:nvPicPr>
        <p:blipFill>
          <a:blip r:embed="rId13">
            <a:extLst>
              <a:ext uri="{28A0092B-C50C-407E-A947-70E740481C1C}">
                <a14:useLocalDpi xmlns:a14="http://schemas.microsoft.com/office/drawing/2010/main" val="0"/>
              </a:ext>
            </a:extLst>
          </a:blip>
          <a:stretch>
            <a:fillRect/>
          </a:stretch>
        </p:blipFill>
        <p:spPr>
          <a:xfrm>
            <a:off x="-12651" y="4981623"/>
            <a:ext cx="2423160" cy="1883664"/>
          </a:xfrm>
          <a:prstGeom prst="rect">
            <a:avLst/>
          </a:prstGeom>
        </p:spPr>
      </p:pic>
      <p:sp>
        <p:nvSpPr>
          <p:cNvPr id="42" name="TextBox 41"/>
          <p:cNvSpPr txBox="1"/>
          <p:nvPr/>
        </p:nvSpPr>
        <p:spPr>
          <a:xfrm>
            <a:off x="550063" y="4632165"/>
            <a:ext cx="1236617" cy="369332"/>
          </a:xfrm>
          <a:prstGeom prst="rect">
            <a:avLst/>
          </a:prstGeom>
          <a:noFill/>
        </p:spPr>
        <p:txBody>
          <a:bodyPr wrap="square" rtlCol="0">
            <a:spAutoFit/>
          </a:bodyPr>
          <a:lstStyle/>
          <a:p>
            <a:pPr algn="ctr"/>
            <a:r>
              <a:rPr lang="en-US" dirty="0"/>
              <a:t>$1,030</a:t>
            </a:r>
          </a:p>
        </p:txBody>
      </p:sp>
      <p:pic>
        <p:nvPicPr>
          <p:cNvPr id="18" name="Picture 17">
            <a:hlinkClick r:id="rId14"/>
          </p:cNvPr>
          <p:cNvPicPr preferRelativeResize="0">
            <a:picLocks/>
          </p:cNvPicPr>
          <p:nvPr/>
        </p:nvPicPr>
        <p:blipFill>
          <a:blip r:embed="rId15">
            <a:extLst>
              <a:ext uri="{28A0092B-C50C-407E-A947-70E740481C1C}">
                <a14:useLocalDpi xmlns:a14="http://schemas.microsoft.com/office/drawing/2010/main" val="0"/>
              </a:ext>
            </a:extLst>
          </a:blip>
          <a:stretch>
            <a:fillRect/>
          </a:stretch>
        </p:blipFill>
        <p:spPr>
          <a:xfrm>
            <a:off x="4867742" y="4973637"/>
            <a:ext cx="2468880" cy="1883664"/>
          </a:xfrm>
          <a:prstGeom prst="rect">
            <a:avLst/>
          </a:prstGeom>
        </p:spPr>
      </p:pic>
      <p:sp>
        <p:nvSpPr>
          <p:cNvPr id="43" name="TextBox 42"/>
          <p:cNvSpPr txBox="1"/>
          <p:nvPr/>
        </p:nvSpPr>
        <p:spPr>
          <a:xfrm>
            <a:off x="5497905" y="1920406"/>
            <a:ext cx="1236617" cy="369332"/>
          </a:xfrm>
          <a:prstGeom prst="rect">
            <a:avLst/>
          </a:prstGeom>
          <a:noFill/>
        </p:spPr>
        <p:txBody>
          <a:bodyPr wrap="square" rtlCol="0">
            <a:spAutoFit/>
          </a:bodyPr>
          <a:lstStyle/>
          <a:p>
            <a:pPr algn="ctr"/>
            <a:r>
              <a:rPr lang="en-US" dirty="0"/>
              <a:t>$8,000</a:t>
            </a:r>
          </a:p>
        </p:txBody>
      </p:sp>
      <p:pic>
        <p:nvPicPr>
          <p:cNvPr id="20" name="Picture 19">
            <a:hlinkClick r:id="rId16"/>
          </p:cNvPr>
          <p:cNvPicPr preferRelativeResize="0">
            <a:picLocks/>
          </p:cNvPicPr>
          <p:nvPr/>
        </p:nvPicPr>
        <p:blipFill>
          <a:blip r:embed="rId17">
            <a:extLst>
              <a:ext uri="{28A0092B-C50C-407E-A947-70E740481C1C}">
                <a14:useLocalDpi xmlns:a14="http://schemas.microsoft.com/office/drawing/2010/main" val="0"/>
              </a:ext>
            </a:extLst>
          </a:blip>
          <a:stretch>
            <a:fillRect/>
          </a:stretch>
        </p:blipFill>
        <p:spPr>
          <a:xfrm>
            <a:off x="2457183" y="2250659"/>
            <a:ext cx="2384137" cy="1883664"/>
          </a:xfrm>
          <a:prstGeom prst="rect">
            <a:avLst/>
          </a:prstGeom>
        </p:spPr>
      </p:pic>
      <p:sp>
        <p:nvSpPr>
          <p:cNvPr id="44" name="TextBox 43"/>
          <p:cNvSpPr txBox="1"/>
          <p:nvPr/>
        </p:nvSpPr>
        <p:spPr>
          <a:xfrm>
            <a:off x="3033597" y="1923259"/>
            <a:ext cx="1236617" cy="369332"/>
          </a:xfrm>
          <a:prstGeom prst="rect">
            <a:avLst/>
          </a:prstGeom>
          <a:noFill/>
        </p:spPr>
        <p:txBody>
          <a:bodyPr wrap="square" rtlCol="0">
            <a:spAutoFit/>
          </a:bodyPr>
          <a:lstStyle/>
          <a:p>
            <a:pPr algn="ctr"/>
            <a:r>
              <a:rPr lang="en-US" dirty="0"/>
              <a:t>$820</a:t>
            </a:r>
          </a:p>
        </p:txBody>
      </p:sp>
      <p:pic>
        <p:nvPicPr>
          <p:cNvPr id="45" name="Picture 44">
            <a:hlinkClick r:id="rId16"/>
          </p:cNvPr>
          <p:cNvPicPr preferRelativeResize="0">
            <a:picLocks/>
          </p:cNvPicPr>
          <p:nvPr/>
        </p:nvPicPr>
        <p:blipFill>
          <a:blip r:embed="rId18">
            <a:extLst>
              <a:ext uri="{28A0092B-C50C-407E-A947-70E740481C1C}">
                <a14:useLocalDpi xmlns:a14="http://schemas.microsoft.com/office/drawing/2010/main" val="0"/>
              </a:ext>
            </a:extLst>
          </a:blip>
          <a:stretch>
            <a:fillRect/>
          </a:stretch>
        </p:blipFill>
        <p:spPr>
          <a:xfrm>
            <a:off x="2454825" y="4974336"/>
            <a:ext cx="2397534" cy="1883664"/>
          </a:xfrm>
          <a:prstGeom prst="rect">
            <a:avLst/>
          </a:prstGeom>
        </p:spPr>
      </p:pic>
      <p:sp>
        <p:nvSpPr>
          <p:cNvPr id="46" name="TextBox 45"/>
          <p:cNvSpPr txBox="1"/>
          <p:nvPr/>
        </p:nvSpPr>
        <p:spPr>
          <a:xfrm>
            <a:off x="3002398" y="4621462"/>
            <a:ext cx="1236617" cy="369332"/>
          </a:xfrm>
          <a:prstGeom prst="rect">
            <a:avLst/>
          </a:prstGeom>
          <a:noFill/>
        </p:spPr>
        <p:txBody>
          <a:bodyPr wrap="square" rtlCol="0">
            <a:spAutoFit/>
          </a:bodyPr>
          <a:lstStyle/>
          <a:p>
            <a:pPr algn="ctr"/>
            <a:r>
              <a:rPr lang="en-US" dirty="0"/>
              <a:t>$1,460</a:t>
            </a:r>
          </a:p>
        </p:txBody>
      </p:sp>
      <p:sp>
        <p:nvSpPr>
          <p:cNvPr id="47" name="TextBox 46"/>
          <p:cNvSpPr txBox="1"/>
          <p:nvPr/>
        </p:nvSpPr>
        <p:spPr>
          <a:xfrm>
            <a:off x="5452301" y="4632165"/>
            <a:ext cx="1236617" cy="369332"/>
          </a:xfrm>
          <a:prstGeom prst="rect">
            <a:avLst/>
          </a:prstGeom>
          <a:noFill/>
        </p:spPr>
        <p:txBody>
          <a:bodyPr wrap="square" rtlCol="0">
            <a:spAutoFit/>
          </a:bodyPr>
          <a:lstStyle/>
          <a:p>
            <a:pPr algn="ctr"/>
            <a:r>
              <a:rPr lang="en-US" dirty="0"/>
              <a:t>$14,000</a:t>
            </a:r>
          </a:p>
        </p:txBody>
      </p:sp>
      <p:pic>
        <p:nvPicPr>
          <p:cNvPr id="49" name="Picture 48">
            <a:hlinkClick r:id="rId19"/>
          </p:cNvPr>
          <p:cNvPicPr preferRelativeResize="0">
            <a:picLocks/>
          </p:cNvPicPr>
          <p:nvPr/>
        </p:nvPicPr>
        <p:blipFill>
          <a:blip r:embed="rId20">
            <a:extLst>
              <a:ext uri="{28A0092B-C50C-407E-A947-70E740481C1C}">
                <a14:useLocalDpi xmlns:a14="http://schemas.microsoft.com/office/drawing/2010/main" val="0"/>
              </a:ext>
            </a:extLst>
          </a:blip>
          <a:stretch>
            <a:fillRect/>
          </a:stretch>
        </p:blipFill>
        <p:spPr>
          <a:xfrm>
            <a:off x="4871734" y="2250659"/>
            <a:ext cx="2468880" cy="1883664"/>
          </a:xfrm>
          <a:prstGeom prst="rect">
            <a:avLst/>
          </a:prstGeom>
        </p:spPr>
      </p:pic>
      <p:pic>
        <p:nvPicPr>
          <p:cNvPr id="51" name="Picture 50">
            <a:hlinkClick r:id="rId21"/>
          </p:cNvPr>
          <p:cNvPicPr preferRelativeResize="0">
            <a:picLocks/>
          </p:cNvPicPr>
          <p:nvPr/>
        </p:nvPicPr>
        <p:blipFill>
          <a:blip r:embed="rId22">
            <a:extLst>
              <a:ext uri="{28A0092B-C50C-407E-A947-70E740481C1C}">
                <a14:useLocalDpi xmlns:a14="http://schemas.microsoft.com/office/drawing/2010/main" val="0"/>
              </a:ext>
            </a:extLst>
          </a:blip>
          <a:stretch>
            <a:fillRect/>
          </a:stretch>
        </p:blipFill>
        <p:spPr>
          <a:xfrm>
            <a:off x="7358067" y="2262213"/>
            <a:ext cx="2404872" cy="1883664"/>
          </a:xfrm>
          <a:prstGeom prst="rect">
            <a:avLst/>
          </a:prstGeom>
        </p:spPr>
      </p:pic>
      <p:sp>
        <p:nvSpPr>
          <p:cNvPr id="52" name="TextBox 51"/>
          <p:cNvSpPr txBox="1"/>
          <p:nvPr/>
        </p:nvSpPr>
        <p:spPr>
          <a:xfrm>
            <a:off x="7939037" y="1901550"/>
            <a:ext cx="1236617" cy="369332"/>
          </a:xfrm>
          <a:prstGeom prst="rect">
            <a:avLst/>
          </a:prstGeom>
          <a:noFill/>
        </p:spPr>
        <p:txBody>
          <a:bodyPr wrap="square" rtlCol="0">
            <a:spAutoFit/>
          </a:bodyPr>
          <a:lstStyle/>
          <a:p>
            <a:pPr algn="ctr"/>
            <a:r>
              <a:rPr lang="en-US" dirty="0"/>
              <a:t>$1,950</a:t>
            </a:r>
          </a:p>
        </p:txBody>
      </p:sp>
      <p:pic>
        <p:nvPicPr>
          <p:cNvPr id="54" name="Picture 53">
            <a:hlinkClick r:id="rId23"/>
          </p:cNvPr>
          <p:cNvPicPr preferRelativeResize="0">
            <a:picLocks/>
          </p:cNvPicPr>
          <p:nvPr/>
        </p:nvPicPr>
        <p:blipFill>
          <a:blip r:embed="rId24">
            <a:extLst>
              <a:ext uri="{28A0092B-C50C-407E-A947-70E740481C1C}">
                <a14:useLocalDpi xmlns:a14="http://schemas.microsoft.com/office/drawing/2010/main" val="0"/>
              </a:ext>
            </a:extLst>
          </a:blip>
          <a:stretch>
            <a:fillRect/>
          </a:stretch>
        </p:blipFill>
        <p:spPr>
          <a:xfrm>
            <a:off x="7350337" y="4973398"/>
            <a:ext cx="2414016" cy="1883664"/>
          </a:xfrm>
          <a:prstGeom prst="rect">
            <a:avLst/>
          </a:prstGeom>
        </p:spPr>
      </p:pic>
      <p:sp>
        <p:nvSpPr>
          <p:cNvPr id="55" name="TextBox 54"/>
          <p:cNvSpPr txBox="1"/>
          <p:nvPr/>
        </p:nvSpPr>
        <p:spPr>
          <a:xfrm>
            <a:off x="7952362" y="4632852"/>
            <a:ext cx="1236617" cy="369332"/>
          </a:xfrm>
          <a:prstGeom prst="rect">
            <a:avLst/>
          </a:prstGeom>
          <a:noFill/>
        </p:spPr>
        <p:txBody>
          <a:bodyPr wrap="square" rtlCol="0">
            <a:spAutoFit/>
          </a:bodyPr>
          <a:lstStyle/>
          <a:p>
            <a:pPr algn="ctr"/>
            <a:r>
              <a:rPr lang="en-US" dirty="0"/>
              <a:t>$2,700</a:t>
            </a:r>
          </a:p>
        </p:txBody>
      </p:sp>
      <p:pic>
        <p:nvPicPr>
          <p:cNvPr id="57" name="Picture 56">
            <a:hlinkClick r:id="rId25"/>
          </p:cNvPr>
          <p:cNvPicPr preferRelativeResize="0">
            <a:picLocks/>
          </p:cNvPicPr>
          <p:nvPr/>
        </p:nvPicPr>
        <p:blipFill>
          <a:blip r:embed="rId26">
            <a:extLst>
              <a:ext uri="{28A0092B-C50C-407E-A947-70E740481C1C}">
                <a14:useLocalDpi xmlns:a14="http://schemas.microsoft.com/office/drawing/2010/main" val="0"/>
              </a:ext>
            </a:extLst>
          </a:blip>
          <a:stretch>
            <a:fillRect/>
          </a:stretch>
        </p:blipFill>
        <p:spPr>
          <a:xfrm>
            <a:off x="9780716" y="2259803"/>
            <a:ext cx="2414016" cy="1883664"/>
          </a:xfrm>
          <a:prstGeom prst="rect">
            <a:avLst/>
          </a:prstGeom>
        </p:spPr>
      </p:pic>
      <p:sp>
        <p:nvSpPr>
          <p:cNvPr id="58" name="TextBox 57"/>
          <p:cNvSpPr txBox="1"/>
          <p:nvPr/>
        </p:nvSpPr>
        <p:spPr>
          <a:xfrm>
            <a:off x="10360385" y="1920406"/>
            <a:ext cx="1236617" cy="369332"/>
          </a:xfrm>
          <a:prstGeom prst="rect">
            <a:avLst/>
          </a:prstGeom>
          <a:noFill/>
        </p:spPr>
        <p:txBody>
          <a:bodyPr wrap="square" rtlCol="0">
            <a:spAutoFit/>
          </a:bodyPr>
          <a:lstStyle/>
          <a:p>
            <a:pPr algn="ctr"/>
            <a:r>
              <a:rPr lang="en-US" dirty="0"/>
              <a:t>$2,000</a:t>
            </a:r>
          </a:p>
        </p:txBody>
      </p:sp>
      <p:pic>
        <p:nvPicPr>
          <p:cNvPr id="60" name="Picture 59">
            <a:hlinkClick r:id="rId27"/>
          </p:cNvPr>
          <p:cNvPicPr preferRelativeResize="0">
            <a:picLocks/>
          </p:cNvPicPr>
          <p:nvPr/>
        </p:nvPicPr>
        <p:blipFill>
          <a:blip r:embed="rId28">
            <a:extLst>
              <a:ext uri="{28A0092B-C50C-407E-A947-70E740481C1C}">
                <a14:useLocalDpi xmlns:a14="http://schemas.microsoft.com/office/drawing/2010/main" val="0"/>
              </a:ext>
            </a:extLst>
          </a:blip>
          <a:stretch>
            <a:fillRect/>
          </a:stretch>
        </p:blipFill>
        <p:spPr>
          <a:xfrm>
            <a:off x="9786018" y="4974336"/>
            <a:ext cx="2404872" cy="1883664"/>
          </a:xfrm>
          <a:prstGeom prst="rect">
            <a:avLst/>
          </a:prstGeom>
        </p:spPr>
      </p:pic>
      <p:sp>
        <p:nvSpPr>
          <p:cNvPr id="61" name="TextBox 60"/>
          <p:cNvSpPr txBox="1"/>
          <p:nvPr/>
        </p:nvSpPr>
        <p:spPr>
          <a:xfrm>
            <a:off x="10369415" y="4632165"/>
            <a:ext cx="1236617" cy="369332"/>
          </a:xfrm>
          <a:prstGeom prst="rect">
            <a:avLst/>
          </a:prstGeom>
          <a:noFill/>
        </p:spPr>
        <p:txBody>
          <a:bodyPr wrap="square" rtlCol="0">
            <a:spAutoFit/>
          </a:bodyPr>
          <a:lstStyle/>
          <a:p>
            <a:pPr algn="ctr"/>
            <a:r>
              <a:rPr lang="en-US" dirty="0"/>
              <a:t>$3,400</a:t>
            </a:r>
          </a:p>
        </p:txBody>
      </p:sp>
    </p:spTree>
    <p:extLst>
      <p:ext uri="{BB962C8B-B14F-4D97-AF65-F5344CB8AC3E}">
        <p14:creationId xmlns:p14="http://schemas.microsoft.com/office/powerpoint/2010/main" val="42294414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p:cNvSpPr/>
          <p:nvPr/>
        </p:nvSpPr>
        <p:spPr>
          <a:xfrm>
            <a:off x="788438" y="335902"/>
            <a:ext cx="2052734" cy="205274"/>
          </a:xfrm>
          <a:prstGeom prst="round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Action Button: Blank 7">
            <a:hlinkClick r:id="" action="ppaction://hlinkshowjump?jump=firstslide" highlightClick="1"/>
          </p:cNvPr>
          <p:cNvSpPr/>
          <p:nvPr/>
        </p:nvSpPr>
        <p:spPr>
          <a:xfrm>
            <a:off x="5355770" y="0"/>
            <a:ext cx="1520889" cy="1040235"/>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8466" y="21058"/>
            <a:ext cx="1499812" cy="1040235"/>
          </a:xfrm>
          <a:prstGeom prst="rect">
            <a:avLst/>
          </a:prstGeom>
        </p:spPr>
      </p:pic>
      <p:pic>
        <p:nvPicPr>
          <p:cNvPr id="10" name="Graphic 9" descr="Magnifying glass"/>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2841172" y="296247"/>
            <a:ext cx="284584" cy="284584"/>
          </a:xfrm>
          <a:prstGeom prst="rect">
            <a:avLst/>
          </a:prstGeom>
        </p:spPr>
      </p:pic>
      <p:sp>
        <p:nvSpPr>
          <p:cNvPr id="12" name="TextBox 11"/>
          <p:cNvSpPr txBox="1"/>
          <p:nvPr/>
        </p:nvSpPr>
        <p:spPr>
          <a:xfrm>
            <a:off x="1504235" y="78959"/>
            <a:ext cx="621139" cy="253916"/>
          </a:xfrm>
          <a:prstGeom prst="rect">
            <a:avLst/>
          </a:prstGeom>
          <a:noFill/>
        </p:spPr>
        <p:txBody>
          <a:bodyPr wrap="square" rtlCol="0">
            <a:spAutoFit/>
          </a:bodyPr>
          <a:lstStyle/>
          <a:p>
            <a:r>
              <a:rPr lang="en-US" sz="1050" dirty="0">
                <a:latin typeface="Arial" panose="020B0604020202020204" pitchFamily="34" charset="0"/>
                <a:cs typeface="Arial" panose="020B0604020202020204" pitchFamily="34" charset="0"/>
              </a:rPr>
              <a:t>Search</a:t>
            </a:r>
          </a:p>
        </p:txBody>
      </p:sp>
      <p:sp>
        <p:nvSpPr>
          <p:cNvPr id="17" name="Rectangle: Rounded Corners 16"/>
          <p:cNvSpPr/>
          <p:nvPr/>
        </p:nvSpPr>
        <p:spPr>
          <a:xfrm>
            <a:off x="-7304" y="1034181"/>
            <a:ext cx="12199304" cy="406010"/>
          </a:xfrm>
          <a:prstGeom prst="roundRect">
            <a:avLst/>
          </a:prstGeom>
          <a:solidFill>
            <a:srgbClr val="EE2E2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hlinkClick r:id="rId5" action="ppaction://hlinksldjump"/>
          </p:cNvPr>
          <p:cNvSpPr/>
          <p:nvPr/>
        </p:nvSpPr>
        <p:spPr>
          <a:xfrm>
            <a:off x="4666"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HOME</a:t>
            </a:r>
            <a:endParaRPr lang="en-US" dirty="0"/>
          </a:p>
        </p:txBody>
      </p:sp>
      <p:sp>
        <p:nvSpPr>
          <p:cNvPr id="13" name="Rectangle: Rounded Corners 12">
            <a:hlinkClick r:id="rId6" action="ppaction://hlinksldjump"/>
          </p:cNvPr>
          <p:cNvSpPr/>
          <p:nvPr/>
        </p:nvSpPr>
        <p:spPr>
          <a:xfrm>
            <a:off x="2441448"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BIKES</a:t>
            </a:r>
          </a:p>
        </p:txBody>
      </p:sp>
      <p:sp>
        <p:nvSpPr>
          <p:cNvPr id="14" name="Rectangle: Rounded Corners 13">
            <a:hlinkClick r:id="rId7" action="ppaction://hlinksldjump"/>
          </p:cNvPr>
          <p:cNvSpPr/>
          <p:nvPr/>
        </p:nvSpPr>
        <p:spPr>
          <a:xfrm>
            <a:off x="4864609" y="1040235"/>
            <a:ext cx="247762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PARTS &amp; ACCESSORIES</a:t>
            </a:r>
          </a:p>
        </p:txBody>
      </p:sp>
      <p:sp>
        <p:nvSpPr>
          <p:cNvPr id="15" name="Rectangle: Rounded Corners 14">
            <a:hlinkClick r:id="rId8" action="ppaction://hlinksldjump"/>
          </p:cNvPr>
          <p:cNvSpPr/>
          <p:nvPr/>
        </p:nvSpPr>
        <p:spPr>
          <a:xfrm>
            <a:off x="7349533"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SERVICE</a:t>
            </a:r>
          </a:p>
        </p:txBody>
      </p:sp>
      <p:sp>
        <p:nvSpPr>
          <p:cNvPr id="16" name="Rectangle: Rounded Corners 15">
            <a:hlinkClick r:id="rId9" action="ppaction://hlinksldjump"/>
          </p:cNvPr>
          <p:cNvSpPr/>
          <p:nvPr/>
        </p:nvSpPr>
        <p:spPr>
          <a:xfrm>
            <a:off x="9776144" y="1040235"/>
            <a:ext cx="2423160" cy="406010"/>
          </a:xfrm>
          <a:prstGeom prst="roundRect">
            <a:avLst/>
          </a:prstGeom>
          <a:solidFill>
            <a:srgbClr val="EE2E24"/>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ABOUT US </a:t>
            </a:r>
            <a:endParaRPr lang="en-US" dirty="0"/>
          </a:p>
        </p:txBody>
      </p:sp>
      <p:cxnSp>
        <p:nvCxnSpPr>
          <p:cNvPr id="22" name="Line 4"/>
          <p:cNvCxnSpPr>
            <a:cxnSpLocks/>
          </p:cNvCxnSpPr>
          <p:nvPr/>
        </p:nvCxnSpPr>
        <p:spPr>
          <a:xfrm>
            <a:off x="9772693" y="1440191"/>
            <a:ext cx="0" cy="5417809"/>
          </a:xfrm>
          <a:prstGeom prst="line">
            <a:avLst/>
          </a:prstGeom>
          <a:ln>
            <a:solidFill>
              <a:srgbClr val="EE2E24"/>
            </a:solidFill>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9274629" y="62205"/>
            <a:ext cx="2794409" cy="892552"/>
          </a:xfrm>
          <a:prstGeom prst="rect">
            <a:avLst/>
          </a:prstGeom>
          <a:noFill/>
        </p:spPr>
        <p:txBody>
          <a:bodyPr wrap="square" rtlCol="0">
            <a:spAutoFit/>
          </a:bodyPr>
          <a:lstStyle/>
          <a:p>
            <a:pPr algn="ctr"/>
            <a:r>
              <a:rPr lang="en-US" sz="1600" u="sng" dirty="0">
                <a:latin typeface="Arial" panose="020B0604020202020204" pitchFamily="34" charset="0"/>
                <a:cs typeface="Arial" panose="020B0604020202020204" pitchFamily="34" charset="0"/>
              </a:rPr>
              <a:t>HOURS OF OPERATION</a:t>
            </a:r>
          </a:p>
          <a:p>
            <a:pPr algn="ctr"/>
            <a:r>
              <a:rPr lang="en-US" sz="1200" dirty="0">
                <a:latin typeface="Arial" panose="020B0604020202020204" pitchFamily="34" charset="0"/>
                <a:cs typeface="Arial" panose="020B0604020202020204" pitchFamily="34" charset="0"/>
              </a:rPr>
              <a:t>Mon-Fri: 10-6</a:t>
            </a:r>
          </a:p>
          <a:p>
            <a:pPr algn="ctr"/>
            <a:r>
              <a:rPr lang="en-US" sz="1200" dirty="0">
                <a:latin typeface="Arial" panose="020B0604020202020204" pitchFamily="34" charset="0"/>
                <a:cs typeface="Arial" panose="020B0604020202020204" pitchFamily="34" charset="0"/>
              </a:rPr>
              <a:t>Wed: Closed</a:t>
            </a:r>
          </a:p>
          <a:p>
            <a:pPr algn="ctr"/>
            <a:r>
              <a:rPr lang="en-US" sz="1200" dirty="0">
                <a:latin typeface="Arial" panose="020B0604020202020204" pitchFamily="34" charset="0"/>
                <a:cs typeface="Arial" panose="020B0604020202020204" pitchFamily="34" charset="0"/>
              </a:rPr>
              <a:t>Sat-Sun: 10-5</a:t>
            </a:r>
          </a:p>
        </p:txBody>
      </p:sp>
      <p:sp>
        <p:nvSpPr>
          <p:cNvPr id="25" name="TextBox 24"/>
          <p:cNvSpPr txBox="1"/>
          <p:nvPr/>
        </p:nvSpPr>
        <p:spPr>
          <a:xfrm>
            <a:off x="6876660" y="196951"/>
            <a:ext cx="1759340" cy="600164"/>
          </a:xfrm>
          <a:prstGeom prst="rect">
            <a:avLst/>
          </a:prstGeom>
          <a:noFill/>
        </p:spPr>
        <p:txBody>
          <a:bodyPr wrap="square" rtlCol="0">
            <a:spAutoFit/>
          </a:bodyPr>
          <a:lstStyle/>
          <a:p>
            <a:r>
              <a:rPr lang="en-US" sz="1100" dirty="0">
                <a:latin typeface="Arial" panose="020B0604020202020204" pitchFamily="34" charset="0"/>
                <a:cs typeface="Arial" panose="020B0604020202020204" pitchFamily="34" charset="0"/>
              </a:rPr>
              <a:t>227 West Union Ave</a:t>
            </a:r>
          </a:p>
          <a:p>
            <a:r>
              <a:rPr lang="en-US" sz="1100" dirty="0">
                <a:latin typeface="Arial" panose="020B0604020202020204" pitchFamily="34" charset="0"/>
                <a:cs typeface="Arial" panose="020B0604020202020204" pitchFamily="34" charset="0"/>
              </a:rPr>
              <a:t>Bound Brook NJ, 08805</a:t>
            </a:r>
          </a:p>
          <a:p>
            <a:r>
              <a:rPr lang="en-US" sz="1100" dirty="0">
                <a:latin typeface="Arial" panose="020B0604020202020204" pitchFamily="34" charset="0"/>
                <a:cs typeface="Arial" panose="020B0604020202020204" pitchFamily="34" charset="0"/>
              </a:rPr>
              <a:t>732-356-2453</a:t>
            </a:r>
          </a:p>
        </p:txBody>
      </p:sp>
      <p:cxnSp>
        <p:nvCxnSpPr>
          <p:cNvPr id="26" name="Line 3"/>
          <p:cNvCxnSpPr>
            <a:cxnSpLocks/>
          </p:cNvCxnSpPr>
          <p:nvPr/>
        </p:nvCxnSpPr>
        <p:spPr>
          <a:xfrm flipH="1">
            <a:off x="7342229" y="1428934"/>
            <a:ext cx="3216" cy="5436353"/>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7" name="Line 2"/>
          <p:cNvCxnSpPr>
            <a:cxnSpLocks/>
          </p:cNvCxnSpPr>
          <p:nvPr/>
        </p:nvCxnSpPr>
        <p:spPr>
          <a:xfrm>
            <a:off x="4862135" y="1428936"/>
            <a:ext cx="0" cy="5436351"/>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8" name="Line 1"/>
          <p:cNvCxnSpPr>
            <a:cxnSpLocks/>
          </p:cNvCxnSpPr>
          <p:nvPr/>
        </p:nvCxnSpPr>
        <p:spPr>
          <a:xfrm>
            <a:off x="2434009" y="1428935"/>
            <a:ext cx="0" cy="5436352"/>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29" name="Line 4"/>
          <p:cNvCxnSpPr>
            <a:cxnSpLocks/>
          </p:cNvCxnSpPr>
          <p:nvPr/>
        </p:nvCxnSpPr>
        <p:spPr>
          <a:xfrm>
            <a:off x="9776144" y="1428934"/>
            <a:ext cx="0" cy="5429066"/>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cxnSp>
        <p:nvCxnSpPr>
          <p:cNvPr id="30" name="Cross Line 1"/>
          <p:cNvCxnSpPr>
            <a:cxnSpLocks/>
          </p:cNvCxnSpPr>
          <p:nvPr/>
        </p:nvCxnSpPr>
        <p:spPr>
          <a:xfrm>
            <a:off x="-8023" y="4157430"/>
            <a:ext cx="12207327" cy="0"/>
          </a:xfrm>
          <a:prstGeom prst="line">
            <a:avLst/>
          </a:prstGeom>
          <a:ln w="12700">
            <a:solidFill>
              <a:srgbClr val="EE2E24"/>
            </a:solidFill>
          </a:ln>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249876" y="1428936"/>
            <a:ext cx="1946972" cy="646331"/>
          </a:xfrm>
          <a:prstGeom prst="rect">
            <a:avLst/>
          </a:prstGeom>
          <a:noFill/>
        </p:spPr>
        <p:txBody>
          <a:bodyPr wrap="square" rtlCol="0">
            <a:spAutoFit/>
          </a:bodyPr>
          <a:lstStyle/>
          <a:p>
            <a:pPr algn="ctr"/>
            <a:r>
              <a:rPr lang="en-US" dirty="0">
                <a:solidFill>
                  <a:srgbClr val="EE2E24"/>
                </a:solidFill>
              </a:rPr>
              <a:t>REVEL 2-</a:t>
            </a:r>
          </a:p>
          <a:p>
            <a:pPr algn="ctr"/>
            <a:r>
              <a:rPr lang="en-US" dirty="0">
                <a:solidFill>
                  <a:srgbClr val="EE2E24"/>
                </a:solidFill>
              </a:rPr>
              <a:t>BLUE/YELLOW</a:t>
            </a:r>
          </a:p>
        </p:txBody>
      </p:sp>
      <p:sp>
        <p:nvSpPr>
          <p:cNvPr id="32" name="TextBox 31"/>
          <p:cNvSpPr txBox="1"/>
          <p:nvPr/>
        </p:nvSpPr>
        <p:spPr>
          <a:xfrm>
            <a:off x="229152" y="4159798"/>
            <a:ext cx="1946972" cy="646331"/>
          </a:xfrm>
          <a:prstGeom prst="rect">
            <a:avLst/>
          </a:prstGeom>
          <a:noFill/>
        </p:spPr>
        <p:txBody>
          <a:bodyPr wrap="square" rtlCol="0">
            <a:spAutoFit/>
          </a:bodyPr>
          <a:lstStyle/>
          <a:p>
            <a:pPr algn="ctr"/>
            <a:r>
              <a:rPr lang="en-US" dirty="0">
                <a:solidFill>
                  <a:srgbClr val="EE2E24"/>
                </a:solidFill>
              </a:rPr>
              <a:t>ATX 2-</a:t>
            </a:r>
          </a:p>
          <a:p>
            <a:pPr algn="ctr"/>
            <a:r>
              <a:rPr lang="en-US" dirty="0">
                <a:solidFill>
                  <a:srgbClr val="EE2E24"/>
                </a:solidFill>
              </a:rPr>
              <a:t>ORANGE</a:t>
            </a:r>
          </a:p>
        </p:txBody>
      </p:sp>
      <p:sp>
        <p:nvSpPr>
          <p:cNvPr id="33" name="TextBox 32"/>
          <p:cNvSpPr txBox="1"/>
          <p:nvPr/>
        </p:nvSpPr>
        <p:spPr>
          <a:xfrm>
            <a:off x="2725063" y="1432905"/>
            <a:ext cx="1946972" cy="646331"/>
          </a:xfrm>
          <a:prstGeom prst="rect">
            <a:avLst/>
          </a:prstGeom>
          <a:noFill/>
        </p:spPr>
        <p:txBody>
          <a:bodyPr wrap="square" rtlCol="0">
            <a:spAutoFit/>
          </a:bodyPr>
          <a:lstStyle/>
          <a:p>
            <a:pPr algn="ctr"/>
            <a:r>
              <a:rPr lang="en-US" dirty="0">
                <a:solidFill>
                  <a:srgbClr val="EE2E24"/>
                </a:solidFill>
              </a:rPr>
              <a:t>TALON 3-</a:t>
            </a:r>
          </a:p>
          <a:p>
            <a:pPr algn="ctr"/>
            <a:r>
              <a:rPr lang="en-US" dirty="0">
                <a:solidFill>
                  <a:srgbClr val="EE2E24"/>
                </a:solidFill>
              </a:rPr>
              <a:t>BLACK/YELLOW</a:t>
            </a:r>
          </a:p>
        </p:txBody>
      </p:sp>
      <p:sp>
        <p:nvSpPr>
          <p:cNvPr id="34" name="TextBox 33"/>
          <p:cNvSpPr txBox="1"/>
          <p:nvPr/>
        </p:nvSpPr>
        <p:spPr>
          <a:xfrm>
            <a:off x="2683194" y="4149095"/>
            <a:ext cx="1946972" cy="646331"/>
          </a:xfrm>
          <a:prstGeom prst="rect">
            <a:avLst/>
          </a:prstGeom>
          <a:noFill/>
        </p:spPr>
        <p:txBody>
          <a:bodyPr wrap="square" rtlCol="0">
            <a:spAutoFit/>
          </a:bodyPr>
          <a:lstStyle/>
          <a:p>
            <a:pPr algn="ctr"/>
            <a:r>
              <a:rPr lang="en-US" dirty="0">
                <a:solidFill>
                  <a:srgbClr val="EE2E24"/>
                </a:solidFill>
              </a:rPr>
              <a:t>TALON 2-</a:t>
            </a:r>
          </a:p>
          <a:p>
            <a:pPr algn="ctr"/>
            <a:r>
              <a:rPr lang="en-US" dirty="0">
                <a:solidFill>
                  <a:srgbClr val="EE2E24"/>
                </a:solidFill>
              </a:rPr>
              <a:t>BLACK/BLUE</a:t>
            </a:r>
          </a:p>
        </p:txBody>
      </p:sp>
      <p:sp>
        <p:nvSpPr>
          <p:cNvPr id="35" name="TextBox 34"/>
          <p:cNvSpPr txBox="1"/>
          <p:nvPr/>
        </p:nvSpPr>
        <p:spPr>
          <a:xfrm>
            <a:off x="5202683" y="1425440"/>
            <a:ext cx="1946972" cy="646331"/>
          </a:xfrm>
          <a:prstGeom prst="rect">
            <a:avLst/>
          </a:prstGeom>
          <a:noFill/>
        </p:spPr>
        <p:txBody>
          <a:bodyPr wrap="square" rtlCol="0">
            <a:spAutoFit/>
          </a:bodyPr>
          <a:lstStyle/>
          <a:p>
            <a:pPr algn="ctr"/>
            <a:r>
              <a:rPr lang="en-US" dirty="0">
                <a:solidFill>
                  <a:srgbClr val="EE2E24"/>
                </a:solidFill>
              </a:rPr>
              <a:t>GLORY 2-</a:t>
            </a:r>
          </a:p>
          <a:p>
            <a:pPr algn="ctr"/>
            <a:r>
              <a:rPr lang="en-US" dirty="0">
                <a:solidFill>
                  <a:srgbClr val="EE2E24"/>
                </a:solidFill>
              </a:rPr>
              <a:t>BLACK/GREEN</a:t>
            </a:r>
          </a:p>
        </p:txBody>
      </p:sp>
      <p:sp>
        <p:nvSpPr>
          <p:cNvPr id="36" name="TextBox 35"/>
          <p:cNvSpPr txBox="1"/>
          <p:nvPr/>
        </p:nvSpPr>
        <p:spPr>
          <a:xfrm>
            <a:off x="4995379" y="4159798"/>
            <a:ext cx="2154275" cy="646331"/>
          </a:xfrm>
          <a:prstGeom prst="rect">
            <a:avLst/>
          </a:prstGeom>
          <a:noFill/>
        </p:spPr>
        <p:txBody>
          <a:bodyPr wrap="square" rtlCol="0">
            <a:spAutoFit/>
          </a:bodyPr>
          <a:lstStyle/>
          <a:p>
            <a:pPr algn="ctr"/>
            <a:r>
              <a:rPr lang="en-US" dirty="0">
                <a:solidFill>
                  <a:srgbClr val="EE2E24"/>
                </a:solidFill>
              </a:rPr>
              <a:t>GLORY ADVANCED 0-</a:t>
            </a:r>
          </a:p>
          <a:p>
            <a:pPr algn="ctr"/>
            <a:r>
              <a:rPr lang="en-US" dirty="0">
                <a:solidFill>
                  <a:srgbClr val="EE2E24"/>
                </a:solidFill>
              </a:rPr>
              <a:t>BLUE</a:t>
            </a:r>
          </a:p>
        </p:txBody>
      </p:sp>
      <p:sp>
        <p:nvSpPr>
          <p:cNvPr id="37" name="TextBox 36"/>
          <p:cNvSpPr txBox="1"/>
          <p:nvPr/>
        </p:nvSpPr>
        <p:spPr>
          <a:xfrm>
            <a:off x="7334925" y="1420903"/>
            <a:ext cx="2473427" cy="646331"/>
          </a:xfrm>
          <a:prstGeom prst="rect">
            <a:avLst/>
          </a:prstGeom>
          <a:noFill/>
        </p:spPr>
        <p:txBody>
          <a:bodyPr wrap="square" rtlCol="0">
            <a:spAutoFit/>
          </a:bodyPr>
          <a:lstStyle/>
          <a:p>
            <a:pPr algn="ctr"/>
            <a:r>
              <a:rPr lang="en-US" dirty="0">
                <a:solidFill>
                  <a:srgbClr val="EE2E24"/>
                </a:solidFill>
              </a:rPr>
              <a:t>DIRT-E+ 1-</a:t>
            </a:r>
          </a:p>
          <a:p>
            <a:pPr algn="ctr"/>
            <a:r>
              <a:rPr lang="en-US" dirty="0">
                <a:solidFill>
                  <a:srgbClr val="EE2E24"/>
                </a:solidFill>
              </a:rPr>
              <a:t>BLACK/NEON RED</a:t>
            </a:r>
          </a:p>
        </p:txBody>
      </p:sp>
      <p:sp>
        <p:nvSpPr>
          <p:cNvPr id="38" name="TextBox 37"/>
          <p:cNvSpPr txBox="1"/>
          <p:nvPr/>
        </p:nvSpPr>
        <p:spPr>
          <a:xfrm>
            <a:off x="7452472" y="4159797"/>
            <a:ext cx="2185746" cy="646331"/>
          </a:xfrm>
          <a:prstGeom prst="rect">
            <a:avLst/>
          </a:prstGeom>
          <a:noFill/>
        </p:spPr>
        <p:txBody>
          <a:bodyPr wrap="square" rtlCol="0">
            <a:spAutoFit/>
          </a:bodyPr>
          <a:lstStyle/>
          <a:p>
            <a:pPr algn="ctr"/>
            <a:r>
              <a:rPr lang="en-US" dirty="0">
                <a:solidFill>
                  <a:srgbClr val="EE2E24"/>
                </a:solidFill>
              </a:rPr>
              <a:t>FULL-E+ 1-</a:t>
            </a:r>
          </a:p>
          <a:p>
            <a:pPr algn="ctr"/>
            <a:r>
              <a:rPr lang="en-US" dirty="0">
                <a:solidFill>
                  <a:srgbClr val="EE2E24"/>
                </a:solidFill>
              </a:rPr>
              <a:t>BLACK/RED/ORANGE</a:t>
            </a:r>
          </a:p>
        </p:txBody>
      </p:sp>
      <p:sp>
        <p:nvSpPr>
          <p:cNvPr id="39" name="TextBox 38"/>
          <p:cNvSpPr txBox="1"/>
          <p:nvPr/>
        </p:nvSpPr>
        <p:spPr>
          <a:xfrm>
            <a:off x="10005208" y="1420903"/>
            <a:ext cx="1946972" cy="646331"/>
          </a:xfrm>
          <a:prstGeom prst="rect">
            <a:avLst/>
          </a:prstGeom>
          <a:noFill/>
        </p:spPr>
        <p:txBody>
          <a:bodyPr wrap="square" rtlCol="0">
            <a:spAutoFit/>
          </a:bodyPr>
          <a:lstStyle/>
          <a:p>
            <a:pPr algn="ctr"/>
            <a:r>
              <a:rPr lang="en-US" dirty="0">
                <a:solidFill>
                  <a:srgbClr val="EE2E24"/>
                </a:solidFill>
              </a:rPr>
              <a:t>(W) ENCHANT-</a:t>
            </a:r>
          </a:p>
          <a:p>
            <a:pPr algn="ctr"/>
            <a:r>
              <a:rPr lang="en-US" dirty="0">
                <a:solidFill>
                  <a:srgbClr val="EE2E24"/>
                </a:solidFill>
              </a:rPr>
              <a:t>BLUE</a:t>
            </a:r>
          </a:p>
        </p:txBody>
      </p:sp>
      <p:sp>
        <p:nvSpPr>
          <p:cNvPr id="40" name="TextBox 39"/>
          <p:cNvSpPr txBox="1"/>
          <p:nvPr/>
        </p:nvSpPr>
        <p:spPr>
          <a:xfrm>
            <a:off x="10004202" y="4152066"/>
            <a:ext cx="1967814" cy="646331"/>
          </a:xfrm>
          <a:prstGeom prst="rect">
            <a:avLst/>
          </a:prstGeom>
          <a:noFill/>
        </p:spPr>
        <p:txBody>
          <a:bodyPr wrap="square" rtlCol="0">
            <a:spAutoFit/>
          </a:bodyPr>
          <a:lstStyle/>
          <a:p>
            <a:pPr algn="ctr"/>
            <a:r>
              <a:rPr lang="en-US" dirty="0">
                <a:solidFill>
                  <a:srgbClr val="EE2E24"/>
                </a:solidFill>
              </a:rPr>
              <a:t>(W) EMBOLDEN 2-</a:t>
            </a:r>
          </a:p>
          <a:p>
            <a:pPr algn="ctr"/>
            <a:r>
              <a:rPr lang="en-US" dirty="0">
                <a:solidFill>
                  <a:srgbClr val="EE2E24"/>
                </a:solidFill>
              </a:rPr>
              <a:t>BLUE/PURPLE</a:t>
            </a:r>
          </a:p>
        </p:txBody>
      </p:sp>
      <p:sp>
        <p:nvSpPr>
          <p:cNvPr id="41" name="TextBox 40"/>
          <p:cNvSpPr txBox="1"/>
          <p:nvPr/>
        </p:nvSpPr>
        <p:spPr>
          <a:xfrm>
            <a:off x="584798" y="1923259"/>
            <a:ext cx="1236617" cy="369332"/>
          </a:xfrm>
          <a:prstGeom prst="rect">
            <a:avLst/>
          </a:prstGeom>
          <a:noFill/>
        </p:spPr>
        <p:txBody>
          <a:bodyPr wrap="square" rtlCol="0">
            <a:spAutoFit/>
          </a:bodyPr>
          <a:lstStyle/>
          <a:p>
            <a:pPr algn="ctr"/>
            <a:r>
              <a:rPr lang="en-US" dirty="0"/>
              <a:t>$330</a:t>
            </a:r>
          </a:p>
        </p:txBody>
      </p:sp>
      <p:sp>
        <p:nvSpPr>
          <p:cNvPr id="42" name="TextBox 41"/>
          <p:cNvSpPr txBox="1"/>
          <p:nvPr/>
        </p:nvSpPr>
        <p:spPr>
          <a:xfrm>
            <a:off x="550063" y="4632165"/>
            <a:ext cx="1236617" cy="369332"/>
          </a:xfrm>
          <a:prstGeom prst="rect">
            <a:avLst/>
          </a:prstGeom>
          <a:noFill/>
        </p:spPr>
        <p:txBody>
          <a:bodyPr wrap="square" rtlCol="0">
            <a:spAutoFit/>
          </a:bodyPr>
          <a:lstStyle/>
          <a:p>
            <a:pPr algn="ctr"/>
            <a:r>
              <a:rPr lang="en-US" dirty="0"/>
              <a:t>$415</a:t>
            </a:r>
          </a:p>
        </p:txBody>
      </p:sp>
      <p:sp>
        <p:nvSpPr>
          <p:cNvPr id="43" name="TextBox 42"/>
          <p:cNvSpPr txBox="1"/>
          <p:nvPr/>
        </p:nvSpPr>
        <p:spPr>
          <a:xfrm>
            <a:off x="5497905" y="1920406"/>
            <a:ext cx="1236617" cy="369332"/>
          </a:xfrm>
          <a:prstGeom prst="rect">
            <a:avLst/>
          </a:prstGeom>
          <a:noFill/>
        </p:spPr>
        <p:txBody>
          <a:bodyPr wrap="square" rtlCol="0">
            <a:spAutoFit/>
          </a:bodyPr>
          <a:lstStyle/>
          <a:p>
            <a:pPr algn="ctr"/>
            <a:r>
              <a:rPr lang="en-US" dirty="0"/>
              <a:t>$3,150</a:t>
            </a:r>
          </a:p>
        </p:txBody>
      </p:sp>
      <p:sp>
        <p:nvSpPr>
          <p:cNvPr id="44" name="TextBox 43"/>
          <p:cNvSpPr txBox="1"/>
          <p:nvPr/>
        </p:nvSpPr>
        <p:spPr>
          <a:xfrm>
            <a:off x="3033597" y="1923259"/>
            <a:ext cx="1236617" cy="369332"/>
          </a:xfrm>
          <a:prstGeom prst="rect">
            <a:avLst/>
          </a:prstGeom>
          <a:noFill/>
        </p:spPr>
        <p:txBody>
          <a:bodyPr wrap="square" rtlCol="0">
            <a:spAutoFit/>
          </a:bodyPr>
          <a:lstStyle/>
          <a:p>
            <a:pPr algn="ctr"/>
            <a:r>
              <a:rPr lang="en-US" dirty="0"/>
              <a:t>$540</a:t>
            </a:r>
          </a:p>
        </p:txBody>
      </p:sp>
      <p:sp>
        <p:nvSpPr>
          <p:cNvPr id="45" name="TextBox 44"/>
          <p:cNvSpPr txBox="1"/>
          <p:nvPr/>
        </p:nvSpPr>
        <p:spPr>
          <a:xfrm>
            <a:off x="3002398" y="4621462"/>
            <a:ext cx="1236617" cy="369332"/>
          </a:xfrm>
          <a:prstGeom prst="rect">
            <a:avLst/>
          </a:prstGeom>
          <a:noFill/>
        </p:spPr>
        <p:txBody>
          <a:bodyPr wrap="square" rtlCol="0">
            <a:spAutoFit/>
          </a:bodyPr>
          <a:lstStyle/>
          <a:p>
            <a:pPr algn="ctr"/>
            <a:r>
              <a:rPr lang="en-US" dirty="0"/>
              <a:t>$710</a:t>
            </a:r>
          </a:p>
        </p:txBody>
      </p:sp>
      <p:sp>
        <p:nvSpPr>
          <p:cNvPr id="46" name="TextBox 45"/>
          <p:cNvSpPr txBox="1"/>
          <p:nvPr/>
        </p:nvSpPr>
        <p:spPr>
          <a:xfrm>
            <a:off x="5452301" y="4632165"/>
            <a:ext cx="1236617" cy="369332"/>
          </a:xfrm>
          <a:prstGeom prst="rect">
            <a:avLst/>
          </a:prstGeom>
          <a:noFill/>
        </p:spPr>
        <p:txBody>
          <a:bodyPr wrap="square" rtlCol="0">
            <a:spAutoFit/>
          </a:bodyPr>
          <a:lstStyle/>
          <a:p>
            <a:pPr algn="ctr"/>
            <a:r>
              <a:rPr lang="en-US" dirty="0"/>
              <a:t>$8,375</a:t>
            </a:r>
          </a:p>
        </p:txBody>
      </p:sp>
      <p:sp>
        <p:nvSpPr>
          <p:cNvPr id="47" name="TextBox 46"/>
          <p:cNvSpPr txBox="1"/>
          <p:nvPr/>
        </p:nvSpPr>
        <p:spPr>
          <a:xfrm>
            <a:off x="7939037" y="1901550"/>
            <a:ext cx="1236617" cy="369332"/>
          </a:xfrm>
          <a:prstGeom prst="rect">
            <a:avLst/>
          </a:prstGeom>
          <a:noFill/>
        </p:spPr>
        <p:txBody>
          <a:bodyPr wrap="square" rtlCol="0">
            <a:spAutoFit/>
          </a:bodyPr>
          <a:lstStyle/>
          <a:p>
            <a:pPr algn="ctr"/>
            <a:r>
              <a:rPr lang="en-US" dirty="0"/>
              <a:t>$3,500</a:t>
            </a:r>
          </a:p>
        </p:txBody>
      </p:sp>
      <p:sp>
        <p:nvSpPr>
          <p:cNvPr id="48" name="TextBox 47"/>
          <p:cNvSpPr txBox="1"/>
          <p:nvPr/>
        </p:nvSpPr>
        <p:spPr>
          <a:xfrm>
            <a:off x="7952362" y="4632852"/>
            <a:ext cx="1236617" cy="369332"/>
          </a:xfrm>
          <a:prstGeom prst="rect">
            <a:avLst/>
          </a:prstGeom>
          <a:noFill/>
        </p:spPr>
        <p:txBody>
          <a:bodyPr wrap="square" rtlCol="0">
            <a:spAutoFit/>
          </a:bodyPr>
          <a:lstStyle/>
          <a:p>
            <a:pPr algn="ctr"/>
            <a:r>
              <a:rPr lang="en-US" dirty="0"/>
              <a:t>$5,300</a:t>
            </a:r>
          </a:p>
        </p:txBody>
      </p:sp>
      <p:sp>
        <p:nvSpPr>
          <p:cNvPr id="49" name="TextBox 48"/>
          <p:cNvSpPr txBox="1"/>
          <p:nvPr/>
        </p:nvSpPr>
        <p:spPr>
          <a:xfrm>
            <a:off x="10360385" y="1920406"/>
            <a:ext cx="1236617" cy="369332"/>
          </a:xfrm>
          <a:prstGeom prst="rect">
            <a:avLst/>
          </a:prstGeom>
          <a:noFill/>
        </p:spPr>
        <p:txBody>
          <a:bodyPr wrap="square" rtlCol="0">
            <a:spAutoFit/>
          </a:bodyPr>
          <a:lstStyle/>
          <a:p>
            <a:pPr algn="ctr"/>
            <a:r>
              <a:rPr lang="en-US" dirty="0"/>
              <a:t>$330</a:t>
            </a:r>
          </a:p>
        </p:txBody>
      </p:sp>
      <p:sp>
        <p:nvSpPr>
          <p:cNvPr id="50" name="TextBox 49"/>
          <p:cNvSpPr txBox="1"/>
          <p:nvPr/>
        </p:nvSpPr>
        <p:spPr>
          <a:xfrm>
            <a:off x="10369415" y="4632165"/>
            <a:ext cx="1236617" cy="369332"/>
          </a:xfrm>
          <a:prstGeom prst="rect">
            <a:avLst/>
          </a:prstGeom>
          <a:noFill/>
        </p:spPr>
        <p:txBody>
          <a:bodyPr wrap="square" rtlCol="0">
            <a:spAutoFit/>
          </a:bodyPr>
          <a:lstStyle/>
          <a:p>
            <a:pPr algn="ctr"/>
            <a:r>
              <a:rPr lang="en-US" dirty="0"/>
              <a:t>$1,365</a:t>
            </a:r>
          </a:p>
        </p:txBody>
      </p:sp>
      <p:pic>
        <p:nvPicPr>
          <p:cNvPr id="3" name="Picture 2">
            <a:hlinkClick r:id="rId10"/>
          </p:cNvPr>
          <p:cNvPicPr preferRelativeResize="0">
            <a:picLocks/>
          </p:cNvPicPr>
          <p:nvPr/>
        </p:nvPicPr>
        <p:blipFill>
          <a:blip r:embed="rId11">
            <a:extLst>
              <a:ext uri="{28A0092B-C50C-407E-A947-70E740481C1C}">
                <a14:useLocalDpi xmlns:a14="http://schemas.microsoft.com/office/drawing/2010/main" val="0"/>
              </a:ext>
            </a:extLst>
          </a:blip>
          <a:stretch>
            <a:fillRect/>
          </a:stretch>
        </p:blipFill>
        <p:spPr>
          <a:xfrm>
            <a:off x="-8023" y="2241515"/>
            <a:ext cx="2423160" cy="1901952"/>
          </a:xfrm>
          <a:prstGeom prst="rect">
            <a:avLst/>
          </a:prstGeom>
        </p:spPr>
      </p:pic>
      <p:pic>
        <p:nvPicPr>
          <p:cNvPr id="6" name="Picture 5">
            <a:hlinkClick r:id="rId12"/>
          </p:cNvPr>
          <p:cNvPicPr preferRelativeResize="0">
            <a:picLocks/>
          </p:cNvPicPr>
          <p:nvPr/>
        </p:nvPicPr>
        <p:blipFill>
          <a:blip r:embed="rId13">
            <a:extLst>
              <a:ext uri="{28A0092B-C50C-407E-A947-70E740481C1C}">
                <a14:useLocalDpi xmlns:a14="http://schemas.microsoft.com/office/drawing/2010/main" val="0"/>
              </a:ext>
            </a:extLst>
          </a:blip>
          <a:stretch>
            <a:fillRect/>
          </a:stretch>
        </p:blipFill>
        <p:spPr>
          <a:xfrm>
            <a:off x="5856" y="4938737"/>
            <a:ext cx="2414016" cy="1901952"/>
          </a:xfrm>
          <a:prstGeom prst="rect">
            <a:avLst/>
          </a:prstGeom>
        </p:spPr>
      </p:pic>
      <p:pic>
        <p:nvPicPr>
          <p:cNvPr id="18" name="Picture 17">
            <a:hlinkClick r:id="rId14"/>
          </p:cNvPr>
          <p:cNvPicPr preferRelativeResize="0">
            <a:picLocks/>
          </p:cNvPicPr>
          <p:nvPr/>
        </p:nvPicPr>
        <p:blipFill>
          <a:blip r:embed="rId15">
            <a:extLst>
              <a:ext uri="{28A0092B-C50C-407E-A947-70E740481C1C}">
                <a14:useLocalDpi xmlns:a14="http://schemas.microsoft.com/office/drawing/2010/main" val="0"/>
              </a:ext>
            </a:extLst>
          </a:blip>
          <a:stretch>
            <a:fillRect/>
          </a:stretch>
        </p:blipFill>
        <p:spPr>
          <a:xfrm>
            <a:off x="2454569" y="2240162"/>
            <a:ext cx="2402600" cy="1901952"/>
          </a:xfrm>
          <a:prstGeom prst="rect">
            <a:avLst/>
          </a:prstGeom>
        </p:spPr>
      </p:pic>
      <p:pic>
        <p:nvPicPr>
          <p:cNvPr id="20" name="Picture 19">
            <a:hlinkClick r:id="rId16"/>
          </p:cNvPr>
          <p:cNvPicPr preferRelativeResize="0">
            <a:picLocks/>
          </p:cNvPicPr>
          <p:nvPr/>
        </p:nvPicPr>
        <p:blipFill>
          <a:blip r:embed="rId17">
            <a:extLst>
              <a:ext uri="{28A0092B-C50C-407E-A947-70E740481C1C}">
                <a14:useLocalDpi xmlns:a14="http://schemas.microsoft.com/office/drawing/2010/main" val="0"/>
              </a:ext>
            </a:extLst>
          </a:blip>
          <a:stretch>
            <a:fillRect/>
          </a:stretch>
        </p:blipFill>
        <p:spPr>
          <a:xfrm>
            <a:off x="2452096" y="4951347"/>
            <a:ext cx="2402546" cy="1901952"/>
          </a:xfrm>
          <a:prstGeom prst="rect">
            <a:avLst/>
          </a:prstGeom>
        </p:spPr>
      </p:pic>
      <p:pic>
        <p:nvPicPr>
          <p:cNvPr id="23" name="Picture 22">
            <a:hlinkClick r:id="rId18"/>
          </p:cNvPr>
          <p:cNvPicPr preferRelativeResize="0">
            <a:picLocks/>
          </p:cNvPicPr>
          <p:nvPr/>
        </p:nvPicPr>
        <p:blipFill>
          <a:blip r:embed="rId19">
            <a:extLst>
              <a:ext uri="{28A0092B-C50C-407E-A947-70E740481C1C}">
                <a14:useLocalDpi xmlns:a14="http://schemas.microsoft.com/office/drawing/2010/main" val="0"/>
              </a:ext>
            </a:extLst>
          </a:blip>
          <a:stretch>
            <a:fillRect/>
          </a:stretch>
        </p:blipFill>
        <p:spPr>
          <a:xfrm>
            <a:off x="4882695" y="2240162"/>
            <a:ext cx="2441448" cy="1901952"/>
          </a:xfrm>
          <a:prstGeom prst="rect">
            <a:avLst/>
          </a:prstGeom>
        </p:spPr>
      </p:pic>
      <p:pic>
        <p:nvPicPr>
          <p:cNvPr id="52" name="Picture 51">
            <a:hlinkClick r:id="rId20"/>
          </p:cNvPr>
          <p:cNvPicPr preferRelativeResize="0">
            <a:picLocks/>
          </p:cNvPicPr>
          <p:nvPr/>
        </p:nvPicPr>
        <p:blipFill>
          <a:blip r:embed="rId21">
            <a:extLst>
              <a:ext uri="{28A0092B-C50C-407E-A947-70E740481C1C}">
                <a14:useLocalDpi xmlns:a14="http://schemas.microsoft.com/office/drawing/2010/main" val="0"/>
              </a:ext>
            </a:extLst>
          </a:blip>
          <a:stretch>
            <a:fillRect/>
          </a:stretch>
        </p:blipFill>
        <p:spPr>
          <a:xfrm>
            <a:off x="4868636" y="4936031"/>
            <a:ext cx="2450592" cy="1901952"/>
          </a:xfrm>
          <a:prstGeom prst="rect">
            <a:avLst/>
          </a:prstGeom>
        </p:spPr>
      </p:pic>
      <p:pic>
        <p:nvPicPr>
          <p:cNvPr id="58" name="Picture 57">
            <a:hlinkClick r:id="rId22"/>
          </p:cNvPr>
          <p:cNvPicPr preferRelativeResize="0">
            <a:picLocks/>
          </p:cNvPicPr>
          <p:nvPr/>
        </p:nvPicPr>
        <p:blipFill>
          <a:blip r:embed="rId23">
            <a:extLst>
              <a:ext uri="{28A0092B-C50C-407E-A947-70E740481C1C}">
                <a14:useLocalDpi xmlns:a14="http://schemas.microsoft.com/office/drawing/2010/main" val="0"/>
              </a:ext>
            </a:extLst>
          </a:blip>
          <a:stretch>
            <a:fillRect/>
          </a:stretch>
        </p:blipFill>
        <p:spPr>
          <a:xfrm>
            <a:off x="7366096" y="2240162"/>
            <a:ext cx="2404872" cy="1901952"/>
          </a:xfrm>
          <a:prstGeom prst="rect">
            <a:avLst/>
          </a:prstGeom>
        </p:spPr>
      </p:pic>
      <p:pic>
        <p:nvPicPr>
          <p:cNvPr id="60" name="Picture 59">
            <a:hlinkClick r:id="rId24"/>
          </p:cNvPr>
          <p:cNvPicPr preferRelativeResize="0">
            <a:picLocks/>
          </p:cNvPicPr>
          <p:nvPr/>
        </p:nvPicPr>
        <p:blipFill>
          <a:blip r:embed="rId25">
            <a:extLst>
              <a:ext uri="{28A0092B-C50C-407E-A947-70E740481C1C}">
                <a14:useLocalDpi xmlns:a14="http://schemas.microsoft.com/office/drawing/2010/main" val="0"/>
              </a:ext>
            </a:extLst>
          </a:blip>
          <a:stretch>
            <a:fillRect/>
          </a:stretch>
        </p:blipFill>
        <p:spPr>
          <a:xfrm>
            <a:off x="7363074" y="4936031"/>
            <a:ext cx="2404872" cy="1901952"/>
          </a:xfrm>
          <a:prstGeom prst="rect">
            <a:avLst/>
          </a:prstGeom>
        </p:spPr>
      </p:pic>
      <p:pic>
        <p:nvPicPr>
          <p:cNvPr id="62" name="Picture 61">
            <a:hlinkClick r:id="rId26"/>
          </p:cNvPr>
          <p:cNvPicPr preferRelativeResize="0">
            <a:picLocks/>
          </p:cNvPicPr>
          <p:nvPr/>
        </p:nvPicPr>
        <p:blipFill>
          <a:blip r:embed="rId27">
            <a:extLst>
              <a:ext uri="{28A0092B-C50C-407E-A947-70E740481C1C}">
                <a14:useLocalDpi xmlns:a14="http://schemas.microsoft.com/office/drawing/2010/main" val="0"/>
              </a:ext>
            </a:extLst>
          </a:blip>
          <a:stretch>
            <a:fillRect/>
          </a:stretch>
        </p:blipFill>
        <p:spPr>
          <a:xfrm>
            <a:off x="9785287" y="2247143"/>
            <a:ext cx="2404872" cy="1901952"/>
          </a:xfrm>
          <a:prstGeom prst="rect">
            <a:avLst/>
          </a:prstGeom>
        </p:spPr>
      </p:pic>
      <p:pic>
        <p:nvPicPr>
          <p:cNvPr id="64" name="Picture 63">
            <a:hlinkClick r:id="rId28"/>
          </p:cNvPr>
          <p:cNvPicPr preferRelativeResize="0">
            <a:picLocks/>
          </p:cNvPicPr>
          <p:nvPr/>
        </p:nvPicPr>
        <p:blipFill>
          <a:blip r:embed="rId29">
            <a:extLst>
              <a:ext uri="{28A0092B-C50C-407E-A947-70E740481C1C}">
                <a14:useLocalDpi xmlns:a14="http://schemas.microsoft.com/office/drawing/2010/main" val="0"/>
              </a:ext>
            </a:extLst>
          </a:blip>
          <a:stretch>
            <a:fillRect/>
          </a:stretch>
        </p:blipFill>
        <p:spPr>
          <a:xfrm>
            <a:off x="9794432" y="4951347"/>
            <a:ext cx="2404872" cy="1901952"/>
          </a:xfrm>
          <a:prstGeom prst="rect">
            <a:avLst/>
          </a:prstGeom>
        </p:spPr>
      </p:pic>
    </p:spTree>
    <p:extLst>
      <p:ext uri="{BB962C8B-B14F-4D97-AF65-F5344CB8AC3E}">
        <p14:creationId xmlns:p14="http://schemas.microsoft.com/office/powerpoint/2010/main" val="28282005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TotalTime>
  <Words>1288</Words>
  <Application>Microsoft Office PowerPoint</Application>
  <PresentationFormat>Widescreen</PresentationFormat>
  <Paragraphs>486</Paragraphs>
  <Slides>12</Slides>
  <Notes>1</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 Cianfrone</dc:creator>
  <cp:lastModifiedBy>Cianfrone, Daniel</cp:lastModifiedBy>
  <cp:revision>114</cp:revision>
  <dcterms:created xsi:type="dcterms:W3CDTF">2017-04-18T01:14:01Z</dcterms:created>
  <dcterms:modified xsi:type="dcterms:W3CDTF">2017-04-25T23:07:01Z</dcterms:modified>
</cp:coreProperties>
</file>