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3" r:id="rId6"/>
    <p:sldId id="260" r:id="rId7"/>
    <p:sldId id="262" r:id="rId8"/>
    <p:sldId id="265" r:id="rId9"/>
    <p:sldId id="264" r:id="rId10"/>
    <p:sldId id="279" r:id="rId11"/>
    <p:sldId id="261" r:id="rId12"/>
    <p:sldId id="266" r:id="rId13"/>
    <p:sldId id="267" r:id="rId14"/>
    <p:sldId id="269" r:id="rId15"/>
    <p:sldId id="271" r:id="rId16"/>
    <p:sldId id="273" r:id="rId17"/>
    <p:sldId id="270" r:id="rId18"/>
    <p:sldId id="272" r:id="rId19"/>
    <p:sldId id="278" r:id="rId20"/>
    <p:sldId id="2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2090"/>
    <a:srgbClr val="0129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0" d="100"/>
          <a:sy n="110"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04257CD-6A78-40C4-90EF-1A33D7F6D7B6}"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65B49B-46E7-41CE-AB48-A3F65AB784EB}" type="slidenum">
              <a:rPr lang="en-US" smtClean="0"/>
              <a:t>‹#›</a:t>
            </a:fld>
            <a:endParaRPr lang="en-US"/>
          </a:p>
        </p:txBody>
      </p:sp>
    </p:spTree>
    <p:extLst>
      <p:ext uri="{BB962C8B-B14F-4D97-AF65-F5344CB8AC3E}">
        <p14:creationId xmlns:p14="http://schemas.microsoft.com/office/powerpoint/2010/main" val="258784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04257CD-6A78-40C4-90EF-1A33D7F6D7B6}"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65B49B-46E7-41CE-AB48-A3F65AB784EB}" type="slidenum">
              <a:rPr lang="en-US" smtClean="0"/>
              <a:t>‹#›</a:t>
            </a:fld>
            <a:endParaRPr lang="en-US"/>
          </a:p>
        </p:txBody>
      </p:sp>
    </p:spTree>
    <p:extLst>
      <p:ext uri="{BB962C8B-B14F-4D97-AF65-F5344CB8AC3E}">
        <p14:creationId xmlns:p14="http://schemas.microsoft.com/office/powerpoint/2010/main" val="22348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04257CD-6A78-40C4-90EF-1A33D7F6D7B6}"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65B49B-46E7-41CE-AB48-A3F65AB784EB}" type="slidenum">
              <a:rPr lang="en-US" smtClean="0"/>
              <a:t>‹#›</a:t>
            </a:fld>
            <a:endParaRPr lang="en-US"/>
          </a:p>
        </p:txBody>
      </p:sp>
    </p:spTree>
    <p:extLst>
      <p:ext uri="{BB962C8B-B14F-4D97-AF65-F5344CB8AC3E}">
        <p14:creationId xmlns:p14="http://schemas.microsoft.com/office/powerpoint/2010/main" val="191657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04257CD-6A78-40C4-90EF-1A33D7F6D7B6}"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65B49B-46E7-41CE-AB48-A3F65AB784EB}" type="slidenum">
              <a:rPr lang="en-US" smtClean="0"/>
              <a:t>‹#›</a:t>
            </a:fld>
            <a:endParaRPr lang="en-US"/>
          </a:p>
        </p:txBody>
      </p:sp>
    </p:spTree>
    <p:extLst>
      <p:ext uri="{BB962C8B-B14F-4D97-AF65-F5344CB8AC3E}">
        <p14:creationId xmlns:p14="http://schemas.microsoft.com/office/powerpoint/2010/main" val="4225767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04257CD-6A78-40C4-90EF-1A33D7F6D7B6}" type="datetimeFigureOut">
              <a:rPr lang="en-US" smtClean="0"/>
              <a:t>3/21/2017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65B49B-46E7-41CE-AB48-A3F65AB784EB}" type="slidenum">
              <a:rPr lang="en-US" smtClean="0"/>
              <a:t>‹#›</a:t>
            </a:fld>
            <a:endParaRPr lang="en-US"/>
          </a:p>
        </p:txBody>
      </p:sp>
    </p:spTree>
    <p:extLst>
      <p:ext uri="{BB962C8B-B14F-4D97-AF65-F5344CB8AC3E}">
        <p14:creationId xmlns:p14="http://schemas.microsoft.com/office/powerpoint/2010/main" val="3372827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04257CD-6A78-40C4-90EF-1A33D7F6D7B6}" type="datetimeFigureOut">
              <a:rPr lang="en-US" smtClean="0"/>
              <a:t>3/21/2017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65B49B-46E7-41CE-AB48-A3F65AB784EB}" type="slidenum">
              <a:rPr lang="en-US" smtClean="0"/>
              <a:t>‹#›</a:t>
            </a:fld>
            <a:endParaRPr lang="en-US"/>
          </a:p>
        </p:txBody>
      </p:sp>
    </p:spTree>
    <p:extLst>
      <p:ext uri="{BB962C8B-B14F-4D97-AF65-F5344CB8AC3E}">
        <p14:creationId xmlns:p14="http://schemas.microsoft.com/office/powerpoint/2010/main" val="3491932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04257CD-6A78-40C4-90EF-1A33D7F6D7B6}" type="datetimeFigureOut">
              <a:rPr lang="en-US" smtClean="0"/>
              <a:t>3/21/2017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65B49B-46E7-41CE-AB48-A3F65AB784EB}" type="slidenum">
              <a:rPr lang="en-US" smtClean="0"/>
              <a:t>‹#›</a:t>
            </a:fld>
            <a:endParaRPr lang="en-US"/>
          </a:p>
        </p:txBody>
      </p:sp>
    </p:spTree>
    <p:extLst>
      <p:ext uri="{BB962C8B-B14F-4D97-AF65-F5344CB8AC3E}">
        <p14:creationId xmlns:p14="http://schemas.microsoft.com/office/powerpoint/2010/main" val="2823612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04257CD-6A78-40C4-90EF-1A33D7F6D7B6}" type="datetimeFigureOut">
              <a:rPr lang="en-US" smtClean="0"/>
              <a:t>3/21/2017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65B49B-46E7-41CE-AB48-A3F65AB784EB}" type="slidenum">
              <a:rPr lang="en-US" smtClean="0"/>
              <a:t>‹#›</a:t>
            </a:fld>
            <a:endParaRPr lang="en-US"/>
          </a:p>
        </p:txBody>
      </p:sp>
    </p:spTree>
    <p:extLst>
      <p:ext uri="{BB962C8B-B14F-4D97-AF65-F5344CB8AC3E}">
        <p14:creationId xmlns:p14="http://schemas.microsoft.com/office/powerpoint/2010/main" val="2517612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4257CD-6A78-40C4-90EF-1A33D7F6D7B6}" type="datetimeFigureOut">
              <a:rPr lang="en-US" smtClean="0"/>
              <a:t>3/21/2017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65B49B-46E7-41CE-AB48-A3F65AB784EB}" type="slidenum">
              <a:rPr lang="en-US" smtClean="0"/>
              <a:t>‹#›</a:t>
            </a:fld>
            <a:endParaRPr lang="en-US"/>
          </a:p>
        </p:txBody>
      </p:sp>
    </p:spTree>
    <p:extLst>
      <p:ext uri="{BB962C8B-B14F-4D97-AF65-F5344CB8AC3E}">
        <p14:creationId xmlns:p14="http://schemas.microsoft.com/office/powerpoint/2010/main" val="468179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04257CD-6A78-40C4-90EF-1A33D7F6D7B6}" type="datetimeFigureOut">
              <a:rPr lang="en-US" smtClean="0"/>
              <a:t>3/21/2017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65B49B-46E7-41CE-AB48-A3F65AB784EB}" type="slidenum">
              <a:rPr lang="en-US" smtClean="0"/>
              <a:t>‹#›</a:t>
            </a:fld>
            <a:endParaRPr lang="en-US"/>
          </a:p>
        </p:txBody>
      </p:sp>
    </p:spTree>
    <p:extLst>
      <p:ext uri="{BB962C8B-B14F-4D97-AF65-F5344CB8AC3E}">
        <p14:creationId xmlns:p14="http://schemas.microsoft.com/office/powerpoint/2010/main" val="1180369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04257CD-6A78-40C4-90EF-1A33D7F6D7B6}" type="datetimeFigureOut">
              <a:rPr lang="en-US" smtClean="0"/>
              <a:t>3/21/2017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65B49B-46E7-41CE-AB48-A3F65AB784EB}" type="slidenum">
              <a:rPr lang="en-US" smtClean="0"/>
              <a:t>‹#›</a:t>
            </a:fld>
            <a:endParaRPr lang="en-US"/>
          </a:p>
        </p:txBody>
      </p:sp>
    </p:spTree>
    <p:extLst>
      <p:ext uri="{BB962C8B-B14F-4D97-AF65-F5344CB8AC3E}">
        <p14:creationId xmlns:p14="http://schemas.microsoft.com/office/powerpoint/2010/main" val="1632632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4257CD-6A78-40C4-90EF-1A33D7F6D7B6}" type="datetimeFigureOut">
              <a:rPr lang="en-US" smtClean="0"/>
              <a:t>3/21/2017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65B49B-46E7-41CE-AB48-A3F65AB784EB}" type="slidenum">
              <a:rPr lang="en-US" smtClean="0"/>
              <a:t>‹#›</a:t>
            </a:fld>
            <a:endParaRPr lang="en-US"/>
          </a:p>
        </p:txBody>
      </p:sp>
    </p:spTree>
    <p:extLst>
      <p:ext uri="{BB962C8B-B14F-4D97-AF65-F5344CB8AC3E}">
        <p14:creationId xmlns:p14="http://schemas.microsoft.com/office/powerpoint/2010/main" val="40921475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3"/><Relationship Id="rId1" Type="http://schemas.openxmlformats.org/officeDocument/2006/relationships/audio" Target="NULL"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slide" Target="slide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video" Target="https://www.youtube.com/embed/aWqn1UujN1o"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grammarchicblog.com/2014/02/04/typing-type-the-font-war-for-bloggers/" TargetMode="External"/><Relationship Id="rId2" Type="http://schemas.openxmlformats.org/officeDocument/2006/relationships/hyperlink" Target="https://commons.wikimedia.org/wiki/File:PapyrusFont.PNG" TargetMode="External"/><Relationship Id="rId1" Type="http://schemas.openxmlformats.org/officeDocument/2006/relationships/slideLayout" Target="../slideLayouts/slideLayout2.xml"/><Relationship Id="rId6" Type="http://schemas.openxmlformats.org/officeDocument/2006/relationships/hyperlink" Target="https://printwearmag.com/features/digitizing-prints-bitmap-vs-vector" TargetMode="External"/><Relationship Id="rId5" Type="http://schemas.openxmlformats.org/officeDocument/2006/relationships/hyperlink" Target="https://ignatiansolidarity.net/blog/2015/06/22/jv-reflects-a-picture-is-worth-a-thousand-words/" TargetMode="External"/><Relationship Id="rId4" Type="http://schemas.openxmlformats.org/officeDocument/2006/relationships/hyperlink" Target="https://commons.wikimedia.org/w/index.php?search=ASCII&amp;title=Special:Search&amp;profile=default&amp;fulltext=1&amp;uselang=en&amp;searchToken=48mohcaymemjddggtmgk9o939#/media/File:ASCII-Table-wide.svg" TargetMode="Externa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13.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slide" Target="slide7.xml"/><Relationship Id="rId4" Type="http://schemas.openxmlformats.org/officeDocument/2006/relationships/slide" Target="slide17.xml"/></Relationships>
</file>

<file path=ppt/slides/_rels/slide20.xml.rels><?xml version="1.0" encoding="UTF-8" standalone="yes"?>
<Relationships xmlns="http://schemas.openxmlformats.org/package/2006/relationships"><Relationship Id="rId3" Type="http://schemas.openxmlformats.org/officeDocument/2006/relationships/hyperlink" Target="https://www.soundjay.com/door-sounds-2.html" TargetMode="External"/><Relationship Id="rId2" Type="http://schemas.openxmlformats.org/officeDocument/2006/relationships/hyperlink" Target="http://www.shapecollage.com/" TargetMode="Externa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hyperlink" Target="http://www.digitaltrends.com/photography/camera-lens-buying-guide/" TargetMode="External"/><Relationship Id="rId4" Type="http://schemas.openxmlformats.org/officeDocument/2006/relationships/hyperlink" Target="https://pixabay.com/en/abstract-art-audio-aural-ear-2031241/"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2387600"/>
          </a:xfrm>
        </p:spPr>
        <p:txBody>
          <a:bodyPr/>
          <a:lstStyle/>
          <a:p>
            <a:r>
              <a:rPr lang="en-US" dirty="0"/>
              <a:t>Interactive Multimedia</a:t>
            </a:r>
            <a:br>
              <a:rPr lang="en-US" dirty="0"/>
            </a:br>
            <a:r>
              <a:rPr lang="en-US" sz="3200" dirty="0"/>
              <a:t>For Middle School</a:t>
            </a:r>
            <a:endParaRPr lang="en-US" dirty="0"/>
          </a:p>
        </p:txBody>
      </p:sp>
      <p:sp>
        <p:nvSpPr>
          <p:cNvPr id="3" name="Subtitle 2"/>
          <p:cNvSpPr>
            <a:spLocks noGrp="1"/>
          </p:cNvSpPr>
          <p:nvPr>
            <p:ph type="subTitle" idx="1"/>
          </p:nvPr>
        </p:nvSpPr>
        <p:spPr>
          <a:xfrm>
            <a:off x="4210639" y="1559719"/>
            <a:ext cx="9144000" cy="1655762"/>
          </a:xfrm>
        </p:spPr>
        <p:txBody>
          <a:bodyPr>
            <a:normAutofit fontScale="92500" lnSpcReduction="10000"/>
          </a:bodyPr>
          <a:lstStyle/>
          <a:p>
            <a:endParaRPr lang="en-US" dirty="0"/>
          </a:p>
          <a:p>
            <a:endParaRPr lang="en-US" dirty="0"/>
          </a:p>
          <a:p>
            <a:endParaRPr lang="en-US" dirty="0"/>
          </a:p>
          <a:p>
            <a:r>
              <a:rPr lang="en-US" sz="2800" dirty="0"/>
              <a:t>By: Daniel Cianfrone</a:t>
            </a:r>
          </a:p>
        </p:txBody>
      </p:sp>
    </p:spTree>
    <p:extLst>
      <p:ext uri="{BB962C8B-B14F-4D97-AF65-F5344CB8AC3E}">
        <p14:creationId xmlns:p14="http://schemas.microsoft.com/office/powerpoint/2010/main" val="19674410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6000" dirty="0">
                <a:latin typeface="Castellar" panose="020A0402060406010301" pitchFamily="18" charset="0"/>
              </a:rPr>
              <a:t>Image Editing Software</a:t>
            </a:r>
          </a:p>
        </p:txBody>
      </p:sp>
      <p:sp>
        <p:nvSpPr>
          <p:cNvPr id="3" name="Content Placeholder 2"/>
          <p:cNvSpPr>
            <a:spLocks noGrp="1"/>
          </p:cNvSpPr>
          <p:nvPr>
            <p:ph idx="1"/>
          </p:nvPr>
        </p:nvSpPr>
        <p:spPr/>
        <p:txBody>
          <a:bodyPr/>
          <a:lstStyle/>
          <a:p>
            <a:r>
              <a:rPr lang="en-US" dirty="0">
                <a:latin typeface="Sitka Subheading" panose="02000505000000020004" pitchFamily="2" charset="0"/>
              </a:rPr>
              <a:t>You can edit images in software like Photoshop, GIMP, and MS Paint. You can do cool things to images like change resolution, draw and erase, and add movement to them(this can be quite challenging).</a:t>
            </a:r>
          </a:p>
          <a:p>
            <a:r>
              <a:rPr lang="en-US" dirty="0">
                <a:latin typeface="Sitka Subheading" panose="02000505000000020004" pitchFamily="2" charset="0"/>
              </a:rPr>
              <a:t>These pictures were</a:t>
            </a:r>
          </a:p>
          <a:p>
            <a:pPr marL="0" indent="0">
              <a:buNone/>
            </a:pPr>
            <a:r>
              <a:rPr lang="en-US" dirty="0">
                <a:latin typeface="Sitka Subheading" panose="02000505000000020004" pitchFamily="2" charset="0"/>
              </a:rPr>
              <a:t>edited in photoshop.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3166" y="3155950"/>
            <a:ext cx="3005668" cy="169068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8132" y="4846638"/>
            <a:ext cx="3005668" cy="1690688"/>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4846638"/>
            <a:ext cx="3005668" cy="1690688"/>
          </a:xfrm>
          <a:prstGeom prst="rect">
            <a:avLst/>
          </a:prstGeom>
        </p:spPr>
      </p:pic>
      <p:sp>
        <p:nvSpPr>
          <p:cNvPr id="10" name="TextBox 9"/>
          <p:cNvSpPr txBox="1"/>
          <p:nvPr/>
        </p:nvSpPr>
        <p:spPr>
          <a:xfrm>
            <a:off x="5577526" y="4842154"/>
            <a:ext cx="1036948" cy="369332"/>
          </a:xfrm>
          <a:prstGeom prst="rect">
            <a:avLst/>
          </a:prstGeom>
          <a:noFill/>
        </p:spPr>
        <p:txBody>
          <a:bodyPr wrap="square" rtlCol="0">
            <a:spAutoFit/>
          </a:bodyPr>
          <a:lstStyle/>
          <a:p>
            <a:r>
              <a:rPr lang="en-US" dirty="0">
                <a:latin typeface="Sitka Subheading" panose="02000505000000020004" pitchFamily="2" charset="0"/>
              </a:rPr>
              <a:t>Original</a:t>
            </a:r>
          </a:p>
        </p:txBody>
      </p:sp>
      <p:sp>
        <p:nvSpPr>
          <p:cNvPr id="11" name="TextBox 10"/>
          <p:cNvSpPr txBox="1"/>
          <p:nvPr/>
        </p:nvSpPr>
        <p:spPr>
          <a:xfrm>
            <a:off x="9332492" y="4477306"/>
            <a:ext cx="1168968" cy="369332"/>
          </a:xfrm>
          <a:prstGeom prst="rect">
            <a:avLst/>
          </a:prstGeom>
          <a:noFill/>
        </p:spPr>
        <p:txBody>
          <a:bodyPr wrap="square" rtlCol="0">
            <a:spAutoFit/>
          </a:bodyPr>
          <a:lstStyle/>
          <a:p>
            <a:r>
              <a:rPr lang="en-US" dirty="0">
                <a:latin typeface="Sitka Subheading" panose="02000505000000020004" pitchFamily="2" charset="0"/>
              </a:rPr>
              <a:t>No Dither</a:t>
            </a:r>
          </a:p>
        </p:txBody>
      </p:sp>
      <p:sp>
        <p:nvSpPr>
          <p:cNvPr id="12" name="TextBox 11"/>
          <p:cNvSpPr txBox="1"/>
          <p:nvPr/>
        </p:nvSpPr>
        <p:spPr>
          <a:xfrm>
            <a:off x="1442301" y="4527035"/>
            <a:ext cx="1417207" cy="369332"/>
          </a:xfrm>
          <a:prstGeom prst="rect">
            <a:avLst/>
          </a:prstGeom>
          <a:noFill/>
        </p:spPr>
        <p:txBody>
          <a:bodyPr wrap="square" rtlCol="0">
            <a:spAutoFit/>
          </a:bodyPr>
          <a:lstStyle/>
          <a:p>
            <a:r>
              <a:rPr lang="en-US" dirty="0">
                <a:latin typeface="Sitka Subheading" panose="02000505000000020004" pitchFamily="2" charset="0"/>
              </a:rPr>
              <a:t>Transparent</a:t>
            </a:r>
          </a:p>
        </p:txBody>
      </p:sp>
      <p:sp>
        <p:nvSpPr>
          <p:cNvPr id="13" name="TextBox 12">
            <a:hlinkClick r:id="rId5" action="ppaction://hlinksldjump"/>
          </p:cNvPr>
          <p:cNvSpPr txBox="1"/>
          <p:nvPr/>
        </p:nvSpPr>
        <p:spPr>
          <a:xfrm>
            <a:off x="9799023" y="125968"/>
            <a:ext cx="2216366" cy="369332"/>
          </a:xfrm>
          <a:prstGeom prst="rect">
            <a:avLst/>
          </a:prstGeom>
          <a:noFill/>
        </p:spPr>
        <p:txBody>
          <a:bodyPr wrap="square" rtlCol="0">
            <a:spAutoFit/>
          </a:bodyPr>
          <a:lstStyle/>
          <a:p>
            <a:r>
              <a:rPr lang="en-US" dirty="0"/>
              <a:t>Back to 5 Blocks Web</a:t>
            </a:r>
          </a:p>
        </p:txBody>
      </p:sp>
      <p:sp>
        <p:nvSpPr>
          <p:cNvPr id="14" name="Action Button: Go Home 1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9658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90000"/>
            <a:lum/>
          </a:blip>
          <a:srcRect/>
          <a:stretch>
            <a:fillRect t="-7000" b="-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a:latin typeface="Castellar" panose="020A0402060406010301" pitchFamily="18" charset="0"/>
              </a:rPr>
              <a:t>Audio</a:t>
            </a:r>
          </a:p>
        </p:txBody>
      </p:sp>
      <p:sp>
        <p:nvSpPr>
          <p:cNvPr id="3" name="Content Placeholder 2"/>
          <p:cNvSpPr>
            <a:spLocks noGrp="1"/>
          </p:cNvSpPr>
          <p:nvPr>
            <p:ph idx="1"/>
          </p:nvPr>
        </p:nvSpPr>
        <p:spPr>
          <a:xfrm>
            <a:off x="3472543" y="1825624"/>
            <a:ext cx="5236028" cy="4890861"/>
          </a:xfrm>
        </p:spPr>
        <p:txBody>
          <a:bodyPr>
            <a:normAutofit lnSpcReduction="10000"/>
          </a:bodyPr>
          <a:lstStyle/>
          <a:p>
            <a:r>
              <a:rPr lang="en-US" dirty="0">
                <a:latin typeface="Sitka Subheading" panose="02000505000000020004" pitchFamily="2" charset="0"/>
              </a:rPr>
              <a:t>Audio is one of two senses that we can most easily manipulate with multimedia, the first being sight. It is a very sensual form of media and if used properly it can do tasks as varied as indicating a button has been pressed, to draw attention to a state change, to provide a human connection via soothing voice over or to set an emotional tone with suspenseful or triumphant music.</a:t>
            </a:r>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door-knock-3">
            <a:hlinkClick r:id="" action="ppaction://media"/>
          </p:cNvPr>
          <p:cNvPicPr>
            <a:picLocks noChangeAspect="1"/>
          </p:cNvPicPr>
          <p:nvPr>
            <a:audioFile r:link="rId1"/>
            <p:extLst>
              <p:ext uri="{DAA4B4D4-6D71-4841-9C94-3DE7FCFB9230}">
                <p14:media xmlns:p14="http://schemas.microsoft.com/office/powerpoint/2010/main" r:embed="rId2">
                  <p14:trim end="0.5312"/>
                </p14:media>
              </p:ext>
            </p:extLst>
          </p:nvPr>
        </p:nvPicPr>
        <p:blipFill>
          <a:blip r:embed="rId5"/>
          <a:stretch>
            <a:fillRect/>
          </a:stretch>
        </p:blipFill>
        <p:spPr>
          <a:xfrm>
            <a:off x="2620651" y="853510"/>
            <a:ext cx="348792" cy="348792"/>
          </a:xfrm>
          <a:prstGeom prst="rect">
            <a:avLst/>
          </a:prstGeom>
        </p:spPr>
      </p:pic>
    </p:spTree>
    <p:extLst>
      <p:ext uri="{BB962C8B-B14F-4D97-AF65-F5344CB8AC3E}">
        <p14:creationId xmlns:p14="http://schemas.microsoft.com/office/powerpoint/2010/main" val="154167453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7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repeatCount="indefinite" fill="remove"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pattFill prst="pct90">
          <a:fgClr>
            <a:schemeClr val="accent6">
              <a:lumMod val="40000"/>
              <a:lumOff val="60000"/>
            </a:schemeClr>
          </a:fgClr>
          <a:bgClr>
            <a:schemeClr val="accent5">
              <a:lumMod val="75000"/>
            </a:schemeClr>
          </a:bgClr>
        </a:patt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3869" y="1675451"/>
            <a:ext cx="10515600" cy="4697069"/>
          </a:xfrm>
        </p:spPr>
        <p:txBody>
          <a:bodyPr>
            <a:normAutofit/>
          </a:bodyPr>
          <a:lstStyle/>
          <a:p>
            <a:pPr algn="ctr"/>
            <a:r>
              <a:rPr lang="en-US" sz="3200" dirty="0">
                <a:latin typeface="Sitka Subheading" panose="02000505000000020004" pitchFamily="2" charset="0"/>
              </a:rPr>
              <a:t>GOTCHA’! Did you think someone was knocking at your door???</a:t>
            </a:r>
          </a:p>
          <a:p>
            <a:pPr marL="0" indent="0" algn="ctr">
              <a:buNone/>
            </a:pPr>
            <a:endParaRPr lang="en-US" sz="3200" dirty="0">
              <a:latin typeface="Sitka Subheading" panose="02000505000000020004" pitchFamily="2" charset="0"/>
            </a:endParaRPr>
          </a:p>
          <a:p>
            <a:pPr algn="ctr"/>
            <a:r>
              <a:rPr lang="en-US" sz="3200" dirty="0">
                <a:latin typeface="Sitka Subheading" panose="02000505000000020004" pitchFamily="2" charset="0"/>
              </a:rPr>
              <a:t>The main challenge for audio is to keep the file size small while keeping the audio the best quality. Another challenge is making sure tracks of overlapping audio channels blend well. This is especially hard in things like video games and movies.</a:t>
            </a:r>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hah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138060" y="499622"/>
            <a:ext cx="387217" cy="422470"/>
          </a:xfrm>
          <a:prstGeom prst="rect">
            <a:avLst/>
          </a:prstGeom>
        </p:spPr>
      </p:pic>
      <p:sp>
        <p:nvSpPr>
          <p:cNvPr id="6" name="TextBox 5">
            <a:hlinkClick r:id="rId5" action="ppaction://hlinksldjump"/>
          </p:cNvPr>
          <p:cNvSpPr txBox="1"/>
          <p:nvPr/>
        </p:nvSpPr>
        <p:spPr>
          <a:xfrm>
            <a:off x="9799023" y="125968"/>
            <a:ext cx="2216366" cy="369332"/>
          </a:xfrm>
          <a:prstGeom prst="rect">
            <a:avLst/>
          </a:prstGeom>
          <a:noFill/>
        </p:spPr>
        <p:txBody>
          <a:bodyPr wrap="square" rtlCol="0">
            <a:spAutoFit/>
          </a:bodyPr>
          <a:lstStyle/>
          <a:p>
            <a:r>
              <a:rPr lang="en-US" dirty="0"/>
              <a:t>Back to 5 Blocks Web</a:t>
            </a:r>
          </a:p>
        </p:txBody>
      </p:sp>
    </p:spTree>
    <p:extLst>
      <p:ext uri="{BB962C8B-B14F-4D97-AF65-F5344CB8AC3E}">
        <p14:creationId xmlns:p14="http://schemas.microsoft.com/office/powerpoint/2010/main" val="322231101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8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remove"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44000"/>
                <a:lumOff val="56000"/>
              </a:schemeClr>
            </a:gs>
            <a:gs pos="64000">
              <a:schemeClr val="accent6">
                <a:lumMod val="34000"/>
                <a:lumOff val="66000"/>
              </a:schemeClr>
            </a:gs>
            <a:gs pos="84000">
              <a:schemeClr val="accent6">
                <a:lumMod val="20000"/>
                <a:lumOff val="80000"/>
                <a:alpha val="52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a:latin typeface="Castellar" panose="020A0402060406010301" pitchFamily="18" charset="0"/>
              </a:rPr>
              <a:t>Animation</a:t>
            </a:r>
          </a:p>
        </p:txBody>
      </p:sp>
      <p:sp>
        <p:nvSpPr>
          <p:cNvPr id="3" name="Content Placeholder 2"/>
          <p:cNvSpPr>
            <a:spLocks noGrp="1"/>
          </p:cNvSpPr>
          <p:nvPr>
            <p:ph idx="1"/>
          </p:nvPr>
        </p:nvSpPr>
        <p:spPr>
          <a:xfrm>
            <a:off x="838200" y="2756803"/>
            <a:ext cx="10515600" cy="2444371"/>
          </a:xfrm>
        </p:spPr>
        <p:txBody>
          <a:bodyPr/>
          <a:lstStyle/>
          <a:p>
            <a:pPr algn="ctr"/>
            <a:r>
              <a:rPr lang="en-US" dirty="0">
                <a:latin typeface="Sitka Subheading" panose="02000505000000020004" pitchFamily="2" charset="0"/>
              </a:rPr>
              <a:t>Animation can be challenging to consider when developing multimedia. Yes, it is the how Pixar and </a:t>
            </a:r>
            <a:r>
              <a:rPr lang="en-US" dirty="0" err="1">
                <a:latin typeface="Sitka Subheading" panose="02000505000000020004" pitchFamily="2" charset="0"/>
              </a:rPr>
              <a:t>Dreamworks</a:t>
            </a:r>
            <a:r>
              <a:rPr lang="en-US" dirty="0">
                <a:latin typeface="Sitka Subheading" panose="02000505000000020004" pitchFamily="2" charset="0"/>
              </a:rPr>
              <a:t> perform their breathtaking magic and storytelling, but animation is more than rendered characters.</a:t>
            </a:r>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41536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5028" y="1992709"/>
            <a:ext cx="10515600" cy="2753464"/>
          </a:xfrm>
        </p:spPr>
        <p:txBody>
          <a:bodyPr/>
          <a:lstStyle/>
          <a:p>
            <a:r>
              <a:rPr lang="en-US" dirty="0"/>
              <a:t>For a computer interface, animation can show that the system is loading or ready for input. </a:t>
            </a:r>
          </a:p>
          <a:p>
            <a:pPr marL="0" indent="0">
              <a:buNone/>
            </a:pPr>
            <a:endParaRPr lang="en-US" dirty="0"/>
          </a:p>
          <a:p>
            <a:pPr marL="0" indent="0">
              <a:buNone/>
            </a:pPr>
            <a:endParaRPr lang="en-US" dirty="0"/>
          </a:p>
          <a:p>
            <a:r>
              <a:rPr lang="en-US" dirty="0"/>
              <a:t>It can provide a visual cue between screen changes. </a:t>
            </a:r>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ircle: Hollow 4"/>
          <p:cNvSpPr/>
          <p:nvPr/>
        </p:nvSpPr>
        <p:spPr>
          <a:xfrm>
            <a:off x="5796642" y="2634343"/>
            <a:ext cx="1012371" cy="1012371"/>
          </a:xfrm>
          <a:prstGeom prst="donu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Right 5"/>
          <p:cNvSpPr/>
          <p:nvPr/>
        </p:nvSpPr>
        <p:spPr>
          <a:xfrm>
            <a:off x="9132054" y="4746173"/>
            <a:ext cx="1791093" cy="1206630"/>
          </a:xfrm>
          <a:prstGeom prst="rightArrow">
            <a:avLst/>
          </a:prstGeom>
          <a:solidFill>
            <a:srgbClr val="FF0000"/>
          </a:solidFill>
          <a:ln>
            <a:noFill/>
          </a:ln>
          <a:effectLst>
            <a:glow rad="101600">
              <a:schemeClr val="accent2">
                <a:satMod val="175000"/>
                <a:alpha val="40000"/>
              </a:schemeClr>
            </a:glow>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30384301"/>
      </p:ext>
    </p:extLst>
  </p:cSld>
  <p:clrMapOvr>
    <a:masterClrMapping/>
  </p:clrMapOvr>
  <mc:AlternateContent xmlns:mc="http://schemas.openxmlformats.org/markup-compatibility/2006" xmlns:p14="http://schemas.microsoft.com/office/powerpoint/2010/main">
    <mc:Choice Requires="p14">
      <p:transition spd="slow" p14:dur="2500" advClick="0">
        <p:checker/>
      </p:transition>
    </mc:Choice>
    <mc:Fallback xmlns="">
      <p:transition spd="slow" advClick="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1500" fill="hold"/>
                                        <p:tgtEl>
                                          <p:spTgt spid="5"/>
                                        </p:tgtEl>
                                        <p:attrNameLst>
                                          <p:attrName>r</p:attrName>
                                        </p:attrNameLst>
                                      </p:cBhvr>
                                    </p:animRot>
                                  </p:childTnLst>
                                </p:cTn>
                              </p:par>
                            </p:childTnLst>
                          </p:cTn>
                        </p:par>
                        <p:par>
                          <p:cTn id="7" fill="hold">
                            <p:stCondLst>
                              <p:cond delay="1500"/>
                            </p:stCondLst>
                            <p:childTnLst>
                              <p:par>
                                <p:cTn id="8" presetID="8" presetClass="emph" presetSubtype="0" fill="hold" grpId="1" nodeType="afterEffect">
                                  <p:stCondLst>
                                    <p:cond delay="0"/>
                                  </p:stCondLst>
                                  <p:childTnLst>
                                    <p:animRot by="21600000">
                                      <p:cBhvr>
                                        <p:cTn id="9" dur="1500" fill="hold"/>
                                        <p:tgtEl>
                                          <p:spTgt spid="5"/>
                                        </p:tgtEl>
                                        <p:attrNameLst>
                                          <p:attrName>r</p:attrName>
                                        </p:attrNameLst>
                                      </p:cBhvr>
                                    </p:animRot>
                                  </p:childTnLst>
                                </p:cTn>
                              </p:par>
                            </p:childTnLst>
                          </p:cTn>
                        </p:par>
                        <p:par>
                          <p:cTn id="10" fill="hold">
                            <p:stCondLst>
                              <p:cond delay="3000"/>
                            </p:stCondLst>
                            <p:childTnLst>
                              <p:par>
                                <p:cTn id="11" presetID="10" presetClass="entr" presetSubtype="0" fill="hold" nodeType="after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1000"/>
                                        <p:tgtEl>
                                          <p:spTgt spid="3">
                                            <p:txEl>
                                              <p:pRg st="3" end="3"/>
                                            </p:txEl>
                                          </p:spTgt>
                                        </p:tgtEl>
                                      </p:cBhvr>
                                    </p:animEffect>
                                  </p:childTnLst>
                                </p:cTn>
                              </p:par>
                            </p:childTnLst>
                          </p:cTn>
                        </p:par>
                        <p:par>
                          <p:cTn id="14" fill="hold">
                            <p:stCondLst>
                              <p:cond delay="4000"/>
                            </p:stCondLst>
                            <p:childTnLst>
                              <p:par>
                                <p:cTn id="15" presetID="26"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80">
                                          <p:stCondLst>
                                            <p:cond delay="0"/>
                                          </p:stCondLst>
                                        </p:cTn>
                                        <p:tgtEl>
                                          <p:spTgt spid="6"/>
                                        </p:tgtEl>
                                      </p:cBhvr>
                                    </p:animEffect>
                                    <p:anim calcmode="lin" valueType="num">
                                      <p:cBhvr>
                                        <p:cTn id="1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3" dur="26">
                                          <p:stCondLst>
                                            <p:cond delay="650"/>
                                          </p:stCondLst>
                                        </p:cTn>
                                        <p:tgtEl>
                                          <p:spTgt spid="6"/>
                                        </p:tgtEl>
                                      </p:cBhvr>
                                      <p:to x="100000" y="60000"/>
                                    </p:animScale>
                                    <p:animScale>
                                      <p:cBhvr>
                                        <p:cTn id="24" dur="166" decel="50000">
                                          <p:stCondLst>
                                            <p:cond delay="676"/>
                                          </p:stCondLst>
                                        </p:cTn>
                                        <p:tgtEl>
                                          <p:spTgt spid="6"/>
                                        </p:tgtEl>
                                      </p:cBhvr>
                                      <p:to x="100000" y="100000"/>
                                    </p:animScale>
                                    <p:animScale>
                                      <p:cBhvr>
                                        <p:cTn id="25" dur="26">
                                          <p:stCondLst>
                                            <p:cond delay="1312"/>
                                          </p:stCondLst>
                                        </p:cTn>
                                        <p:tgtEl>
                                          <p:spTgt spid="6"/>
                                        </p:tgtEl>
                                      </p:cBhvr>
                                      <p:to x="100000" y="80000"/>
                                    </p:animScale>
                                    <p:animScale>
                                      <p:cBhvr>
                                        <p:cTn id="26" dur="166" decel="50000">
                                          <p:stCondLst>
                                            <p:cond delay="1338"/>
                                          </p:stCondLst>
                                        </p:cTn>
                                        <p:tgtEl>
                                          <p:spTgt spid="6"/>
                                        </p:tgtEl>
                                      </p:cBhvr>
                                      <p:to x="100000" y="100000"/>
                                    </p:animScale>
                                    <p:animScale>
                                      <p:cBhvr>
                                        <p:cTn id="27" dur="26">
                                          <p:stCondLst>
                                            <p:cond delay="1642"/>
                                          </p:stCondLst>
                                        </p:cTn>
                                        <p:tgtEl>
                                          <p:spTgt spid="6"/>
                                        </p:tgtEl>
                                      </p:cBhvr>
                                      <p:to x="100000" y="90000"/>
                                    </p:animScale>
                                    <p:animScale>
                                      <p:cBhvr>
                                        <p:cTn id="28" dur="166" decel="50000">
                                          <p:stCondLst>
                                            <p:cond delay="1668"/>
                                          </p:stCondLst>
                                        </p:cTn>
                                        <p:tgtEl>
                                          <p:spTgt spid="6"/>
                                        </p:tgtEl>
                                      </p:cBhvr>
                                      <p:to x="100000" y="100000"/>
                                    </p:animScale>
                                    <p:animScale>
                                      <p:cBhvr>
                                        <p:cTn id="29" dur="26">
                                          <p:stCondLst>
                                            <p:cond delay="1808"/>
                                          </p:stCondLst>
                                        </p:cTn>
                                        <p:tgtEl>
                                          <p:spTgt spid="6"/>
                                        </p:tgtEl>
                                      </p:cBhvr>
                                      <p:to x="100000" y="95000"/>
                                    </p:animScale>
                                    <p:animScale>
                                      <p:cBhvr>
                                        <p:cTn id="3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5373" y="2079794"/>
            <a:ext cx="10515600" cy="2894978"/>
          </a:xfrm>
        </p:spPr>
        <p:txBody>
          <a:bodyPr/>
          <a:lstStyle/>
          <a:p>
            <a:r>
              <a:rPr lang="en-US" dirty="0"/>
              <a:t>It can provide a hint by emphasizing a navigation element by movement.</a:t>
            </a:r>
          </a:p>
          <a:p>
            <a:pPr marL="0" indent="0">
              <a:buNone/>
            </a:pPr>
            <a:endParaRPr lang="en-US" dirty="0"/>
          </a:p>
          <a:p>
            <a:pPr marL="0" indent="0">
              <a:buNone/>
            </a:pPr>
            <a:endParaRPr lang="en-US" dirty="0"/>
          </a:p>
          <a:p>
            <a:r>
              <a:rPr lang="en-US" dirty="0"/>
              <a:t>The key with animation is to exercise restraint. Subtle is almost always better than flamboyant.</a:t>
            </a:r>
          </a:p>
          <a:p>
            <a:pPr marL="0" indent="0">
              <a:buNone/>
            </a:pPr>
            <a:endParaRPr lang="en-US" dirty="0"/>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Bent 4"/>
          <p:cNvSpPr/>
          <p:nvPr/>
        </p:nvSpPr>
        <p:spPr>
          <a:xfrm flipH="1">
            <a:off x="945373" y="250371"/>
            <a:ext cx="687484" cy="67491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hlinkClick r:id="rId2" action="ppaction://hlinksldjump"/>
          </p:cNvPr>
          <p:cNvSpPr txBox="1"/>
          <p:nvPr/>
        </p:nvSpPr>
        <p:spPr>
          <a:xfrm>
            <a:off x="9799023" y="125968"/>
            <a:ext cx="2216366" cy="369332"/>
          </a:xfrm>
          <a:prstGeom prst="rect">
            <a:avLst/>
          </a:prstGeom>
          <a:noFill/>
        </p:spPr>
        <p:txBody>
          <a:bodyPr wrap="square" rtlCol="0">
            <a:spAutoFit/>
          </a:bodyPr>
          <a:lstStyle/>
          <a:p>
            <a:r>
              <a:rPr lang="en-US" dirty="0"/>
              <a:t>Back to 5 Blocks Web</a:t>
            </a:r>
          </a:p>
        </p:txBody>
      </p:sp>
    </p:spTree>
    <p:extLst>
      <p:ext uri="{BB962C8B-B14F-4D97-AF65-F5344CB8AC3E}">
        <p14:creationId xmlns:p14="http://schemas.microsoft.com/office/powerpoint/2010/main" val="1226186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p15:prstTrans prst="drap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90"/>
                                          </p:val>
                                        </p:tav>
                                        <p:tav tm="100000">
                                          <p:val>
                                            <p:fltVal val="0"/>
                                          </p:val>
                                        </p:tav>
                                      </p:tavLst>
                                    </p:anim>
                                    <p:animEffect transition="in" filter="fade">
                                      <p:cBhvr>
                                        <p:cTn id="10" dur="750"/>
                                        <p:tgtEl>
                                          <p:spTgt spid="5"/>
                                        </p:tgtEl>
                                      </p:cBhvr>
                                    </p:animEffect>
                                  </p:childTnLst>
                                </p:cTn>
                              </p:par>
                            </p:childTnLst>
                          </p:cTn>
                        </p:par>
                        <p:par>
                          <p:cTn id="11" fill="hold">
                            <p:stCondLst>
                              <p:cond delay="750"/>
                            </p:stCondLst>
                            <p:childTnLst>
                              <p:par>
                                <p:cTn id="12" presetID="27" presetClass="emph" presetSubtype="0" fill="remove" grpId="0" nodeType="afterEffect">
                                  <p:stCondLst>
                                    <p:cond delay="0"/>
                                  </p:stCondLst>
                                  <p:childTnLst>
                                    <p:animClr clrSpc="rgb" dir="cw">
                                      <p:cBhvr override="childStyle">
                                        <p:cTn id="13" dur="750" autoRev="1" fill="remove"/>
                                        <p:tgtEl>
                                          <p:spTgt spid="4"/>
                                        </p:tgtEl>
                                        <p:attrNameLst>
                                          <p:attrName>style.color</p:attrName>
                                        </p:attrNameLst>
                                      </p:cBhvr>
                                      <p:to>
                                        <a:schemeClr val="bg1"/>
                                      </p:to>
                                    </p:animClr>
                                    <p:animClr clrSpc="rgb" dir="cw">
                                      <p:cBhvr>
                                        <p:cTn id="14" dur="750" autoRev="1" fill="remove"/>
                                        <p:tgtEl>
                                          <p:spTgt spid="4"/>
                                        </p:tgtEl>
                                        <p:attrNameLst>
                                          <p:attrName>fillcolor</p:attrName>
                                        </p:attrNameLst>
                                      </p:cBhvr>
                                      <p:to>
                                        <a:schemeClr val="bg1"/>
                                      </p:to>
                                    </p:animClr>
                                    <p:set>
                                      <p:cBhvr>
                                        <p:cTn id="15" dur="750" autoRev="1" fill="remove"/>
                                        <p:tgtEl>
                                          <p:spTgt spid="4"/>
                                        </p:tgtEl>
                                        <p:attrNameLst>
                                          <p:attrName>fill.type</p:attrName>
                                        </p:attrNameLst>
                                      </p:cBhvr>
                                      <p:to>
                                        <p:strVal val="solid"/>
                                      </p:to>
                                    </p:set>
                                    <p:set>
                                      <p:cBhvr>
                                        <p:cTn id="16" dur="750" autoRev="1" fill="remove"/>
                                        <p:tgtEl>
                                          <p:spTgt spid="4"/>
                                        </p:tgtEl>
                                        <p:attrNameLst>
                                          <p:attrName>fill.on</p:attrName>
                                        </p:attrNameLst>
                                      </p:cBhvr>
                                      <p:to>
                                        <p:strVal val="true"/>
                                      </p:to>
                                    </p:set>
                                  </p:childTnLst>
                                </p:cTn>
                              </p:par>
                            </p:childTnLst>
                          </p:cTn>
                        </p:par>
                        <p:par>
                          <p:cTn id="17" fill="hold">
                            <p:stCondLst>
                              <p:cond delay="2250"/>
                            </p:stCondLst>
                            <p:childTnLst>
                              <p:par>
                                <p:cTn id="18" presetID="32" presetClass="emph" presetSubtype="0" fill="hold" grpId="1" nodeType="afterEffect">
                                  <p:stCondLst>
                                    <p:cond delay="0"/>
                                  </p:stCondLst>
                                  <p:childTnLst>
                                    <p:animRot by="120000">
                                      <p:cBhvr>
                                        <p:cTn id="19" dur="200" fill="hold">
                                          <p:stCondLst>
                                            <p:cond delay="0"/>
                                          </p:stCondLst>
                                        </p:cTn>
                                        <p:tgtEl>
                                          <p:spTgt spid="4"/>
                                        </p:tgtEl>
                                        <p:attrNameLst>
                                          <p:attrName>r</p:attrName>
                                        </p:attrNameLst>
                                      </p:cBhvr>
                                    </p:animRot>
                                    <p:animRot by="-240000">
                                      <p:cBhvr>
                                        <p:cTn id="20" dur="400" fill="hold">
                                          <p:stCondLst>
                                            <p:cond delay="400"/>
                                          </p:stCondLst>
                                        </p:cTn>
                                        <p:tgtEl>
                                          <p:spTgt spid="4"/>
                                        </p:tgtEl>
                                        <p:attrNameLst>
                                          <p:attrName>r</p:attrName>
                                        </p:attrNameLst>
                                      </p:cBhvr>
                                    </p:animRot>
                                    <p:animRot by="240000">
                                      <p:cBhvr>
                                        <p:cTn id="21" dur="400" fill="hold">
                                          <p:stCondLst>
                                            <p:cond delay="800"/>
                                          </p:stCondLst>
                                        </p:cTn>
                                        <p:tgtEl>
                                          <p:spTgt spid="4"/>
                                        </p:tgtEl>
                                        <p:attrNameLst>
                                          <p:attrName>r</p:attrName>
                                        </p:attrNameLst>
                                      </p:cBhvr>
                                    </p:animRot>
                                    <p:animRot by="-240000">
                                      <p:cBhvr>
                                        <p:cTn id="22" dur="400" fill="hold">
                                          <p:stCondLst>
                                            <p:cond delay="1200"/>
                                          </p:stCondLst>
                                        </p:cTn>
                                        <p:tgtEl>
                                          <p:spTgt spid="4"/>
                                        </p:tgtEl>
                                        <p:attrNameLst>
                                          <p:attrName>r</p:attrName>
                                        </p:attrNameLst>
                                      </p:cBhvr>
                                    </p:animRot>
                                    <p:animRot by="120000">
                                      <p:cBhvr>
                                        <p:cTn id="23" dur="400" fill="hold">
                                          <p:stCondLst>
                                            <p:cond delay="1600"/>
                                          </p:stCondLst>
                                        </p:cTn>
                                        <p:tgtEl>
                                          <p:spTgt spid="4"/>
                                        </p:tgtEl>
                                        <p:attrNameLst>
                                          <p:attrName>r</p:attrName>
                                        </p:attrNameLst>
                                      </p:cBhvr>
                                    </p:animRot>
                                  </p:childTnLst>
                                </p:cTn>
                              </p:par>
                            </p:childTnLst>
                          </p:cTn>
                        </p:par>
                        <p:par>
                          <p:cTn id="24" fill="hold">
                            <p:stCondLst>
                              <p:cond delay="4250"/>
                            </p:stCondLst>
                            <p:childTnLst>
                              <p:par>
                                <p:cTn id="25" presetID="10" presetClass="entr" presetSubtype="0" fill="hold"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aWqn1UujN1o">
            <a:hlinkClick r:id="" action="ppaction://media"/>
          </p:cNvPr>
          <p:cNvPicPr>
            <a:picLocks noGrp="1" noRot="1" noChangeAspect="1"/>
          </p:cNvPicPr>
          <p:nvPr>
            <p:ph idx="1"/>
            <a:videoFile r:link="rId1"/>
          </p:nvPr>
        </p:nvPicPr>
        <p:blipFill>
          <a:blip r:embed="rId3"/>
          <a:stretch>
            <a:fillRect/>
          </a:stretch>
        </p:blipFill>
        <p:spPr>
          <a:xfrm>
            <a:off x="3192029" y="1690688"/>
            <a:ext cx="5807941" cy="3940628"/>
          </a:xfrm>
          <a:prstGeom prst="rect">
            <a:avLst/>
          </a:prstGeom>
        </p:spPr>
      </p:pic>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729529" y="365124"/>
            <a:ext cx="8732940" cy="1200329"/>
          </a:xfrm>
          <a:prstGeom prst="rect">
            <a:avLst/>
          </a:prstGeom>
          <a:noFill/>
        </p:spPr>
        <p:txBody>
          <a:bodyPr wrap="square" rtlCol="0">
            <a:spAutoFit/>
          </a:bodyPr>
          <a:lstStyle/>
          <a:p>
            <a:pPr algn="ctr"/>
            <a:r>
              <a:rPr lang="en-US" sz="3600" dirty="0">
                <a:solidFill>
                  <a:schemeClr val="bg1"/>
                </a:solidFill>
                <a:latin typeface="Castellar" panose="020A0402060406010301" pitchFamily="18" charset="0"/>
              </a:rPr>
              <a:t>Animating water and fire in Moana</a:t>
            </a:r>
          </a:p>
        </p:txBody>
      </p:sp>
    </p:spTree>
    <p:extLst>
      <p:ext uri="{BB962C8B-B14F-4D97-AF65-F5344CB8AC3E}">
        <p14:creationId xmlns:p14="http://schemas.microsoft.com/office/powerpoint/2010/main" val="39561724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fullScrn="1">
              <p:cMediaNode vol="80000">
                <p:cTn id="7" fill="remove" display="0">
                  <p:stCondLst>
                    <p:cond delay="indefinite"/>
                  </p:stCondLst>
                </p:cTn>
                <p:tgtEl>
                  <p:spTgt spid="5"/>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a:solidFill>
                  <a:schemeClr val="bg1"/>
                </a:solidFill>
                <a:latin typeface="Castellar" panose="020A0402060406010301" pitchFamily="18" charset="0"/>
              </a:rPr>
              <a:t>Video</a:t>
            </a:r>
          </a:p>
        </p:txBody>
      </p:sp>
      <p:sp>
        <p:nvSpPr>
          <p:cNvPr id="3" name="Content Placeholder 2"/>
          <p:cNvSpPr>
            <a:spLocks noGrp="1"/>
          </p:cNvSpPr>
          <p:nvPr>
            <p:ph idx="1"/>
          </p:nvPr>
        </p:nvSpPr>
        <p:spPr/>
        <p:txBody>
          <a:bodyPr/>
          <a:lstStyle/>
          <a:p>
            <a:r>
              <a:rPr lang="en-US" dirty="0">
                <a:solidFill>
                  <a:schemeClr val="bg1"/>
                </a:solidFill>
                <a:latin typeface="Sitka Subheading" panose="02000505000000020004" pitchFamily="2" charset="0"/>
              </a:rPr>
              <a:t>Video production is a field unto itself. Its use in professional and personal communication has exploded in recent years. Most computer systems ship with video cameras built in to the monitor bezels and all modern smartphones include video recording capability. Popular websites like YouTube and Vimeo have democratized the video distribution process, allowing amateur video producers to share their efforts with the world.</a:t>
            </a:r>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176926"/>
      </p:ext>
    </p:extLst>
  </p:cSld>
  <p:clrMapOvr>
    <a:masterClrMapping/>
  </p:clrMapOvr>
  <p:transition spd="slow">
    <p:wheel spokes="1"/>
  </p:transition>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tx1">
                <a:alpha val="88000"/>
              </a:schemeClr>
            </a:gs>
            <a:gs pos="53000">
              <a:schemeClr val="bg2">
                <a:lumMod val="75000"/>
              </a:schemeClr>
            </a:gs>
            <a:gs pos="84000">
              <a:schemeClr val="bg2"/>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81743" y="2239282"/>
            <a:ext cx="10515600" cy="2517276"/>
          </a:xfrm>
        </p:spPr>
        <p:txBody>
          <a:bodyPr/>
          <a:lstStyle/>
          <a:p>
            <a:r>
              <a:rPr lang="en-US" dirty="0">
                <a:latin typeface="Sitka Subheading" panose="02000505000000020004" pitchFamily="2" charset="0"/>
              </a:rPr>
              <a:t>The biggest challenge you face with video is the huge amount of data that is needed to render high quality, smooth video. </a:t>
            </a:r>
          </a:p>
          <a:p>
            <a:r>
              <a:rPr lang="en-US" dirty="0">
                <a:latin typeface="Sitka Subheading" panose="02000505000000020004" pitchFamily="2" charset="0"/>
              </a:rPr>
              <a:t>To accomplish this it is necessary to render the video in different compressed formats and to test which give the best throughput while maintaining a smooth framerate.</a:t>
            </a:r>
          </a:p>
          <a:p>
            <a:endParaRPr lang="en-US" dirty="0"/>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hlinkClick r:id="rId2" action="ppaction://hlinksldjump"/>
          </p:cNvPr>
          <p:cNvSpPr txBox="1"/>
          <p:nvPr/>
        </p:nvSpPr>
        <p:spPr>
          <a:xfrm>
            <a:off x="9799023" y="125968"/>
            <a:ext cx="2216366" cy="369332"/>
          </a:xfrm>
          <a:prstGeom prst="rect">
            <a:avLst/>
          </a:prstGeom>
          <a:noFill/>
        </p:spPr>
        <p:txBody>
          <a:bodyPr wrap="square" rtlCol="0">
            <a:spAutoFit/>
          </a:bodyPr>
          <a:lstStyle/>
          <a:p>
            <a:r>
              <a:rPr lang="en-US" dirty="0"/>
              <a:t>Back to 5 Blocks Web</a:t>
            </a:r>
          </a:p>
        </p:txBody>
      </p:sp>
    </p:spTree>
    <p:extLst>
      <p:ext uri="{BB962C8B-B14F-4D97-AF65-F5344CB8AC3E}">
        <p14:creationId xmlns:p14="http://schemas.microsoft.com/office/powerpoint/2010/main" val="361916559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a:latin typeface="Castellar" panose="020A0402060406010301" pitchFamily="18" charset="0"/>
              </a:rPr>
              <a:t>Work Cited</a:t>
            </a:r>
          </a:p>
        </p:txBody>
      </p:sp>
      <p:sp>
        <p:nvSpPr>
          <p:cNvPr id="3" name="Content Placeholder 2"/>
          <p:cNvSpPr>
            <a:spLocks noGrp="1"/>
          </p:cNvSpPr>
          <p:nvPr>
            <p:ph idx="1"/>
          </p:nvPr>
        </p:nvSpPr>
        <p:spPr/>
        <p:txBody>
          <a:bodyPr>
            <a:normAutofit lnSpcReduction="10000"/>
          </a:bodyPr>
          <a:lstStyle/>
          <a:p>
            <a:r>
              <a:rPr lang="en-US" dirty="0">
                <a:hlinkClick r:id="rId2"/>
              </a:rPr>
              <a:t>https://commons.wikimedia.org/wiki/File:PapyrusFont.PNG</a:t>
            </a:r>
            <a:endParaRPr lang="en-US" dirty="0"/>
          </a:p>
          <a:p>
            <a:r>
              <a:rPr lang="en-US" dirty="0">
                <a:hlinkClick r:id="rId3"/>
              </a:rPr>
              <a:t>https://grammarchicblog.com/2014/02/04/typing-type-the-font-war-for-bloggers/</a:t>
            </a:r>
            <a:endParaRPr lang="en-US" dirty="0"/>
          </a:p>
          <a:p>
            <a:r>
              <a:rPr lang="en-US" dirty="0">
                <a:hlinkClick r:id="rId4"/>
              </a:rPr>
              <a:t>https://commons.wikimedia.org/w/index.php?search=ASCII&amp;title=Special:Search&amp;profile=default&amp;fulltext=1&amp;uselang=en&amp;searchToken=48mohcaymemjddggtmgk9o939#/media/File:ASCII-Table-wide.svg</a:t>
            </a:r>
            <a:endParaRPr lang="en-US" dirty="0"/>
          </a:p>
          <a:p>
            <a:r>
              <a:rPr lang="en-US" dirty="0">
                <a:hlinkClick r:id="rId5"/>
              </a:rPr>
              <a:t>https://ignatiansolidarity.net/blog/2015/06/22/jv-reflects-a-picture-is-worth-a-thousand-words/</a:t>
            </a:r>
            <a:endParaRPr lang="en-US" dirty="0"/>
          </a:p>
          <a:p>
            <a:r>
              <a:rPr lang="en-US" dirty="0">
                <a:hlinkClick r:id="rId6"/>
              </a:rPr>
              <a:t>https://printwearmag.com/features/digitizing-prints-bitmap-vs-vector</a:t>
            </a:r>
            <a:endParaRPr lang="en-US" dirty="0"/>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40374880"/>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47541" y="3429231"/>
            <a:ext cx="3513842" cy="1325563"/>
          </a:xfrm>
        </p:spPr>
        <p:txBody>
          <a:bodyPr>
            <a:normAutofit fontScale="90000"/>
          </a:bodyPr>
          <a:lstStyle/>
          <a:p>
            <a:pPr algn="ctr"/>
            <a:r>
              <a:rPr lang="en-US" dirty="0"/>
              <a:t>5 Building Blocks of Multimedia</a:t>
            </a:r>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447541" y="2767547"/>
            <a:ext cx="3487917" cy="264893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844376" y="1683849"/>
            <a:ext cx="1828800" cy="108369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8628097" y="5416479"/>
            <a:ext cx="1828800" cy="1083698"/>
          </a:xfrm>
          <a:prstGeom prst="ellipse">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290062" y="495484"/>
            <a:ext cx="1828800" cy="1083698"/>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9075547" y="1683849"/>
            <a:ext cx="1828800" cy="1083698"/>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1687235" y="5416479"/>
            <a:ext cx="2067667" cy="1083698"/>
          </a:xfrm>
          <a:prstGeom prst="ellipse">
            <a:avLst/>
          </a:prstGeom>
          <a:noFill/>
          <a:ln w="1905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5465635" y="744945"/>
            <a:ext cx="1451728" cy="584775"/>
          </a:xfrm>
          <a:prstGeom prst="rect">
            <a:avLst/>
          </a:prstGeom>
          <a:noFill/>
        </p:spPr>
        <p:txBody>
          <a:bodyPr wrap="square" rtlCol="0">
            <a:spAutoFit/>
          </a:bodyPr>
          <a:lstStyle/>
          <a:p>
            <a:pPr algn="ctr"/>
            <a:r>
              <a:rPr lang="en-US" sz="3200" dirty="0">
                <a:hlinkClick r:id="rId3" action="ppaction://hlinksldjump"/>
              </a:rPr>
              <a:t>1. TEXT</a:t>
            </a:r>
            <a:endParaRPr lang="en-US" sz="3200" dirty="0"/>
          </a:p>
        </p:txBody>
      </p:sp>
      <p:sp>
        <p:nvSpPr>
          <p:cNvPr id="22" name="TextBox 21"/>
          <p:cNvSpPr txBox="1"/>
          <p:nvPr/>
        </p:nvSpPr>
        <p:spPr>
          <a:xfrm>
            <a:off x="1032912" y="1680300"/>
            <a:ext cx="1451728" cy="1077218"/>
          </a:xfrm>
          <a:prstGeom prst="rect">
            <a:avLst/>
          </a:prstGeom>
          <a:noFill/>
        </p:spPr>
        <p:txBody>
          <a:bodyPr wrap="square" rtlCol="0">
            <a:spAutoFit/>
          </a:bodyPr>
          <a:lstStyle/>
          <a:p>
            <a:pPr algn="ctr"/>
            <a:r>
              <a:rPr lang="en-US" sz="3200" dirty="0">
                <a:hlinkClick r:id="rId4" action="ppaction://hlinksldjump"/>
              </a:rPr>
              <a:t>5. VIDEO</a:t>
            </a:r>
            <a:endParaRPr lang="en-US" sz="3200" dirty="0"/>
          </a:p>
        </p:txBody>
      </p:sp>
      <p:sp>
        <p:nvSpPr>
          <p:cNvPr id="23" name="TextBox 22"/>
          <p:cNvSpPr txBox="1"/>
          <p:nvPr/>
        </p:nvSpPr>
        <p:spPr>
          <a:xfrm>
            <a:off x="9273340" y="1680300"/>
            <a:ext cx="1433214" cy="1077218"/>
          </a:xfrm>
          <a:prstGeom prst="rect">
            <a:avLst/>
          </a:prstGeom>
          <a:noFill/>
        </p:spPr>
        <p:txBody>
          <a:bodyPr wrap="square" rtlCol="0">
            <a:spAutoFit/>
          </a:bodyPr>
          <a:lstStyle/>
          <a:p>
            <a:pPr algn="ctr"/>
            <a:r>
              <a:rPr lang="en-US" sz="3200" dirty="0">
                <a:hlinkClick r:id="rId5" action="ppaction://hlinksldjump"/>
              </a:rPr>
              <a:t>2. IMAGE</a:t>
            </a:r>
            <a:endParaRPr lang="en-US" sz="3200" dirty="0"/>
          </a:p>
        </p:txBody>
      </p:sp>
      <p:sp>
        <p:nvSpPr>
          <p:cNvPr id="24" name="TextBox 23"/>
          <p:cNvSpPr txBox="1"/>
          <p:nvPr/>
        </p:nvSpPr>
        <p:spPr>
          <a:xfrm>
            <a:off x="8816633" y="5422959"/>
            <a:ext cx="1451728" cy="1077218"/>
          </a:xfrm>
          <a:prstGeom prst="rect">
            <a:avLst/>
          </a:prstGeom>
          <a:noFill/>
        </p:spPr>
        <p:txBody>
          <a:bodyPr wrap="square" rtlCol="0">
            <a:spAutoFit/>
          </a:bodyPr>
          <a:lstStyle/>
          <a:p>
            <a:pPr algn="ctr"/>
            <a:r>
              <a:rPr lang="en-US" sz="3200" dirty="0">
                <a:hlinkClick r:id="rId6" action="ppaction://hlinksldjump"/>
              </a:rPr>
              <a:t>3. AUDIO</a:t>
            </a:r>
            <a:endParaRPr lang="en-US" sz="3200" dirty="0"/>
          </a:p>
        </p:txBody>
      </p:sp>
      <p:sp>
        <p:nvSpPr>
          <p:cNvPr id="25" name="TextBox 24"/>
          <p:cNvSpPr txBox="1"/>
          <p:nvPr/>
        </p:nvSpPr>
        <p:spPr>
          <a:xfrm>
            <a:off x="1758776" y="5345429"/>
            <a:ext cx="1929461" cy="954107"/>
          </a:xfrm>
          <a:prstGeom prst="rect">
            <a:avLst/>
          </a:prstGeom>
          <a:noFill/>
        </p:spPr>
        <p:txBody>
          <a:bodyPr wrap="square" rtlCol="0">
            <a:spAutoFit/>
          </a:bodyPr>
          <a:lstStyle/>
          <a:p>
            <a:pPr algn="ctr"/>
            <a:r>
              <a:rPr lang="en-US" sz="2800" dirty="0">
                <a:hlinkClick r:id="rId7" action="ppaction://hlinksldjump"/>
              </a:rPr>
              <a:t>4. ANIMATION</a:t>
            </a:r>
            <a:endParaRPr lang="en-US" sz="2800" dirty="0"/>
          </a:p>
        </p:txBody>
      </p:sp>
      <p:cxnSp>
        <p:nvCxnSpPr>
          <p:cNvPr id="29" name="Straight Connector 28"/>
          <p:cNvCxnSpPr>
            <a:stCxn id="5" idx="0"/>
            <a:endCxn id="18" idx="4"/>
          </p:cNvCxnSpPr>
          <p:nvPr/>
        </p:nvCxnSpPr>
        <p:spPr>
          <a:xfrm flipV="1">
            <a:off x="6191500" y="1579182"/>
            <a:ext cx="12962" cy="118836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5" idx="7"/>
            <a:endCxn id="19" idx="2"/>
          </p:cNvCxnSpPr>
          <p:nvPr/>
        </p:nvCxnSpPr>
        <p:spPr>
          <a:xfrm flipV="1">
            <a:off x="7424664" y="2225698"/>
            <a:ext cx="1650883" cy="9297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5" idx="5"/>
            <a:endCxn id="17" idx="2"/>
          </p:cNvCxnSpPr>
          <p:nvPr/>
        </p:nvCxnSpPr>
        <p:spPr>
          <a:xfrm>
            <a:off x="7424664" y="5028552"/>
            <a:ext cx="1203433" cy="9297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5" idx="3"/>
            <a:endCxn id="20" idx="6"/>
          </p:cNvCxnSpPr>
          <p:nvPr/>
        </p:nvCxnSpPr>
        <p:spPr>
          <a:xfrm flipH="1">
            <a:off x="3754902" y="5028552"/>
            <a:ext cx="1203433" cy="9297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5" idx="1"/>
            <a:endCxn id="7" idx="6"/>
          </p:cNvCxnSpPr>
          <p:nvPr/>
        </p:nvCxnSpPr>
        <p:spPr>
          <a:xfrm flipH="1" flipV="1">
            <a:off x="2673176" y="2225698"/>
            <a:ext cx="2285159" cy="9297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9561189"/>
      </p:ext>
    </p:extLst>
  </p:cSld>
  <p:clrMapOvr>
    <a:masterClrMapping/>
  </p:clrMapOvr>
  <p:transition spd="slow">
    <p:cove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a:latin typeface="Castellar" panose="020A0402060406010301" pitchFamily="18" charset="0"/>
              </a:rPr>
              <a:t>Work cited cont.</a:t>
            </a:r>
          </a:p>
        </p:txBody>
      </p:sp>
      <p:sp>
        <p:nvSpPr>
          <p:cNvPr id="3" name="Content Placeholder 2"/>
          <p:cNvSpPr>
            <a:spLocks noGrp="1"/>
          </p:cNvSpPr>
          <p:nvPr>
            <p:ph idx="1"/>
          </p:nvPr>
        </p:nvSpPr>
        <p:spPr/>
        <p:txBody>
          <a:bodyPr/>
          <a:lstStyle/>
          <a:p>
            <a:r>
              <a:rPr lang="en-US" dirty="0">
                <a:hlinkClick r:id="rId2"/>
              </a:rPr>
              <a:t>http://www.shapecollage.com/</a:t>
            </a:r>
            <a:endParaRPr lang="en-US" dirty="0"/>
          </a:p>
          <a:p>
            <a:r>
              <a:rPr lang="en-US" dirty="0">
                <a:hlinkClick r:id="rId3"/>
              </a:rPr>
              <a:t>https://www.soundjay.com/door-sounds-2.html</a:t>
            </a:r>
            <a:endParaRPr lang="en-US" dirty="0"/>
          </a:p>
          <a:p>
            <a:r>
              <a:rPr lang="en-US" dirty="0">
                <a:hlinkClick r:id="rId4"/>
              </a:rPr>
              <a:t>https://pixabay.com/en/abstract-art-audio-aural-ear-2031241/</a:t>
            </a:r>
            <a:endParaRPr lang="en-US" dirty="0"/>
          </a:p>
          <a:p>
            <a:r>
              <a:rPr lang="en-US" dirty="0">
                <a:hlinkClick r:id="rId5"/>
              </a:rPr>
              <a:t>http://www.digitaltrends.com/photography/camera-lens-buying-guide/</a:t>
            </a:r>
            <a:endParaRPr lang="en-US" dirty="0"/>
          </a:p>
          <a:p>
            <a:endParaRPr lang="en-US" dirty="0"/>
          </a:p>
          <a:p>
            <a:endParaRPr lang="en-US" dirty="0"/>
          </a:p>
          <a:p>
            <a:endParaRPr lang="en-US" dirty="0"/>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hlinkClick r:id="rId6" action="ppaction://hlinksldjump"/>
          </p:cNvPr>
          <p:cNvSpPr txBox="1"/>
          <p:nvPr/>
        </p:nvSpPr>
        <p:spPr>
          <a:xfrm>
            <a:off x="9799023" y="125968"/>
            <a:ext cx="2216366" cy="369332"/>
          </a:xfrm>
          <a:prstGeom prst="rect">
            <a:avLst/>
          </a:prstGeom>
          <a:noFill/>
        </p:spPr>
        <p:txBody>
          <a:bodyPr wrap="square" rtlCol="0">
            <a:spAutoFit/>
          </a:bodyPr>
          <a:lstStyle/>
          <a:p>
            <a:r>
              <a:rPr lang="en-US" dirty="0"/>
              <a:t>Back to 5 Blocks Web</a:t>
            </a:r>
          </a:p>
        </p:txBody>
      </p:sp>
    </p:spTree>
    <p:extLst>
      <p:ext uri="{BB962C8B-B14F-4D97-AF65-F5344CB8AC3E}">
        <p14:creationId xmlns:p14="http://schemas.microsoft.com/office/powerpoint/2010/main" val="32027956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a:latin typeface="Castellar" panose="020A0402060406010301" pitchFamily="18" charset="0"/>
              </a:rPr>
              <a:t>Multimedia</a:t>
            </a:r>
          </a:p>
        </p:txBody>
      </p:sp>
      <p:sp>
        <p:nvSpPr>
          <p:cNvPr id="3" name="Content Placeholder 2"/>
          <p:cNvSpPr>
            <a:spLocks noGrp="1"/>
          </p:cNvSpPr>
          <p:nvPr>
            <p:ph idx="1"/>
          </p:nvPr>
        </p:nvSpPr>
        <p:spPr/>
        <p:txBody>
          <a:bodyPr/>
          <a:lstStyle/>
          <a:p>
            <a:r>
              <a:rPr lang="en-US" dirty="0">
                <a:latin typeface="Sitka Subheading" panose="02000505000000020004" pitchFamily="2" charset="0"/>
              </a:rPr>
              <a:t>As the designer of multimedia you must weave all of the types and elements of multimedia together to create an interactive experience. Choosing the best way to give the viewer control over their experience is a challenge, but very rewarding.</a:t>
            </a:r>
          </a:p>
          <a:p>
            <a:r>
              <a:rPr lang="en-US" dirty="0">
                <a:latin typeface="Sitka Subheading" panose="02000505000000020004" pitchFamily="2" charset="0"/>
              </a:rPr>
              <a:t>The challenge of the technical multimedia producer is to maintain the highest clarity with the lowest data rate possible for the delivery system.</a:t>
            </a:r>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79019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fallOve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Autofit/>
          </a:bodyPr>
          <a:lstStyle/>
          <a:p>
            <a:pPr algn="ctr"/>
            <a:r>
              <a:rPr lang="en-US" sz="6000" dirty="0">
                <a:latin typeface="Castellar" panose="020A0402060406010301" pitchFamily="18" charset="0"/>
              </a:rPr>
              <a:t>Text</a:t>
            </a:r>
          </a:p>
        </p:txBody>
      </p:sp>
      <p:sp>
        <p:nvSpPr>
          <p:cNvPr id="3" name="Content Placeholder 2"/>
          <p:cNvSpPr>
            <a:spLocks noGrp="1"/>
          </p:cNvSpPr>
          <p:nvPr>
            <p:ph idx="1"/>
          </p:nvPr>
        </p:nvSpPr>
        <p:spPr>
          <a:xfrm>
            <a:off x="838200" y="1825625"/>
            <a:ext cx="10515600" cy="4351338"/>
          </a:xfrm>
        </p:spPr>
        <p:txBody>
          <a:bodyPr>
            <a:normAutofit/>
          </a:bodyPr>
          <a:lstStyle/>
          <a:p>
            <a:r>
              <a:rPr lang="en-US" dirty="0">
                <a:latin typeface="Sitka Subheading" panose="02000505000000020004" pitchFamily="2" charset="0"/>
              </a:rPr>
              <a:t>Text is a form of multimedia that is special in that surrounds us in almost all elements of computer environments. It’s commonness keeps us from realizing it’s importance in displaying information and providing easy to use navigation.</a:t>
            </a:r>
          </a:p>
          <a:p>
            <a:pPr marL="0" indent="0">
              <a:buNone/>
            </a:pPr>
            <a:endParaRPr lang="en-US" dirty="0">
              <a:latin typeface="Sitka Subheading" panose="02000505000000020004" pitchFamily="2" charset="0"/>
            </a:endParaRPr>
          </a:p>
          <a:p>
            <a:r>
              <a:rPr lang="en-US" dirty="0">
                <a:latin typeface="Sitka Subheading" panose="02000505000000020004" pitchFamily="2" charset="0"/>
              </a:rPr>
              <a:t>It is also a good thing to note that text can cause technical trouble as well. When using text as navigation, it is important think of the type of audience you are targeting. Choose words that will clearly indicate where links lead and use those same terms as the headings for the screens they lead to.</a:t>
            </a:r>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52447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28773" y="372029"/>
            <a:ext cx="4572786" cy="5875305"/>
          </a:xfrm>
        </p:spPr>
        <p:txBody>
          <a:bodyPr>
            <a:noAutofit/>
          </a:bodyPr>
          <a:lstStyle/>
          <a:p>
            <a:r>
              <a:rPr lang="en-US" sz="2200" dirty="0">
                <a:latin typeface="Sitka Subheading" panose="02000505000000020004" pitchFamily="2" charset="0"/>
              </a:rPr>
              <a:t>Researchers have shown that when reading on screen you read slower than off of paper. It is important to write concisely when developing screen based media. Emphasize brevity and clarity.</a:t>
            </a:r>
          </a:p>
          <a:p>
            <a:pPr marL="0" indent="0">
              <a:buNone/>
            </a:pPr>
            <a:endParaRPr lang="en-US" sz="2200" dirty="0">
              <a:latin typeface="Sitka Subheading" panose="02000505000000020004" pitchFamily="2" charset="0"/>
            </a:endParaRPr>
          </a:p>
          <a:p>
            <a:r>
              <a:rPr lang="en-US" sz="2200" dirty="0">
                <a:latin typeface="Sitka Subheading" panose="02000505000000020004" pitchFamily="2" charset="0"/>
              </a:rPr>
              <a:t>Type is rendered by individual fonts that are on a computer. In order for your audience to be able to see the typeface you have chose you must either get permission to embed the typeface in your product, license the typeface for use or convert elements of your text to pixels, rendering it as an image.</a:t>
            </a:r>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2069" y="365124"/>
            <a:ext cx="4457700" cy="373553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2069" y="4263366"/>
            <a:ext cx="4457700" cy="2139696"/>
          </a:xfrm>
          <a:prstGeom prst="rect">
            <a:avLst/>
          </a:prstGeom>
        </p:spPr>
      </p:pic>
    </p:spTree>
    <p:extLst>
      <p:ext uri="{BB962C8B-B14F-4D97-AF65-F5344CB8AC3E}">
        <p14:creationId xmlns:p14="http://schemas.microsoft.com/office/powerpoint/2010/main" val="363763515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1024" y="203360"/>
            <a:ext cx="10515600" cy="1325563"/>
          </a:xfrm>
        </p:spPr>
        <p:txBody>
          <a:bodyPr>
            <a:normAutofit/>
          </a:bodyPr>
          <a:lstStyle/>
          <a:p>
            <a:pPr algn="ctr"/>
            <a:r>
              <a:rPr lang="en-US" sz="6000" dirty="0">
                <a:latin typeface="Castellar" panose="020A0402060406010301" pitchFamily="18" charset="0"/>
              </a:rPr>
              <a:t>ASCII and Unicode</a:t>
            </a:r>
          </a:p>
        </p:txBody>
      </p:sp>
      <p:sp>
        <p:nvSpPr>
          <p:cNvPr id="3" name="Content Placeholder 2"/>
          <p:cNvSpPr>
            <a:spLocks noGrp="1"/>
          </p:cNvSpPr>
          <p:nvPr>
            <p:ph idx="1"/>
          </p:nvPr>
        </p:nvSpPr>
        <p:spPr>
          <a:xfrm>
            <a:off x="641024" y="1863332"/>
            <a:ext cx="4784102" cy="4351338"/>
          </a:xfrm>
        </p:spPr>
        <p:txBody>
          <a:bodyPr>
            <a:noAutofit/>
          </a:bodyPr>
          <a:lstStyle/>
          <a:p>
            <a:r>
              <a:rPr lang="en-US" sz="2600" dirty="0">
                <a:latin typeface="Sitka Subheading" panose="02000505000000020004" pitchFamily="2" charset="0"/>
              </a:rPr>
              <a:t>Text is just a series of numbers to computers. The two major encoding schemes are ASCII and Unicode. ASCII was developed before Unicode and is only suitable for display characters in English and some Western languages. Unicode is the new go to form and allows typefaces to encode characters from every language on earth.</a:t>
            </a:r>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5126" y="1703075"/>
            <a:ext cx="6521070" cy="4337443"/>
          </a:xfrm>
          <a:prstGeom prst="rect">
            <a:avLst/>
          </a:prstGeom>
        </p:spPr>
      </p:pic>
      <p:sp>
        <p:nvSpPr>
          <p:cNvPr id="8" name="TextBox 7">
            <a:hlinkClick r:id="rId4" action="ppaction://hlinksldjump"/>
          </p:cNvPr>
          <p:cNvSpPr txBox="1"/>
          <p:nvPr/>
        </p:nvSpPr>
        <p:spPr>
          <a:xfrm>
            <a:off x="9799023" y="125968"/>
            <a:ext cx="2216366" cy="369332"/>
          </a:xfrm>
          <a:prstGeom prst="rect">
            <a:avLst/>
          </a:prstGeom>
          <a:noFill/>
        </p:spPr>
        <p:txBody>
          <a:bodyPr wrap="square" rtlCol="0">
            <a:spAutoFit/>
          </a:bodyPr>
          <a:lstStyle/>
          <a:p>
            <a:r>
              <a:rPr lang="en-US" dirty="0"/>
              <a:t>Back to 5 Blocks Web</a:t>
            </a:r>
          </a:p>
        </p:txBody>
      </p:sp>
    </p:spTree>
    <p:extLst>
      <p:ext uri="{BB962C8B-B14F-4D97-AF65-F5344CB8AC3E}">
        <p14:creationId xmlns:p14="http://schemas.microsoft.com/office/powerpoint/2010/main" val="7679649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4000" r="-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54171" y="1958310"/>
            <a:ext cx="10515600" cy="1325563"/>
          </a:xfrm>
        </p:spPr>
        <p:txBody>
          <a:bodyPr>
            <a:normAutofit/>
          </a:bodyPr>
          <a:lstStyle/>
          <a:p>
            <a:pPr algn="ctr"/>
            <a:r>
              <a:rPr lang="en-US" sz="5400" dirty="0">
                <a:latin typeface="Castellar" panose="020A0402060406010301" pitchFamily="18" charset="0"/>
              </a:rPr>
              <a:t>Images</a:t>
            </a:r>
          </a:p>
        </p:txBody>
      </p:sp>
      <p:sp>
        <p:nvSpPr>
          <p:cNvPr id="3" name="Content Placeholder 2"/>
          <p:cNvSpPr>
            <a:spLocks noGrp="1"/>
          </p:cNvSpPr>
          <p:nvPr>
            <p:ph idx="1"/>
          </p:nvPr>
        </p:nvSpPr>
        <p:spPr>
          <a:xfrm>
            <a:off x="2969444" y="5753263"/>
            <a:ext cx="6439293" cy="559356"/>
          </a:xfrm>
        </p:spPr>
        <p:txBody>
          <a:bodyPr>
            <a:normAutofit lnSpcReduction="10000"/>
          </a:bodyPr>
          <a:lstStyle/>
          <a:p>
            <a:pPr marL="0" indent="0">
              <a:buNone/>
            </a:pPr>
            <a:r>
              <a:rPr lang="en-US" sz="3600" dirty="0">
                <a:latin typeface="Sitka Subheading" panose="02000505000000020004" pitchFamily="2" charset="0"/>
              </a:rPr>
              <a:t>A common maxim holds that… </a:t>
            </a:r>
            <a:endParaRPr lang="en-US" sz="3600" dirty="0"/>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04363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BEBA8EAE-BF5A-486C-A8C5-ECC9F3942E4B}">
                <a14:imgProps xmlns:a14="http://schemas.microsoft.com/office/drawing/2010/main">
                  <a14:imgLayer r:embed="rId3">
                    <a14:imgEffect>
                      <a14:sharpenSoften amount="-22000"/>
                    </a14:imgEffect>
                  </a14:imgLayer>
                </a14:imgProps>
              </a:ext>
            </a:extLst>
          </a:blip>
          <a:srcRect/>
          <a:stretch>
            <a:fillRect t="-15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41024" y="4126545"/>
            <a:ext cx="10515600" cy="2576259"/>
          </a:xfrm>
        </p:spPr>
        <p:txBody>
          <a:bodyPr>
            <a:normAutofit/>
          </a:bodyPr>
          <a:lstStyle/>
          <a:p>
            <a:r>
              <a:rPr lang="en-US" sz="2400" dirty="0">
                <a:solidFill>
                  <a:srgbClr val="032090"/>
                </a:solidFill>
                <a:latin typeface="Sitka Subheading" panose="02000505000000020004" pitchFamily="2" charset="0"/>
              </a:rPr>
              <a:t>A properly composed image can convey strong emotion and resonate with your audience. It is important to use images wisely but  be honest with yourself and your audience about the degree to which the images are manipulated to get the effect you are trying to portray.</a:t>
            </a:r>
          </a:p>
          <a:p>
            <a:r>
              <a:rPr lang="en-US" sz="2400" dirty="0">
                <a:solidFill>
                  <a:srgbClr val="032090"/>
                </a:solidFill>
                <a:latin typeface="Sitka Subheading" panose="02000505000000020004" pitchFamily="2" charset="0"/>
              </a:rPr>
              <a:t>Also remember that almost every non-background element that is seen, including navigation buttons, icons, widgets and indicators, and gradients within these elements, in addition to your content can be an image.</a:t>
            </a:r>
          </a:p>
          <a:p>
            <a:endParaRPr lang="en-US" dirty="0"/>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964505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60000"/>
                <a:lumOff val="40000"/>
              </a:schemeClr>
            </a:gs>
            <a:gs pos="74000">
              <a:schemeClr val="accent1">
                <a:lumMod val="20000"/>
                <a:lumOff val="80000"/>
              </a:schemeClr>
            </a:gs>
            <a:gs pos="83000">
              <a:schemeClr val="accent1">
                <a:lumMod val="20000"/>
                <a:lumOff val="80000"/>
              </a:schemeClr>
            </a:gs>
            <a:gs pos="100000">
              <a:schemeClr val="accent1">
                <a:lumMod val="20000"/>
                <a:lumOff val="80000"/>
              </a:schemeClr>
            </a:gs>
          </a:gsLst>
          <a:lin ang="5400000" scaled="1"/>
          <a:tileRect/>
        </a:gra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0406" y="2252922"/>
            <a:ext cx="3853182" cy="3252417"/>
          </a:xfrm>
          <a:prstGeom prst="rect">
            <a:avLst/>
          </a:prstGeom>
        </p:spPr>
      </p:pic>
      <p:sp>
        <p:nvSpPr>
          <p:cNvPr id="2" name="Title 1"/>
          <p:cNvSpPr>
            <a:spLocks noGrp="1"/>
          </p:cNvSpPr>
          <p:nvPr>
            <p:ph type="title"/>
          </p:nvPr>
        </p:nvSpPr>
        <p:spPr>
          <a:xfrm>
            <a:off x="1601771" y="280284"/>
            <a:ext cx="10515600" cy="1325563"/>
          </a:xfrm>
        </p:spPr>
        <p:txBody>
          <a:bodyPr>
            <a:normAutofit/>
          </a:bodyPr>
          <a:lstStyle/>
          <a:p>
            <a:pPr algn="ctr"/>
            <a:r>
              <a:rPr lang="en-US" sz="6000" dirty="0">
                <a:latin typeface="Castellar" panose="020A0402060406010301"/>
              </a:rPr>
              <a:t>Bitmap and Vector</a:t>
            </a:r>
          </a:p>
        </p:txBody>
      </p:sp>
      <p:sp>
        <p:nvSpPr>
          <p:cNvPr id="3" name="Content Placeholder 2"/>
          <p:cNvSpPr>
            <a:spLocks noGrp="1"/>
          </p:cNvSpPr>
          <p:nvPr>
            <p:ph idx="1"/>
          </p:nvPr>
        </p:nvSpPr>
        <p:spPr>
          <a:xfrm>
            <a:off x="641024" y="1225486"/>
            <a:ext cx="5355210" cy="5307290"/>
          </a:xfrm>
        </p:spPr>
        <p:txBody>
          <a:bodyPr>
            <a:noAutofit/>
          </a:bodyPr>
          <a:lstStyle/>
          <a:p>
            <a:r>
              <a:rPr lang="en-US" sz="2200" dirty="0">
                <a:latin typeface="Sitka Subheading" panose="02000505000000020004" pitchFamily="2" charset="0"/>
              </a:rPr>
              <a:t>Technically, it is important to distinguish between the two methods images are rendered by a computer, bitmaps and vector drawings.</a:t>
            </a:r>
          </a:p>
          <a:p>
            <a:r>
              <a:rPr lang="en-US" sz="2200" dirty="0">
                <a:latin typeface="Sitka Subheading" panose="02000505000000020004" pitchFamily="2" charset="0"/>
              </a:rPr>
              <a:t>Vector images are stored as a series of instructions about how the image is to be drawn. These images can be used for anything from logos to advertisements. The main thing with vector is there is no loss in image clarity.</a:t>
            </a:r>
          </a:p>
          <a:p>
            <a:pPr>
              <a:lnSpc>
                <a:spcPct val="100000"/>
              </a:lnSpc>
              <a:spcBef>
                <a:spcPts val="600"/>
              </a:spcBef>
            </a:pPr>
            <a:r>
              <a:rPr lang="en-US" sz="2200" dirty="0">
                <a:latin typeface="Sitka Subheading" panose="02000505000000020004" pitchFamily="2" charset="0"/>
              </a:rPr>
              <a:t>Bitmaps are collections of colors that are rendered in a rectangular grid by on screen pixels. The set back is they require a lot of memory to store the picture information as the physical dimensions of the image increases.</a:t>
            </a:r>
          </a:p>
        </p:txBody>
      </p:sp>
      <p:sp>
        <p:nvSpPr>
          <p:cNvPr id="4" name="Action Button: Go Home 3">
            <a:hlinkClick r:id="" action="ppaction://hlinkshowjump?jump=firstslide" highlightClick="1"/>
          </p:cNvPr>
          <p:cNvSpPr/>
          <p:nvPr/>
        </p:nvSpPr>
        <p:spPr>
          <a:xfrm>
            <a:off x="122550" y="120027"/>
            <a:ext cx="518474" cy="4901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84268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707</TotalTime>
  <Words>1120</Words>
  <Application>Microsoft Office PowerPoint</Application>
  <PresentationFormat>Widescreen</PresentationFormat>
  <Paragraphs>76</Paragraphs>
  <Slides>20</Slides>
  <Notes>0</Notes>
  <HiddenSlides>0</HiddenSlides>
  <MMClips>3</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Castellar</vt:lpstr>
      <vt:lpstr>Sitka Subheading</vt:lpstr>
      <vt:lpstr>Office Theme</vt:lpstr>
      <vt:lpstr>Interactive Multimedia For Middle School</vt:lpstr>
      <vt:lpstr>5 Building Blocks of Multimedia</vt:lpstr>
      <vt:lpstr>Multimedia</vt:lpstr>
      <vt:lpstr>Text</vt:lpstr>
      <vt:lpstr>PowerPoint Presentation</vt:lpstr>
      <vt:lpstr>ASCII and Unicode</vt:lpstr>
      <vt:lpstr>Images</vt:lpstr>
      <vt:lpstr>PowerPoint Presentation</vt:lpstr>
      <vt:lpstr>Bitmap and Vector</vt:lpstr>
      <vt:lpstr>Image Editing Software</vt:lpstr>
      <vt:lpstr>Audio</vt:lpstr>
      <vt:lpstr>PowerPoint Presentation</vt:lpstr>
      <vt:lpstr>Animation</vt:lpstr>
      <vt:lpstr>PowerPoint Presentation</vt:lpstr>
      <vt:lpstr>PowerPoint Presentation</vt:lpstr>
      <vt:lpstr>PowerPoint Presentation</vt:lpstr>
      <vt:lpstr>Video</vt:lpstr>
      <vt:lpstr>PowerPoint Presentation</vt:lpstr>
      <vt:lpstr>Work Cited</vt:lpstr>
      <vt:lpstr>Work cited cont.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Multimedia</dc:title>
  <dc:creator>Daniel Cianfrone</dc:creator>
  <cp:lastModifiedBy>Daniel Cianfrone</cp:lastModifiedBy>
  <cp:revision>39</cp:revision>
  <dcterms:created xsi:type="dcterms:W3CDTF">2017-03-19T22:08:32Z</dcterms:created>
  <dcterms:modified xsi:type="dcterms:W3CDTF">2017-03-21T19:30:46Z</dcterms:modified>
</cp:coreProperties>
</file>