
<file path=[Content_Types].xml><?xml version="1.0" encoding="utf-8"?>
<Types xmlns="http://schemas.openxmlformats.org/package/2006/content-types">
  <Default Extension="png" ContentType="image/png"/>
  <Default Extension="jpeg" ContentType="image/jpeg"/>
  <Default Extension="m4a" ContentType="audio/mp4"/>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4"/>
  </p:notesMasterIdLst>
  <p:sldIdLst>
    <p:sldId id="259" r:id="rId2"/>
    <p:sldId id="256" r:id="rId3"/>
    <p:sldId id="264" r:id="rId4"/>
    <p:sldId id="265" r:id="rId5"/>
    <p:sldId id="266" r:id="rId6"/>
    <p:sldId id="267" r:id="rId7"/>
    <p:sldId id="268" r:id="rId8"/>
    <p:sldId id="277" r:id="rId9"/>
    <p:sldId id="278" r:id="rId10"/>
    <p:sldId id="269" r:id="rId11"/>
    <p:sldId id="279" r:id="rId12"/>
    <p:sldId id="271" r:id="rId13"/>
    <p:sldId id="280" r:id="rId14"/>
    <p:sldId id="281" r:id="rId15"/>
    <p:sldId id="270" r:id="rId16"/>
    <p:sldId id="272" r:id="rId17"/>
    <p:sldId id="258" r:id="rId18"/>
    <p:sldId id="274" r:id="rId19"/>
    <p:sldId id="283" r:id="rId20"/>
    <p:sldId id="275" r:id="rId21"/>
    <p:sldId id="276" r:id="rId22"/>
    <p:sldId id="282"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orient="horz" pos="2260" userDrawn="1">
          <p15:clr>
            <a:srgbClr val="A4A3A4"/>
          </p15:clr>
        </p15:guide>
        <p15:guide id="4" orient="horz" pos="23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64"/>
    <p:restoredTop sz="94712"/>
  </p:normalViewPr>
  <p:slideViewPr>
    <p:cSldViewPr>
      <p:cViewPr varScale="1">
        <p:scale>
          <a:sx n="53" d="100"/>
          <a:sy n="53" d="100"/>
        </p:scale>
        <p:origin x="960" y="58"/>
      </p:cViewPr>
      <p:guideLst>
        <p:guide orient="horz" pos="2160"/>
        <p:guide pos="2880"/>
        <p:guide orient="horz" pos="2260"/>
        <p:guide orient="horz" pos="236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41" d="100"/>
          <a:sy n="41" d="100"/>
        </p:scale>
        <p:origin x="-2064" y="-77"/>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088B81-E0D3-46B6-BBB6-98D3C56B1AEF}" type="datetimeFigureOut">
              <a:rPr lang="en-US" smtClean="0"/>
              <a:pPr/>
              <a:t>4/27/2017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3B7485-C466-48EB-8318-D63A8C5C1AF1}" type="slidenum">
              <a:rPr lang="en-US" smtClean="0"/>
              <a:pPr/>
              <a:t>‹#›</a:t>
            </a:fld>
            <a:endParaRPr lang="en-US"/>
          </a:p>
        </p:txBody>
      </p:sp>
    </p:spTree>
    <p:extLst>
      <p:ext uri="{BB962C8B-B14F-4D97-AF65-F5344CB8AC3E}">
        <p14:creationId xmlns:p14="http://schemas.microsoft.com/office/powerpoint/2010/main" val="4053881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93B7485-C466-48EB-8318-D63A8C5C1AF1}"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93B7485-C466-48EB-8318-D63A8C5C1AF1}"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ctrTitle"/>
          </p:nvPr>
        </p:nvSpPr>
        <p:spPr>
          <a:xfrm>
            <a:off x="914400" y="1803405"/>
            <a:ext cx="73152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914400" y="3632201"/>
            <a:ext cx="73152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5932170" y="4323845"/>
            <a:ext cx="2297429" cy="365125"/>
          </a:xfrm>
        </p:spPr>
        <p:txBody>
          <a:bodyPr/>
          <a:lstStyle/>
          <a:p>
            <a:fld id="{794BEE5F-7216-4F57-93B9-6D8CD93DC8DE}" type="datetimeFigureOut">
              <a:rPr lang="en-US" smtClean="0"/>
              <a:pPr/>
              <a:t>4/27/2017</a:t>
            </a:fld>
            <a:endParaRPr lang="en-US"/>
          </a:p>
        </p:txBody>
      </p:sp>
      <p:sp>
        <p:nvSpPr>
          <p:cNvPr id="5" name="Footer Placeholder 4"/>
          <p:cNvSpPr>
            <a:spLocks noGrp="1"/>
          </p:cNvSpPr>
          <p:nvPr>
            <p:ph type="ftr" sz="quarter" idx="11"/>
          </p:nvPr>
        </p:nvSpPr>
        <p:spPr>
          <a:xfrm>
            <a:off x="914400" y="4323846"/>
            <a:ext cx="4880610" cy="365125"/>
          </a:xfrm>
        </p:spPr>
        <p:txBody>
          <a:bodyPr/>
          <a:lstStyle/>
          <a:p>
            <a:endParaRPr lang="en-US"/>
          </a:p>
        </p:txBody>
      </p:sp>
      <p:sp>
        <p:nvSpPr>
          <p:cNvPr id="6" name="Slide Number Placeholder 5"/>
          <p:cNvSpPr>
            <a:spLocks noGrp="1"/>
          </p:cNvSpPr>
          <p:nvPr>
            <p:ph type="sldNum" sz="quarter" idx="12"/>
          </p:nvPr>
        </p:nvSpPr>
        <p:spPr>
          <a:xfrm>
            <a:off x="6057900" y="1430867"/>
            <a:ext cx="2171700" cy="365125"/>
          </a:xfrm>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3405257117"/>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55" y="4697361"/>
            <a:ext cx="7956482"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94355" y="977035"/>
            <a:ext cx="7950260" cy="340697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94360" y="5516716"/>
            <a:ext cx="7955280" cy="746924"/>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94BEE5F-7216-4F57-93B9-6D8CD93DC8DE}" type="datetimeFigureOut">
              <a:rPr lang="en-US" smtClean="0"/>
              <a:pPr/>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4262437560"/>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3"/>
            <a:ext cx="795528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800" y="3649134"/>
            <a:ext cx="7772400" cy="1330852"/>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fld id="{794BEE5F-7216-4F57-93B9-6D8CD93DC8DE}" type="datetimeFigureOut">
              <a:rPr lang="en-US" smtClean="0"/>
              <a:pPr/>
              <a:t>4/27/2017</a:t>
            </a:fld>
            <a:endParaRPr lang="en-US"/>
          </a:p>
        </p:txBody>
      </p:sp>
      <p:sp>
        <p:nvSpPr>
          <p:cNvPr id="6" name="Footer Placeholder 5"/>
          <p:cNvSpPr>
            <a:spLocks noGrp="1"/>
          </p:cNvSpPr>
          <p:nvPr>
            <p:ph type="ftr" sz="quarter" idx="11"/>
          </p:nvPr>
        </p:nvSpPr>
        <p:spPr>
          <a:xfrm>
            <a:off x="594360" y="381001"/>
            <a:ext cx="4830656" cy="365125"/>
          </a:xfrm>
        </p:spPr>
        <p:txBody>
          <a:bodyPr/>
          <a:lstStyle/>
          <a:p>
            <a:endParaRPr lang="en-US"/>
          </a:p>
        </p:txBody>
      </p:sp>
      <p:sp>
        <p:nvSpPr>
          <p:cNvPr id="7" name="Slide Number Placeholder 6"/>
          <p:cNvSpPr>
            <a:spLocks noGrp="1"/>
          </p:cNvSpPr>
          <p:nvPr>
            <p:ph type="sldNum" sz="quarter" idx="12"/>
          </p:nvPr>
        </p:nvSpPr>
        <p:spPr>
          <a:xfrm>
            <a:off x="7882466" y="381001"/>
            <a:ext cx="667174" cy="365125"/>
          </a:xfrm>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3654034442"/>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0-HD-BT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768351" y="753534"/>
            <a:ext cx="7613650" cy="2756234"/>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977899" y="3509768"/>
            <a:ext cx="7194552"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5800" y="4174597"/>
            <a:ext cx="7778752" cy="821265"/>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fld id="{794BEE5F-7216-4F57-93B9-6D8CD93DC8DE}" type="datetimeFigureOut">
              <a:rPr lang="en-US" smtClean="0"/>
              <a:pPr/>
              <a:t>4/27/2017</a:t>
            </a:fld>
            <a:endParaRPr lang="en-US"/>
          </a:p>
        </p:txBody>
      </p:sp>
      <p:sp>
        <p:nvSpPr>
          <p:cNvPr id="6" name="Footer Placeholder 5"/>
          <p:cNvSpPr>
            <a:spLocks noGrp="1"/>
          </p:cNvSpPr>
          <p:nvPr>
            <p:ph type="ftr" sz="quarter" idx="11"/>
          </p:nvPr>
        </p:nvSpPr>
        <p:spPr>
          <a:xfrm>
            <a:off x="594360" y="379438"/>
            <a:ext cx="4830656" cy="365125"/>
          </a:xfrm>
        </p:spPr>
        <p:txBody>
          <a:bodyPr/>
          <a:lstStyle/>
          <a:p>
            <a:endParaRPr lang="en-US"/>
          </a:p>
        </p:txBody>
      </p:sp>
      <p:sp>
        <p:nvSpPr>
          <p:cNvPr id="7" name="Slide Number Placeholder 6"/>
          <p:cNvSpPr>
            <a:spLocks noGrp="1"/>
          </p:cNvSpPr>
          <p:nvPr>
            <p:ph type="sldNum" sz="quarter" idx="12"/>
          </p:nvPr>
        </p:nvSpPr>
        <p:spPr>
          <a:xfrm>
            <a:off x="7882466" y="381001"/>
            <a:ext cx="667174" cy="365125"/>
          </a:xfrm>
        </p:spPr>
        <p:txBody>
          <a:bodyPr/>
          <a:lstStyle/>
          <a:p>
            <a:fld id="{877A657F-8888-47F7-8C94-2F0E0D0FEA8F}" type="slidenum">
              <a:rPr lang="en-US" smtClean="0"/>
              <a:pPr/>
              <a:t>‹#›</a:t>
            </a:fld>
            <a:endParaRPr lang="en-US"/>
          </a:p>
        </p:txBody>
      </p:sp>
      <p:sp>
        <p:nvSpPr>
          <p:cNvPr id="13" name="TextBox 12"/>
          <p:cNvSpPr txBox="1"/>
          <p:nvPr/>
        </p:nvSpPr>
        <p:spPr>
          <a:xfrm>
            <a:off x="231458" y="80772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8146733" y="302133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863081732"/>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685800" y="1124702"/>
            <a:ext cx="7774782"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792" y="3648316"/>
            <a:ext cx="7773608"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5562176" y="378884"/>
            <a:ext cx="2183130" cy="365125"/>
          </a:xfrm>
        </p:spPr>
        <p:txBody>
          <a:bodyPr/>
          <a:lstStyle>
            <a:lvl1pPr algn="r">
              <a:defRPr/>
            </a:lvl1pPr>
          </a:lstStyle>
          <a:p>
            <a:fld id="{794BEE5F-7216-4F57-93B9-6D8CD93DC8DE}" type="datetimeFigureOut">
              <a:rPr lang="en-US" smtClean="0"/>
              <a:pPr/>
              <a:t>4/27/2017</a:t>
            </a:fld>
            <a:endParaRPr lang="en-US"/>
          </a:p>
        </p:txBody>
      </p:sp>
      <p:sp>
        <p:nvSpPr>
          <p:cNvPr id="6" name="Footer Placeholder 5"/>
          <p:cNvSpPr>
            <a:spLocks noGrp="1"/>
          </p:cNvSpPr>
          <p:nvPr>
            <p:ph type="ftr" sz="quarter" idx="11"/>
          </p:nvPr>
        </p:nvSpPr>
        <p:spPr>
          <a:xfrm>
            <a:off x="594360" y="378884"/>
            <a:ext cx="4830656" cy="365125"/>
          </a:xfrm>
        </p:spPr>
        <p:txBody>
          <a:bodyPr/>
          <a:lstStyle/>
          <a:p>
            <a:endParaRPr lang="en-US"/>
          </a:p>
        </p:txBody>
      </p:sp>
      <p:sp>
        <p:nvSpPr>
          <p:cNvPr id="7" name="Slide Number Placeholder 6"/>
          <p:cNvSpPr>
            <a:spLocks noGrp="1"/>
          </p:cNvSpPr>
          <p:nvPr>
            <p:ph type="sldNum" sz="quarter" idx="12"/>
          </p:nvPr>
        </p:nvSpPr>
        <p:spPr>
          <a:xfrm>
            <a:off x="7882466" y="381001"/>
            <a:ext cx="667174" cy="365125"/>
          </a:xfrm>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1052547867"/>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171701" y="762000"/>
            <a:ext cx="637793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594361" y="2202080"/>
            <a:ext cx="2560320"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59436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3302237" y="2201333"/>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3300781" y="2904068"/>
            <a:ext cx="2560320" cy="335957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5989319" y="2192866"/>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598932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794BEE5F-7216-4F57-93B9-6D8CD93DC8DE}" type="datetimeFigureOut">
              <a:rPr lang="en-US" smtClean="0"/>
              <a:pPr/>
              <a:t>4/27/2017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4190208853"/>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171702" y="762000"/>
            <a:ext cx="6381984"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594360"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594360" y="2331720"/>
            <a:ext cx="2560320" cy="15073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594360" y="4796103"/>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3291873"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3291872" y="2331720"/>
            <a:ext cx="2560320" cy="1509862"/>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290858" y="4796102"/>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5993365"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5993364" y="2331721"/>
            <a:ext cx="2560320" cy="1508919"/>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993272" y="4796100"/>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794BEE5F-7216-4F57-93B9-6D8CD93DC8DE}" type="datetimeFigureOut">
              <a:rPr lang="en-US" smtClean="0"/>
              <a:pPr/>
              <a:t>4/27/2017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195823539"/>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594360" y="2194560"/>
            <a:ext cx="7955280" cy="40690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4BEE5F-7216-4F57-93B9-6D8CD93DC8DE}" type="datetimeFigureOut">
              <a:rPr lang="en-US" smtClean="0"/>
              <a:pPr/>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3667100386"/>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Vertical Title 1"/>
          <p:cNvSpPr>
            <a:spLocks noGrp="1"/>
          </p:cNvSpPr>
          <p:nvPr>
            <p:ph type="title" orient="vert"/>
          </p:nvPr>
        </p:nvSpPr>
        <p:spPr>
          <a:xfrm>
            <a:off x="7006590" y="747183"/>
            <a:ext cx="1543050" cy="4248675"/>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94360" y="746126"/>
            <a:ext cx="6278035" cy="424973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fld id="{794BEE5F-7216-4F57-93B9-6D8CD93DC8DE}" type="datetimeFigureOut">
              <a:rPr lang="en-US" smtClean="0"/>
              <a:pPr/>
              <a:t>4/27/2017</a:t>
            </a:fld>
            <a:endParaRPr lang="en-US"/>
          </a:p>
        </p:txBody>
      </p:sp>
      <p:sp>
        <p:nvSpPr>
          <p:cNvPr id="5" name="Footer Placeholder 4"/>
          <p:cNvSpPr>
            <a:spLocks noGrp="1"/>
          </p:cNvSpPr>
          <p:nvPr>
            <p:ph type="ftr" sz="quarter" idx="11"/>
          </p:nvPr>
        </p:nvSpPr>
        <p:spPr>
          <a:xfrm>
            <a:off x="594360" y="381001"/>
            <a:ext cx="4830656" cy="365125"/>
          </a:xfrm>
        </p:spPr>
        <p:txBody>
          <a:bodyPr/>
          <a:lstStyle/>
          <a:p>
            <a:endParaRPr lang="en-US"/>
          </a:p>
        </p:txBody>
      </p:sp>
      <p:sp>
        <p:nvSpPr>
          <p:cNvPr id="6" name="Slide Number Placeholder 5"/>
          <p:cNvSpPr>
            <a:spLocks noGrp="1"/>
          </p:cNvSpPr>
          <p:nvPr>
            <p:ph type="sldNum" sz="quarter" idx="12"/>
          </p:nvPr>
        </p:nvSpPr>
        <p:spPr>
          <a:xfrm>
            <a:off x="7882466" y="381001"/>
            <a:ext cx="667174" cy="365125"/>
          </a:xfrm>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2690391027"/>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4BEE5F-7216-4F57-93B9-6D8CD93DC8DE}" type="datetimeFigureOut">
              <a:rPr lang="en-US" smtClean="0"/>
              <a:pPr/>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4156689575"/>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4"/>
            <a:ext cx="7955280"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594360" y="3641726"/>
            <a:ext cx="7955281" cy="1354134"/>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fld id="{794BEE5F-7216-4F57-93B9-6D8CD93DC8DE}" type="datetimeFigureOut">
              <a:rPr lang="en-US" smtClean="0"/>
              <a:pPr/>
              <a:t>4/27/2017</a:t>
            </a:fld>
            <a:endParaRPr lang="en-US"/>
          </a:p>
        </p:txBody>
      </p:sp>
      <p:sp>
        <p:nvSpPr>
          <p:cNvPr id="5" name="Footer Placeholder 4"/>
          <p:cNvSpPr>
            <a:spLocks noGrp="1"/>
          </p:cNvSpPr>
          <p:nvPr>
            <p:ph type="ftr" sz="quarter" idx="11"/>
          </p:nvPr>
        </p:nvSpPr>
        <p:spPr>
          <a:xfrm>
            <a:off x="594360" y="381001"/>
            <a:ext cx="4830656" cy="365125"/>
          </a:xfrm>
        </p:spPr>
        <p:txBody>
          <a:bodyPr/>
          <a:lstStyle/>
          <a:p>
            <a:endParaRPr lang="en-US"/>
          </a:p>
        </p:txBody>
      </p:sp>
      <p:sp>
        <p:nvSpPr>
          <p:cNvPr id="6" name="Slide Number Placeholder 5"/>
          <p:cNvSpPr>
            <a:spLocks noGrp="1"/>
          </p:cNvSpPr>
          <p:nvPr>
            <p:ph type="sldNum" sz="quarter" idx="12"/>
          </p:nvPr>
        </p:nvSpPr>
        <p:spPr>
          <a:xfrm>
            <a:off x="7882466" y="381001"/>
            <a:ext cx="667173" cy="365125"/>
          </a:xfrm>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3043349544"/>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94360" y="2194560"/>
            <a:ext cx="3910579" cy="40690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2099" y="2194560"/>
            <a:ext cx="3907540" cy="40690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94BEE5F-7216-4F57-93B9-6D8CD93DC8DE}" type="datetimeFigureOut">
              <a:rPr lang="en-US" smtClean="0"/>
              <a:pPr/>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1082914713"/>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71700" y="762000"/>
            <a:ext cx="637794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1279" y="2183802"/>
            <a:ext cx="3683659"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94359" y="3132667"/>
            <a:ext cx="3910579" cy="31309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69018" y="2183802"/>
            <a:ext cx="368062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2098" y="3132667"/>
            <a:ext cx="3907541" cy="31309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94BEE5F-7216-4F57-93B9-6D8CD93DC8DE}" type="datetimeFigureOut">
              <a:rPr lang="en-US" smtClean="0"/>
              <a:pPr/>
              <a:t>4/27/2017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2198651032"/>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94BEE5F-7216-4F57-93B9-6D8CD93DC8DE}" type="datetimeFigureOut">
              <a:rPr lang="en-US" smtClean="0"/>
              <a:pPr/>
              <a:t>4/27/2017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1210896661"/>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4BEE5F-7216-4F57-93B9-6D8CD93DC8DE}" type="datetimeFigureOut">
              <a:rPr lang="en-US" smtClean="0"/>
              <a:pPr/>
              <a:t>4/27/2017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1328670810"/>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30861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3886200" y="746760"/>
            <a:ext cx="4663440" cy="5516880"/>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94360" y="3124200"/>
            <a:ext cx="308610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94BEE5F-7216-4F57-93B9-6D8CD93DC8DE}" type="datetimeFigureOut">
              <a:rPr lang="en-US" smtClean="0"/>
              <a:pPr/>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1042317580"/>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407573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77524" y="751242"/>
            <a:ext cx="3674234" cy="5512398"/>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94360" y="3124200"/>
            <a:ext cx="407573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94BEE5F-7216-4F57-93B9-6D8CD93DC8DE}" type="datetimeFigureOut">
              <a:rPr lang="en-US" smtClean="0"/>
              <a:pPr/>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7A657F-8888-47F7-8C94-2F0E0D0FEA8F}" type="slidenum">
              <a:rPr lang="en-US" smtClean="0"/>
              <a:pPr/>
              <a:t>‹#›</a:t>
            </a:fld>
            <a:endParaRPr lang="en-US"/>
          </a:p>
        </p:txBody>
      </p:sp>
    </p:spTree>
    <p:extLst>
      <p:ext uri="{BB962C8B-B14F-4D97-AF65-F5344CB8AC3E}">
        <p14:creationId xmlns:p14="http://schemas.microsoft.com/office/powerpoint/2010/main" val="3913368588"/>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0" y="0"/>
            <a:ext cx="9144000" cy="1081088"/>
          </a:xfrm>
          <a:prstGeom prst="rect">
            <a:avLst/>
          </a:prstGeom>
        </p:spPr>
      </p:pic>
      <p:sp>
        <p:nvSpPr>
          <p:cNvPr id="2" name="Title Placeholder 1"/>
          <p:cNvSpPr>
            <a:spLocks noGrp="1"/>
          </p:cNvSpPr>
          <p:nvPr>
            <p:ph type="title"/>
          </p:nvPr>
        </p:nvSpPr>
        <p:spPr>
          <a:xfrm>
            <a:off x="2171700" y="764373"/>
            <a:ext cx="637794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94360" y="2194560"/>
            <a:ext cx="7955280" cy="406908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412230" y="6356351"/>
            <a:ext cx="213741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794BEE5F-7216-4F57-93B9-6D8CD93DC8DE}" type="datetimeFigureOut">
              <a:rPr lang="en-US" smtClean="0"/>
              <a:pPr/>
              <a:t>4/27/2017</a:t>
            </a:fld>
            <a:endParaRPr lang="en-US"/>
          </a:p>
        </p:txBody>
      </p:sp>
      <p:sp>
        <p:nvSpPr>
          <p:cNvPr id="5" name="Footer Placeholder 4"/>
          <p:cNvSpPr>
            <a:spLocks noGrp="1"/>
          </p:cNvSpPr>
          <p:nvPr>
            <p:ph type="ftr" sz="quarter" idx="3"/>
          </p:nvPr>
        </p:nvSpPr>
        <p:spPr>
          <a:xfrm>
            <a:off x="594360" y="6355846"/>
            <a:ext cx="568071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72250" y="381001"/>
            <a:ext cx="197739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77A657F-8888-47F7-8C94-2F0E0D0FEA8F}" type="slidenum">
              <a:rPr lang="en-US" smtClean="0"/>
              <a:pPr/>
              <a:t>‹#›</a:t>
            </a:fld>
            <a:endParaRPr lang="en-US"/>
          </a:p>
        </p:txBody>
      </p:sp>
    </p:spTree>
    <p:extLst>
      <p:ext uri="{BB962C8B-B14F-4D97-AF65-F5344CB8AC3E}">
        <p14:creationId xmlns:p14="http://schemas.microsoft.com/office/powerpoint/2010/main" val="39293202"/>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slide" Target="slide3.xml"/></Relationships>
</file>

<file path=ppt/slides/_rels/slide1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1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1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1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1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jpg"/><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slide" Target="slide3.xml"/><Relationship Id="rId7" Type="http://schemas.openxmlformats.org/officeDocument/2006/relationships/image" Target="../media/image19.jp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8.jpg"/><Relationship Id="rId11" Type="http://schemas.openxmlformats.org/officeDocument/2006/relationships/image" Target="../media/image23.jpg"/><Relationship Id="rId5" Type="http://schemas.openxmlformats.org/officeDocument/2006/relationships/image" Target="../media/image17.jpg"/><Relationship Id="rId10" Type="http://schemas.openxmlformats.org/officeDocument/2006/relationships/image" Target="../media/image22.jpg"/><Relationship Id="rId4" Type="http://schemas.openxmlformats.org/officeDocument/2006/relationships/image" Target="../media/image16.jpeg"/><Relationship Id="rId9" Type="http://schemas.openxmlformats.org/officeDocument/2006/relationships/image" Target="../media/image21.jpg"/></Relationships>
</file>

<file path=ppt/slides/_rels/slide1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Layout" Target="../slideLayouts/slideLayout2.xml"/><Relationship Id="rId1" Type="http://schemas.openxmlformats.org/officeDocument/2006/relationships/video" Target="https://www.youtube.com/embed/LoX8_xeybEI" TargetMode="External"/><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https://www.youtube.com/embed/rfr6YO-zLZc" TargetMode="External"/><Relationship Id="rId5" Type="http://schemas.openxmlformats.org/officeDocument/2006/relationships/image" Target="../media/image25.jpeg"/><Relationship Id="rId4" Type="http://schemas.openxmlformats.org/officeDocument/2006/relationships/slide" Target="slide3.xml"/></Relationships>
</file>

<file path=ppt/slides/_rels/slide2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13.xml"/><Relationship Id="rId18" Type="http://schemas.openxmlformats.org/officeDocument/2006/relationships/slide" Target="slide18.xml"/><Relationship Id="rId3" Type="http://schemas.openxmlformats.org/officeDocument/2006/relationships/image" Target="../media/image3.png"/><Relationship Id="rId21" Type="http://schemas.openxmlformats.org/officeDocument/2006/relationships/slide" Target="slide21.xml"/><Relationship Id="rId7" Type="http://schemas.openxmlformats.org/officeDocument/2006/relationships/slide" Target="slide7.xml"/><Relationship Id="rId12" Type="http://schemas.openxmlformats.org/officeDocument/2006/relationships/slide" Target="slide12.xml"/><Relationship Id="rId17" Type="http://schemas.openxmlformats.org/officeDocument/2006/relationships/slide" Target="slide17.xml"/><Relationship Id="rId2" Type="http://schemas.openxmlformats.org/officeDocument/2006/relationships/notesSlide" Target="../notesSlides/notesSlide2.xml"/><Relationship Id="rId16" Type="http://schemas.openxmlformats.org/officeDocument/2006/relationships/slide" Target="slide16.xml"/><Relationship Id="rId20" Type="http://schemas.openxmlformats.org/officeDocument/2006/relationships/slide" Target="slide20.xml"/><Relationship Id="rId1" Type="http://schemas.openxmlformats.org/officeDocument/2006/relationships/slideLayout" Target="../slideLayouts/slideLayout1.xml"/><Relationship Id="rId6" Type="http://schemas.openxmlformats.org/officeDocument/2006/relationships/slide" Target="slide6.xml"/><Relationship Id="rId11" Type="http://schemas.openxmlformats.org/officeDocument/2006/relationships/slide" Target="slide11.xml"/><Relationship Id="rId5" Type="http://schemas.openxmlformats.org/officeDocument/2006/relationships/slide" Target="slide5.xml"/><Relationship Id="rId15" Type="http://schemas.openxmlformats.org/officeDocument/2006/relationships/slide" Target="slide15.xml"/><Relationship Id="rId10" Type="http://schemas.openxmlformats.org/officeDocument/2006/relationships/slide" Target="slide10.xml"/><Relationship Id="rId19" Type="http://schemas.openxmlformats.org/officeDocument/2006/relationships/slide" Target="slide19.xml"/><Relationship Id="rId4" Type="http://schemas.openxmlformats.org/officeDocument/2006/relationships/slide" Target="slide4.xml"/><Relationship Id="rId9" Type="http://schemas.openxmlformats.org/officeDocument/2006/relationships/slide" Target="slide9.xml"/><Relationship Id="rId14" Type="http://schemas.openxmlformats.org/officeDocument/2006/relationships/slide" Target="slide14.xm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6.png"/><Relationship Id="rId5" Type="http://schemas.openxmlformats.org/officeDocument/2006/relationships/slide" Target="slide3.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3" cstate="print">
            <a:alphaModFix amt="29000"/>
          </a:blip>
          <a:stretch>
            <a:fillRect/>
          </a:stretch>
        </p:blipFill>
        <p:spPr>
          <a:xfrm>
            <a:off x="2607269" y="1714500"/>
            <a:ext cx="4015188" cy="3891915"/>
          </a:xfrm>
          <a:prstGeom prst="rect">
            <a:avLst/>
          </a:prstGeom>
        </p:spPr>
      </p:pic>
      <p:sp>
        <p:nvSpPr>
          <p:cNvPr id="6" name="Title 5"/>
          <p:cNvSpPr>
            <a:spLocks noGrp="1"/>
          </p:cNvSpPr>
          <p:nvPr>
            <p:ph type="ctrTitle"/>
          </p:nvPr>
        </p:nvSpPr>
        <p:spPr>
          <a:xfrm>
            <a:off x="957263" y="685800"/>
            <a:ext cx="7434263" cy="914400"/>
          </a:xfrm>
        </p:spPr>
        <p:txBody>
          <a:bodyPr>
            <a:normAutofit/>
          </a:bodyPr>
          <a:lstStyle/>
          <a:p>
            <a:pPr algn="ctr"/>
            <a:r>
              <a:rPr lang="en-US" dirty="0">
                <a:latin typeface="Adobe Naskh Medium" panose="01010101010101010101" pitchFamily="50" charset="-78"/>
                <a:ea typeface="Adobe Gothic Std B"/>
                <a:cs typeface="Adobe Naskh Medium" panose="01010101010101010101" pitchFamily="50" charset="-78"/>
              </a:rPr>
              <a:t>Against all odds</a:t>
            </a:r>
          </a:p>
        </p:txBody>
      </p:sp>
      <p:sp>
        <p:nvSpPr>
          <p:cNvPr id="7" name="Subtitle 6"/>
          <p:cNvSpPr>
            <a:spLocks noGrp="1"/>
          </p:cNvSpPr>
          <p:nvPr>
            <p:ph type="subTitle" idx="1"/>
          </p:nvPr>
        </p:nvSpPr>
        <p:spPr>
          <a:xfrm>
            <a:off x="-6927" y="4973577"/>
            <a:ext cx="9144000" cy="1210399"/>
          </a:xfrm>
        </p:spPr>
        <p:txBody>
          <a:bodyPr>
            <a:normAutofit/>
          </a:bodyPr>
          <a:lstStyle/>
          <a:p>
            <a:pPr algn="ctr"/>
            <a:r>
              <a:rPr lang="en-US" dirty="0">
                <a:latin typeface="Adobe Naskh Medium" panose="01010101010101010101" pitchFamily="50" charset="-78"/>
                <a:ea typeface="Adobe Gothic Std B"/>
                <a:cs typeface="Adobe Naskh Medium" panose="01010101010101010101" pitchFamily="50" charset="-78"/>
              </a:rPr>
              <a:t>USING THE HELEN KELLER STORY TO INSPIRE THE DISABLED</a:t>
            </a:r>
          </a:p>
          <a:p>
            <a:pPr algn="r"/>
            <a:r>
              <a:rPr lang="en-US" dirty="0">
                <a:solidFill>
                  <a:schemeClr val="bg1"/>
                </a:solidFill>
                <a:latin typeface="Adobe Naskh Medium" panose="01010101010101010101" pitchFamily="50" charset="-78"/>
                <a:ea typeface="Adobe Gothic Std B"/>
                <a:cs typeface="Adobe Naskh Medium" panose="01010101010101010101" pitchFamily="50" charset="-78"/>
              </a:rPr>
              <a:t>By Howard Anderson</a:t>
            </a:r>
          </a:p>
        </p:txBody>
      </p:sp>
      <p:sp>
        <p:nvSpPr>
          <p:cNvPr id="8" name="Action Button: Home 7">
            <a:hlinkClick r:id="rId4"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9" name="Action Button: End 8">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0" name="Action Button: Beginning 9">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Tree>
    <p:extLst>
      <p:ext uri="{BB962C8B-B14F-4D97-AF65-F5344CB8AC3E}">
        <p14:creationId xmlns:p14="http://schemas.microsoft.com/office/powerpoint/2010/main" val="540935715"/>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fltVal val="0"/>
                                          </p:val>
                                        </p:tav>
                                        <p:tav tm="100000">
                                          <p:val>
                                            <p:strVal val="#ppt_w"/>
                                          </p:val>
                                        </p:tav>
                                      </p:tavLst>
                                    </p:anim>
                                    <p:anim calcmode="lin" valueType="num">
                                      <p:cBhvr>
                                        <p:cTn id="8" dur="2000" fill="hold"/>
                                        <p:tgtEl>
                                          <p:spTgt spid="6"/>
                                        </p:tgtEl>
                                        <p:attrNameLst>
                                          <p:attrName>ppt_h</p:attrName>
                                        </p:attrNameLst>
                                      </p:cBhvr>
                                      <p:tavLst>
                                        <p:tav tm="0">
                                          <p:val>
                                            <p:fltVal val="0"/>
                                          </p:val>
                                        </p:tav>
                                        <p:tav tm="100000">
                                          <p:val>
                                            <p:strVal val="#ppt_h"/>
                                          </p:val>
                                        </p:tav>
                                      </p:tavLst>
                                    </p:anim>
                                    <p:animEffect transition="in" filter="fade">
                                      <p:cBhvr>
                                        <p:cTn id="9" dur="2000"/>
                                        <p:tgtEl>
                                          <p:spTgt spid="6"/>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20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7">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7">
                                            <p:txEl>
                                              <p:pRg st="0" end="0"/>
                                            </p:txEl>
                                          </p:spTgt>
                                        </p:tgtEl>
                                      </p:cBhvr>
                                    </p:animEffect>
                                  </p:childTnLst>
                                </p:cTn>
                              </p:par>
                            </p:childTnLst>
                          </p:cTn>
                        </p:par>
                        <p:par>
                          <p:cTn id="16" fill="hold">
                            <p:stCondLst>
                              <p:cond delay="4000"/>
                            </p:stCondLst>
                            <p:childTnLst>
                              <p:par>
                                <p:cTn id="17" presetID="53" presetClass="entr" presetSubtype="16" fill="hold" grpId="0" nodeType="after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p:cTn id="19" dur="2000" fill="hold"/>
                                        <p:tgtEl>
                                          <p:spTgt spid="7">
                                            <p:txEl>
                                              <p:pRg st="1" end="1"/>
                                            </p:txEl>
                                          </p:spTgt>
                                        </p:tgtEl>
                                        <p:attrNameLst>
                                          <p:attrName>ppt_w</p:attrName>
                                        </p:attrNameLst>
                                      </p:cBhvr>
                                      <p:tavLst>
                                        <p:tav tm="0">
                                          <p:val>
                                            <p:fltVal val="0"/>
                                          </p:val>
                                        </p:tav>
                                        <p:tav tm="100000">
                                          <p:val>
                                            <p:strVal val="#ppt_w"/>
                                          </p:val>
                                        </p:tav>
                                      </p:tavLst>
                                    </p:anim>
                                    <p:anim calcmode="lin" valueType="num">
                                      <p:cBhvr>
                                        <p:cTn id="20" dur="2000" fill="hold"/>
                                        <p:tgtEl>
                                          <p:spTgt spid="7">
                                            <p:txEl>
                                              <p:pRg st="1" end="1"/>
                                            </p:txEl>
                                          </p:spTgt>
                                        </p:tgtEl>
                                        <p:attrNameLst>
                                          <p:attrName>ppt_h</p:attrName>
                                        </p:attrNameLst>
                                      </p:cBhvr>
                                      <p:tavLst>
                                        <p:tav tm="0">
                                          <p:val>
                                            <p:fltVal val="0"/>
                                          </p:val>
                                        </p:tav>
                                        <p:tav tm="100000">
                                          <p:val>
                                            <p:strVal val="#ppt_h"/>
                                          </p:val>
                                        </p:tav>
                                      </p:tavLst>
                                    </p:anim>
                                    <p:animEffect transition="in" filter="fade">
                                      <p:cBhvr>
                                        <p:cTn id="21" dur="2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4" name="Action Button: End 3">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6" name="Action Button: Beginning 5">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Home 6">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 name="Title 1"/>
          <p:cNvSpPr>
            <a:spLocks noGrp="1"/>
          </p:cNvSpPr>
          <p:nvPr>
            <p:ph type="title"/>
          </p:nvPr>
        </p:nvSpPr>
        <p:spPr>
          <a:xfrm>
            <a:off x="1390374" y="840740"/>
            <a:ext cx="6377940" cy="655320"/>
          </a:xfrm>
        </p:spPr>
        <p:txBody>
          <a:bodyPr>
            <a:noAutofit/>
          </a:bodyPr>
          <a:lstStyle/>
          <a:p>
            <a:pPr algn="ct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Keller’s Legacy</a:t>
            </a:r>
            <a:br>
              <a:rPr lang="en-US" dirty="0">
                <a:latin typeface="Adobe Naskh Medium" panose="01010101010101010101" pitchFamily="50" charset="-78"/>
                <a:ea typeface="Adobe Gothic Std B" panose="020B0800000000000000" pitchFamily="34" charset="-128"/>
                <a:cs typeface="Adobe Naskh Medium" panose="01010101010101010101" pitchFamily="50" charset="-78"/>
              </a:rPr>
            </a:br>
            <a:endParaRPr lang="en-US" dirty="0">
              <a:latin typeface="Adobe Naskh Medium" panose="01010101010101010101" pitchFamily="50" charset="-78"/>
              <a:cs typeface="Adobe Naskh Medium" panose="01010101010101010101" pitchFamily="50" charset="-78"/>
            </a:endParaRPr>
          </a:p>
        </p:txBody>
      </p:sp>
      <p:sp>
        <p:nvSpPr>
          <p:cNvPr id="3" name="Content Placeholder 2"/>
          <p:cNvSpPr>
            <a:spLocks noGrp="1"/>
          </p:cNvSpPr>
          <p:nvPr>
            <p:ph idx="1"/>
          </p:nvPr>
        </p:nvSpPr>
        <p:spPr>
          <a:xfrm>
            <a:off x="640080" y="1219200"/>
            <a:ext cx="7955280" cy="4876800"/>
          </a:xfrm>
        </p:spPr>
        <p:txBody>
          <a:bodyPr numCol="2">
            <a:normAutofit/>
          </a:bodyPr>
          <a:lstStyle/>
          <a:p>
            <a:pPr marL="0" indent="0">
              <a:buNone/>
            </a:pPr>
            <a:r>
              <a:rPr lang="en-US" sz="2400" dirty="0">
                <a:latin typeface="Adobe Naskh Medium" panose="01010101010101010101" pitchFamily="50" charset="-78"/>
                <a:cs typeface="Adobe Naskh Medium" panose="01010101010101010101" pitchFamily="50" charset="-78"/>
              </a:rPr>
              <a:t>Through an association that lasted over forty (40) years she was able to advocate of behalf of people who were visually impaired on a global scale. Her advocacy included fighting the right of injured veterans of World War II, and for person suffering from visual impairment not just at home in the United States but worldwide</a:t>
            </a:r>
            <a:r>
              <a:rPr lang="en-US" sz="2400" dirty="0">
                <a:latin typeface="Estrangelo Edessa" panose="03080600000000000000" pitchFamily="66" charset="0"/>
                <a:cs typeface="Estrangelo Edessa" panose="03080600000000000000" pitchFamily="66" charset="0"/>
              </a:rPr>
              <a:t>. </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60118" y="1643198"/>
            <a:ext cx="2514600" cy="3029495"/>
          </a:xfrm>
          <a:prstGeom prst="rect">
            <a:avLst/>
          </a:prstGeom>
        </p:spPr>
      </p:pic>
    </p:spTree>
    <p:extLst>
      <p:ext uri="{BB962C8B-B14F-4D97-AF65-F5344CB8AC3E}">
        <p14:creationId xmlns:p14="http://schemas.microsoft.com/office/powerpoint/2010/main" val="748481206"/>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2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3">
                                            <p:txEl>
                                              <p:pRg st="0" end="0"/>
                                            </p:txEl>
                                          </p:spTgt>
                                        </p:tgtEl>
                                      </p:cBhvr>
                                    </p:animEffect>
                                  </p:childTnLst>
                                </p:cTn>
                              </p:par>
                            </p:childTnLst>
                          </p:cTn>
                        </p:par>
                        <p:par>
                          <p:cTn id="16" fill="hold">
                            <p:stCondLst>
                              <p:cond delay="4000"/>
                            </p:stCondLst>
                            <p:childTnLst>
                              <p:par>
                                <p:cTn id="17" presetID="53" presetClass="entr" presetSubtype="52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3500" fill="hold"/>
                                        <p:tgtEl>
                                          <p:spTgt spid="9"/>
                                        </p:tgtEl>
                                        <p:attrNameLst>
                                          <p:attrName>ppt_w</p:attrName>
                                        </p:attrNameLst>
                                      </p:cBhvr>
                                      <p:tavLst>
                                        <p:tav tm="0">
                                          <p:val>
                                            <p:fltVal val="0"/>
                                          </p:val>
                                        </p:tav>
                                        <p:tav tm="100000">
                                          <p:val>
                                            <p:strVal val="#ppt_w"/>
                                          </p:val>
                                        </p:tav>
                                      </p:tavLst>
                                    </p:anim>
                                    <p:anim calcmode="lin" valueType="num">
                                      <p:cBhvr>
                                        <p:cTn id="20" dur="3500" fill="hold"/>
                                        <p:tgtEl>
                                          <p:spTgt spid="9"/>
                                        </p:tgtEl>
                                        <p:attrNameLst>
                                          <p:attrName>ppt_h</p:attrName>
                                        </p:attrNameLst>
                                      </p:cBhvr>
                                      <p:tavLst>
                                        <p:tav tm="0">
                                          <p:val>
                                            <p:fltVal val="0"/>
                                          </p:val>
                                        </p:tav>
                                        <p:tav tm="100000">
                                          <p:val>
                                            <p:strVal val="#ppt_h"/>
                                          </p:val>
                                        </p:tav>
                                      </p:tavLst>
                                    </p:anim>
                                    <p:animEffect transition="in" filter="fade">
                                      <p:cBhvr>
                                        <p:cTn id="21" dur="3500"/>
                                        <p:tgtEl>
                                          <p:spTgt spid="9"/>
                                        </p:tgtEl>
                                      </p:cBhvr>
                                    </p:animEffect>
                                    <p:anim calcmode="lin" valueType="num">
                                      <p:cBhvr>
                                        <p:cTn id="22" dur="3500" fill="hold"/>
                                        <p:tgtEl>
                                          <p:spTgt spid="9"/>
                                        </p:tgtEl>
                                        <p:attrNameLst>
                                          <p:attrName>ppt_x</p:attrName>
                                        </p:attrNameLst>
                                      </p:cBhvr>
                                      <p:tavLst>
                                        <p:tav tm="0">
                                          <p:val>
                                            <p:fltVal val="0.5"/>
                                          </p:val>
                                        </p:tav>
                                        <p:tav tm="100000">
                                          <p:val>
                                            <p:strVal val="#ppt_x"/>
                                          </p:val>
                                        </p:tav>
                                      </p:tavLst>
                                    </p:anim>
                                    <p:anim calcmode="lin" valueType="num">
                                      <p:cBhvr>
                                        <p:cTn id="23" dur="3500" fill="hold"/>
                                        <p:tgtEl>
                                          <p:spTgt spid="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4" name="Action Button: End 3">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6" name="Action Button: Beginning 5">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Home 6">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 name="Title 1"/>
          <p:cNvSpPr>
            <a:spLocks noGrp="1"/>
          </p:cNvSpPr>
          <p:nvPr>
            <p:ph type="title"/>
          </p:nvPr>
        </p:nvSpPr>
        <p:spPr>
          <a:xfrm>
            <a:off x="1390374" y="640080"/>
            <a:ext cx="6377940" cy="794084"/>
          </a:xfrm>
        </p:spPr>
        <p:txBody>
          <a:bodyPr/>
          <a:lstStyle/>
          <a:p>
            <a:pPr algn="ct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Keller’s Legacy</a:t>
            </a:r>
          </a:p>
        </p:txBody>
      </p:sp>
      <p:sp>
        <p:nvSpPr>
          <p:cNvPr id="8" name="Content Placeholder 7"/>
          <p:cNvSpPr>
            <a:spLocks noGrp="1"/>
          </p:cNvSpPr>
          <p:nvPr>
            <p:ph idx="1"/>
          </p:nvPr>
        </p:nvSpPr>
        <p:spPr>
          <a:xfrm>
            <a:off x="457200" y="1219200"/>
            <a:ext cx="8061960" cy="4419600"/>
          </a:xfrm>
        </p:spPr>
        <p:txBody>
          <a:bodyPr numCol="2">
            <a:normAutofit/>
          </a:bodyPr>
          <a:lstStyle/>
          <a:p>
            <a:pPr marL="0" indent="0">
              <a:buNone/>
            </a:pPr>
            <a:r>
              <a:rPr lang="en-US" sz="2400" dirty="0">
                <a:latin typeface="Adobe Naskh Medium" panose="01010101010101010101" pitchFamily="50" charset="-78"/>
                <a:cs typeface="Adobe Naskh Medium" panose="01010101010101010101" pitchFamily="50" charset="-78"/>
              </a:rPr>
              <a:t>She saw to the building of state rehabilitation centers and made sure education was accessible to the blind. In 1948 she was sent to Japan by General Douglas McArthur which was a resounding success and brought light to the plight of the blind in that country. Helen Keller International is one of the world’s premier international not-for-profit organizations dedicated to preventing blindness and reducing malnutrition. </a:t>
            </a:r>
            <a:endParaRPr lang="en-US" sz="2400" b="1" dirty="0">
              <a:latin typeface="Adobe Naskh Medium" panose="01010101010101010101" pitchFamily="50" charset="-78"/>
              <a:cs typeface="Adobe Naskh Medium" panose="01010101010101010101" pitchFamily="50" charset="-78"/>
            </a:endParaRPr>
          </a:p>
          <a:p>
            <a:pPr marL="0" indent="0">
              <a:buNone/>
            </a:pPr>
            <a:endParaRPr lang="en-US" sz="2400" dirty="0">
              <a:latin typeface="Adobe Naskh Medium" panose="01010101010101010101" pitchFamily="50" charset="-78"/>
              <a:ea typeface="Adobe Gothic Std B" panose="020B0800000000000000" pitchFamily="34" charset="-128"/>
              <a:cs typeface="Adobe Naskh Medium" panose="01010101010101010101" pitchFamily="50" charset="-78"/>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38800" y="2013284"/>
            <a:ext cx="2514600" cy="3725333"/>
          </a:xfrm>
          <a:prstGeom prst="rect">
            <a:avLst/>
          </a:prstGeom>
        </p:spPr>
      </p:pic>
    </p:spTree>
    <p:extLst>
      <p:ext uri="{BB962C8B-B14F-4D97-AF65-F5344CB8AC3E}">
        <p14:creationId xmlns:p14="http://schemas.microsoft.com/office/powerpoint/2010/main" val="681096175"/>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p:cTn id="13" dur="2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8">
                                            <p:txEl>
                                              <p:pRg st="0" end="0"/>
                                            </p:txEl>
                                          </p:spTgt>
                                        </p:tgtEl>
                                      </p:cBhvr>
                                    </p:animEffect>
                                  </p:childTnLst>
                                </p:cTn>
                              </p:par>
                            </p:childTnLst>
                          </p:cTn>
                        </p:par>
                        <p:par>
                          <p:cTn id="16" fill="hold">
                            <p:stCondLst>
                              <p:cond delay="4000"/>
                            </p:stCondLst>
                            <p:childTnLst>
                              <p:par>
                                <p:cTn id="17" presetID="53" presetClass="entr" presetSubtype="16"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2000" fill="hold"/>
                                        <p:tgtEl>
                                          <p:spTgt spid="9"/>
                                        </p:tgtEl>
                                        <p:attrNameLst>
                                          <p:attrName>ppt_w</p:attrName>
                                        </p:attrNameLst>
                                      </p:cBhvr>
                                      <p:tavLst>
                                        <p:tav tm="0">
                                          <p:val>
                                            <p:fltVal val="0"/>
                                          </p:val>
                                        </p:tav>
                                        <p:tav tm="100000">
                                          <p:val>
                                            <p:strVal val="#ppt_w"/>
                                          </p:val>
                                        </p:tav>
                                      </p:tavLst>
                                    </p:anim>
                                    <p:anim calcmode="lin" valueType="num">
                                      <p:cBhvr>
                                        <p:cTn id="20" dur="2000" fill="hold"/>
                                        <p:tgtEl>
                                          <p:spTgt spid="9"/>
                                        </p:tgtEl>
                                        <p:attrNameLst>
                                          <p:attrName>ppt_h</p:attrName>
                                        </p:attrNameLst>
                                      </p:cBhvr>
                                      <p:tavLst>
                                        <p:tav tm="0">
                                          <p:val>
                                            <p:fltVal val="0"/>
                                          </p:val>
                                        </p:tav>
                                        <p:tav tm="100000">
                                          <p:val>
                                            <p:strVal val="#ppt_h"/>
                                          </p:val>
                                        </p:tav>
                                      </p:tavLst>
                                    </p:anim>
                                    <p:animEffect transition="in" filter="fade">
                                      <p:cBhvr>
                                        <p:cTn id="2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3" name="Title 2"/>
          <p:cNvSpPr>
            <a:spLocks noGrp="1"/>
          </p:cNvSpPr>
          <p:nvPr>
            <p:ph type="title"/>
          </p:nvPr>
        </p:nvSpPr>
        <p:spPr>
          <a:xfrm>
            <a:off x="1390374" y="962073"/>
            <a:ext cx="6377940" cy="533399"/>
          </a:xfrm>
        </p:spPr>
        <p:txBody>
          <a:bodyPr>
            <a:noAutofit/>
          </a:bodyPr>
          <a:lstStyle/>
          <a:p>
            <a:pPr algn="ct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Section 504</a:t>
            </a:r>
            <a:br>
              <a:rPr lang="en-US" dirty="0">
                <a:latin typeface="Adobe Naskh Medium" panose="01010101010101010101" pitchFamily="50" charset="-78"/>
                <a:ea typeface="Adobe Gothic Std B" panose="020B0800000000000000" pitchFamily="34" charset="-128"/>
                <a:cs typeface="Adobe Naskh Medium" panose="01010101010101010101" pitchFamily="50" charset="-78"/>
              </a:rPr>
            </a:br>
            <a:endParaRPr lang="en-US" dirty="0">
              <a:latin typeface="Adobe Naskh Medium" panose="01010101010101010101" pitchFamily="50" charset="-78"/>
              <a:cs typeface="Adobe Naskh Medium" panose="01010101010101010101" pitchFamily="50" charset="-78"/>
            </a:endParaRPr>
          </a:p>
        </p:txBody>
      </p:sp>
      <p:sp>
        <p:nvSpPr>
          <p:cNvPr id="4" name="Content Placeholder 3"/>
          <p:cNvSpPr>
            <a:spLocks noGrp="1"/>
          </p:cNvSpPr>
          <p:nvPr>
            <p:ph idx="1"/>
          </p:nvPr>
        </p:nvSpPr>
        <p:spPr>
          <a:xfrm>
            <a:off x="640080" y="1194122"/>
            <a:ext cx="7955280" cy="4743450"/>
          </a:xfrm>
        </p:spPr>
        <p:txBody>
          <a:bodyPr numCol="2">
            <a:normAutofit/>
          </a:bodyPr>
          <a:lstStyle/>
          <a:p>
            <a:pPr marL="0" indent="0">
              <a:buNone/>
            </a:pPr>
            <a:r>
              <a:rPr lang="en-US" sz="2400" dirty="0">
                <a:latin typeface="Adobe Naskh Medium" panose="01010101010101010101" pitchFamily="50" charset="-78"/>
                <a:cs typeface="Adobe Naskh Medium" panose="01010101010101010101" pitchFamily="50" charset="-78"/>
              </a:rPr>
              <a:t>“No otherwise qualified individual with a disability in the United States . . . shall, solely by reason of her or his disability, be excluded from the participation in, be denied the benefits of, or be subjected to discrimination under any program or activity receiving Federal financial assistance… Section 504 of the Rehabilitation Act of 1973, as amended, is a civil rights law that prohibits discrimination on the basis of disability. This law applies to public elementary and secondary schools, among other entities.”</a:t>
            </a:r>
          </a:p>
        </p:txBody>
      </p:sp>
      <p:sp>
        <p:nvSpPr>
          <p:cNvPr id="7" name="Action Button: End 6">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Beginning 7">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0" name="Action Button: Home 9">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10200" y="2895600"/>
            <a:ext cx="2667000" cy="2667000"/>
          </a:xfrm>
          <a:prstGeom prst="rect">
            <a:avLst/>
          </a:prstGeom>
        </p:spPr>
      </p:pic>
    </p:spTree>
    <p:extLst>
      <p:ext uri="{BB962C8B-B14F-4D97-AF65-F5344CB8AC3E}">
        <p14:creationId xmlns:p14="http://schemas.microsoft.com/office/powerpoint/2010/main" val="3545589059"/>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fltVal val="0"/>
                                          </p:val>
                                        </p:tav>
                                        <p:tav tm="100000">
                                          <p:val>
                                            <p:strVal val="#ppt_w"/>
                                          </p:val>
                                        </p:tav>
                                      </p:tavLst>
                                    </p:anim>
                                    <p:anim calcmode="lin" valueType="num">
                                      <p:cBhvr>
                                        <p:cTn id="8" dur="2000" fill="hold"/>
                                        <p:tgtEl>
                                          <p:spTgt spid="3"/>
                                        </p:tgtEl>
                                        <p:attrNameLst>
                                          <p:attrName>ppt_h</p:attrName>
                                        </p:attrNameLst>
                                      </p:cBhvr>
                                      <p:tavLst>
                                        <p:tav tm="0">
                                          <p:val>
                                            <p:fltVal val="0"/>
                                          </p:val>
                                        </p:tav>
                                        <p:tav tm="100000">
                                          <p:val>
                                            <p:strVal val="#ppt_h"/>
                                          </p:val>
                                        </p:tav>
                                      </p:tavLst>
                                    </p:anim>
                                    <p:animEffect transition="in" filter="fade">
                                      <p:cBhvr>
                                        <p:cTn id="9" dur="2000"/>
                                        <p:tgtEl>
                                          <p:spTgt spid="3"/>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2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4">
                                            <p:txEl>
                                              <p:pRg st="0" end="0"/>
                                            </p:txEl>
                                          </p:spTgt>
                                        </p:tgtEl>
                                      </p:cBhvr>
                                    </p:animEffect>
                                  </p:childTnLst>
                                </p:cTn>
                              </p:par>
                            </p:childTnLst>
                          </p:cTn>
                        </p:par>
                        <p:par>
                          <p:cTn id="16" fill="hold">
                            <p:stCondLst>
                              <p:cond delay="4000"/>
                            </p:stCondLst>
                            <p:childTnLst>
                              <p:par>
                                <p:cTn id="17" presetID="53" presetClass="entr" presetSubtype="528"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2000" fill="hold"/>
                                        <p:tgtEl>
                                          <p:spTgt spid="13"/>
                                        </p:tgtEl>
                                        <p:attrNameLst>
                                          <p:attrName>ppt_w</p:attrName>
                                        </p:attrNameLst>
                                      </p:cBhvr>
                                      <p:tavLst>
                                        <p:tav tm="0">
                                          <p:val>
                                            <p:fltVal val="0"/>
                                          </p:val>
                                        </p:tav>
                                        <p:tav tm="100000">
                                          <p:val>
                                            <p:strVal val="#ppt_w"/>
                                          </p:val>
                                        </p:tav>
                                      </p:tavLst>
                                    </p:anim>
                                    <p:anim calcmode="lin" valueType="num">
                                      <p:cBhvr>
                                        <p:cTn id="20" dur="2000" fill="hold"/>
                                        <p:tgtEl>
                                          <p:spTgt spid="13"/>
                                        </p:tgtEl>
                                        <p:attrNameLst>
                                          <p:attrName>ppt_h</p:attrName>
                                        </p:attrNameLst>
                                      </p:cBhvr>
                                      <p:tavLst>
                                        <p:tav tm="0">
                                          <p:val>
                                            <p:fltVal val="0"/>
                                          </p:val>
                                        </p:tav>
                                        <p:tav tm="100000">
                                          <p:val>
                                            <p:strVal val="#ppt_h"/>
                                          </p:val>
                                        </p:tav>
                                      </p:tavLst>
                                    </p:anim>
                                    <p:animEffect transition="in" filter="fade">
                                      <p:cBhvr>
                                        <p:cTn id="21" dur="2000"/>
                                        <p:tgtEl>
                                          <p:spTgt spid="13"/>
                                        </p:tgtEl>
                                      </p:cBhvr>
                                    </p:animEffect>
                                    <p:anim calcmode="lin" valueType="num">
                                      <p:cBhvr>
                                        <p:cTn id="22" dur="2000" fill="hold"/>
                                        <p:tgtEl>
                                          <p:spTgt spid="13"/>
                                        </p:tgtEl>
                                        <p:attrNameLst>
                                          <p:attrName>ppt_x</p:attrName>
                                        </p:attrNameLst>
                                      </p:cBhvr>
                                      <p:tavLst>
                                        <p:tav tm="0">
                                          <p:val>
                                            <p:fltVal val="0.5"/>
                                          </p:val>
                                        </p:tav>
                                        <p:tav tm="100000">
                                          <p:val>
                                            <p:strVal val="#ppt_x"/>
                                          </p:val>
                                        </p:tav>
                                      </p:tavLst>
                                    </p:anim>
                                    <p:anim calcmode="lin" valueType="num">
                                      <p:cBhvr>
                                        <p:cTn id="23" dur="2000" fill="hold"/>
                                        <p:tgtEl>
                                          <p:spTgt spid="1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3" name="Title 2"/>
          <p:cNvSpPr>
            <a:spLocks noGrp="1"/>
          </p:cNvSpPr>
          <p:nvPr>
            <p:ph type="title"/>
          </p:nvPr>
        </p:nvSpPr>
        <p:spPr>
          <a:xfrm>
            <a:off x="1390374" y="962073"/>
            <a:ext cx="6377940" cy="533399"/>
          </a:xfrm>
        </p:spPr>
        <p:txBody>
          <a:bodyPr>
            <a:noAutofit/>
          </a:bodyPr>
          <a:lstStyle/>
          <a:p>
            <a:pPr algn="ct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Section 504</a:t>
            </a:r>
            <a:br>
              <a:rPr lang="en-US" dirty="0">
                <a:latin typeface="Adobe Naskh Medium" panose="01010101010101010101" pitchFamily="50" charset="-78"/>
                <a:ea typeface="Adobe Gothic Std B" panose="020B0800000000000000" pitchFamily="34" charset="-128"/>
                <a:cs typeface="Adobe Naskh Medium" panose="01010101010101010101" pitchFamily="50" charset="-78"/>
              </a:rPr>
            </a:br>
            <a:endParaRPr lang="en-US" dirty="0">
              <a:latin typeface="Adobe Naskh Medium" panose="01010101010101010101" pitchFamily="50" charset="-78"/>
              <a:cs typeface="Adobe Naskh Medium" panose="01010101010101010101" pitchFamily="50" charset="-78"/>
            </a:endParaRPr>
          </a:p>
        </p:txBody>
      </p:sp>
      <p:sp>
        <p:nvSpPr>
          <p:cNvPr id="4" name="Content Placeholder 3"/>
          <p:cNvSpPr>
            <a:spLocks noGrp="1"/>
          </p:cNvSpPr>
          <p:nvPr>
            <p:ph idx="1"/>
          </p:nvPr>
        </p:nvSpPr>
        <p:spPr>
          <a:xfrm>
            <a:off x="640080" y="1194122"/>
            <a:ext cx="7955280" cy="4743450"/>
          </a:xfrm>
        </p:spPr>
        <p:txBody>
          <a:bodyPr numCol="2">
            <a:normAutofit/>
          </a:bodyPr>
          <a:lstStyle/>
          <a:p>
            <a:pPr marL="0" indent="0">
              <a:buNone/>
            </a:pPr>
            <a:r>
              <a:rPr lang="en-US" sz="2400" dirty="0">
                <a:latin typeface="Adobe Naskh Medium" panose="01010101010101010101" pitchFamily="50" charset="-78"/>
                <a:cs typeface="Adobe Naskh Medium" panose="01010101010101010101" pitchFamily="50" charset="-78"/>
              </a:rPr>
              <a:t>Students that are disabled may qualify for special education and related services under Section 504. That’s because Section 504’s description of disability is more expansive than the IDEA’s definition. “To be protected under Section 504, a student must be determined to:</a:t>
            </a:r>
          </a:p>
          <a:p>
            <a:pPr lvl="0">
              <a:tabLst>
                <a:tab pos="6111875" algn="l"/>
              </a:tabLst>
            </a:pPr>
            <a:r>
              <a:rPr lang="en-US" sz="2400" dirty="0">
                <a:latin typeface="Adobe Naskh Medium" panose="01010101010101010101" pitchFamily="50" charset="-78"/>
                <a:cs typeface="Adobe Naskh Medium" panose="01010101010101010101" pitchFamily="50" charset="-78"/>
              </a:rPr>
              <a:t>have a physical or mental impairment that substantially limits one or more major life activities; or</a:t>
            </a:r>
          </a:p>
          <a:p>
            <a:pPr lvl="0">
              <a:tabLst>
                <a:tab pos="6111875" algn="l"/>
              </a:tabLst>
            </a:pPr>
            <a:r>
              <a:rPr lang="en-US" sz="2400" dirty="0">
                <a:latin typeface="Adobe Naskh Medium" panose="01010101010101010101" pitchFamily="50" charset="-78"/>
                <a:cs typeface="Adobe Naskh Medium" panose="01010101010101010101" pitchFamily="50" charset="-78"/>
              </a:rPr>
              <a:t>have a record of such an impairment; or</a:t>
            </a:r>
          </a:p>
          <a:p>
            <a:pPr lvl="0">
              <a:tabLst>
                <a:tab pos="6111875" algn="l"/>
              </a:tabLst>
            </a:pPr>
            <a:r>
              <a:rPr lang="en-US" sz="2400" dirty="0">
                <a:latin typeface="Adobe Naskh Medium" panose="01010101010101010101" pitchFamily="50" charset="-78"/>
                <a:cs typeface="Adobe Naskh Medium" panose="01010101010101010101" pitchFamily="50" charset="-78"/>
              </a:rPr>
              <a:t>be regarded as having such an impairment.”</a:t>
            </a:r>
          </a:p>
          <a:p>
            <a:pPr marL="0" indent="0">
              <a:buNone/>
            </a:pPr>
            <a:endParaRPr lang="en-US" sz="2800" dirty="0">
              <a:latin typeface="Estrangelo Edessa" panose="03080600000000000000" pitchFamily="66" charset="0"/>
              <a:cs typeface="Estrangelo Edessa" panose="03080600000000000000" pitchFamily="66" charset="0"/>
            </a:endParaRPr>
          </a:p>
        </p:txBody>
      </p:sp>
      <p:sp>
        <p:nvSpPr>
          <p:cNvPr id="7" name="Action Button: End 6">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Beginning 7">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0" name="Action Button: Home 9">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37203" y="3277566"/>
            <a:ext cx="2670048" cy="2634606"/>
          </a:xfrm>
          <a:prstGeom prst="rect">
            <a:avLst/>
          </a:prstGeom>
        </p:spPr>
      </p:pic>
    </p:spTree>
    <p:extLst>
      <p:ext uri="{BB962C8B-B14F-4D97-AF65-F5344CB8AC3E}">
        <p14:creationId xmlns:p14="http://schemas.microsoft.com/office/powerpoint/2010/main" val="542298441"/>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fltVal val="0"/>
                                          </p:val>
                                        </p:tav>
                                        <p:tav tm="100000">
                                          <p:val>
                                            <p:strVal val="#ppt_w"/>
                                          </p:val>
                                        </p:tav>
                                      </p:tavLst>
                                    </p:anim>
                                    <p:anim calcmode="lin" valueType="num">
                                      <p:cBhvr>
                                        <p:cTn id="8" dur="2000" fill="hold"/>
                                        <p:tgtEl>
                                          <p:spTgt spid="3"/>
                                        </p:tgtEl>
                                        <p:attrNameLst>
                                          <p:attrName>ppt_h</p:attrName>
                                        </p:attrNameLst>
                                      </p:cBhvr>
                                      <p:tavLst>
                                        <p:tav tm="0">
                                          <p:val>
                                            <p:fltVal val="0"/>
                                          </p:val>
                                        </p:tav>
                                        <p:tav tm="100000">
                                          <p:val>
                                            <p:strVal val="#ppt_h"/>
                                          </p:val>
                                        </p:tav>
                                      </p:tavLst>
                                    </p:anim>
                                    <p:animEffect transition="in" filter="fade">
                                      <p:cBhvr>
                                        <p:cTn id="9" dur="2000"/>
                                        <p:tgtEl>
                                          <p:spTgt spid="3"/>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2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4">
                                            <p:txEl>
                                              <p:pRg st="0" end="0"/>
                                            </p:txEl>
                                          </p:spTgt>
                                        </p:tgtEl>
                                      </p:cBhvr>
                                    </p:animEffect>
                                  </p:childTnLst>
                                </p:cTn>
                              </p:par>
                            </p:childTnLst>
                          </p:cTn>
                        </p:par>
                        <p:par>
                          <p:cTn id="16" fill="hold">
                            <p:stCondLst>
                              <p:cond delay="4000"/>
                            </p:stCondLst>
                            <p:childTnLst>
                              <p:par>
                                <p:cTn id="17" presetID="53" presetClass="entr" presetSubtype="16" fill="hold" grpId="0" nodeType="after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p:cTn id="19" dur="2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20" dur="20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21" dur="2000"/>
                                        <p:tgtEl>
                                          <p:spTgt spid="4">
                                            <p:txEl>
                                              <p:pRg st="1" end="1"/>
                                            </p:txEl>
                                          </p:spTgt>
                                        </p:tgtEl>
                                      </p:cBhvr>
                                    </p:animEffect>
                                  </p:childTnLst>
                                </p:cTn>
                              </p:par>
                            </p:childTnLst>
                          </p:cTn>
                        </p:par>
                        <p:par>
                          <p:cTn id="22" fill="hold">
                            <p:stCondLst>
                              <p:cond delay="6000"/>
                            </p:stCondLst>
                            <p:childTnLst>
                              <p:par>
                                <p:cTn id="23" presetID="53" presetClass="entr" presetSubtype="16" fill="hold" grpId="0" nodeType="after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p:cTn id="25" dur="2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6" dur="20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27" dur="2000"/>
                                        <p:tgtEl>
                                          <p:spTgt spid="4">
                                            <p:txEl>
                                              <p:pRg st="2" end="2"/>
                                            </p:txEl>
                                          </p:spTgt>
                                        </p:tgtEl>
                                      </p:cBhvr>
                                    </p:animEffect>
                                  </p:childTnLst>
                                </p:cTn>
                              </p:par>
                            </p:childTnLst>
                          </p:cTn>
                        </p:par>
                        <p:par>
                          <p:cTn id="28" fill="hold">
                            <p:stCondLst>
                              <p:cond delay="8000"/>
                            </p:stCondLst>
                            <p:childTnLst>
                              <p:par>
                                <p:cTn id="29" presetID="53" presetClass="entr" presetSubtype="16" fill="hold" grpId="0" nodeType="after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p:cTn id="31" dur="2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32" dur="20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33" dur="2000"/>
                                        <p:tgtEl>
                                          <p:spTgt spid="4">
                                            <p:txEl>
                                              <p:pRg st="3" end="3"/>
                                            </p:txEl>
                                          </p:spTgt>
                                        </p:tgtEl>
                                      </p:cBhvr>
                                    </p:animEffect>
                                  </p:childTnLst>
                                </p:cTn>
                              </p:par>
                            </p:childTnLst>
                          </p:cTn>
                        </p:par>
                        <p:par>
                          <p:cTn id="34" fill="hold">
                            <p:stCondLst>
                              <p:cond delay="10000"/>
                            </p:stCondLst>
                            <p:childTnLst>
                              <p:par>
                                <p:cTn id="35" presetID="53" presetClass="entr" presetSubtype="16"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2000" fill="hold"/>
                                        <p:tgtEl>
                                          <p:spTgt spid="6"/>
                                        </p:tgtEl>
                                        <p:attrNameLst>
                                          <p:attrName>ppt_w</p:attrName>
                                        </p:attrNameLst>
                                      </p:cBhvr>
                                      <p:tavLst>
                                        <p:tav tm="0">
                                          <p:val>
                                            <p:fltVal val="0"/>
                                          </p:val>
                                        </p:tav>
                                        <p:tav tm="100000">
                                          <p:val>
                                            <p:strVal val="#ppt_w"/>
                                          </p:val>
                                        </p:tav>
                                      </p:tavLst>
                                    </p:anim>
                                    <p:anim calcmode="lin" valueType="num">
                                      <p:cBhvr>
                                        <p:cTn id="38" dur="2000" fill="hold"/>
                                        <p:tgtEl>
                                          <p:spTgt spid="6"/>
                                        </p:tgtEl>
                                        <p:attrNameLst>
                                          <p:attrName>ppt_h</p:attrName>
                                        </p:attrNameLst>
                                      </p:cBhvr>
                                      <p:tavLst>
                                        <p:tav tm="0">
                                          <p:val>
                                            <p:fltVal val="0"/>
                                          </p:val>
                                        </p:tav>
                                        <p:tav tm="100000">
                                          <p:val>
                                            <p:strVal val="#ppt_h"/>
                                          </p:val>
                                        </p:tav>
                                      </p:tavLst>
                                    </p:anim>
                                    <p:animEffect transition="in" filter="fade">
                                      <p:cBhvr>
                                        <p:cTn id="3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3" name="Title 2"/>
          <p:cNvSpPr>
            <a:spLocks noGrp="1"/>
          </p:cNvSpPr>
          <p:nvPr>
            <p:ph type="title"/>
          </p:nvPr>
        </p:nvSpPr>
        <p:spPr>
          <a:xfrm>
            <a:off x="1390374" y="962073"/>
            <a:ext cx="6377940" cy="533399"/>
          </a:xfrm>
        </p:spPr>
        <p:txBody>
          <a:bodyPr>
            <a:noAutofit/>
          </a:bodyPr>
          <a:lstStyle/>
          <a:p>
            <a:pPr algn="ct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Section 504</a:t>
            </a:r>
            <a:br>
              <a:rPr lang="en-US" dirty="0">
                <a:latin typeface="Adobe Naskh Medium" panose="01010101010101010101" pitchFamily="50" charset="-78"/>
                <a:ea typeface="Adobe Gothic Std B" panose="020B0800000000000000" pitchFamily="34" charset="-128"/>
                <a:cs typeface="Adobe Naskh Medium" panose="01010101010101010101" pitchFamily="50" charset="-78"/>
              </a:rPr>
            </a:br>
            <a:endParaRPr lang="en-US" dirty="0">
              <a:latin typeface="Adobe Naskh Medium" panose="01010101010101010101" pitchFamily="50" charset="-78"/>
              <a:cs typeface="Adobe Naskh Medium" panose="01010101010101010101" pitchFamily="50" charset="-78"/>
            </a:endParaRPr>
          </a:p>
        </p:txBody>
      </p:sp>
      <p:sp>
        <p:nvSpPr>
          <p:cNvPr id="4" name="Content Placeholder 3"/>
          <p:cNvSpPr>
            <a:spLocks noGrp="1"/>
          </p:cNvSpPr>
          <p:nvPr>
            <p:ph idx="1"/>
          </p:nvPr>
        </p:nvSpPr>
        <p:spPr>
          <a:xfrm>
            <a:off x="640080" y="1194122"/>
            <a:ext cx="7955280" cy="4743450"/>
          </a:xfrm>
        </p:spPr>
        <p:txBody>
          <a:bodyPr numCol="2">
            <a:normAutofit/>
          </a:bodyPr>
          <a:lstStyle/>
          <a:p>
            <a:pPr marL="0" indent="0">
              <a:buNone/>
            </a:pPr>
            <a:r>
              <a:rPr lang="en-US" sz="2400" dirty="0">
                <a:latin typeface="Adobe Naskh Medium" panose="01010101010101010101" pitchFamily="50" charset="-78"/>
                <a:cs typeface="Adobe Naskh Medium" panose="01010101010101010101" pitchFamily="50" charset="-78"/>
              </a:rPr>
              <a:t>“Section 504 requires that school districts provide a free appropriate public education (FAPE) to qualified students in their jurisdictions who have a physical or mental impairment that substantially limits one or more major life activities, regardless of the nature or severity of the disability. Under Section 504, FAPE means providing regular or special education and related aids and services designed to meet the student’s individual educational needs as adequately as the needs of nondisabled students are met.”</a:t>
            </a:r>
          </a:p>
          <a:p>
            <a:pPr marL="0" indent="0">
              <a:buNone/>
            </a:pPr>
            <a:endParaRPr lang="en-US" sz="1600" dirty="0">
              <a:latin typeface="Adobe Naskh Medium" panose="01010101010101010101" pitchFamily="50" charset="-78"/>
              <a:cs typeface="Adobe Naskh Medium" panose="01010101010101010101" pitchFamily="50" charset="-78"/>
            </a:endParaRPr>
          </a:p>
          <a:p>
            <a:pPr marL="0" indent="0">
              <a:buNone/>
            </a:pPr>
            <a:r>
              <a:rPr lang="en-US" sz="1600" dirty="0">
                <a:latin typeface="Adobe Naskh Medium" panose="01010101010101010101" pitchFamily="50" charset="-78"/>
                <a:cs typeface="Adobe Naskh Medium" panose="01010101010101010101" pitchFamily="50" charset="-78"/>
              </a:rPr>
              <a:t>(Center for Parent Information and Resources</a:t>
            </a:r>
          </a:p>
          <a:p>
            <a:pPr marL="0" indent="0">
              <a:spcBef>
                <a:spcPts val="0"/>
              </a:spcBef>
              <a:buNone/>
            </a:pPr>
            <a:r>
              <a:rPr lang="en-US" sz="1600" dirty="0">
                <a:latin typeface="Adobe Naskh Medium" panose="01010101010101010101" pitchFamily="50" charset="-78"/>
                <a:cs typeface="Adobe Naskh Medium" panose="01010101010101010101" pitchFamily="50" charset="-78"/>
              </a:rPr>
              <a:t>http://www.parentcenterhub.org/repository/section504/)</a:t>
            </a:r>
          </a:p>
          <a:p>
            <a:pPr marL="0" indent="0">
              <a:buNone/>
            </a:pPr>
            <a:endParaRPr lang="en-US" sz="2400" dirty="0">
              <a:latin typeface="Adobe Naskh Medium" panose="01010101010101010101" pitchFamily="50" charset="-78"/>
              <a:cs typeface="Adobe Naskh Medium" panose="01010101010101010101" pitchFamily="50" charset="-78"/>
            </a:endParaRPr>
          </a:p>
        </p:txBody>
      </p:sp>
      <p:sp>
        <p:nvSpPr>
          <p:cNvPr id="7" name="Action Button: End 6">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Beginning 7">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0" name="Action Button: Home 9">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66443" y="3638686"/>
            <a:ext cx="2586957" cy="2053141"/>
          </a:xfrm>
          <a:prstGeom prst="rect">
            <a:avLst/>
          </a:prstGeom>
        </p:spPr>
      </p:pic>
    </p:spTree>
    <p:extLst>
      <p:ext uri="{BB962C8B-B14F-4D97-AF65-F5344CB8AC3E}">
        <p14:creationId xmlns:p14="http://schemas.microsoft.com/office/powerpoint/2010/main" val="1857994606"/>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fltVal val="0"/>
                                          </p:val>
                                        </p:tav>
                                        <p:tav tm="100000">
                                          <p:val>
                                            <p:strVal val="#ppt_w"/>
                                          </p:val>
                                        </p:tav>
                                      </p:tavLst>
                                    </p:anim>
                                    <p:anim calcmode="lin" valueType="num">
                                      <p:cBhvr>
                                        <p:cTn id="8" dur="2000" fill="hold"/>
                                        <p:tgtEl>
                                          <p:spTgt spid="3"/>
                                        </p:tgtEl>
                                        <p:attrNameLst>
                                          <p:attrName>ppt_h</p:attrName>
                                        </p:attrNameLst>
                                      </p:cBhvr>
                                      <p:tavLst>
                                        <p:tav tm="0">
                                          <p:val>
                                            <p:fltVal val="0"/>
                                          </p:val>
                                        </p:tav>
                                        <p:tav tm="100000">
                                          <p:val>
                                            <p:strVal val="#ppt_h"/>
                                          </p:val>
                                        </p:tav>
                                      </p:tavLst>
                                    </p:anim>
                                    <p:animEffect transition="in" filter="fade">
                                      <p:cBhvr>
                                        <p:cTn id="9" dur="2000"/>
                                        <p:tgtEl>
                                          <p:spTgt spid="3"/>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2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4">
                                            <p:txEl>
                                              <p:pRg st="0" end="0"/>
                                            </p:txEl>
                                          </p:spTgt>
                                        </p:tgtEl>
                                      </p:cBhvr>
                                    </p:animEffect>
                                  </p:childTnLst>
                                </p:cTn>
                              </p:par>
                            </p:childTnLst>
                          </p:cTn>
                        </p:par>
                        <p:par>
                          <p:cTn id="16" fill="hold">
                            <p:stCondLst>
                              <p:cond delay="4000"/>
                            </p:stCondLst>
                            <p:childTnLst>
                              <p:par>
                                <p:cTn id="17" presetID="53" presetClass="entr" presetSubtype="16" fill="hold" grpId="0" nodeType="after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p:cTn id="19" dur="2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0" dur="20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21" dur="2000"/>
                                        <p:tgtEl>
                                          <p:spTgt spid="4">
                                            <p:txEl>
                                              <p:pRg st="2" end="2"/>
                                            </p:txEl>
                                          </p:spTgt>
                                        </p:tgtEl>
                                      </p:cBhvr>
                                    </p:animEffect>
                                  </p:childTnLst>
                                </p:cTn>
                              </p:par>
                            </p:childTnLst>
                          </p:cTn>
                        </p:par>
                        <p:par>
                          <p:cTn id="22" fill="hold">
                            <p:stCondLst>
                              <p:cond delay="6000"/>
                            </p:stCondLst>
                            <p:childTnLst>
                              <p:par>
                                <p:cTn id="23" presetID="53" presetClass="entr" presetSubtype="16" fill="hold" grpId="0" nodeType="after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p:cTn id="25" dur="2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6" dur="20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27" dur="2000"/>
                                        <p:tgtEl>
                                          <p:spTgt spid="4">
                                            <p:txEl>
                                              <p:pRg st="3" end="3"/>
                                            </p:txEl>
                                          </p:spTgt>
                                        </p:tgtEl>
                                      </p:cBhvr>
                                    </p:animEffect>
                                  </p:childTnLst>
                                </p:cTn>
                              </p:par>
                            </p:childTnLst>
                          </p:cTn>
                        </p:par>
                        <p:par>
                          <p:cTn id="28" fill="hold">
                            <p:stCondLst>
                              <p:cond delay="800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2000" fill="hold"/>
                                        <p:tgtEl>
                                          <p:spTgt spid="2"/>
                                        </p:tgtEl>
                                        <p:attrNameLst>
                                          <p:attrName>ppt_w</p:attrName>
                                        </p:attrNameLst>
                                      </p:cBhvr>
                                      <p:tavLst>
                                        <p:tav tm="0">
                                          <p:val>
                                            <p:fltVal val="0"/>
                                          </p:val>
                                        </p:tav>
                                        <p:tav tm="100000">
                                          <p:val>
                                            <p:strVal val="#ppt_w"/>
                                          </p:val>
                                        </p:tav>
                                      </p:tavLst>
                                    </p:anim>
                                    <p:anim calcmode="lin" valueType="num">
                                      <p:cBhvr>
                                        <p:cTn id="32" dur="2000" fill="hold"/>
                                        <p:tgtEl>
                                          <p:spTgt spid="2"/>
                                        </p:tgtEl>
                                        <p:attrNameLst>
                                          <p:attrName>ppt_h</p:attrName>
                                        </p:attrNameLst>
                                      </p:cBhvr>
                                      <p:tavLst>
                                        <p:tav tm="0">
                                          <p:val>
                                            <p:fltVal val="0"/>
                                          </p:val>
                                        </p:tav>
                                        <p:tav tm="100000">
                                          <p:val>
                                            <p:strVal val="#ppt_h"/>
                                          </p:val>
                                        </p:tav>
                                      </p:tavLst>
                                    </p:anim>
                                    <p:animEffect transition="in" filter="fade">
                                      <p:cBhvr>
                                        <p:cTn id="3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4" name="Action Button: End 3">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6" name="Action Button: Beginning 5">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Home 6">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 name="Title 1"/>
          <p:cNvSpPr>
            <a:spLocks noGrp="1"/>
          </p:cNvSpPr>
          <p:nvPr>
            <p:ph type="title"/>
          </p:nvPr>
        </p:nvSpPr>
        <p:spPr>
          <a:xfrm>
            <a:off x="563880" y="852916"/>
            <a:ext cx="7955280" cy="664377"/>
          </a:xfrm>
        </p:spPr>
        <p:txBody>
          <a:bodyPr>
            <a:noAutofit/>
          </a:bodyPr>
          <a:lstStyle/>
          <a:p>
            <a:pPr algn="ctr"/>
            <a:r>
              <a:rPr lang="en-US" sz="3200" dirty="0">
                <a:latin typeface="Adobe Naskh Medium" panose="01010101010101010101" pitchFamily="50" charset="-78"/>
                <a:ea typeface="Adobe Gothic Std B" panose="020B0800000000000000" pitchFamily="34" charset="-128"/>
                <a:cs typeface="Adobe Naskh Medium" panose="01010101010101010101" pitchFamily="50" charset="-78"/>
              </a:rPr>
              <a:t>Americans with Disabilities Act</a:t>
            </a:r>
            <a:br>
              <a:rPr lang="en-US" dirty="0">
                <a:latin typeface="Adobe Naskh Medium" panose="01010101010101010101" pitchFamily="50" charset="-78"/>
                <a:ea typeface="Adobe Gothic Std B" panose="020B0800000000000000" pitchFamily="34" charset="-128"/>
                <a:cs typeface="Adobe Naskh Medium" panose="01010101010101010101" pitchFamily="50" charset="-78"/>
              </a:rPr>
            </a:br>
            <a:endParaRPr lang="en-US" dirty="0">
              <a:latin typeface="Adobe Naskh Medium" panose="01010101010101010101" pitchFamily="50" charset="-78"/>
              <a:cs typeface="Adobe Naskh Medium" panose="01010101010101010101" pitchFamily="50" charset="-78"/>
            </a:endParaRPr>
          </a:p>
        </p:txBody>
      </p:sp>
      <p:sp>
        <p:nvSpPr>
          <p:cNvPr id="3" name="Content Placeholder 2"/>
          <p:cNvSpPr>
            <a:spLocks noGrp="1"/>
          </p:cNvSpPr>
          <p:nvPr>
            <p:ph idx="1"/>
          </p:nvPr>
        </p:nvSpPr>
        <p:spPr>
          <a:xfrm>
            <a:off x="609600" y="1234777"/>
            <a:ext cx="7955280" cy="4861223"/>
          </a:xfrm>
        </p:spPr>
        <p:txBody>
          <a:bodyPr numCol="2">
            <a:normAutofit/>
          </a:bodyPr>
          <a:lstStyle/>
          <a:p>
            <a:pPr marL="0" indent="0">
              <a:buNone/>
            </a:pPr>
            <a:r>
              <a:rPr lang="en-US" sz="2400" dirty="0">
                <a:latin typeface="Adobe Naskh Medium" panose="01010101010101010101" pitchFamily="50" charset="-78"/>
                <a:cs typeface="Adobe Naskh Medium" panose="01010101010101010101" pitchFamily="50" charset="-78"/>
              </a:rPr>
              <a:t>Legislation enacted in 1990 by congress, the Americans with Disabilities Act (ADA) was the United State's first complete civil rights law addressing the needs and rights of individuals with various physical and neurological disabilities. It prohibits in no uncertain manner the discrimination in employment, public services, public accommodations, and telecommunications and ensures equal opportunity for persons with disabilities in employment, State and local government services, public accommodations, commercial facilities, and transportation. These are the things Keller had fought for on behalf of the visually impaired it was now written in law for all disabled persons</a:t>
            </a:r>
          </a:p>
          <a:p>
            <a:pPr marL="0" indent="0">
              <a:buNone/>
            </a:pPr>
            <a:endParaRPr lang="en-US" dirty="0">
              <a:latin typeface="Adobe Naskh Medium" panose="01010101010101010101" pitchFamily="50" charset="-78"/>
              <a:cs typeface="Adobe Naskh Medium" panose="01010101010101010101" pitchFamily="50" charset="-78"/>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38549" y="4396014"/>
            <a:ext cx="1714500" cy="1714500"/>
          </a:xfrm>
          <a:prstGeom prst="rect">
            <a:avLst/>
          </a:prstGeom>
        </p:spPr>
      </p:pic>
    </p:spTree>
    <p:extLst>
      <p:ext uri="{BB962C8B-B14F-4D97-AF65-F5344CB8AC3E}">
        <p14:creationId xmlns:p14="http://schemas.microsoft.com/office/powerpoint/2010/main" val="3927770012"/>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2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3">
                                            <p:txEl>
                                              <p:pRg st="0" end="0"/>
                                            </p:txEl>
                                          </p:spTgt>
                                        </p:tgtEl>
                                      </p:cBhvr>
                                    </p:animEffect>
                                  </p:childTnLst>
                                </p:cTn>
                              </p:par>
                            </p:childTnLst>
                          </p:cTn>
                        </p:par>
                        <p:par>
                          <p:cTn id="16" fill="hold">
                            <p:stCondLst>
                              <p:cond delay="40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2000" fill="hold"/>
                                        <p:tgtEl>
                                          <p:spTgt spid="8"/>
                                        </p:tgtEl>
                                        <p:attrNameLst>
                                          <p:attrName>ppt_w</p:attrName>
                                        </p:attrNameLst>
                                      </p:cBhvr>
                                      <p:tavLst>
                                        <p:tav tm="0">
                                          <p:val>
                                            <p:fltVal val="0"/>
                                          </p:val>
                                        </p:tav>
                                        <p:tav tm="100000">
                                          <p:val>
                                            <p:strVal val="#ppt_w"/>
                                          </p:val>
                                        </p:tav>
                                      </p:tavLst>
                                    </p:anim>
                                    <p:anim calcmode="lin" valueType="num">
                                      <p:cBhvr>
                                        <p:cTn id="20" dur="2000" fill="hold"/>
                                        <p:tgtEl>
                                          <p:spTgt spid="8"/>
                                        </p:tgtEl>
                                        <p:attrNameLst>
                                          <p:attrName>ppt_h</p:attrName>
                                        </p:attrNameLst>
                                      </p:cBhvr>
                                      <p:tavLst>
                                        <p:tav tm="0">
                                          <p:val>
                                            <p:fltVal val="0"/>
                                          </p:val>
                                        </p:tav>
                                        <p:tav tm="100000">
                                          <p:val>
                                            <p:strVal val="#ppt_h"/>
                                          </p:val>
                                        </p:tav>
                                      </p:tavLst>
                                    </p:anim>
                                    <p:animEffect transition="in" filter="fade">
                                      <p:cBhvr>
                                        <p:cTn id="2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6" name="Action Button: End 5">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Beginning 6">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Home 7">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 name="Title 1"/>
          <p:cNvSpPr>
            <a:spLocks noGrp="1"/>
          </p:cNvSpPr>
          <p:nvPr>
            <p:ph type="title"/>
          </p:nvPr>
        </p:nvSpPr>
        <p:spPr>
          <a:xfrm>
            <a:off x="1524000" y="626480"/>
            <a:ext cx="6377940" cy="664377"/>
          </a:xfrm>
        </p:spPr>
        <p:txBody>
          <a:bodyPr>
            <a:normAutofit fontScale="90000"/>
          </a:bodyPr>
          <a:lstStyle/>
          <a:p>
            <a:pPr algn="ctr"/>
            <a:r>
              <a:rPr lang="en-US" sz="4400" dirty="0">
                <a:latin typeface="Adobe Naskh Medium" panose="01010101010101010101" pitchFamily="50" charset="-78"/>
                <a:ea typeface="Adobe Gothic Std B" panose="020B0800000000000000" pitchFamily="34" charset="-128"/>
                <a:cs typeface="Adobe Naskh Medium" panose="01010101010101010101" pitchFamily="50" charset="-78"/>
              </a:rPr>
              <a:t>Special Education</a:t>
            </a:r>
            <a:br>
              <a:rPr lang="en-US" dirty="0">
                <a:latin typeface="Estrangelo Edessa" panose="03080600000000000000" pitchFamily="66" charset="0"/>
                <a:ea typeface="Adobe Gothic Std B" panose="020B0800000000000000" pitchFamily="34" charset="-128"/>
                <a:cs typeface="Estrangelo Edessa" panose="03080600000000000000" pitchFamily="66" charset="0"/>
              </a:rPr>
            </a:br>
            <a:endParaRPr lang="en-US" dirty="0">
              <a:latin typeface="Estrangelo Edessa" panose="03080600000000000000" pitchFamily="66" charset="0"/>
              <a:cs typeface="Estrangelo Edessa" panose="03080600000000000000" pitchFamily="66" charset="0"/>
            </a:endParaRPr>
          </a:p>
        </p:txBody>
      </p:sp>
      <p:sp>
        <p:nvSpPr>
          <p:cNvPr id="3" name="Content Placeholder 2"/>
          <p:cNvSpPr>
            <a:spLocks noGrp="1"/>
          </p:cNvSpPr>
          <p:nvPr>
            <p:ph idx="1"/>
          </p:nvPr>
        </p:nvSpPr>
        <p:spPr>
          <a:xfrm>
            <a:off x="596705" y="998367"/>
            <a:ext cx="7955280" cy="5103495"/>
          </a:xfrm>
        </p:spPr>
        <p:txBody>
          <a:bodyPr numCol="2">
            <a:normAutofit/>
          </a:bodyPr>
          <a:lstStyle/>
          <a:p>
            <a:pPr marL="0" indent="0">
              <a:buNone/>
            </a:pPr>
            <a:r>
              <a:rPr lang="en-US" sz="2400" dirty="0">
                <a:latin typeface="Adobe Naskh Medium" panose="01010101010101010101" pitchFamily="50" charset="-78"/>
                <a:cs typeface="Adobe Naskh Medium" panose="01010101010101010101" pitchFamily="50" charset="-78"/>
              </a:rPr>
              <a:t>Special education refers to a range of educational and social services provided by the public school system and other educational institutions to individuals with disabilities who are between three and 21 years of age.</a:t>
            </a:r>
          </a:p>
          <a:p>
            <a:pPr marL="0" indent="0">
              <a:buNone/>
            </a:pPr>
            <a:endParaRPr lang="en-US" sz="2400" dirty="0">
              <a:latin typeface="Estrangelo Edessa" panose="03080600000000000000" pitchFamily="66" charset="0"/>
              <a:cs typeface="Estrangelo Edessa" panose="03080600000000000000" pitchFamily="66" charset="0"/>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2037" y="4044752"/>
            <a:ext cx="1687959" cy="1680457"/>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69261" y="1251732"/>
            <a:ext cx="1600200" cy="1828800"/>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01918" y="3697469"/>
            <a:ext cx="1674733" cy="2027740"/>
          </a:xfrm>
          <a:prstGeom prst="rect">
            <a:avLst/>
          </a:prstGeom>
        </p:spPr>
      </p:pic>
    </p:spTree>
    <p:extLst>
      <p:ext uri="{BB962C8B-B14F-4D97-AF65-F5344CB8AC3E}">
        <p14:creationId xmlns:p14="http://schemas.microsoft.com/office/powerpoint/2010/main" val="634646339"/>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2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3">
                                            <p:txEl>
                                              <p:pRg st="0" end="0"/>
                                            </p:txEl>
                                          </p:spTgt>
                                        </p:tgtEl>
                                      </p:cBhvr>
                                    </p:animEffect>
                                  </p:childTnLst>
                                </p:cTn>
                              </p:par>
                            </p:childTnLst>
                          </p:cTn>
                        </p:par>
                        <p:par>
                          <p:cTn id="16" fill="hold">
                            <p:stCondLst>
                              <p:cond delay="4000"/>
                            </p:stCondLst>
                            <p:childTnLst>
                              <p:par>
                                <p:cTn id="17" presetID="53" presetClass="entr" presetSubtype="52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2000" fill="hold"/>
                                        <p:tgtEl>
                                          <p:spTgt spid="9"/>
                                        </p:tgtEl>
                                        <p:attrNameLst>
                                          <p:attrName>ppt_w</p:attrName>
                                        </p:attrNameLst>
                                      </p:cBhvr>
                                      <p:tavLst>
                                        <p:tav tm="0">
                                          <p:val>
                                            <p:fltVal val="0"/>
                                          </p:val>
                                        </p:tav>
                                        <p:tav tm="100000">
                                          <p:val>
                                            <p:strVal val="#ppt_w"/>
                                          </p:val>
                                        </p:tav>
                                      </p:tavLst>
                                    </p:anim>
                                    <p:anim calcmode="lin" valueType="num">
                                      <p:cBhvr>
                                        <p:cTn id="20" dur="2000" fill="hold"/>
                                        <p:tgtEl>
                                          <p:spTgt spid="9"/>
                                        </p:tgtEl>
                                        <p:attrNameLst>
                                          <p:attrName>ppt_h</p:attrName>
                                        </p:attrNameLst>
                                      </p:cBhvr>
                                      <p:tavLst>
                                        <p:tav tm="0">
                                          <p:val>
                                            <p:fltVal val="0"/>
                                          </p:val>
                                        </p:tav>
                                        <p:tav tm="100000">
                                          <p:val>
                                            <p:strVal val="#ppt_h"/>
                                          </p:val>
                                        </p:tav>
                                      </p:tavLst>
                                    </p:anim>
                                    <p:animEffect transition="in" filter="fade">
                                      <p:cBhvr>
                                        <p:cTn id="21" dur="2000"/>
                                        <p:tgtEl>
                                          <p:spTgt spid="9"/>
                                        </p:tgtEl>
                                      </p:cBhvr>
                                    </p:animEffect>
                                    <p:anim calcmode="lin" valueType="num">
                                      <p:cBhvr>
                                        <p:cTn id="22" dur="2000" fill="hold"/>
                                        <p:tgtEl>
                                          <p:spTgt spid="9"/>
                                        </p:tgtEl>
                                        <p:attrNameLst>
                                          <p:attrName>ppt_x</p:attrName>
                                        </p:attrNameLst>
                                      </p:cBhvr>
                                      <p:tavLst>
                                        <p:tav tm="0">
                                          <p:val>
                                            <p:fltVal val="0.5"/>
                                          </p:val>
                                        </p:tav>
                                        <p:tav tm="100000">
                                          <p:val>
                                            <p:strVal val="#ppt_x"/>
                                          </p:val>
                                        </p:tav>
                                      </p:tavLst>
                                    </p:anim>
                                    <p:anim calcmode="lin" valueType="num">
                                      <p:cBhvr>
                                        <p:cTn id="23" dur="2000" fill="hold"/>
                                        <p:tgtEl>
                                          <p:spTgt spid="9"/>
                                        </p:tgtEl>
                                        <p:attrNameLst>
                                          <p:attrName>ppt_y</p:attrName>
                                        </p:attrNameLst>
                                      </p:cBhvr>
                                      <p:tavLst>
                                        <p:tav tm="0">
                                          <p:val>
                                            <p:fltVal val="0.5"/>
                                          </p:val>
                                        </p:tav>
                                        <p:tav tm="100000">
                                          <p:val>
                                            <p:strVal val="#ppt_y"/>
                                          </p:val>
                                        </p:tav>
                                      </p:tavLst>
                                    </p:anim>
                                  </p:childTnLst>
                                </p:cTn>
                              </p:par>
                            </p:childTnLst>
                          </p:cTn>
                        </p:par>
                        <p:par>
                          <p:cTn id="24" fill="hold">
                            <p:stCondLst>
                              <p:cond delay="6000"/>
                            </p:stCondLst>
                            <p:childTnLst>
                              <p:par>
                                <p:cTn id="25" presetID="53" presetClass="entr" presetSubtype="16"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2000" fill="hold"/>
                                        <p:tgtEl>
                                          <p:spTgt spid="4"/>
                                        </p:tgtEl>
                                        <p:attrNameLst>
                                          <p:attrName>ppt_w</p:attrName>
                                        </p:attrNameLst>
                                      </p:cBhvr>
                                      <p:tavLst>
                                        <p:tav tm="0">
                                          <p:val>
                                            <p:fltVal val="0"/>
                                          </p:val>
                                        </p:tav>
                                        <p:tav tm="100000">
                                          <p:val>
                                            <p:strVal val="#ppt_w"/>
                                          </p:val>
                                        </p:tav>
                                      </p:tavLst>
                                    </p:anim>
                                    <p:anim calcmode="lin" valueType="num">
                                      <p:cBhvr>
                                        <p:cTn id="28" dur="2000" fill="hold"/>
                                        <p:tgtEl>
                                          <p:spTgt spid="4"/>
                                        </p:tgtEl>
                                        <p:attrNameLst>
                                          <p:attrName>ppt_h</p:attrName>
                                        </p:attrNameLst>
                                      </p:cBhvr>
                                      <p:tavLst>
                                        <p:tav tm="0">
                                          <p:val>
                                            <p:fltVal val="0"/>
                                          </p:val>
                                        </p:tav>
                                        <p:tav tm="100000">
                                          <p:val>
                                            <p:strVal val="#ppt_h"/>
                                          </p:val>
                                        </p:tav>
                                      </p:tavLst>
                                    </p:anim>
                                    <p:animEffect transition="in" filter="fade">
                                      <p:cBhvr>
                                        <p:cTn id="29" dur="2000"/>
                                        <p:tgtEl>
                                          <p:spTgt spid="4"/>
                                        </p:tgtEl>
                                      </p:cBhvr>
                                    </p:animEffect>
                                  </p:childTnLst>
                                </p:cTn>
                              </p:par>
                            </p:childTnLst>
                          </p:cTn>
                        </p:par>
                        <p:par>
                          <p:cTn id="30" fill="hold">
                            <p:stCondLst>
                              <p:cond delay="8000"/>
                            </p:stCondLst>
                            <p:childTnLst>
                              <p:par>
                                <p:cTn id="31" presetID="53" presetClass="entr" presetSubtype="16"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2000" fill="hold"/>
                                        <p:tgtEl>
                                          <p:spTgt spid="10"/>
                                        </p:tgtEl>
                                        <p:attrNameLst>
                                          <p:attrName>ppt_w</p:attrName>
                                        </p:attrNameLst>
                                      </p:cBhvr>
                                      <p:tavLst>
                                        <p:tav tm="0">
                                          <p:val>
                                            <p:fltVal val="0"/>
                                          </p:val>
                                        </p:tav>
                                        <p:tav tm="100000">
                                          <p:val>
                                            <p:strVal val="#ppt_w"/>
                                          </p:val>
                                        </p:tav>
                                      </p:tavLst>
                                    </p:anim>
                                    <p:anim calcmode="lin" valueType="num">
                                      <p:cBhvr>
                                        <p:cTn id="34" dur="2000" fill="hold"/>
                                        <p:tgtEl>
                                          <p:spTgt spid="10"/>
                                        </p:tgtEl>
                                        <p:attrNameLst>
                                          <p:attrName>ppt_h</p:attrName>
                                        </p:attrNameLst>
                                      </p:cBhvr>
                                      <p:tavLst>
                                        <p:tav tm="0">
                                          <p:val>
                                            <p:fltVal val="0"/>
                                          </p:val>
                                        </p:tav>
                                        <p:tav tm="100000">
                                          <p:val>
                                            <p:strVal val="#ppt_h"/>
                                          </p:val>
                                        </p:tav>
                                      </p:tavLst>
                                    </p:anim>
                                    <p:animEffect transition="in" filter="fade">
                                      <p:cBhvr>
                                        <p:cTn id="35"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3" name="Title 2"/>
          <p:cNvSpPr>
            <a:spLocks noGrp="1"/>
          </p:cNvSpPr>
          <p:nvPr>
            <p:ph type="title"/>
          </p:nvPr>
        </p:nvSpPr>
        <p:spPr>
          <a:xfrm>
            <a:off x="609600" y="248243"/>
            <a:ext cx="7955280" cy="1149434"/>
          </a:xfrm>
        </p:spPr>
        <p:txBody>
          <a:bodyPr>
            <a:normAutofit fontScale="90000"/>
          </a:bodyPr>
          <a:lstStyle/>
          <a:p>
            <a:pPr algn="ctr"/>
            <a:r>
              <a:rPr lang="en-US" dirty="0">
                <a:latin typeface="Adobe Naskh Medium" panose="01010101010101010101" pitchFamily="50" charset="-78"/>
                <a:cs typeface="Adobe Naskh Medium" panose="01010101010101010101" pitchFamily="50" charset="-78"/>
              </a:rPr>
              <a:t>They Did it Against the Odds</a:t>
            </a:r>
          </a:p>
        </p:txBody>
      </p:sp>
      <p:sp>
        <p:nvSpPr>
          <p:cNvPr id="6" name="Action Button: End 5">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Beginning 6">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Home 7">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pic>
        <p:nvPicPr>
          <p:cNvPr id="20" name="Pictur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99841" y="1056529"/>
            <a:ext cx="1074057" cy="1342571"/>
          </a:xfrm>
          <a:prstGeom prst="rect">
            <a:avLst/>
          </a:prstGeom>
        </p:spPr>
      </p:pic>
      <p:pic>
        <p:nvPicPr>
          <p:cNvPr id="22" name="Picture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99778" y="2898590"/>
            <a:ext cx="1779959" cy="987552"/>
          </a:xfrm>
          <a:prstGeom prst="rect">
            <a:avLst/>
          </a:prstGeom>
        </p:spPr>
      </p:pic>
      <p:pic>
        <p:nvPicPr>
          <p:cNvPr id="24" name="Picture 2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6853" y="4332084"/>
            <a:ext cx="1078992" cy="1557903"/>
          </a:xfrm>
          <a:prstGeom prst="rect">
            <a:avLst/>
          </a:prstGeom>
        </p:spPr>
      </p:pic>
      <p:pic>
        <p:nvPicPr>
          <p:cNvPr id="26" name="Picture 2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54362" y="1056529"/>
            <a:ext cx="1078992" cy="1318178"/>
          </a:xfrm>
          <a:prstGeom prst="rect">
            <a:avLst/>
          </a:prstGeom>
        </p:spPr>
      </p:pic>
      <p:pic>
        <p:nvPicPr>
          <p:cNvPr id="28" name="Picture 2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55050" y="2927481"/>
            <a:ext cx="1783080" cy="891540"/>
          </a:xfrm>
          <a:prstGeom prst="rect">
            <a:avLst/>
          </a:prstGeom>
        </p:spPr>
      </p:pic>
      <p:pic>
        <p:nvPicPr>
          <p:cNvPr id="32" name="Content Placeholder 31"/>
          <p:cNvPicPr>
            <a:picLocks noGrp="1" noChangeAspect="1"/>
          </p:cNvPicPr>
          <p:nvPr>
            <p:ph idx="1"/>
          </p:nvPr>
        </p:nvPicPr>
        <p:blipFill>
          <a:blip r:embed="rId9">
            <a:extLst>
              <a:ext uri="{28A0092B-C50C-407E-A947-70E740481C1C}">
                <a14:useLocalDpi xmlns:a14="http://schemas.microsoft.com/office/drawing/2010/main" val="0"/>
              </a:ext>
            </a:extLst>
          </a:blip>
          <a:stretch>
            <a:fillRect/>
          </a:stretch>
        </p:blipFill>
        <p:spPr>
          <a:xfrm>
            <a:off x="1169115" y="1044624"/>
            <a:ext cx="1444801" cy="1344168"/>
          </a:xfrm>
        </p:spPr>
      </p:pic>
      <p:pic>
        <p:nvPicPr>
          <p:cNvPr id="34" name="Picture 3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946255" y="4523023"/>
            <a:ext cx="1160872" cy="1344168"/>
          </a:xfrm>
          <a:prstGeom prst="rect">
            <a:avLst/>
          </a:prstGeom>
        </p:spPr>
      </p:pic>
      <p:pic>
        <p:nvPicPr>
          <p:cNvPr id="36" name="Picture 3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057574" y="4332085"/>
            <a:ext cx="1078992" cy="1557903"/>
          </a:xfrm>
          <a:prstGeom prst="rect">
            <a:avLst/>
          </a:prstGeom>
        </p:spPr>
      </p:pic>
      <p:sp>
        <p:nvSpPr>
          <p:cNvPr id="4" name="TextBox 3"/>
          <p:cNvSpPr txBox="1"/>
          <p:nvPr/>
        </p:nvSpPr>
        <p:spPr>
          <a:xfrm>
            <a:off x="1188268" y="2410158"/>
            <a:ext cx="1361050" cy="292388"/>
          </a:xfrm>
          <a:prstGeom prst="rect">
            <a:avLst/>
          </a:prstGeom>
          <a:noFill/>
        </p:spPr>
        <p:txBody>
          <a:bodyPr wrap="square" rtlCol="0">
            <a:spAutoFit/>
          </a:bodyPr>
          <a:lstStyle/>
          <a:p>
            <a:r>
              <a:rPr lang="en-US" sz="1300" dirty="0">
                <a:latin typeface="Estrangelo Edessa" panose="03080600000000000000" pitchFamily="66" charset="0"/>
                <a:cs typeface="Estrangelo Edessa" panose="03080600000000000000" pitchFamily="66" charset="0"/>
              </a:rPr>
              <a:t>Stephen Hawking</a:t>
            </a:r>
          </a:p>
        </p:txBody>
      </p:sp>
      <p:sp>
        <p:nvSpPr>
          <p:cNvPr id="5" name="TextBox 4"/>
          <p:cNvSpPr txBox="1"/>
          <p:nvPr/>
        </p:nvSpPr>
        <p:spPr>
          <a:xfrm>
            <a:off x="3866932" y="2399100"/>
            <a:ext cx="1561646" cy="276999"/>
          </a:xfrm>
          <a:prstGeom prst="rect">
            <a:avLst/>
          </a:prstGeom>
          <a:noFill/>
        </p:spPr>
        <p:txBody>
          <a:bodyPr wrap="none" rtlCol="0">
            <a:spAutoFit/>
          </a:bodyPr>
          <a:lstStyle/>
          <a:p>
            <a:r>
              <a:rPr lang="en-US" sz="1200" dirty="0">
                <a:latin typeface="Estrangelo Edessa" panose="03080600000000000000" pitchFamily="66" charset="0"/>
                <a:cs typeface="Estrangelo Edessa" panose="03080600000000000000" pitchFamily="66" charset="0"/>
              </a:rPr>
              <a:t>Ludwig van Beethoven</a:t>
            </a:r>
          </a:p>
        </p:txBody>
      </p:sp>
      <p:sp>
        <p:nvSpPr>
          <p:cNvPr id="9" name="TextBox 8"/>
          <p:cNvSpPr txBox="1"/>
          <p:nvPr/>
        </p:nvSpPr>
        <p:spPr>
          <a:xfrm>
            <a:off x="6777778" y="2402557"/>
            <a:ext cx="1277914" cy="276999"/>
          </a:xfrm>
          <a:prstGeom prst="rect">
            <a:avLst/>
          </a:prstGeom>
          <a:noFill/>
        </p:spPr>
        <p:txBody>
          <a:bodyPr wrap="none" rtlCol="0">
            <a:spAutoFit/>
          </a:bodyPr>
          <a:lstStyle/>
          <a:p>
            <a:r>
              <a:rPr lang="en-US" sz="1200" dirty="0">
                <a:latin typeface="Estrangelo Edessa" panose="03080600000000000000" pitchFamily="66" charset="0"/>
                <a:cs typeface="Estrangelo Edessa" panose="03080600000000000000" pitchFamily="66" charset="0"/>
              </a:rPr>
              <a:t>Vincent van Gogh</a:t>
            </a:r>
          </a:p>
        </p:txBody>
      </p:sp>
      <p:sp>
        <p:nvSpPr>
          <p:cNvPr id="10" name="TextBox 9"/>
          <p:cNvSpPr txBox="1"/>
          <p:nvPr/>
        </p:nvSpPr>
        <p:spPr>
          <a:xfrm>
            <a:off x="1339923" y="3798553"/>
            <a:ext cx="1103187" cy="276999"/>
          </a:xfrm>
          <a:prstGeom prst="rect">
            <a:avLst/>
          </a:prstGeom>
          <a:noFill/>
        </p:spPr>
        <p:txBody>
          <a:bodyPr wrap="none" rtlCol="0">
            <a:spAutoFit/>
          </a:bodyPr>
          <a:lstStyle/>
          <a:p>
            <a:r>
              <a:rPr lang="en-US" sz="1200" dirty="0">
                <a:latin typeface="Estrangelo Edessa" panose="03080600000000000000" pitchFamily="66" charset="0"/>
                <a:cs typeface="Estrangelo Edessa" panose="03080600000000000000" pitchFamily="66" charset="0"/>
              </a:rPr>
              <a:t>Stevie Wonder</a:t>
            </a:r>
          </a:p>
        </p:txBody>
      </p:sp>
      <p:sp>
        <p:nvSpPr>
          <p:cNvPr id="11" name="TextBox 10"/>
          <p:cNvSpPr txBox="1"/>
          <p:nvPr/>
        </p:nvSpPr>
        <p:spPr>
          <a:xfrm>
            <a:off x="6820785" y="3905231"/>
            <a:ext cx="1196161" cy="276999"/>
          </a:xfrm>
          <a:prstGeom prst="rect">
            <a:avLst/>
          </a:prstGeom>
          <a:noFill/>
        </p:spPr>
        <p:txBody>
          <a:bodyPr wrap="none" rtlCol="0">
            <a:spAutoFit/>
          </a:bodyPr>
          <a:lstStyle/>
          <a:p>
            <a:r>
              <a:rPr lang="en-US" sz="1200" dirty="0" err="1">
                <a:latin typeface="Estrangelo Edessa" panose="03080600000000000000" pitchFamily="66" charset="0"/>
                <a:cs typeface="Estrangelo Edessa" panose="03080600000000000000" pitchFamily="66" charset="0"/>
              </a:rPr>
              <a:t>Sudha</a:t>
            </a:r>
            <a:r>
              <a:rPr lang="en-US" sz="1200" dirty="0">
                <a:latin typeface="Estrangelo Edessa" panose="03080600000000000000" pitchFamily="66" charset="0"/>
                <a:cs typeface="Estrangelo Edessa" panose="03080600000000000000" pitchFamily="66" charset="0"/>
              </a:rPr>
              <a:t> </a:t>
            </a:r>
            <a:r>
              <a:rPr lang="en-US" sz="1200" dirty="0" err="1">
                <a:latin typeface="Estrangelo Edessa" panose="03080600000000000000" pitchFamily="66" charset="0"/>
                <a:cs typeface="Estrangelo Edessa" panose="03080600000000000000" pitchFamily="66" charset="0"/>
              </a:rPr>
              <a:t>Chandran</a:t>
            </a:r>
            <a:endParaRPr lang="en-US" sz="1200" dirty="0">
              <a:latin typeface="Estrangelo Edessa" panose="03080600000000000000" pitchFamily="66" charset="0"/>
              <a:cs typeface="Estrangelo Edessa" panose="03080600000000000000" pitchFamily="66" charset="0"/>
            </a:endParaRPr>
          </a:p>
        </p:txBody>
      </p:sp>
      <p:sp>
        <p:nvSpPr>
          <p:cNvPr id="12" name="TextBox 11"/>
          <p:cNvSpPr txBox="1"/>
          <p:nvPr/>
        </p:nvSpPr>
        <p:spPr>
          <a:xfrm>
            <a:off x="962656" y="5897704"/>
            <a:ext cx="1784463" cy="276999"/>
          </a:xfrm>
          <a:prstGeom prst="rect">
            <a:avLst/>
          </a:prstGeom>
          <a:noFill/>
        </p:spPr>
        <p:txBody>
          <a:bodyPr wrap="none" rtlCol="0">
            <a:spAutoFit/>
          </a:bodyPr>
          <a:lstStyle/>
          <a:p>
            <a:r>
              <a:rPr lang="en-US" sz="1200" dirty="0">
                <a:latin typeface="Estrangelo Edessa" panose="03080600000000000000" pitchFamily="66" charset="0"/>
                <a:cs typeface="Estrangelo Edessa" panose="03080600000000000000" pitchFamily="66" charset="0"/>
              </a:rPr>
              <a:t>Franklin Delano Roosevelt</a:t>
            </a:r>
          </a:p>
        </p:txBody>
      </p:sp>
      <p:sp>
        <p:nvSpPr>
          <p:cNvPr id="13" name="TextBox 12"/>
          <p:cNvSpPr txBox="1"/>
          <p:nvPr/>
        </p:nvSpPr>
        <p:spPr>
          <a:xfrm>
            <a:off x="4053491" y="5897704"/>
            <a:ext cx="1087157" cy="276999"/>
          </a:xfrm>
          <a:prstGeom prst="rect">
            <a:avLst/>
          </a:prstGeom>
          <a:noFill/>
        </p:spPr>
        <p:txBody>
          <a:bodyPr wrap="none" rtlCol="0">
            <a:spAutoFit/>
          </a:bodyPr>
          <a:lstStyle/>
          <a:p>
            <a:r>
              <a:rPr lang="en-US" sz="1200" dirty="0">
                <a:latin typeface="Estrangelo Edessa" panose="03080600000000000000" pitchFamily="66" charset="0"/>
                <a:cs typeface="Estrangelo Edessa" panose="03080600000000000000" pitchFamily="66" charset="0"/>
              </a:rPr>
              <a:t>Oscar Pistorius</a:t>
            </a:r>
          </a:p>
        </p:txBody>
      </p:sp>
      <p:sp>
        <p:nvSpPr>
          <p:cNvPr id="14" name="TextBox 13"/>
          <p:cNvSpPr txBox="1"/>
          <p:nvPr/>
        </p:nvSpPr>
        <p:spPr>
          <a:xfrm>
            <a:off x="6954212" y="5889988"/>
            <a:ext cx="1079142" cy="276999"/>
          </a:xfrm>
          <a:prstGeom prst="rect">
            <a:avLst/>
          </a:prstGeom>
          <a:noFill/>
        </p:spPr>
        <p:txBody>
          <a:bodyPr wrap="none" rtlCol="0">
            <a:spAutoFit/>
          </a:bodyPr>
          <a:lstStyle/>
          <a:p>
            <a:r>
              <a:rPr lang="en-US" sz="1200" dirty="0">
                <a:latin typeface="Estrangelo Edessa" panose="03080600000000000000" pitchFamily="66" charset="0"/>
                <a:cs typeface="Estrangelo Edessa" panose="03080600000000000000" pitchFamily="66" charset="0"/>
              </a:rPr>
              <a:t>Albert Einstein</a:t>
            </a:r>
          </a:p>
        </p:txBody>
      </p:sp>
    </p:spTree>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fltVal val="0"/>
                                          </p:val>
                                        </p:tav>
                                        <p:tav tm="100000">
                                          <p:val>
                                            <p:strVal val="#ppt_w"/>
                                          </p:val>
                                        </p:tav>
                                      </p:tavLst>
                                    </p:anim>
                                    <p:anim calcmode="lin" valueType="num">
                                      <p:cBhvr>
                                        <p:cTn id="8" dur="2000" fill="hold"/>
                                        <p:tgtEl>
                                          <p:spTgt spid="3"/>
                                        </p:tgtEl>
                                        <p:attrNameLst>
                                          <p:attrName>ppt_h</p:attrName>
                                        </p:attrNameLst>
                                      </p:cBhvr>
                                      <p:tavLst>
                                        <p:tav tm="0">
                                          <p:val>
                                            <p:fltVal val="0"/>
                                          </p:val>
                                        </p:tav>
                                        <p:tav tm="100000">
                                          <p:val>
                                            <p:strVal val="#ppt_h"/>
                                          </p:val>
                                        </p:tav>
                                      </p:tavLst>
                                    </p:anim>
                                    <p:animEffect transition="in" filter="fade">
                                      <p:cBhvr>
                                        <p:cTn id="9" dur="2000"/>
                                        <p:tgtEl>
                                          <p:spTgt spid="3"/>
                                        </p:tgtEl>
                                      </p:cBhvr>
                                    </p:animEffect>
                                  </p:childTnLst>
                                </p:cTn>
                              </p:par>
                            </p:childTnLst>
                          </p:cTn>
                        </p:par>
                        <p:par>
                          <p:cTn id="10" fill="hold">
                            <p:stCondLst>
                              <p:cond delay="2000"/>
                            </p:stCondLst>
                            <p:childTnLst>
                              <p:par>
                                <p:cTn id="11" presetID="53" presetClass="entr" presetSubtype="16"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2000" fill="hold"/>
                                        <p:tgtEl>
                                          <p:spTgt spid="32"/>
                                        </p:tgtEl>
                                        <p:attrNameLst>
                                          <p:attrName>ppt_w</p:attrName>
                                        </p:attrNameLst>
                                      </p:cBhvr>
                                      <p:tavLst>
                                        <p:tav tm="0">
                                          <p:val>
                                            <p:fltVal val="0"/>
                                          </p:val>
                                        </p:tav>
                                        <p:tav tm="100000">
                                          <p:val>
                                            <p:strVal val="#ppt_w"/>
                                          </p:val>
                                        </p:tav>
                                      </p:tavLst>
                                    </p:anim>
                                    <p:anim calcmode="lin" valueType="num">
                                      <p:cBhvr>
                                        <p:cTn id="14" dur="2000" fill="hold"/>
                                        <p:tgtEl>
                                          <p:spTgt spid="32"/>
                                        </p:tgtEl>
                                        <p:attrNameLst>
                                          <p:attrName>ppt_h</p:attrName>
                                        </p:attrNameLst>
                                      </p:cBhvr>
                                      <p:tavLst>
                                        <p:tav tm="0">
                                          <p:val>
                                            <p:fltVal val="0"/>
                                          </p:val>
                                        </p:tav>
                                        <p:tav tm="100000">
                                          <p:val>
                                            <p:strVal val="#ppt_h"/>
                                          </p:val>
                                        </p:tav>
                                      </p:tavLst>
                                    </p:anim>
                                    <p:animEffect transition="in" filter="fade">
                                      <p:cBhvr>
                                        <p:cTn id="15" dur="2000"/>
                                        <p:tgtEl>
                                          <p:spTgt spid="32"/>
                                        </p:tgtEl>
                                      </p:cBhvr>
                                    </p:animEffect>
                                  </p:childTnLst>
                                </p:cTn>
                              </p:par>
                            </p:childTnLst>
                          </p:cTn>
                        </p:par>
                        <p:par>
                          <p:cTn id="16" fill="hold">
                            <p:stCondLst>
                              <p:cond delay="4000"/>
                            </p:stCondLst>
                            <p:childTnLst>
                              <p:par>
                                <p:cTn id="17" presetID="53" presetClass="entr" presetSubtype="16"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2000" fill="hold"/>
                                        <p:tgtEl>
                                          <p:spTgt spid="4"/>
                                        </p:tgtEl>
                                        <p:attrNameLst>
                                          <p:attrName>ppt_w</p:attrName>
                                        </p:attrNameLst>
                                      </p:cBhvr>
                                      <p:tavLst>
                                        <p:tav tm="0">
                                          <p:val>
                                            <p:fltVal val="0"/>
                                          </p:val>
                                        </p:tav>
                                        <p:tav tm="100000">
                                          <p:val>
                                            <p:strVal val="#ppt_w"/>
                                          </p:val>
                                        </p:tav>
                                      </p:tavLst>
                                    </p:anim>
                                    <p:anim calcmode="lin" valueType="num">
                                      <p:cBhvr>
                                        <p:cTn id="20" dur="2000" fill="hold"/>
                                        <p:tgtEl>
                                          <p:spTgt spid="4"/>
                                        </p:tgtEl>
                                        <p:attrNameLst>
                                          <p:attrName>ppt_h</p:attrName>
                                        </p:attrNameLst>
                                      </p:cBhvr>
                                      <p:tavLst>
                                        <p:tav tm="0">
                                          <p:val>
                                            <p:fltVal val="0"/>
                                          </p:val>
                                        </p:tav>
                                        <p:tav tm="100000">
                                          <p:val>
                                            <p:strVal val="#ppt_h"/>
                                          </p:val>
                                        </p:tav>
                                      </p:tavLst>
                                    </p:anim>
                                    <p:animEffect transition="in" filter="fade">
                                      <p:cBhvr>
                                        <p:cTn id="21" dur="2000"/>
                                        <p:tgtEl>
                                          <p:spTgt spid="4"/>
                                        </p:tgtEl>
                                      </p:cBhvr>
                                    </p:animEffect>
                                  </p:childTnLst>
                                </p:cTn>
                              </p:par>
                            </p:childTnLst>
                          </p:cTn>
                        </p:par>
                        <p:par>
                          <p:cTn id="22" fill="hold">
                            <p:stCondLst>
                              <p:cond delay="6000"/>
                            </p:stCondLst>
                            <p:childTnLst>
                              <p:par>
                                <p:cTn id="23" presetID="53" presetClass="entr" presetSubtype="16"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2000" fill="hold"/>
                                        <p:tgtEl>
                                          <p:spTgt spid="20"/>
                                        </p:tgtEl>
                                        <p:attrNameLst>
                                          <p:attrName>ppt_w</p:attrName>
                                        </p:attrNameLst>
                                      </p:cBhvr>
                                      <p:tavLst>
                                        <p:tav tm="0">
                                          <p:val>
                                            <p:fltVal val="0"/>
                                          </p:val>
                                        </p:tav>
                                        <p:tav tm="100000">
                                          <p:val>
                                            <p:strVal val="#ppt_w"/>
                                          </p:val>
                                        </p:tav>
                                      </p:tavLst>
                                    </p:anim>
                                    <p:anim calcmode="lin" valueType="num">
                                      <p:cBhvr>
                                        <p:cTn id="26" dur="2000" fill="hold"/>
                                        <p:tgtEl>
                                          <p:spTgt spid="20"/>
                                        </p:tgtEl>
                                        <p:attrNameLst>
                                          <p:attrName>ppt_h</p:attrName>
                                        </p:attrNameLst>
                                      </p:cBhvr>
                                      <p:tavLst>
                                        <p:tav tm="0">
                                          <p:val>
                                            <p:fltVal val="0"/>
                                          </p:val>
                                        </p:tav>
                                        <p:tav tm="100000">
                                          <p:val>
                                            <p:strVal val="#ppt_h"/>
                                          </p:val>
                                        </p:tav>
                                      </p:tavLst>
                                    </p:anim>
                                    <p:animEffect transition="in" filter="fade">
                                      <p:cBhvr>
                                        <p:cTn id="27" dur="2000"/>
                                        <p:tgtEl>
                                          <p:spTgt spid="20"/>
                                        </p:tgtEl>
                                      </p:cBhvr>
                                    </p:animEffect>
                                  </p:childTnLst>
                                </p:cTn>
                              </p:par>
                            </p:childTnLst>
                          </p:cTn>
                        </p:par>
                        <p:par>
                          <p:cTn id="28" fill="hold">
                            <p:stCondLst>
                              <p:cond delay="8000"/>
                            </p:stCondLst>
                            <p:childTnLst>
                              <p:par>
                                <p:cTn id="29" presetID="53" presetClass="entr" presetSubtype="16"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2000" fill="hold"/>
                                        <p:tgtEl>
                                          <p:spTgt spid="5"/>
                                        </p:tgtEl>
                                        <p:attrNameLst>
                                          <p:attrName>ppt_w</p:attrName>
                                        </p:attrNameLst>
                                      </p:cBhvr>
                                      <p:tavLst>
                                        <p:tav tm="0">
                                          <p:val>
                                            <p:fltVal val="0"/>
                                          </p:val>
                                        </p:tav>
                                        <p:tav tm="100000">
                                          <p:val>
                                            <p:strVal val="#ppt_w"/>
                                          </p:val>
                                        </p:tav>
                                      </p:tavLst>
                                    </p:anim>
                                    <p:anim calcmode="lin" valueType="num">
                                      <p:cBhvr>
                                        <p:cTn id="32" dur="2000" fill="hold"/>
                                        <p:tgtEl>
                                          <p:spTgt spid="5"/>
                                        </p:tgtEl>
                                        <p:attrNameLst>
                                          <p:attrName>ppt_h</p:attrName>
                                        </p:attrNameLst>
                                      </p:cBhvr>
                                      <p:tavLst>
                                        <p:tav tm="0">
                                          <p:val>
                                            <p:fltVal val="0"/>
                                          </p:val>
                                        </p:tav>
                                        <p:tav tm="100000">
                                          <p:val>
                                            <p:strVal val="#ppt_h"/>
                                          </p:val>
                                        </p:tav>
                                      </p:tavLst>
                                    </p:anim>
                                    <p:animEffect transition="in" filter="fade">
                                      <p:cBhvr>
                                        <p:cTn id="33" dur="2000"/>
                                        <p:tgtEl>
                                          <p:spTgt spid="5"/>
                                        </p:tgtEl>
                                      </p:cBhvr>
                                    </p:animEffect>
                                  </p:childTnLst>
                                </p:cTn>
                              </p:par>
                            </p:childTnLst>
                          </p:cTn>
                        </p:par>
                        <p:par>
                          <p:cTn id="34" fill="hold">
                            <p:stCondLst>
                              <p:cond delay="10000"/>
                            </p:stCondLst>
                            <p:childTnLst>
                              <p:par>
                                <p:cTn id="35" presetID="53" presetClass="entr" presetSubtype="16"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2000" fill="hold"/>
                                        <p:tgtEl>
                                          <p:spTgt spid="26"/>
                                        </p:tgtEl>
                                        <p:attrNameLst>
                                          <p:attrName>ppt_w</p:attrName>
                                        </p:attrNameLst>
                                      </p:cBhvr>
                                      <p:tavLst>
                                        <p:tav tm="0">
                                          <p:val>
                                            <p:fltVal val="0"/>
                                          </p:val>
                                        </p:tav>
                                        <p:tav tm="100000">
                                          <p:val>
                                            <p:strVal val="#ppt_w"/>
                                          </p:val>
                                        </p:tav>
                                      </p:tavLst>
                                    </p:anim>
                                    <p:anim calcmode="lin" valueType="num">
                                      <p:cBhvr>
                                        <p:cTn id="38" dur="2000" fill="hold"/>
                                        <p:tgtEl>
                                          <p:spTgt spid="26"/>
                                        </p:tgtEl>
                                        <p:attrNameLst>
                                          <p:attrName>ppt_h</p:attrName>
                                        </p:attrNameLst>
                                      </p:cBhvr>
                                      <p:tavLst>
                                        <p:tav tm="0">
                                          <p:val>
                                            <p:fltVal val="0"/>
                                          </p:val>
                                        </p:tav>
                                        <p:tav tm="100000">
                                          <p:val>
                                            <p:strVal val="#ppt_h"/>
                                          </p:val>
                                        </p:tav>
                                      </p:tavLst>
                                    </p:anim>
                                    <p:animEffect transition="in" filter="fade">
                                      <p:cBhvr>
                                        <p:cTn id="39" dur="2000"/>
                                        <p:tgtEl>
                                          <p:spTgt spid="26"/>
                                        </p:tgtEl>
                                      </p:cBhvr>
                                    </p:animEffect>
                                  </p:childTnLst>
                                </p:cTn>
                              </p:par>
                            </p:childTnLst>
                          </p:cTn>
                        </p:par>
                        <p:par>
                          <p:cTn id="40" fill="hold">
                            <p:stCondLst>
                              <p:cond delay="12000"/>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2000" fill="hold"/>
                                        <p:tgtEl>
                                          <p:spTgt spid="9"/>
                                        </p:tgtEl>
                                        <p:attrNameLst>
                                          <p:attrName>ppt_w</p:attrName>
                                        </p:attrNameLst>
                                      </p:cBhvr>
                                      <p:tavLst>
                                        <p:tav tm="0">
                                          <p:val>
                                            <p:fltVal val="0"/>
                                          </p:val>
                                        </p:tav>
                                        <p:tav tm="100000">
                                          <p:val>
                                            <p:strVal val="#ppt_w"/>
                                          </p:val>
                                        </p:tav>
                                      </p:tavLst>
                                    </p:anim>
                                    <p:anim calcmode="lin" valueType="num">
                                      <p:cBhvr>
                                        <p:cTn id="44" dur="2000" fill="hold"/>
                                        <p:tgtEl>
                                          <p:spTgt spid="9"/>
                                        </p:tgtEl>
                                        <p:attrNameLst>
                                          <p:attrName>ppt_h</p:attrName>
                                        </p:attrNameLst>
                                      </p:cBhvr>
                                      <p:tavLst>
                                        <p:tav tm="0">
                                          <p:val>
                                            <p:fltVal val="0"/>
                                          </p:val>
                                        </p:tav>
                                        <p:tav tm="100000">
                                          <p:val>
                                            <p:strVal val="#ppt_h"/>
                                          </p:val>
                                        </p:tav>
                                      </p:tavLst>
                                    </p:anim>
                                    <p:animEffect transition="in" filter="fade">
                                      <p:cBhvr>
                                        <p:cTn id="45" dur="2000"/>
                                        <p:tgtEl>
                                          <p:spTgt spid="9"/>
                                        </p:tgtEl>
                                      </p:cBhvr>
                                    </p:animEffect>
                                  </p:childTnLst>
                                </p:cTn>
                              </p:par>
                            </p:childTnLst>
                          </p:cTn>
                        </p:par>
                        <p:par>
                          <p:cTn id="46" fill="hold">
                            <p:stCondLst>
                              <p:cond delay="14000"/>
                            </p:stCondLst>
                            <p:childTnLst>
                              <p:par>
                                <p:cTn id="47" presetID="53" presetClass="entr" presetSubtype="16" fill="hold"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p:cTn id="49" dur="2000" fill="hold"/>
                                        <p:tgtEl>
                                          <p:spTgt spid="28"/>
                                        </p:tgtEl>
                                        <p:attrNameLst>
                                          <p:attrName>ppt_w</p:attrName>
                                        </p:attrNameLst>
                                      </p:cBhvr>
                                      <p:tavLst>
                                        <p:tav tm="0">
                                          <p:val>
                                            <p:fltVal val="0"/>
                                          </p:val>
                                        </p:tav>
                                        <p:tav tm="100000">
                                          <p:val>
                                            <p:strVal val="#ppt_w"/>
                                          </p:val>
                                        </p:tav>
                                      </p:tavLst>
                                    </p:anim>
                                    <p:anim calcmode="lin" valueType="num">
                                      <p:cBhvr>
                                        <p:cTn id="50" dur="2000" fill="hold"/>
                                        <p:tgtEl>
                                          <p:spTgt spid="28"/>
                                        </p:tgtEl>
                                        <p:attrNameLst>
                                          <p:attrName>ppt_h</p:attrName>
                                        </p:attrNameLst>
                                      </p:cBhvr>
                                      <p:tavLst>
                                        <p:tav tm="0">
                                          <p:val>
                                            <p:fltVal val="0"/>
                                          </p:val>
                                        </p:tav>
                                        <p:tav tm="100000">
                                          <p:val>
                                            <p:strVal val="#ppt_h"/>
                                          </p:val>
                                        </p:tav>
                                      </p:tavLst>
                                    </p:anim>
                                    <p:animEffect transition="in" filter="fade">
                                      <p:cBhvr>
                                        <p:cTn id="51" dur="2000"/>
                                        <p:tgtEl>
                                          <p:spTgt spid="28"/>
                                        </p:tgtEl>
                                      </p:cBhvr>
                                    </p:animEffect>
                                  </p:childTnLst>
                                </p:cTn>
                              </p:par>
                            </p:childTnLst>
                          </p:cTn>
                        </p:par>
                        <p:par>
                          <p:cTn id="52" fill="hold">
                            <p:stCondLst>
                              <p:cond delay="16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2000" fill="hold"/>
                                        <p:tgtEl>
                                          <p:spTgt spid="10"/>
                                        </p:tgtEl>
                                        <p:attrNameLst>
                                          <p:attrName>ppt_w</p:attrName>
                                        </p:attrNameLst>
                                      </p:cBhvr>
                                      <p:tavLst>
                                        <p:tav tm="0">
                                          <p:val>
                                            <p:fltVal val="0"/>
                                          </p:val>
                                        </p:tav>
                                        <p:tav tm="100000">
                                          <p:val>
                                            <p:strVal val="#ppt_w"/>
                                          </p:val>
                                        </p:tav>
                                      </p:tavLst>
                                    </p:anim>
                                    <p:anim calcmode="lin" valueType="num">
                                      <p:cBhvr>
                                        <p:cTn id="56" dur="2000" fill="hold"/>
                                        <p:tgtEl>
                                          <p:spTgt spid="10"/>
                                        </p:tgtEl>
                                        <p:attrNameLst>
                                          <p:attrName>ppt_h</p:attrName>
                                        </p:attrNameLst>
                                      </p:cBhvr>
                                      <p:tavLst>
                                        <p:tav tm="0">
                                          <p:val>
                                            <p:fltVal val="0"/>
                                          </p:val>
                                        </p:tav>
                                        <p:tav tm="100000">
                                          <p:val>
                                            <p:strVal val="#ppt_h"/>
                                          </p:val>
                                        </p:tav>
                                      </p:tavLst>
                                    </p:anim>
                                    <p:animEffect transition="in" filter="fade">
                                      <p:cBhvr>
                                        <p:cTn id="57" dur="2000"/>
                                        <p:tgtEl>
                                          <p:spTgt spid="10"/>
                                        </p:tgtEl>
                                      </p:cBhvr>
                                    </p:animEffect>
                                  </p:childTnLst>
                                </p:cTn>
                              </p:par>
                            </p:childTnLst>
                          </p:cTn>
                        </p:par>
                        <p:par>
                          <p:cTn id="58" fill="hold">
                            <p:stCondLst>
                              <p:cond delay="18000"/>
                            </p:stCondLst>
                            <p:childTnLst>
                              <p:par>
                                <p:cTn id="59" presetID="53" presetClass="entr" presetSubtype="16" fill="hold"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p:cTn id="61" dur="2000" fill="hold"/>
                                        <p:tgtEl>
                                          <p:spTgt spid="22"/>
                                        </p:tgtEl>
                                        <p:attrNameLst>
                                          <p:attrName>ppt_w</p:attrName>
                                        </p:attrNameLst>
                                      </p:cBhvr>
                                      <p:tavLst>
                                        <p:tav tm="0">
                                          <p:val>
                                            <p:fltVal val="0"/>
                                          </p:val>
                                        </p:tav>
                                        <p:tav tm="100000">
                                          <p:val>
                                            <p:strVal val="#ppt_w"/>
                                          </p:val>
                                        </p:tav>
                                      </p:tavLst>
                                    </p:anim>
                                    <p:anim calcmode="lin" valueType="num">
                                      <p:cBhvr>
                                        <p:cTn id="62" dur="2000" fill="hold"/>
                                        <p:tgtEl>
                                          <p:spTgt spid="22"/>
                                        </p:tgtEl>
                                        <p:attrNameLst>
                                          <p:attrName>ppt_h</p:attrName>
                                        </p:attrNameLst>
                                      </p:cBhvr>
                                      <p:tavLst>
                                        <p:tav tm="0">
                                          <p:val>
                                            <p:fltVal val="0"/>
                                          </p:val>
                                        </p:tav>
                                        <p:tav tm="100000">
                                          <p:val>
                                            <p:strVal val="#ppt_h"/>
                                          </p:val>
                                        </p:tav>
                                      </p:tavLst>
                                    </p:anim>
                                    <p:animEffect transition="in" filter="fade">
                                      <p:cBhvr>
                                        <p:cTn id="63" dur="2000"/>
                                        <p:tgtEl>
                                          <p:spTgt spid="22"/>
                                        </p:tgtEl>
                                      </p:cBhvr>
                                    </p:animEffect>
                                  </p:childTnLst>
                                </p:cTn>
                              </p:par>
                            </p:childTnLst>
                          </p:cTn>
                        </p:par>
                        <p:par>
                          <p:cTn id="64" fill="hold">
                            <p:stCondLst>
                              <p:cond delay="20000"/>
                            </p:stCondLst>
                            <p:childTnLst>
                              <p:par>
                                <p:cTn id="65" presetID="53" presetClass="entr" presetSubtype="16"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p:cTn id="67" dur="2000" fill="hold"/>
                                        <p:tgtEl>
                                          <p:spTgt spid="11"/>
                                        </p:tgtEl>
                                        <p:attrNameLst>
                                          <p:attrName>ppt_w</p:attrName>
                                        </p:attrNameLst>
                                      </p:cBhvr>
                                      <p:tavLst>
                                        <p:tav tm="0">
                                          <p:val>
                                            <p:fltVal val="0"/>
                                          </p:val>
                                        </p:tav>
                                        <p:tav tm="100000">
                                          <p:val>
                                            <p:strVal val="#ppt_w"/>
                                          </p:val>
                                        </p:tav>
                                      </p:tavLst>
                                    </p:anim>
                                    <p:anim calcmode="lin" valueType="num">
                                      <p:cBhvr>
                                        <p:cTn id="68" dur="2000" fill="hold"/>
                                        <p:tgtEl>
                                          <p:spTgt spid="11"/>
                                        </p:tgtEl>
                                        <p:attrNameLst>
                                          <p:attrName>ppt_h</p:attrName>
                                        </p:attrNameLst>
                                      </p:cBhvr>
                                      <p:tavLst>
                                        <p:tav tm="0">
                                          <p:val>
                                            <p:fltVal val="0"/>
                                          </p:val>
                                        </p:tav>
                                        <p:tav tm="100000">
                                          <p:val>
                                            <p:strVal val="#ppt_h"/>
                                          </p:val>
                                        </p:tav>
                                      </p:tavLst>
                                    </p:anim>
                                    <p:animEffect transition="in" filter="fade">
                                      <p:cBhvr>
                                        <p:cTn id="69" dur="2000"/>
                                        <p:tgtEl>
                                          <p:spTgt spid="11"/>
                                        </p:tgtEl>
                                      </p:cBhvr>
                                    </p:animEffect>
                                  </p:childTnLst>
                                </p:cTn>
                              </p:par>
                            </p:childTnLst>
                          </p:cTn>
                        </p:par>
                        <p:par>
                          <p:cTn id="70" fill="hold">
                            <p:stCondLst>
                              <p:cond delay="22000"/>
                            </p:stCondLst>
                            <p:childTnLst>
                              <p:par>
                                <p:cTn id="71" presetID="53" presetClass="entr" presetSubtype="16" fill="hold"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p:cTn id="73" dur="2000" fill="hold"/>
                                        <p:tgtEl>
                                          <p:spTgt spid="24"/>
                                        </p:tgtEl>
                                        <p:attrNameLst>
                                          <p:attrName>ppt_w</p:attrName>
                                        </p:attrNameLst>
                                      </p:cBhvr>
                                      <p:tavLst>
                                        <p:tav tm="0">
                                          <p:val>
                                            <p:fltVal val="0"/>
                                          </p:val>
                                        </p:tav>
                                        <p:tav tm="100000">
                                          <p:val>
                                            <p:strVal val="#ppt_w"/>
                                          </p:val>
                                        </p:tav>
                                      </p:tavLst>
                                    </p:anim>
                                    <p:anim calcmode="lin" valueType="num">
                                      <p:cBhvr>
                                        <p:cTn id="74" dur="2000" fill="hold"/>
                                        <p:tgtEl>
                                          <p:spTgt spid="24"/>
                                        </p:tgtEl>
                                        <p:attrNameLst>
                                          <p:attrName>ppt_h</p:attrName>
                                        </p:attrNameLst>
                                      </p:cBhvr>
                                      <p:tavLst>
                                        <p:tav tm="0">
                                          <p:val>
                                            <p:fltVal val="0"/>
                                          </p:val>
                                        </p:tav>
                                        <p:tav tm="100000">
                                          <p:val>
                                            <p:strVal val="#ppt_h"/>
                                          </p:val>
                                        </p:tav>
                                      </p:tavLst>
                                    </p:anim>
                                    <p:animEffect transition="in" filter="fade">
                                      <p:cBhvr>
                                        <p:cTn id="75" dur="2000"/>
                                        <p:tgtEl>
                                          <p:spTgt spid="24"/>
                                        </p:tgtEl>
                                      </p:cBhvr>
                                    </p:animEffect>
                                  </p:childTnLst>
                                </p:cTn>
                              </p:par>
                            </p:childTnLst>
                          </p:cTn>
                        </p:par>
                        <p:par>
                          <p:cTn id="76" fill="hold">
                            <p:stCondLst>
                              <p:cond delay="24000"/>
                            </p:stCondLst>
                            <p:childTnLst>
                              <p:par>
                                <p:cTn id="77" presetID="53" presetClass="entr" presetSubtype="16" fill="hold" grpId="0" nodeType="afterEffect">
                                  <p:stCondLst>
                                    <p:cond delay="0"/>
                                  </p:stCondLst>
                                  <p:childTnLst>
                                    <p:set>
                                      <p:cBhvr>
                                        <p:cTn id="78" dur="1" fill="hold">
                                          <p:stCondLst>
                                            <p:cond delay="0"/>
                                          </p:stCondLst>
                                        </p:cTn>
                                        <p:tgtEl>
                                          <p:spTgt spid="12"/>
                                        </p:tgtEl>
                                        <p:attrNameLst>
                                          <p:attrName>style.visibility</p:attrName>
                                        </p:attrNameLst>
                                      </p:cBhvr>
                                      <p:to>
                                        <p:strVal val="visible"/>
                                      </p:to>
                                    </p:set>
                                    <p:anim calcmode="lin" valueType="num">
                                      <p:cBhvr>
                                        <p:cTn id="79" dur="2000" fill="hold"/>
                                        <p:tgtEl>
                                          <p:spTgt spid="12"/>
                                        </p:tgtEl>
                                        <p:attrNameLst>
                                          <p:attrName>ppt_w</p:attrName>
                                        </p:attrNameLst>
                                      </p:cBhvr>
                                      <p:tavLst>
                                        <p:tav tm="0">
                                          <p:val>
                                            <p:fltVal val="0"/>
                                          </p:val>
                                        </p:tav>
                                        <p:tav tm="100000">
                                          <p:val>
                                            <p:strVal val="#ppt_w"/>
                                          </p:val>
                                        </p:tav>
                                      </p:tavLst>
                                    </p:anim>
                                    <p:anim calcmode="lin" valueType="num">
                                      <p:cBhvr>
                                        <p:cTn id="80" dur="2000" fill="hold"/>
                                        <p:tgtEl>
                                          <p:spTgt spid="12"/>
                                        </p:tgtEl>
                                        <p:attrNameLst>
                                          <p:attrName>ppt_h</p:attrName>
                                        </p:attrNameLst>
                                      </p:cBhvr>
                                      <p:tavLst>
                                        <p:tav tm="0">
                                          <p:val>
                                            <p:fltVal val="0"/>
                                          </p:val>
                                        </p:tav>
                                        <p:tav tm="100000">
                                          <p:val>
                                            <p:strVal val="#ppt_h"/>
                                          </p:val>
                                        </p:tav>
                                      </p:tavLst>
                                    </p:anim>
                                    <p:animEffect transition="in" filter="fade">
                                      <p:cBhvr>
                                        <p:cTn id="81" dur="2000"/>
                                        <p:tgtEl>
                                          <p:spTgt spid="12"/>
                                        </p:tgtEl>
                                      </p:cBhvr>
                                    </p:animEffect>
                                  </p:childTnLst>
                                </p:cTn>
                              </p:par>
                            </p:childTnLst>
                          </p:cTn>
                        </p:par>
                        <p:par>
                          <p:cTn id="82" fill="hold">
                            <p:stCondLst>
                              <p:cond delay="26000"/>
                            </p:stCondLst>
                            <p:childTnLst>
                              <p:par>
                                <p:cTn id="83" presetID="53" presetClass="entr" presetSubtype="16" fill="hold" nodeType="afterEffect">
                                  <p:stCondLst>
                                    <p:cond delay="0"/>
                                  </p:stCondLst>
                                  <p:childTnLst>
                                    <p:set>
                                      <p:cBhvr>
                                        <p:cTn id="84" dur="1" fill="hold">
                                          <p:stCondLst>
                                            <p:cond delay="0"/>
                                          </p:stCondLst>
                                        </p:cTn>
                                        <p:tgtEl>
                                          <p:spTgt spid="36"/>
                                        </p:tgtEl>
                                        <p:attrNameLst>
                                          <p:attrName>style.visibility</p:attrName>
                                        </p:attrNameLst>
                                      </p:cBhvr>
                                      <p:to>
                                        <p:strVal val="visible"/>
                                      </p:to>
                                    </p:set>
                                    <p:anim calcmode="lin" valueType="num">
                                      <p:cBhvr>
                                        <p:cTn id="85" dur="2000" fill="hold"/>
                                        <p:tgtEl>
                                          <p:spTgt spid="36"/>
                                        </p:tgtEl>
                                        <p:attrNameLst>
                                          <p:attrName>ppt_w</p:attrName>
                                        </p:attrNameLst>
                                      </p:cBhvr>
                                      <p:tavLst>
                                        <p:tav tm="0">
                                          <p:val>
                                            <p:fltVal val="0"/>
                                          </p:val>
                                        </p:tav>
                                        <p:tav tm="100000">
                                          <p:val>
                                            <p:strVal val="#ppt_w"/>
                                          </p:val>
                                        </p:tav>
                                      </p:tavLst>
                                    </p:anim>
                                    <p:anim calcmode="lin" valueType="num">
                                      <p:cBhvr>
                                        <p:cTn id="86" dur="2000" fill="hold"/>
                                        <p:tgtEl>
                                          <p:spTgt spid="36"/>
                                        </p:tgtEl>
                                        <p:attrNameLst>
                                          <p:attrName>ppt_h</p:attrName>
                                        </p:attrNameLst>
                                      </p:cBhvr>
                                      <p:tavLst>
                                        <p:tav tm="0">
                                          <p:val>
                                            <p:fltVal val="0"/>
                                          </p:val>
                                        </p:tav>
                                        <p:tav tm="100000">
                                          <p:val>
                                            <p:strVal val="#ppt_h"/>
                                          </p:val>
                                        </p:tav>
                                      </p:tavLst>
                                    </p:anim>
                                    <p:animEffect transition="in" filter="fade">
                                      <p:cBhvr>
                                        <p:cTn id="87" dur="2000"/>
                                        <p:tgtEl>
                                          <p:spTgt spid="36"/>
                                        </p:tgtEl>
                                      </p:cBhvr>
                                    </p:animEffect>
                                  </p:childTnLst>
                                </p:cTn>
                              </p:par>
                            </p:childTnLst>
                          </p:cTn>
                        </p:par>
                        <p:par>
                          <p:cTn id="88" fill="hold">
                            <p:stCondLst>
                              <p:cond delay="28000"/>
                            </p:stCondLst>
                            <p:childTnLst>
                              <p:par>
                                <p:cTn id="89" presetID="53" presetClass="entr" presetSubtype="16" fill="hold" grpId="0" nodeType="afterEffect">
                                  <p:stCondLst>
                                    <p:cond delay="0"/>
                                  </p:stCondLst>
                                  <p:childTnLst>
                                    <p:set>
                                      <p:cBhvr>
                                        <p:cTn id="90" dur="1" fill="hold">
                                          <p:stCondLst>
                                            <p:cond delay="0"/>
                                          </p:stCondLst>
                                        </p:cTn>
                                        <p:tgtEl>
                                          <p:spTgt spid="13"/>
                                        </p:tgtEl>
                                        <p:attrNameLst>
                                          <p:attrName>style.visibility</p:attrName>
                                        </p:attrNameLst>
                                      </p:cBhvr>
                                      <p:to>
                                        <p:strVal val="visible"/>
                                      </p:to>
                                    </p:set>
                                    <p:anim calcmode="lin" valueType="num">
                                      <p:cBhvr>
                                        <p:cTn id="91" dur="2000" fill="hold"/>
                                        <p:tgtEl>
                                          <p:spTgt spid="13"/>
                                        </p:tgtEl>
                                        <p:attrNameLst>
                                          <p:attrName>ppt_w</p:attrName>
                                        </p:attrNameLst>
                                      </p:cBhvr>
                                      <p:tavLst>
                                        <p:tav tm="0">
                                          <p:val>
                                            <p:fltVal val="0"/>
                                          </p:val>
                                        </p:tav>
                                        <p:tav tm="100000">
                                          <p:val>
                                            <p:strVal val="#ppt_w"/>
                                          </p:val>
                                        </p:tav>
                                      </p:tavLst>
                                    </p:anim>
                                    <p:anim calcmode="lin" valueType="num">
                                      <p:cBhvr>
                                        <p:cTn id="92" dur="2000" fill="hold"/>
                                        <p:tgtEl>
                                          <p:spTgt spid="13"/>
                                        </p:tgtEl>
                                        <p:attrNameLst>
                                          <p:attrName>ppt_h</p:attrName>
                                        </p:attrNameLst>
                                      </p:cBhvr>
                                      <p:tavLst>
                                        <p:tav tm="0">
                                          <p:val>
                                            <p:fltVal val="0"/>
                                          </p:val>
                                        </p:tav>
                                        <p:tav tm="100000">
                                          <p:val>
                                            <p:strVal val="#ppt_h"/>
                                          </p:val>
                                        </p:tav>
                                      </p:tavLst>
                                    </p:anim>
                                    <p:animEffect transition="in" filter="fade">
                                      <p:cBhvr>
                                        <p:cTn id="93" dur="2000"/>
                                        <p:tgtEl>
                                          <p:spTgt spid="13"/>
                                        </p:tgtEl>
                                      </p:cBhvr>
                                    </p:animEffect>
                                  </p:childTnLst>
                                </p:cTn>
                              </p:par>
                            </p:childTnLst>
                          </p:cTn>
                        </p:par>
                        <p:par>
                          <p:cTn id="94" fill="hold">
                            <p:stCondLst>
                              <p:cond delay="30000"/>
                            </p:stCondLst>
                            <p:childTnLst>
                              <p:par>
                                <p:cTn id="95" presetID="53" presetClass="entr" presetSubtype="16" fill="hold" nodeType="afterEffect">
                                  <p:stCondLst>
                                    <p:cond delay="0"/>
                                  </p:stCondLst>
                                  <p:childTnLst>
                                    <p:set>
                                      <p:cBhvr>
                                        <p:cTn id="96" dur="1" fill="hold">
                                          <p:stCondLst>
                                            <p:cond delay="0"/>
                                          </p:stCondLst>
                                        </p:cTn>
                                        <p:tgtEl>
                                          <p:spTgt spid="34"/>
                                        </p:tgtEl>
                                        <p:attrNameLst>
                                          <p:attrName>style.visibility</p:attrName>
                                        </p:attrNameLst>
                                      </p:cBhvr>
                                      <p:to>
                                        <p:strVal val="visible"/>
                                      </p:to>
                                    </p:set>
                                    <p:anim calcmode="lin" valueType="num">
                                      <p:cBhvr>
                                        <p:cTn id="97" dur="2000" fill="hold"/>
                                        <p:tgtEl>
                                          <p:spTgt spid="34"/>
                                        </p:tgtEl>
                                        <p:attrNameLst>
                                          <p:attrName>ppt_w</p:attrName>
                                        </p:attrNameLst>
                                      </p:cBhvr>
                                      <p:tavLst>
                                        <p:tav tm="0">
                                          <p:val>
                                            <p:fltVal val="0"/>
                                          </p:val>
                                        </p:tav>
                                        <p:tav tm="100000">
                                          <p:val>
                                            <p:strVal val="#ppt_w"/>
                                          </p:val>
                                        </p:tav>
                                      </p:tavLst>
                                    </p:anim>
                                    <p:anim calcmode="lin" valueType="num">
                                      <p:cBhvr>
                                        <p:cTn id="98" dur="2000" fill="hold"/>
                                        <p:tgtEl>
                                          <p:spTgt spid="34"/>
                                        </p:tgtEl>
                                        <p:attrNameLst>
                                          <p:attrName>ppt_h</p:attrName>
                                        </p:attrNameLst>
                                      </p:cBhvr>
                                      <p:tavLst>
                                        <p:tav tm="0">
                                          <p:val>
                                            <p:fltVal val="0"/>
                                          </p:val>
                                        </p:tav>
                                        <p:tav tm="100000">
                                          <p:val>
                                            <p:strVal val="#ppt_h"/>
                                          </p:val>
                                        </p:tav>
                                      </p:tavLst>
                                    </p:anim>
                                    <p:animEffect transition="in" filter="fade">
                                      <p:cBhvr>
                                        <p:cTn id="99" dur="2000"/>
                                        <p:tgtEl>
                                          <p:spTgt spid="34"/>
                                        </p:tgtEl>
                                      </p:cBhvr>
                                    </p:animEffect>
                                  </p:childTnLst>
                                </p:cTn>
                              </p:par>
                            </p:childTnLst>
                          </p:cTn>
                        </p:par>
                        <p:par>
                          <p:cTn id="100" fill="hold">
                            <p:stCondLst>
                              <p:cond delay="32000"/>
                            </p:stCondLst>
                            <p:childTnLst>
                              <p:par>
                                <p:cTn id="101" presetID="53" presetClass="entr" presetSubtype="16" fill="hold" grpId="0" nodeType="afterEffect">
                                  <p:stCondLst>
                                    <p:cond delay="0"/>
                                  </p:stCondLst>
                                  <p:childTnLst>
                                    <p:set>
                                      <p:cBhvr>
                                        <p:cTn id="102" dur="1" fill="hold">
                                          <p:stCondLst>
                                            <p:cond delay="0"/>
                                          </p:stCondLst>
                                        </p:cTn>
                                        <p:tgtEl>
                                          <p:spTgt spid="14"/>
                                        </p:tgtEl>
                                        <p:attrNameLst>
                                          <p:attrName>style.visibility</p:attrName>
                                        </p:attrNameLst>
                                      </p:cBhvr>
                                      <p:to>
                                        <p:strVal val="visible"/>
                                      </p:to>
                                    </p:set>
                                    <p:anim calcmode="lin" valueType="num">
                                      <p:cBhvr>
                                        <p:cTn id="103" dur="2000" fill="hold"/>
                                        <p:tgtEl>
                                          <p:spTgt spid="14"/>
                                        </p:tgtEl>
                                        <p:attrNameLst>
                                          <p:attrName>ppt_w</p:attrName>
                                        </p:attrNameLst>
                                      </p:cBhvr>
                                      <p:tavLst>
                                        <p:tav tm="0">
                                          <p:val>
                                            <p:fltVal val="0"/>
                                          </p:val>
                                        </p:tav>
                                        <p:tav tm="100000">
                                          <p:val>
                                            <p:strVal val="#ppt_w"/>
                                          </p:val>
                                        </p:tav>
                                      </p:tavLst>
                                    </p:anim>
                                    <p:anim calcmode="lin" valueType="num">
                                      <p:cBhvr>
                                        <p:cTn id="104" dur="2000" fill="hold"/>
                                        <p:tgtEl>
                                          <p:spTgt spid="14"/>
                                        </p:tgtEl>
                                        <p:attrNameLst>
                                          <p:attrName>ppt_h</p:attrName>
                                        </p:attrNameLst>
                                      </p:cBhvr>
                                      <p:tavLst>
                                        <p:tav tm="0">
                                          <p:val>
                                            <p:fltVal val="0"/>
                                          </p:val>
                                        </p:tav>
                                        <p:tav tm="100000">
                                          <p:val>
                                            <p:strVal val="#ppt_h"/>
                                          </p:val>
                                        </p:tav>
                                      </p:tavLst>
                                    </p:anim>
                                    <p:animEffect transition="in" filter="fade">
                                      <p:cBhvr>
                                        <p:cTn id="105"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9" grpId="0"/>
      <p:bldP spid="10" grpId="0"/>
      <p:bldP spid="11" grpId="0"/>
      <p:bldP spid="12" grpId="0"/>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63880" y="640080"/>
            <a:ext cx="7955280" cy="1149434"/>
          </a:xfrm>
        </p:spPr>
        <p:txBody>
          <a:bodyPr/>
          <a:lstStyle/>
          <a:p>
            <a:pPr algn="ctr"/>
            <a:r>
              <a:rPr lang="en-US" dirty="0">
                <a:latin typeface="Adobe Naskh Medium" panose="01010101010101010101" pitchFamily="50" charset="-78"/>
                <a:cs typeface="Adobe Naskh Medium" panose="01010101010101010101" pitchFamily="50" charset="-78"/>
              </a:rPr>
              <a:t>A “RAY” OF HOPE</a:t>
            </a:r>
          </a:p>
        </p:txBody>
      </p:sp>
      <p:sp>
        <p:nvSpPr>
          <p:cNvPr id="6" name="Action Button: End 5">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Beginning 6">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Home 7">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pic>
        <p:nvPicPr>
          <p:cNvPr id="14" name="LoX8_xeybEI">
            <a:hlinkClick r:id="" action="ppaction://media"/>
          </p:cNvPr>
          <p:cNvPicPr>
            <a:picLocks noGrp="1" noRot="1" noChangeAspect="1"/>
          </p:cNvPicPr>
          <p:nvPr>
            <p:ph idx="1"/>
            <a:videoFile r:link="rId1"/>
          </p:nvPr>
        </p:nvPicPr>
        <p:blipFill>
          <a:blip r:embed="rId4"/>
          <a:stretch>
            <a:fillRect/>
          </a:stretch>
        </p:blipFill>
        <p:spPr>
          <a:xfrm>
            <a:off x="2125980" y="1755355"/>
            <a:ext cx="4831080" cy="3623310"/>
          </a:xfrm>
          <a:prstGeom prst="rect">
            <a:avLst/>
          </a:prstGeom>
        </p:spPr>
      </p:pic>
    </p:spTree>
    <p:extLst>
      <p:ext uri="{BB962C8B-B14F-4D97-AF65-F5344CB8AC3E}">
        <p14:creationId xmlns:p14="http://schemas.microsoft.com/office/powerpoint/2010/main" val="2474032182"/>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fltVal val="0"/>
                                          </p:val>
                                        </p:tav>
                                        <p:tav tm="100000">
                                          <p:val>
                                            <p:strVal val="#ppt_w"/>
                                          </p:val>
                                        </p:tav>
                                      </p:tavLst>
                                    </p:anim>
                                    <p:anim calcmode="lin" valueType="num">
                                      <p:cBhvr>
                                        <p:cTn id="8" dur="2000" fill="hold"/>
                                        <p:tgtEl>
                                          <p:spTgt spid="3"/>
                                        </p:tgtEl>
                                        <p:attrNameLst>
                                          <p:attrName>ppt_h</p:attrName>
                                        </p:attrNameLst>
                                      </p:cBhvr>
                                      <p:tavLst>
                                        <p:tav tm="0">
                                          <p:val>
                                            <p:fltVal val="0"/>
                                          </p:val>
                                        </p:tav>
                                        <p:tav tm="100000">
                                          <p:val>
                                            <p:strVal val="#ppt_h"/>
                                          </p:val>
                                        </p:tav>
                                      </p:tavLst>
                                    </p:anim>
                                    <p:animEffect transition="in" filter="fade">
                                      <p:cBhvr>
                                        <p:cTn id="9"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0" restart="whenNotActive" fill="hold" evtFilter="cancelBubble" nodeType="interactiveSeq">
                <p:stCondLst>
                  <p:cond evt="onClick" delay="0">
                    <p:tgtEl>
                      <p:spTgt spid="14"/>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clickEffect">
                                  <p:stCondLst>
                                    <p:cond delay="0"/>
                                  </p:stCondLst>
                                  <p:childTnLst>
                                    <p:cmd type="call" cmd="togglePause">
                                      <p:cBhvr>
                                        <p:cTn id="14" dur="1" fill="hold"/>
                                        <p:tgtEl>
                                          <p:spTgt spid="14"/>
                                        </p:tgtEl>
                                      </p:cBhvr>
                                    </p:cmd>
                                  </p:childTnLst>
                                </p:cTn>
                              </p:par>
                            </p:childTnLst>
                          </p:cTn>
                        </p:par>
                      </p:childTnLst>
                    </p:cTn>
                  </p:par>
                </p:childTnLst>
              </p:cTn>
              <p:nextCondLst>
                <p:cond evt="onClick" delay="0">
                  <p:tgtEl>
                    <p:spTgt spid="14"/>
                  </p:tgtEl>
                </p:cond>
              </p:nextCondLst>
            </p:seq>
            <p:video>
              <p:cMediaNode vol="80000">
                <p:cTn id="15" fill="hold" display="0">
                  <p:stCondLst>
                    <p:cond delay="indefinite"/>
                  </p:stCondLst>
                </p:cTn>
                <p:tgtEl>
                  <p:spTgt spid="14"/>
                </p:tgtEl>
              </p:cMediaNode>
            </p:video>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6" name="Action Button: End 5">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Beginning 6">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Home 7">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 name="Title 1"/>
          <p:cNvSpPr>
            <a:spLocks noGrp="1"/>
          </p:cNvSpPr>
          <p:nvPr>
            <p:ph type="title"/>
          </p:nvPr>
        </p:nvSpPr>
        <p:spPr>
          <a:xfrm>
            <a:off x="1428750" y="981206"/>
            <a:ext cx="6377940" cy="664377"/>
          </a:xfrm>
        </p:spPr>
        <p:txBody>
          <a:bodyPr>
            <a:normAutofit fontScale="90000"/>
          </a:bodyPr>
          <a:lstStyle/>
          <a:p>
            <a:pPr algn="ctr"/>
            <a:r>
              <a:rPr lang="en-US" sz="3600" dirty="0">
                <a:latin typeface="Adobe Naskh Medium" panose="01010101010101010101" pitchFamily="50" charset="-78"/>
                <a:ea typeface="Adobe Gothic Std B" panose="020B0800000000000000" pitchFamily="34" charset="-128"/>
                <a:cs typeface="Adobe Naskh Medium" panose="01010101010101010101" pitchFamily="50" charset="-78"/>
              </a:rPr>
              <a:t>How It all comes together</a:t>
            </a:r>
            <a:br>
              <a:rPr lang="en-US" dirty="0">
                <a:latin typeface="Estrangelo Edessa" panose="03080600000000000000" pitchFamily="66" charset="0"/>
                <a:ea typeface="Adobe Gothic Std B" panose="020B0800000000000000" pitchFamily="34" charset="-128"/>
                <a:cs typeface="Estrangelo Edessa" panose="03080600000000000000" pitchFamily="66" charset="0"/>
              </a:rPr>
            </a:br>
            <a:endParaRPr lang="en-US" dirty="0">
              <a:latin typeface="Estrangelo Edessa" panose="03080600000000000000" pitchFamily="66" charset="0"/>
              <a:cs typeface="Estrangelo Edessa" panose="03080600000000000000" pitchFamily="66" charset="0"/>
            </a:endParaRPr>
          </a:p>
        </p:txBody>
      </p:sp>
      <p:sp>
        <p:nvSpPr>
          <p:cNvPr id="3" name="Content Placeholder 2"/>
          <p:cNvSpPr>
            <a:spLocks noGrp="1"/>
          </p:cNvSpPr>
          <p:nvPr>
            <p:ph idx="1"/>
          </p:nvPr>
        </p:nvSpPr>
        <p:spPr>
          <a:xfrm>
            <a:off x="640080" y="1399721"/>
            <a:ext cx="7955280" cy="4792833"/>
          </a:xfrm>
        </p:spPr>
        <p:txBody>
          <a:bodyPr numCol="2">
            <a:normAutofit lnSpcReduction="10000"/>
          </a:bodyPr>
          <a:lstStyle/>
          <a:p>
            <a:r>
              <a:rPr lang="en-US" sz="2400" dirty="0">
                <a:latin typeface="Adobe Naskh Medium" panose="01010101010101010101" pitchFamily="50" charset="-78"/>
                <a:cs typeface="Adobe Naskh Medium" panose="01010101010101010101" pitchFamily="50" charset="-78"/>
              </a:rPr>
              <a:t>Before 1973 disabled had to fight for all then got with people like Helen Keller and their parents advocating for them, buildings without ramps, no Braille on signs etc. In some cases the disabled stayed home with no education except for those whose parent could afford to pay for special education. </a:t>
            </a:r>
          </a:p>
          <a:p>
            <a:r>
              <a:rPr lang="en-US" sz="2400" dirty="0">
                <a:latin typeface="Adobe Naskh Medium" panose="01010101010101010101" pitchFamily="50" charset="-78"/>
                <a:cs typeface="Adobe Naskh Medium" panose="01010101010101010101" pitchFamily="50" charset="-78"/>
              </a:rPr>
              <a:t>With the advent of 504, ADA and Special Education and all the amenities it brought things changed drastically.</a:t>
            </a:r>
          </a:p>
          <a:p>
            <a:r>
              <a:rPr lang="en-US" sz="2400" dirty="0">
                <a:latin typeface="Adobe Naskh Medium" panose="01010101010101010101" pitchFamily="50" charset="-78"/>
                <a:cs typeface="Adobe Naskh Medium" panose="01010101010101010101" pitchFamily="50" charset="-78"/>
              </a:rPr>
              <a:t>Imagine life for the disabled prior to 1973 it took PASSION, PURPOSE, DESIRE and DRIVE. In today’s world disabled persons, their parents and teachers will have choose one of these words lock on to it and make the most of what is available for their personal success or the success of those in their charge.</a:t>
            </a:r>
          </a:p>
        </p:txBody>
      </p:sp>
    </p:spTree>
    <p:extLst>
      <p:ext uri="{BB962C8B-B14F-4D97-AF65-F5344CB8AC3E}">
        <p14:creationId xmlns:p14="http://schemas.microsoft.com/office/powerpoint/2010/main" val="1322990762"/>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3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3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3500"/>
                                        <p:tgtEl>
                                          <p:spTgt spid="3">
                                            <p:txEl>
                                              <p:pRg st="0" end="0"/>
                                            </p:txEl>
                                          </p:spTgt>
                                        </p:tgtEl>
                                      </p:cBhvr>
                                    </p:animEffect>
                                  </p:childTnLst>
                                </p:cTn>
                              </p:par>
                            </p:childTnLst>
                          </p:cTn>
                        </p:par>
                        <p:par>
                          <p:cTn id="16" fill="hold">
                            <p:stCondLst>
                              <p:cond delay="5500"/>
                            </p:stCondLst>
                            <p:childTnLst>
                              <p:par>
                                <p:cTn id="17" presetID="53" presetClass="entr" presetSubtype="16"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2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20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2000"/>
                                        <p:tgtEl>
                                          <p:spTgt spid="3">
                                            <p:txEl>
                                              <p:pRg st="1" end="1"/>
                                            </p:txEl>
                                          </p:spTgt>
                                        </p:tgtEl>
                                      </p:cBhvr>
                                    </p:animEffect>
                                  </p:childTnLst>
                                </p:cTn>
                              </p:par>
                            </p:childTnLst>
                          </p:cTn>
                        </p:par>
                        <p:par>
                          <p:cTn id="22" fill="hold">
                            <p:stCondLst>
                              <p:cond delay="7500"/>
                            </p:stCondLst>
                            <p:childTnLst>
                              <p:par>
                                <p:cTn id="23" presetID="53" presetClass="entr" presetSubtype="16"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2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6" dur="20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7" name="Action Button: End 6">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Beginning 7">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9" name="Action Button: Home 8">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0" name="Title 9"/>
          <p:cNvSpPr>
            <a:spLocks noGrp="1"/>
          </p:cNvSpPr>
          <p:nvPr>
            <p:ph type="title"/>
          </p:nvPr>
        </p:nvSpPr>
        <p:spPr>
          <a:xfrm>
            <a:off x="1439670" y="485775"/>
            <a:ext cx="6377940" cy="1091461"/>
          </a:xfrm>
        </p:spPr>
        <p:txBody>
          <a:bodyPr/>
          <a:lstStyle/>
          <a:p>
            <a:pPr algn="ctr"/>
            <a:r>
              <a:rPr lang="en-US" dirty="0"/>
              <a:t>The Lady</a:t>
            </a:r>
          </a:p>
        </p:txBody>
      </p:sp>
      <p:sp>
        <p:nvSpPr>
          <p:cNvPr id="13" name="Content Placeholder 12"/>
          <p:cNvSpPr>
            <a:spLocks noGrp="1"/>
          </p:cNvSpPr>
          <p:nvPr>
            <p:ph idx="1"/>
          </p:nvPr>
        </p:nvSpPr>
        <p:spPr>
          <a:xfrm>
            <a:off x="594360" y="1676400"/>
            <a:ext cx="7955280" cy="4587240"/>
          </a:xfrm>
        </p:spPr>
        <p:txBody>
          <a:bodyPr numCol="2"/>
          <a:lstStyle/>
          <a:p>
            <a:pPr marL="0" indent="0">
              <a:buNone/>
            </a:pPr>
            <a:r>
              <a:rPr lang="en-US" sz="2400" dirty="0">
                <a:latin typeface="Adobe Naskh Medium" panose="01010101010101010101" pitchFamily="50" charset="-78"/>
                <a:ea typeface="Adobe Gothic Std B" panose="020B0800000000000000" pitchFamily="34" charset="-128"/>
                <a:cs typeface="Adobe Naskh Medium" panose="01010101010101010101" pitchFamily="50" charset="-78"/>
              </a:rPr>
              <a:t>Helen Keller at her graduation from Radcliffe in </a:t>
            </a:r>
            <a:r>
              <a:rPr lang="en-US" sz="2400" b="1" dirty="0">
                <a:latin typeface="Adobe Naskh Medium" panose="01010101010101010101" pitchFamily="50" charset="-78"/>
                <a:ea typeface="Adobe Gothic Std B" panose="020B0800000000000000" pitchFamily="34" charset="-128"/>
                <a:cs typeface="Adobe Naskh Medium" panose="01010101010101010101" pitchFamily="50" charset="-78"/>
              </a:rPr>
              <a:t>1904</a:t>
            </a:r>
            <a:r>
              <a:rPr lang="en-US" sz="2400" dirty="0">
                <a:latin typeface="Adobe Naskh Medium" panose="01010101010101010101" pitchFamily="50" charset="-78"/>
                <a:ea typeface="Adobe Gothic Std B" panose="020B0800000000000000" pitchFamily="34" charset="-128"/>
                <a:cs typeface="Adobe Naskh Medium" panose="01010101010101010101" pitchFamily="50" charset="-78"/>
              </a:rPr>
              <a:t>, she graduated cum laude and became the first person with deaf-blindness to earn a bachelor of arts degree.</a:t>
            </a:r>
          </a:p>
          <a:p>
            <a:endParaRPr lang="en-US" dirty="0"/>
          </a:p>
        </p:txBody>
      </p:sp>
      <p:pic>
        <p:nvPicPr>
          <p:cNvPr id="14" name="Content Placeholder 10" descr="5d80a73b2096c0ac9f1cdcad416be44c.jpg"/>
          <p:cNvPicPr>
            <a:picLocks noChangeAspect="1"/>
          </p:cNvPicPr>
          <p:nvPr/>
        </p:nvPicPr>
        <p:blipFill>
          <a:blip r:embed="rId4" cstate="print"/>
          <a:stretch>
            <a:fillRect/>
          </a:stretch>
        </p:blipFill>
        <p:spPr>
          <a:xfrm>
            <a:off x="5310692" y="1824027"/>
            <a:ext cx="2517804" cy="350425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2000" fill="hold"/>
                                        <p:tgtEl>
                                          <p:spTgt spid="10"/>
                                        </p:tgtEl>
                                        <p:attrNameLst>
                                          <p:attrName>ppt_w</p:attrName>
                                        </p:attrNameLst>
                                      </p:cBhvr>
                                      <p:tavLst>
                                        <p:tav tm="0">
                                          <p:val>
                                            <p:fltVal val="0"/>
                                          </p:val>
                                        </p:tav>
                                        <p:tav tm="100000">
                                          <p:val>
                                            <p:strVal val="#ppt_w"/>
                                          </p:val>
                                        </p:tav>
                                      </p:tavLst>
                                    </p:anim>
                                    <p:anim calcmode="lin" valueType="num">
                                      <p:cBhvr>
                                        <p:cTn id="8" dur="2000" fill="hold"/>
                                        <p:tgtEl>
                                          <p:spTgt spid="10"/>
                                        </p:tgtEl>
                                        <p:attrNameLst>
                                          <p:attrName>ppt_h</p:attrName>
                                        </p:attrNameLst>
                                      </p:cBhvr>
                                      <p:tavLst>
                                        <p:tav tm="0">
                                          <p:val>
                                            <p:fltVal val="0"/>
                                          </p:val>
                                        </p:tav>
                                        <p:tav tm="100000">
                                          <p:val>
                                            <p:strVal val="#ppt_h"/>
                                          </p:val>
                                        </p:tav>
                                      </p:tavLst>
                                    </p:anim>
                                    <p:animEffect transition="in" filter="fade">
                                      <p:cBhvr>
                                        <p:cTn id="9" dur="2000"/>
                                        <p:tgtEl>
                                          <p:spTgt spid="10"/>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anim calcmode="lin" valueType="num">
                                      <p:cBhvr>
                                        <p:cTn id="13" dur="20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13">
                                            <p:txEl>
                                              <p:pRg st="0" end="0"/>
                                            </p:txEl>
                                          </p:spTgt>
                                        </p:tgtEl>
                                      </p:cBhvr>
                                    </p:animEffect>
                                  </p:childTnLst>
                                </p:cTn>
                              </p:par>
                            </p:childTnLst>
                          </p:cTn>
                        </p:par>
                        <p:par>
                          <p:cTn id="16" fill="hold">
                            <p:stCondLst>
                              <p:cond delay="4000"/>
                            </p:stCondLst>
                            <p:childTnLst>
                              <p:par>
                                <p:cTn id="17" presetID="53" presetClass="entr" presetSubtype="16"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2000" fill="hold"/>
                                        <p:tgtEl>
                                          <p:spTgt spid="14"/>
                                        </p:tgtEl>
                                        <p:attrNameLst>
                                          <p:attrName>ppt_w</p:attrName>
                                        </p:attrNameLst>
                                      </p:cBhvr>
                                      <p:tavLst>
                                        <p:tav tm="0">
                                          <p:val>
                                            <p:fltVal val="0"/>
                                          </p:val>
                                        </p:tav>
                                        <p:tav tm="100000">
                                          <p:val>
                                            <p:strVal val="#ppt_w"/>
                                          </p:val>
                                        </p:tav>
                                      </p:tavLst>
                                    </p:anim>
                                    <p:anim calcmode="lin" valueType="num">
                                      <p:cBhvr>
                                        <p:cTn id="20" dur="2000" fill="hold"/>
                                        <p:tgtEl>
                                          <p:spTgt spid="14"/>
                                        </p:tgtEl>
                                        <p:attrNameLst>
                                          <p:attrName>ppt_h</p:attrName>
                                        </p:attrNameLst>
                                      </p:cBhvr>
                                      <p:tavLst>
                                        <p:tav tm="0">
                                          <p:val>
                                            <p:fltVal val="0"/>
                                          </p:val>
                                        </p:tav>
                                        <p:tav tm="100000">
                                          <p:val>
                                            <p:strVal val="#ppt_h"/>
                                          </p:val>
                                        </p:tav>
                                      </p:tavLst>
                                    </p:anim>
                                    <p:animEffect transition="in" filter="fade">
                                      <p:cBhvr>
                                        <p:cTn id="21"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images 111.png"/>
          <p:cNvPicPr>
            <a:picLocks noChangeAspect="1"/>
          </p:cNvPicPr>
          <p:nvPr/>
        </p:nvPicPr>
        <p:blipFill>
          <a:blip r:embed="rId3" cstate="print">
            <a:alphaModFix amt="29000"/>
          </a:blip>
          <a:stretch>
            <a:fillRect/>
          </a:stretch>
        </p:blipFill>
        <p:spPr>
          <a:xfrm>
            <a:off x="2571750" y="1428750"/>
            <a:ext cx="4015188" cy="3891915"/>
          </a:xfrm>
          <a:prstGeom prst="rect">
            <a:avLst/>
          </a:prstGeom>
        </p:spPr>
      </p:pic>
      <p:sp>
        <p:nvSpPr>
          <p:cNvPr id="3" name="Title 2"/>
          <p:cNvSpPr>
            <a:spLocks noGrp="1"/>
          </p:cNvSpPr>
          <p:nvPr>
            <p:ph type="title"/>
          </p:nvPr>
        </p:nvSpPr>
        <p:spPr>
          <a:xfrm>
            <a:off x="975360" y="640080"/>
            <a:ext cx="7254240" cy="731520"/>
          </a:xfrm>
        </p:spPr>
        <p:txBody>
          <a:bodyPr/>
          <a:lstStyle/>
          <a:p>
            <a:pPr algn="ctr"/>
            <a:r>
              <a:rPr lang="en-US" dirty="0">
                <a:latin typeface="Adobe Naskh Medium" panose="01010101010101010101" pitchFamily="50" charset="-78"/>
                <a:cs typeface="Adobe Naskh Medium" panose="01010101010101010101" pitchFamily="50" charset="-78"/>
              </a:rPr>
              <a:t>CONCLUSION</a:t>
            </a:r>
          </a:p>
        </p:txBody>
      </p:sp>
      <p:sp>
        <p:nvSpPr>
          <p:cNvPr id="6" name="Action Button: End 5">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Beginning 6">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Home 7">
            <a:hlinkClick r:id="rId4"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4" name="Content Placeholder 3"/>
          <p:cNvSpPr>
            <a:spLocks noGrp="1"/>
          </p:cNvSpPr>
          <p:nvPr>
            <p:ph idx="1"/>
          </p:nvPr>
        </p:nvSpPr>
        <p:spPr>
          <a:xfrm>
            <a:off x="792480" y="1219200"/>
            <a:ext cx="7955280" cy="4724400"/>
          </a:xfrm>
        </p:spPr>
        <p:txBody>
          <a:bodyPr numCol="2">
            <a:normAutofit/>
          </a:bodyPr>
          <a:lstStyle/>
          <a:p>
            <a:pPr marL="0" indent="0">
              <a:buNone/>
            </a:pPr>
            <a:r>
              <a:rPr lang="en-US" sz="2400" dirty="0">
                <a:latin typeface="Adobe Naskh Medium" panose="01010101010101010101" pitchFamily="50" charset="-78"/>
                <a:cs typeface="Adobe Naskh Medium" panose="01010101010101010101" pitchFamily="50" charset="-78"/>
              </a:rPr>
              <a:t>In the end it takes combination of Passion, Purpose, Desire and Drive in the world of the disable to achieve at the highest level. They won’t be able to make it on their own, maybe had it not been for an Anne Sullivan with the determination she show Helen </a:t>
            </a:r>
            <a:r>
              <a:rPr lang="en-US" sz="2400" dirty="0" err="1">
                <a:latin typeface="Adobe Naskh Medium" panose="01010101010101010101" pitchFamily="50" charset="-78"/>
                <a:cs typeface="Adobe Naskh Medium" panose="01010101010101010101" pitchFamily="50" charset="-78"/>
              </a:rPr>
              <a:t>mght</a:t>
            </a:r>
            <a:r>
              <a:rPr lang="en-US" sz="2400" dirty="0">
                <a:latin typeface="Adobe Naskh Medium" panose="01010101010101010101" pitchFamily="50" charset="-78"/>
                <a:cs typeface="Adobe Naskh Medium" panose="01010101010101010101" pitchFamily="50" charset="-78"/>
              </a:rPr>
              <a:t> not have broken through. Her story stands as a reminder and motivation to all not just the disabled that you can do it. When there is not much in your favor you have to come out swinging and fight as hard as you can “Against All Odds”.</a:t>
            </a:r>
          </a:p>
        </p:txBody>
      </p:sp>
      <p:pic>
        <p:nvPicPr>
          <p:cNvPr id="5" name="rfr6YO-zLZc"/>
          <p:cNvPicPr>
            <a:picLocks noRot="1" noChangeAspect="1"/>
          </p:cNvPicPr>
          <p:nvPr>
            <a:videoFile r:link="rId1"/>
          </p:nvPr>
        </p:nvPicPr>
        <p:blipFill>
          <a:blip r:embed="rId5"/>
          <a:stretch>
            <a:fillRect/>
          </a:stretch>
        </p:blipFill>
        <p:spPr>
          <a:xfrm>
            <a:off x="5194307" y="2945953"/>
            <a:ext cx="3035293" cy="2367455"/>
          </a:xfrm>
          <a:prstGeom prst="rect">
            <a:avLst/>
          </a:prstGeom>
        </p:spPr>
      </p:pic>
    </p:spTree>
    <p:extLst>
      <p:ext uri="{BB962C8B-B14F-4D97-AF65-F5344CB8AC3E}">
        <p14:creationId xmlns:p14="http://schemas.microsoft.com/office/powerpoint/2010/main" val="64430640"/>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fltVal val="0"/>
                                          </p:val>
                                        </p:tav>
                                        <p:tav tm="100000">
                                          <p:val>
                                            <p:strVal val="#ppt_w"/>
                                          </p:val>
                                        </p:tav>
                                      </p:tavLst>
                                    </p:anim>
                                    <p:anim calcmode="lin" valueType="num">
                                      <p:cBhvr>
                                        <p:cTn id="8" dur="2000" fill="hold"/>
                                        <p:tgtEl>
                                          <p:spTgt spid="3"/>
                                        </p:tgtEl>
                                        <p:attrNameLst>
                                          <p:attrName>ppt_h</p:attrName>
                                        </p:attrNameLst>
                                      </p:cBhvr>
                                      <p:tavLst>
                                        <p:tav tm="0">
                                          <p:val>
                                            <p:fltVal val="0"/>
                                          </p:val>
                                        </p:tav>
                                        <p:tav tm="100000">
                                          <p:val>
                                            <p:strVal val="#ppt_h"/>
                                          </p:val>
                                        </p:tav>
                                      </p:tavLst>
                                    </p:anim>
                                    <p:animEffect transition="in" filter="fade">
                                      <p:cBhvr>
                                        <p:cTn id="9" dur="2000"/>
                                        <p:tgtEl>
                                          <p:spTgt spid="3"/>
                                        </p:tgtEl>
                                      </p:cBhvr>
                                    </p:animEffect>
                                  </p:childTnLst>
                                </p:cTn>
                              </p:par>
                            </p:childTnLst>
                          </p:cTn>
                        </p:par>
                        <p:par>
                          <p:cTn id="10" fill="hold">
                            <p:stCondLst>
                              <p:cond delay="2000"/>
                            </p:stCondLst>
                            <p:childTnLst>
                              <p:par>
                                <p:cTn id="11" presetID="53" presetClass="entr" presetSubtype="16" fill="hold"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2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6" restart="whenNotActive" fill="hold" evtFilter="cancelBubble" nodeType="interactiveSeq">
                <p:stCondLst>
                  <p:cond evt="onClick" delay="0">
                    <p:tgtEl>
                      <p:spTgt spid="5"/>
                    </p:tgtEl>
                  </p:cond>
                </p:stCondLst>
                <p:endSync evt="end" delay="0">
                  <p:rtn val="all"/>
                </p:endSync>
                <p:childTnLst>
                  <p:par>
                    <p:cTn id="17" fill="hold">
                      <p:stCondLst>
                        <p:cond delay="0"/>
                      </p:stCondLst>
                      <p:childTnLst>
                        <p:par>
                          <p:cTn id="18" fill="hold">
                            <p:stCondLst>
                              <p:cond delay="0"/>
                            </p:stCondLst>
                            <p:childTnLst>
                              <p:par>
                                <p:cTn id="19" presetID="2" presetClass="mediacall" presetSubtype="0" fill="hold" nodeType="clickEffect">
                                  <p:stCondLst>
                                    <p:cond delay="0"/>
                                  </p:stCondLst>
                                  <p:childTnLst>
                                    <p:cmd type="call" cmd="togglePause">
                                      <p:cBhvr>
                                        <p:cTn id="20" dur="1" fill="hold"/>
                                        <p:tgtEl>
                                          <p:spTgt spid="5"/>
                                        </p:tgtEl>
                                      </p:cBhvr>
                                    </p:cmd>
                                  </p:childTnLst>
                                </p:cTn>
                              </p:par>
                            </p:childTnLst>
                          </p:cTn>
                        </p:par>
                      </p:childTnLst>
                    </p:cTn>
                  </p:par>
                </p:childTnLst>
              </p:cTn>
              <p:nextCondLst>
                <p:cond evt="onClick" delay="0">
                  <p:tgtEl>
                    <p:spTgt spid="5"/>
                  </p:tgtEl>
                </p:cond>
              </p:nextCondLst>
            </p:seq>
            <p:video>
              <p:cMediaNode vol="80000">
                <p:cTn id="21" fill="hold" display="0">
                  <p:stCondLst>
                    <p:cond delay="indefinite"/>
                  </p:stCondLst>
                </p:cTn>
                <p:tgtEl>
                  <p:spTgt spid="5"/>
                </p:tgtEl>
              </p:cMediaNode>
            </p:video>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3" name="Title 2"/>
          <p:cNvSpPr>
            <a:spLocks noGrp="1"/>
          </p:cNvSpPr>
          <p:nvPr>
            <p:ph type="title"/>
          </p:nvPr>
        </p:nvSpPr>
        <p:spPr>
          <a:xfrm>
            <a:off x="576943" y="391886"/>
            <a:ext cx="7955280" cy="1149434"/>
          </a:xfrm>
        </p:spPr>
        <p:txBody>
          <a:bodyPr/>
          <a:lstStyle/>
          <a:p>
            <a:pPr algn="ctr"/>
            <a:r>
              <a:rPr lang="en-US" dirty="0">
                <a:latin typeface="Adobe Naskh Medium" panose="01010101010101010101" pitchFamily="50" charset="-78"/>
                <a:cs typeface="Adobe Naskh Medium" panose="01010101010101010101" pitchFamily="50" charset="-78"/>
              </a:rPr>
              <a:t>REFERENCES</a:t>
            </a:r>
          </a:p>
        </p:txBody>
      </p:sp>
      <p:sp>
        <p:nvSpPr>
          <p:cNvPr id="6" name="Action Button: End 5">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Beginning 6">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Home 7">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4" name="Content Placeholder 3"/>
          <p:cNvSpPr>
            <a:spLocks noGrp="1"/>
          </p:cNvSpPr>
          <p:nvPr>
            <p:ph idx="1"/>
          </p:nvPr>
        </p:nvSpPr>
        <p:spPr>
          <a:xfrm>
            <a:off x="609600" y="1186310"/>
            <a:ext cx="7955280" cy="4909690"/>
          </a:xfrm>
        </p:spPr>
        <p:txBody>
          <a:bodyPr>
            <a:normAutofit fontScale="77500" lnSpcReduction="20000"/>
          </a:bodyPr>
          <a:lstStyle/>
          <a:p>
            <a:pPr>
              <a:lnSpc>
                <a:spcPct val="100000"/>
              </a:lnSpc>
              <a:spcBef>
                <a:spcPts val="0"/>
              </a:spcBef>
            </a:pPr>
            <a:r>
              <a:rPr lang="en-US" sz="1500" dirty="0">
                <a:latin typeface="Adobe Naskh Medium" panose="01010101010101010101" pitchFamily="50" charset="-78"/>
                <a:cs typeface="Adobe Naskh Medium" panose="01010101010101010101" pitchFamily="50" charset="-78"/>
              </a:rPr>
              <a:t>American Foundation for the Blind</a:t>
            </a:r>
          </a:p>
          <a:p>
            <a:pPr marL="231775" indent="-231775">
              <a:lnSpc>
                <a:spcPct val="100000"/>
              </a:lnSpc>
              <a:spcBef>
                <a:spcPts val="0"/>
              </a:spcBef>
              <a:buNone/>
            </a:pPr>
            <a:r>
              <a:rPr lang="en-US" sz="1500" dirty="0">
                <a:latin typeface="Adobe Naskh Medium" panose="01010101010101010101" pitchFamily="50" charset="-78"/>
                <a:cs typeface="Adobe Naskh Medium" panose="01010101010101010101" pitchFamily="50" charset="-78"/>
              </a:rPr>
              <a:t>       http://www.afb.org/info/about-us/helen-keller/biography-and-chronology/biography/1235</a:t>
            </a:r>
          </a:p>
          <a:p>
            <a:r>
              <a:rPr lang="en-US" sz="1500" dirty="0">
                <a:latin typeface="Adobe Naskh Medium" panose="01010101010101010101" pitchFamily="50" charset="-78"/>
                <a:cs typeface="Adobe Naskh Medium" panose="01010101010101010101" pitchFamily="50" charset="-78"/>
              </a:rPr>
              <a:t>Biography</a:t>
            </a:r>
          </a:p>
          <a:p>
            <a:pPr marL="0" indent="0">
              <a:spcBef>
                <a:spcPts val="0"/>
              </a:spcBef>
              <a:buNone/>
            </a:pPr>
            <a:r>
              <a:rPr lang="en-US" sz="1500" dirty="0">
                <a:latin typeface="Adobe Naskh Medium" panose="01010101010101010101" pitchFamily="50" charset="-78"/>
                <a:cs typeface="Adobe Naskh Medium" panose="01010101010101010101" pitchFamily="50" charset="-78"/>
              </a:rPr>
              <a:t>       http://www.biography.com/people/helen-keller-9361967</a:t>
            </a:r>
          </a:p>
          <a:p>
            <a:pPr marL="0" indent="0">
              <a:spcBef>
                <a:spcPts val="0"/>
              </a:spcBef>
              <a:buNone/>
            </a:pPr>
            <a:endParaRPr lang="en-US" sz="1500" dirty="0">
              <a:latin typeface="Adobe Naskh Medium" panose="01010101010101010101" pitchFamily="50" charset="-78"/>
              <a:cs typeface="Adobe Naskh Medium" panose="01010101010101010101" pitchFamily="50" charset="-78"/>
            </a:endParaRPr>
          </a:p>
          <a:p>
            <a:r>
              <a:rPr lang="en-US" sz="1500" dirty="0">
                <a:latin typeface="Adobe Naskh Medium" panose="01010101010101010101" pitchFamily="50" charset="-78"/>
                <a:cs typeface="Adobe Naskh Medium" panose="01010101010101010101" pitchFamily="50" charset="-78"/>
              </a:rPr>
              <a:t>Center for </a:t>
            </a:r>
            <a:r>
              <a:rPr lang="en-US" sz="1500" dirty="0">
                <a:latin typeface="Adobe Naskh Medium" panose="01010101010101010101" pitchFamily="50" charset="-78"/>
                <a:cs typeface="Adobe Naskh Medium" panose="01010101010101010101"/>
              </a:rPr>
              <a:t>Parent</a:t>
            </a:r>
            <a:r>
              <a:rPr lang="en-US" sz="1500" dirty="0">
                <a:latin typeface="Adobe Naskh Medium" panose="01010101010101010101" pitchFamily="50" charset="-78"/>
                <a:cs typeface="Adobe Naskh Medium" panose="01010101010101010101" pitchFamily="50" charset="-78"/>
              </a:rPr>
              <a:t> Information and Resources</a:t>
            </a:r>
          </a:p>
          <a:p>
            <a:pPr marL="0" indent="0">
              <a:spcBef>
                <a:spcPts val="0"/>
              </a:spcBef>
              <a:buNone/>
            </a:pPr>
            <a:r>
              <a:rPr lang="en-US" sz="1500" dirty="0">
                <a:latin typeface="Adobe Naskh Medium" panose="01010101010101010101" pitchFamily="50" charset="-78"/>
                <a:cs typeface="Adobe Naskh Medium" panose="01010101010101010101" pitchFamily="50" charset="-78"/>
              </a:rPr>
              <a:t>        http://www.parentcenterhub.org/repository/section504/</a:t>
            </a:r>
          </a:p>
          <a:p>
            <a:r>
              <a:rPr lang="en-US" sz="1500" dirty="0">
                <a:latin typeface="Adobe Naskh Medium" panose="01010101010101010101" pitchFamily="50" charset="-78"/>
                <a:cs typeface="Adobe Naskh Medium" panose="01010101010101010101" pitchFamily="50" charset="-78"/>
              </a:rPr>
              <a:t>EEOC</a:t>
            </a:r>
          </a:p>
          <a:p>
            <a:pPr marL="0" indent="0">
              <a:spcBef>
                <a:spcPts val="0"/>
              </a:spcBef>
              <a:buNone/>
            </a:pPr>
            <a:r>
              <a:rPr lang="en-US" sz="1500" dirty="0">
                <a:latin typeface="Adobe Naskh Medium" panose="01010101010101010101" pitchFamily="50" charset="-78"/>
                <a:cs typeface="Adobe Naskh Medium" panose="01010101010101010101" pitchFamily="50" charset="-78"/>
              </a:rPr>
              <a:t>       www.eeoc.gov/eeoc/history/35th/1990s/ada.html</a:t>
            </a:r>
          </a:p>
          <a:p>
            <a:r>
              <a:rPr lang="en-US" sz="1500" dirty="0">
                <a:latin typeface="Adobe Naskh Medium" panose="01010101010101010101" pitchFamily="50" charset="-78"/>
                <a:cs typeface="Adobe Naskh Medium" panose="01010101010101010101" pitchFamily="50" charset="-78"/>
              </a:rPr>
              <a:t>Encyclopedia of Children’s Health</a:t>
            </a:r>
          </a:p>
          <a:p>
            <a:pPr marL="0" indent="0">
              <a:spcBef>
                <a:spcPts val="0"/>
              </a:spcBef>
              <a:buNone/>
            </a:pPr>
            <a:r>
              <a:rPr lang="en-US" sz="1500" dirty="0">
                <a:latin typeface="Adobe Naskh Medium" panose="01010101010101010101" pitchFamily="50" charset="-78"/>
                <a:cs typeface="Adobe Naskh Medium" panose="01010101010101010101" pitchFamily="50" charset="-78"/>
              </a:rPr>
              <a:t>        http://www.healthofchildren.com/S/Special-Education.html</a:t>
            </a:r>
          </a:p>
          <a:p>
            <a:r>
              <a:rPr lang="en-US" sz="1500" dirty="0">
                <a:latin typeface="Adobe Naskh Medium" panose="01010101010101010101" pitchFamily="50" charset="-78"/>
                <a:cs typeface="Adobe Naskh Medium" panose="01010101010101010101" pitchFamily="50" charset="-78"/>
              </a:rPr>
              <a:t>Flickr: Perkins School for the Blind Archives</a:t>
            </a:r>
          </a:p>
          <a:p>
            <a:pPr marL="0" indent="0">
              <a:spcBef>
                <a:spcPts val="0"/>
              </a:spcBef>
              <a:buNone/>
            </a:pPr>
            <a:r>
              <a:rPr lang="en-US" sz="1500" dirty="0">
                <a:latin typeface="Adobe Naskh Medium" panose="01010101010101010101" pitchFamily="50" charset="-78"/>
                <a:cs typeface="Adobe Naskh Medium" panose="01010101010101010101" pitchFamily="50" charset="-78"/>
              </a:rPr>
              <a:t>       https://www.flickr.com/photos/perkinsarchive/collections/72157627310117390/</a:t>
            </a:r>
          </a:p>
          <a:p>
            <a:r>
              <a:rPr lang="en-US" sz="1500" dirty="0">
                <a:latin typeface="Adobe Naskh Medium" panose="01010101010101010101" pitchFamily="50" charset="-78"/>
                <a:cs typeface="Adobe Naskh Medium" panose="01010101010101010101" pitchFamily="50" charset="-78"/>
              </a:rPr>
              <a:t> Google</a:t>
            </a:r>
          </a:p>
          <a:p>
            <a:pPr marL="231775" indent="-463550">
              <a:spcBef>
                <a:spcPts val="0"/>
              </a:spcBef>
              <a:buNone/>
            </a:pPr>
            <a:r>
              <a:rPr lang="en-US" sz="1500" dirty="0">
                <a:latin typeface="Adobe Naskh Medium" panose="01010101010101010101" pitchFamily="50" charset="-78"/>
                <a:cs typeface="Adobe Naskh Medium" panose="01010101010101010101" pitchFamily="50" charset="-78"/>
              </a:rPr>
              <a:t>         https://www.google.com/search?q=logo+for+disabled&amp;safe=strict&amp;espv=2&amp;tbm=isch&amp;tbo=u&amp;source=univ&amp;sa=X&amp;ved=0ahUKEwjW-_KRsZDTAhXq44MKHVAeA8UQ7AkIOg&amp;biw=1440&amp;bih=693#imgrc=_</a:t>
            </a:r>
          </a:p>
          <a:p>
            <a:pPr marL="0" indent="0">
              <a:spcBef>
                <a:spcPts val="0"/>
              </a:spcBef>
              <a:buNone/>
            </a:pPr>
            <a:endParaRPr lang="en-US" sz="1500" dirty="0">
              <a:latin typeface="Adobe Naskh Medium" panose="01010101010101010101" pitchFamily="50" charset="-78"/>
              <a:cs typeface="Adobe Naskh Medium" panose="01010101010101010101" pitchFamily="50" charset="-78"/>
            </a:endParaRPr>
          </a:p>
          <a:p>
            <a:r>
              <a:rPr lang="en-US" sz="1500" dirty="0">
                <a:latin typeface="Adobe Naskh Medium" panose="01010101010101010101" pitchFamily="50" charset="-78"/>
                <a:cs typeface="Adobe Naskh Medium" panose="01010101010101010101" pitchFamily="50" charset="-78"/>
              </a:rPr>
              <a:t>Google</a:t>
            </a:r>
          </a:p>
          <a:p>
            <a:pPr marL="230188" indent="0">
              <a:spcBef>
                <a:spcPts val="0"/>
              </a:spcBef>
              <a:buNone/>
            </a:pPr>
            <a:r>
              <a:rPr lang="en-US" sz="1500" dirty="0">
                <a:latin typeface="Adobe Naskh Medium" panose="01010101010101010101" pitchFamily="50" charset="-78"/>
                <a:cs typeface="Adobe Naskh Medium" panose="01010101010101010101" pitchFamily="50" charset="-78"/>
              </a:rPr>
              <a:t>https://www.google.com/search?q=images+of+fdr&amp;espv=2&amp;source=lnms&amp;tbm=isch&amp;sa=X&amp;sqi=2&amp;ved=0ahUKEwii9uT7tZ3TAhWqy4MKHVeOB2wQ_AUIBigB&amp;biw=1280&amp;bih=879#tbm=isch&amp;q=famaous+people+with+disabilities </a:t>
            </a:r>
          </a:p>
          <a:p>
            <a:pPr marL="0" indent="0">
              <a:spcBef>
                <a:spcPts val="0"/>
              </a:spcBef>
              <a:buNone/>
            </a:pPr>
            <a:endParaRPr lang="en-US" sz="1500" dirty="0">
              <a:latin typeface="Adobe Naskh Medium" panose="01010101010101010101" pitchFamily="50" charset="-78"/>
              <a:cs typeface="Adobe Naskh Medium" panose="01010101010101010101" pitchFamily="50" charset="-78"/>
            </a:endParaRPr>
          </a:p>
          <a:p>
            <a:pPr>
              <a:spcBef>
                <a:spcPts val="0"/>
              </a:spcBef>
            </a:pPr>
            <a:r>
              <a:rPr lang="en-US" sz="1500" dirty="0">
                <a:latin typeface="Adobe Naskh Medium" panose="01010101010101010101" pitchFamily="50" charset="-78"/>
                <a:cs typeface="Adobe Naskh Medium" panose="01010101010101010101" pitchFamily="50" charset="-78"/>
              </a:rPr>
              <a:t>Helen Keller </a:t>
            </a:r>
          </a:p>
          <a:p>
            <a:pPr marL="0" indent="0">
              <a:spcBef>
                <a:spcPts val="0"/>
              </a:spcBef>
              <a:buNone/>
            </a:pPr>
            <a:r>
              <a:rPr lang="en-US" sz="1500" dirty="0">
                <a:latin typeface="Adobe Naskh Medium" panose="01010101010101010101" pitchFamily="50" charset="-78"/>
                <a:cs typeface="Adobe Naskh Medium" panose="01010101010101010101" pitchFamily="50" charset="-78"/>
              </a:rPr>
              <a:t>        https://www.youtube.com/watch?v=rfr6YO-zLZc</a:t>
            </a:r>
          </a:p>
          <a:p>
            <a:pPr marL="0" indent="0">
              <a:spcBef>
                <a:spcPts val="0"/>
              </a:spcBef>
              <a:buNone/>
            </a:pPr>
            <a:endParaRPr lang="en-US" sz="1500" dirty="0">
              <a:latin typeface="Adobe Naskh Medium" panose="01010101010101010101" pitchFamily="50" charset="-78"/>
              <a:cs typeface="Adobe Naskh Medium" panose="01010101010101010101" pitchFamily="50" charset="-78"/>
            </a:endParaRPr>
          </a:p>
          <a:p>
            <a:r>
              <a:rPr lang="en-US" sz="1500" dirty="0">
                <a:latin typeface="Adobe Naskh Medium" panose="01010101010101010101" pitchFamily="50" charset="-78"/>
                <a:cs typeface="Adobe Naskh Medium" panose="01010101010101010101" pitchFamily="50" charset="-78"/>
              </a:rPr>
              <a:t>LOGODESIGNLOVE</a:t>
            </a:r>
          </a:p>
          <a:p>
            <a:pPr marL="0" indent="0">
              <a:spcBef>
                <a:spcPts val="0"/>
              </a:spcBef>
              <a:buNone/>
            </a:pPr>
            <a:r>
              <a:rPr lang="en-US" sz="1500" dirty="0">
                <a:latin typeface="Adobe Naskh Medium" panose="01010101010101010101" pitchFamily="50" charset="-78"/>
                <a:cs typeface="Adobe Naskh Medium" panose="01010101010101010101" pitchFamily="50" charset="-78"/>
              </a:rPr>
              <a:t>       http://www.logodesignlove.com/brand-identity-style-guides</a:t>
            </a:r>
          </a:p>
          <a:p>
            <a:pPr marL="0" indent="0">
              <a:spcBef>
                <a:spcPts val="0"/>
              </a:spcBef>
              <a:buNone/>
            </a:pPr>
            <a:endParaRPr lang="en-US" sz="1400" dirty="0">
              <a:latin typeface="Adobe Naskh Medium" panose="01010101010101010101" pitchFamily="50" charset="-78"/>
              <a:cs typeface="Adobe Naskh Medium" panose="01010101010101010101" pitchFamily="50" charset="-78"/>
            </a:endParaRPr>
          </a:p>
          <a:p>
            <a:pPr>
              <a:lnSpc>
                <a:spcPct val="150000"/>
              </a:lnSpc>
            </a:pPr>
            <a:endParaRPr lang="en-US" sz="1200" dirty="0">
              <a:latin typeface="Estrangelo Edessa" panose="03080600000000000000" pitchFamily="66" charset="0"/>
              <a:cs typeface="Estrangelo Edessa" panose="03080600000000000000" pitchFamily="66" charset="0"/>
            </a:endParaRPr>
          </a:p>
        </p:txBody>
      </p:sp>
    </p:spTree>
    <p:extLst>
      <p:ext uri="{BB962C8B-B14F-4D97-AF65-F5344CB8AC3E}">
        <p14:creationId xmlns:p14="http://schemas.microsoft.com/office/powerpoint/2010/main" val="2363944859"/>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fltVal val="0"/>
                                          </p:val>
                                        </p:tav>
                                        <p:tav tm="100000">
                                          <p:val>
                                            <p:strVal val="#ppt_w"/>
                                          </p:val>
                                        </p:tav>
                                      </p:tavLst>
                                    </p:anim>
                                    <p:anim calcmode="lin" valueType="num">
                                      <p:cBhvr>
                                        <p:cTn id="8" dur="2000" fill="hold"/>
                                        <p:tgtEl>
                                          <p:spTgt spid="3"/>
                                        </p:tgtEl>
                                        <p:attrNameLst>
                                          <p:attrName>ppt_h</p:attrName>
                                        </p:attrNameLst>
                                      </p:cBhvr>
                                      <p:tavLst>
                                        <p:tav tm="0">
                                          <p:val>
                                            <p:fltVal val="0"/>
                                          </p:val>
                                        </p:tav>
                                        <p:tav tm="100000">
                                          <p:val>
                                            <p:strVal val="#ppt_h"/>
                                          </p:val>
                                        </p:tav>
                                      </p:tavLst>
                                    </p:anim>
                                    <p:animEffect transition="in" filter="fade">
                                      <p:cBhvr>
                                        <p:cTn id="9" dur="2000"/>
                                        <p:tgtEl>
                                          <p:spTgt spid="3"/>
                                        </p:tgtEl>
                                      </p:cBhvr>
                                    </p:animEffect>
                                  </p:childTnLst>
                                </p:cTn>
                              </p:par>
                            </p:childTnLst>
                          </p:cTn>
                        </p:par>
                        <p:par>
                          <p:cTn id="10" fill="hold">
                            <p:stCondLst>
                              <p:cond delay="2000"/>
                            </p:stCondLst>
                            <p:childTnLst>
                              <p:par>
                                <p:cTn id="11" presetID="53" presetClass="entr" presetSubtype="16" fill="hold"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2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4">
                                            <p:txEl>
                                              <p:pRg st="0" end="0"/>
                                            </p:txEl>
                                          </p:spTgt>
                                        </p:tgtEl>
                                      </p:cBhvr>
                                    </p:animEffect>
                                  </p:childTnLst>
                                </p:cTn>
                              </p:par>
                            </p:childTnLst>
                          </p:cTn>
                        </p:par>
                        <p:par>
                          <p:cTn id="16" fill="hold">
                            <p:stCondLst>
                              <p:cond delay="4000"/>
                            </p:stCondLst>
                            <p:childTnLst>
                              <p:par>
                                <p:cTn id="17" presetID="53" presetClass="entr" presetSubtype="16" fill="hold" nodeType="after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p:cTn id="19" dur="2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20" dur="20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21" dur="2000"/>
                                        <p:tgtEl>
                                          <p:spTgt spid="4">
                                            <p:txEl>
                                              <p:pRg st="1" end="1"/>
                                            </p:txEl>
                                          </p:spTgt>
                                        </p:tgtEl>
                                      </p:cBhvr>
                                    </p:animEffect>
                                  </p:childTnLst>
                                </p:cTn>
                              </p:par>
                            </p:childTnLst>
                          </p:cTn>
                        </p:par>
                        <p:par>
                          <p:cTn id="22" fill="hold">
                            <p:stCondLst>
                              <p:cond delay="6000"/>
                            </p:stCondLst>
                            <p:childTnLst>
                              <p:par>
                                <p:cTn id="23" presetID="53" presetClass="entr" presetSubtype="16" fill="hold" nodeType="after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p:cTn id="25" dur="3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6" dur="3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27" dur="3500"/>
                                        <p:tgtEl>
                                          <p:spTgt spid="4">
                                            <p:txEl>
                                              <p:pRg st="2" end="2"/>
                                            </p:txEl>
                                          </p:spTgt>
                                        </p:tgtEl>
                                      </p:cBhvr>
                                    </p:animEffect>
                                  </p:childTnLst>
                                </p:cTn>
                              </p:par>
                            </p:childTnLst>
                          </p:cTn>
                        </p:par>
                        <p:par>
                          <p:cTn id="28" fill="hold">
                            <p:stCondLst>
                              <p:cond delay="9500"/>
                            </p:stCondLst>
                            <p:childTnLst>
                              <p:par>
                                <p:cTn id="29" presetID="53" presetClass="entr" presetSubtype="16" fill="hold" nodeType="after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p:cTn id="31" dur="2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32" dur="20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33" dur="2000"/>
                                        <p:tgtEl>
                                          <p:spTgt spid="4">
                                            <p:txEl>
                                              <p:pRg st="3" end="3"/>
                                            </p:txEl>
                                          </p:spTgt>
                                        </p:tgtEl>
                                      </p:cBhvr>
                                    </p:animEffect>
                                  </p:childTnLst>
                                </p:cTn>
                              </p:par>
                            </p:childTnLst>
                          </p:cTn>
                        </p:par>
                        <p:par>
                          <p:cTn id="34" fill="hold">
                            <p:stCondLst>
                              <p:cond delay="11500"/>
                            </p:stCondLst>
                            <p:childTnLst>
                              <p:par>
                                <p:cTn id="35" presetID="53" presetClass="entr" presetSubtype="16" fill="hold" nodeType="after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p:cTn id="37" dur="2000" fill="hold"/>
                                        <p:tgtEl>
                                          <p:spTgt spid="4">
                                            <p:txEl>
                                              <p:pRg st="6" end="6"/>
                                            </p:txEl>
                                          </p:spTgt>
                                        </p:tgtEl>
                                        <p:attrNameLst>
                                          <p:attrName>ppt_w</p:attrName>
                                        </p:attrNameLst>
                                      </p:cBhvr>
                                      <p:tavLst>
                                        <p:tav tm="0">
                                          <p:val>
                                            <p:fltVal val="0"/>
                                          </p:val>
                                        </p:tav>
                                        <p:tav tm="100000">
                                          <p:val>
                                            <p:strVal val="#ppt_w"/>
                                          </p:val>
                                        </p:tav>
                                      </p:tavLst>
                                    </p:anim>
                                    <p:anim calcmode="lin" valueType="num">
                                      <p:cBhvr>
                                        <p:cTn id="38" dur="2000" fill="hold"/>
                                        <p:tgtEl>
                                          <p:spTgt spid="4">
                                            <p:txEl>
                                              <p:pRg st="6" end="6"/>
                                            </p:txEl>
                                          </p:spTgt>
                                        </p:tgtEl>
                                        <p:attrNameLst>
                                          <p:attrName>ppt_h</p:attrName>
                                        </p:attrNameLst>
                                      </p:cBhvr>
                                      <p:tavLst>
                                        <p:tav tm="0">
                                          <p:val>
                                            <p:fltVal val="0"/>
                                          </p:val>
                                        </p:tav>
                                        <p:tav tm="100000">
                                          <p:val>
                                            <p:strVal val="#ppt_h"/>
                                          </p:val>
                                        </p:tav>
                                      </p:tavLst>
                                    </p:anim>
                                    <p:animEffect transition="in" filter="fade">
                                      <p:cBhvr>
                                        <p:cTn id="39" dur="2000"/>
                                        <p:tgtEl>
                                          <p:spTgt spid="4">
                                            <p:txEl>
                                              <p:pRg st="6" end="6"/>
                                            </p:txEl>
                                          </p:spTgt>
                                        </p:tgtEl>
                                      </p:cBhvr>
                                    </p:animEffect>
                                  </p:childTnLst>
                                </p:cTn>
                              </p:par>
                            </p:childTnLst>
                          </p:cTn>
                        </p:par>
                        <p:par>
                          <p:cTn id="40" fill="hold">
                            <p:stCondLst>
                              <p:cond delay="13500"/>
                            </p:stCondLst>
                            <p:childTnLst>
                              <p:par>
                                <p:cTn id="41" presetID="53" presetClass="entr" presetSubtype="16" fill="hold" nodeType="afterEffect">
                                  <p:stCondLst>
                                    <p:cond delay="0"/>
                                  </p:stCondLst>
                                  <p:childTnLst>
                                    <p:set>
                                      <p:cBhvr>
                                        <p:cTn id="42" dur="1" fill="hold">
                                          <p:stCondLst>
                                            <p:cond delay="0"/>
                                          </p:stCondLst>
                                        </p:cTn>
                                        <p:tgtEl>
                                          <p:spTgt spid="4">
                                            <p:txEl>
                                              <p:pRg st="7" end="7"/>
                                            </p:txEl>
                                          </p:spTgt>
                                        </p:tgtEl>
                                        <p:attrNameLst>
                                          <p:attrName>style.visibility</p:attrName>
                                        </p:attrNameLst>
                                      </p:cBhvr>
                                      <p:to>
                                        <p:strVal val="visible"/>
                                      </p:to>
                                    </p:set>
                                    <p:anim calcmode="lin" valueType="num">
                                      <p:cBhvr>
                                        <p:cTn id="43" dur="2000" fill="hold"/>
                                        <p:tgtEl>
                                          <p:spTgt spid="4">
                                            <p:txEl>
                                              <p:pRg st="7" end="7"/>
                                            </p:txEl>
                                          </p:spTgt>
                                        </p:tgtEl>
                                        <p:attrNameLst>
                                          <p:attrName>ppt_w</p:attrName>
                                        </p:attrNameLst>
                                      </p:cBhvr>
                                      <p:tavLst>
                                        <p:tav tm="0">
                                          <p:val>
                                            <p:fltVal val="0"/>
                                          </p:val>
                                        </p:tav>
                                        <p:tav tm="100000">
                                          <p:val>
                                            <p:strVal val="#ppt_w"/>
                                          </p:val>
                                        </p:tav>
                                      </p:tavLst>
                                    </p:anim>
                                    <p:anim calcmode="lin" valueType="num">
                                      <p:cBhvr>
                                        <p:cTn id="44" dur="2000" fill="hold"/>
                                        <p:tgtEl>
                                          <p:spTgt spid="4">
                                            <p:txEl>
                                              <p:pRg st="7" end="7"/>
                                            </p:txEl>
                                          </p:spTgt>
                                        </p:tgtEl>
                                        <p:attrNameLst>
                                          <p:attrName>ppt_h</p:attrName>
                                        </p:attrNameLst>
                                      </p:cBhvr>
                                      <p:tavLst>
                                        <p:tav tm="0">
                                          <p:val>
                                            <p:fltVal val="0"/>
                                          </p:val>
                                        </p:tav>
                                        <p:tav tm="100000">
                                          <p:val>
                                            <p:strVal val="#ppt_h"/>
                                          </p:val>
                                        </p:tav>
                                      </p:tavLst>
                                    </p:anim>
                                    <p:animEffect transition="in" filter="fade">
                                      <p:cBhvr>
                                        <p:cTn id="45" dur="2000"/>
                                        <p:tgtEl>
                                          <p:spTgt spid="4">
                                            <p:txEl>
                                              <p:pRg st="7" end="7"/>
                                            </p:txEl>
                                          </p:spTgt>
                                        </p:tgtEl>
                                      </p:cBhvr>
                                    </p:animEffect>
                                  </p:childTnLst>
                                </p:cTn>
                              </p:par>
                            </p:childTnLst>
                          </p:cTn>
                        </p:par>
                        <p:par>
                          <p:cTn id="46" fill="hold">
                            <p:stCondLst>
                              <p:cond delay="15500"/>
                            </p:stCondLst>
                            <p:childTnLst>
                              <p:par>
                                <p:cTn id="47" presetID="53" presetClass="entr" presetSubtype="16" fill="hold" nodeType="afterEffect">
                                  <p:stCondLst>
                                    <p:cond delay="0"/>
                                  </p:stCondLst>
                                  <p:childTnLst>
                                    <p:set>
                                      <p:cBhvr>
                                        <p:cTn id="48" dur="1" fill="hold">
                                          <p:stCondLst>
                                            <p:cond delay="0"/>
                                          </p:stCondLst>
                                        </p:cTn>
                                        <p:tgtEl>
                                          <p:spTgt spid="4">
                                            <p:txEl>
                                              <p:pRg st="8" end="8"/>
                                            </p:txEl>
                                          </p:spTgt>
                                        </p:tgtEl>
                                        <p:attrNameLst>
                                          <p:attrName>style.visibility</p:attrName>
                                        </p:attrNameLst>
                                      </p:cBhvr>
                                      <p:to>
                                        <p:strVal val="visible"/>
                                      </p:to>
                                    </p:set>
                                    <p:anim calcmode="lin" valueType="num">
                                      <p:cBhvr>
                                        <p:cTn id="49" dur="2000" fill="hold"/>
                                        <p:tgtEl>
                                          <p:spTgt spid="4">
                                            <p:txEl>
                                              <p:pRg st="8" end="8"/>
                                            </p:txEl>
                                          </p:spTgt>
                                        </p:tgtEl>
                                        <p:attrNameLst>
                                          <p:attrName>ppt_w</p:attrName>
                                        </p:attrNameLst>
                                      </p:cBhvr>
                                      <p:tavLst>
                                        <p:tav tm="0">
                                          <p:val>
                                            <p:fltVal val="0"/>
                                          </p:val>
                                        </p:tav>
                                        <p:tav tm="100000">
                                          <p:val>
                                            <p:strVal val="#ppt_w"/>
                                          </p:val>
                                        </p:tav>
                                      </p:tavLst>
                                    </p:anim>
                                    <p:anim calcmode="lin" valueType="num">
                                      <p:cBhvr>
                                        <p:cTn id="50" dur="2000" fill="hold"/>
                                        <p:tgtEl>
                                          <p:spTgt spid="4">
                                            <p:txEl>
                                              <p:pRg st="8" end="8"/>
                                            </p:txEl>
                                          </p:spTgt>
                                        </p:tgtEl>
                                        <p:attrNameLst>
                                          <p:attrName>ppt_h</p:attrName>
                                        </p:attrNameLst>
                                      </p:cBhvr>
                                      <p:tavLst>
                                        <p:tav tm="0">
                                          <p:val>
                                            <p:fltVal val="0"/>
                                          </p:val>
                                        </p:tav>
                                        <p:tav tm="100000">
                                          <p:val>
                                            <p:strVal val="#ppt_h"/>
                                          </p:val>
                                        </p:tav>
                                      </p:tavLst>
                                    </p:anim>
                                    <p:animEffect transition="in" filter="fade">
                                      <p:cBhvr>
                                        <p:cTn id="51" dur="2000"/>
                                        <p:tgtEl>
                                          <p:spTgt spid="4">
                                            <p:txEl>
                                              <p:pRg st="8" end="8"/>
                                            </p:txEl>
                                          </p:spTgt>
                                        </p:tgtEl>
                                      </p:cBhvr>
                                    </p:animEffect>
                                  </p:childTnLst>
                                </p:cTn>
                              </p:par>
                            </p:childTnLst>
                          </p:cTn>
                        </p:par>
                        <p:par>
                          <p:cTn id="52" fill="hold">
                            <p:stCondLst>
                              <p:cond delay="17500"/>
                            </p:stCondLst>
                            <p:childTnLst>
                              <p:par>
                                <p:cTn id="53" presetID="53" presetClass="entr" presetSubtype="16" fill="hold" nodeType="afterEffect">
                                  <p:stCondLst>
                                    <p:cond delay="0"/>
                                  </p:stCondLst>
                                  <p:childTnLst>
                                    <p:set>
                                      <p:cBhvr>
                                        <p:cTn id="54" dur="1" fill="hold">
                                          <p:stCondLst>
                                            <p:cond delay="0"/>
                                          </p:stCondLst>
                                        </p:cTn>
                                        <p:tgtEl>
                                          <p:spTgt spid="4">
                                            <p:txEl>
                                              <p:pRg st="9" end="9"/>
                                            </p:txEl>
                                          </p:spTgt>
                                        </p:tgtEl>
                                        <p:attrNameLst>
                                          <p:attrName>style.visibility</p:attrName>
                                        </p:attrNameLst>
                                      </p:cBhvr>
                                      <p:to>
                                        <p:strVal val="visible"/>
                                      </p:to>
                                    </p:set>
                                    <p:anim calcmode="lin" valueType="num">
                                      <p:cBhvr>
                                        <p:cTn id="55" dur="2000" fill="hold"/>
                                        <p:tgtEl>
                                          <p:spTgt spid="4">
                                            <p:txEl>
                                              <p:pRg st="9" end="9"/>
                                            </p:txEl>
                                          </p:spTgt>
                                        </p:tgtEl>
                                        <p:attrNameLst>
                                          <p:attrName>ppt_w</p:attrName>
                                        </p:attrNameLst>
                                      </p:cBhvr>
                                      <p:tavLst>
                                        <p:tav tm="0">
                                          <p:val>
                                            <p:fltVal val="0"/>
                                          </p:val>
                                        </p:tav>
                                        <p:tav tm="100000">
                                          <p:val>
                                            <p:strVal val="#ppt_w"/>
                                          </p:val>
                                        </p:tav>
                                      </p:tavLst>
                                    </p:anim>
                                    <p:anim calcmode="lin" valueType="num">
                                      <p:cBhvr>
                                        <p:cTn id="56" dur="2000" fill="hold"/>
                                        <p:tgtEl>
                                          <p:spTgt spid="4">
                                            <p:txEl>
                                              <p:pRg st="9" end="9"/>
                                            </p:txEl>
                                          </p:spTgt>
                                        </p:tgtEl>
                                        <p:attrNameLst>
                                          <p:attrName>ppt_h</p:attrName>
                                        </p:attrNameLst>
                                      </p:cBhvr>
                                      <p:tavLst>
                                        <p:tav tm="0">
                                          <p:val>
                                            <p:fltVal val="0"/>
                                          </p:val>
                                        </p:tav>
                                        <p:tav tm="100000">
                                          <p:val>
                                            <p:strVal val="#ppt_h"/>
                                          </p:val>
                                        </p:tav>
                                      </p:tavLst>
                                    </p:anim>
                                    <p:animEffect transition="in" filter="fade">
                                      <p:cBhvr>
                                        <p:cTn id="57" dur="2000"/>
                                        <p:tgtEl>
                                          <p:spTgt spid="4">
                                            <p:txEl>
                                              <p:pRg st="9" end="9"/>
                                            </p:txEl>
                                          </p:spTgt>
                                        </p:tgtEl>
                                      </p:cBhvr>
                                    </p:animEffect>
                                  </p:childTnLst>
                                </p:cTn>
                              </p:par>
                            </p:childTnLst>
                          </p:cTn>
                        </p:par>
                        <p:par>
                          <p:cTn id="58" fill="hold">
                            <p:stCondLst>
                              <p:cond delay="19500"/>
                            </p:stCondLst>
                            <p:childTnLst>
                              <p:par>
                                <p:cTn id="59" presetID="53" presetClass="entr" presetSubtype="16" fill="hold" nodeType="afterEffect">
                                  <p:stCondLst>
                                    <p:cond delay="0"/>
                                  </p:stCondLst>
                                  <p:childTnLst>
                                    <p:set>
                                      <p:cBhvr>
                                        <p:cTn id="60" dur="1" fill="hold">
                                          <p:stCondLst>
                                            <p:cond delay="0"/>
                                          </p:stCondLst>
                                        </p:cTn>
                                        <p:tgtEl>
                                          <p:spTgt spid="4">
                                            <p:txEl>
                                              <p:pRg st="10" end="10"/>
                                            </p:txEl>
                                          </p:spTgt>
                                        </p:tgtEl>
                                        <p:attrNameLst>
                                          <p:attrName>style.visibility</p:attrName>
                                        </p:attrNameLst>
                                      </p:cBhvr>
                                      <p:to>
                                        <p:strVal val="visible"/>
                                      </p:to>
                                    </p:set>
                                    <p:anim calcmode="lin" valueType="num">
                                      <p:cBhvr>
                                        <p:cTn id="61" dur="2000" fill="hold"/>
                                        <p:tgtEl>
                                          <p:spTgt spid="4">
                                            <p:txEl>
                                              <p:pRg st="10" end="10"/>
                                            </p:txEl>
                                          </p:spTgt>
                                        </p:tgtEl>
                                        <p:attrNameLst>
                                          <p:attrName>ppt_w</p:attrName>
                                        </p:attrNameLst>
                                      </p:cBhvr>
                                      <p:tavLst>
                                        <p:tav tm="0">
                                          <p:val>
                                            <p:fltVal val="0"/>
                                          </p:val>
                                        </p:tav>
                                        <p:tav tm="100000">
                                          <p:val>
                                            <p:strVal val="#ppt_w"/>
                                          </p:val>
                                        </p:tav>
                                      </p:tavLst>
                                    </p:anim>
                                    <p:anim calcmode="lin" valueType="num">
                                      <p:cBhvr>
                                        <p:cTn id="62" dur="2000" fill="hold"/>
                                        <p:tgtEl>
                                          <p:spTgt spid="4">
                                            <p:txEl>
                                              <p:pRg st="10" end="10"/>
                                            </p:txEl>
                                          </p:spTgt>
                                        </p:tgtEl>
                                        <p:attrNameLst>
                                          <p:attrName>ppt_h</p:attrName>
                                        </p:attrNameLst>
                                      </p:cBhvr>
                                      <p:tavLst>
                                        <p:tav tm="0">
                                          <p:val>
                                            <p:fltVal val="0"/>
                                          </p:val>
                                        </p:tav>
                                        <p:tav tm="100000">
                                          <p:val>
                                            <p:strVal val="#ppt_h"/>
                                          </p:val>
                                        </p:tav>
                                      </p:tavLst>
                                    </p:anim>
                                    <p:animEffect transition="in" filter="fade">
                                      <p:cBhvr>
                                        <p:cTn id="63" dur="2000"/>
                                        <p:tgtEl>
                                          <p:spTgt spid="4">
                                            <p:txEl>
                                              <p:pRg st="10" end="10"/>
                                            </p:txEl>
                                          </p:spTgt>
                                        </p:tgtEl>
                                      </p:cBhvr>
                                    </p:animEffect>
                                  </p:childTnLst>
                                </p:cTn>
                              </p:par>
                            </p:childTnLst>
                          </p:cTn>
                        </p:par>
                        <p:par>
                          <p:cTn id="64" fill="hold">
                            <p:stCondLst>
                              <p:cond delay="21500"/>
                            </p:stCondLst>
                            <p:childTnLst>
                              <p:par>
                                <p:cTn id="65" presetID="53" presetClass="entr" presetSubtype="16" fill="hold" nodeType="afterEffect">
                                  <p:stCondLst>
                                    <p:cond delay="0"/>
                                  </p:stCondLst>
                                  <p:childTnLst>
                                    <p:set>
                                      <p:cBhvr>
                                        <p:cTn id="66" dur="1" fill="hold">
                                          <p:stCondLst>
                                            <p:cond delay="0"/>
                                          </p:stCondLst>
                                        </p:cTn>
                                        <p:tgtEl>
                                          <p:spTgt spid="4">
                                            <p:txEl>
                                              <p:pRg st="5" end="5"/>
                                            </p:txEl>
                                          </p:spTgt>
                                        </p:tgtEl>
                                        <p:attrNameLst>
                                          <p:attrName>style.visibility</p:attrName>
                                        </p:attrNameLst>
                                      </p:cBhvr>
                                      <p:to>
                                        <p:strVal val="visible"/>
                                      </p:to>
                                    </p:set>
                                    <p:anim calcmode="lin" valueType="num">
                                      <p:cBhvr>
                                        <p:cTn id="67" dur="2000" fill="hold"/>
                                        <p:tgtEl>
                                          <p:spTgt spid="4">
                                            <p:txEl>
                                              <p:pRg st="5" end="5"/>
                                            </p:txEl>
                                          </p:spTgt>
                                        </p:tgtEl>
                                        <p:attrNameLst>
                                          <p:attrName>ppt_w</p:attrName>
                                        </p:attrNameLst>
                                      </p:cBhvr>
                                      <p:tavLst>
                                        <p:tav tm="0">
                                          <p:val>
                                            <p:fltVal val="0"/>
                                          </p:val>
                                        </p:tav>
                                        <p:tav tm="100000">
                                          <p:val>
                                            <p:strVal val="#ppt_w"/>
                                          </p:val>
                                        </p:tav>
                                      </p:tavLst>
                                    </p:anim>
                                    <p:anim calcmode="lin" valueType="num">
                                      <p:cBhvr>
                                        <p:cTn id="68" dur="2000" fill="hold"/>
                                        <p:tgtEl>
                                          <p:spTgt spid="4">
                                            <p:txEl>
                                              <p:pRg st="5" end="5"/>
                                            </p:txEl>
                                          </p:spTgt>
                                        </p:tgtEl>
                                        <p:attrNameLst>
                                          <p:attrName>ppt_h</p:attrName>
                                        </p:attrNameLst>
                                      </p:cBhvr>
                                      <p:tavLst>
                                        <p:tav tm="0">
                                          <p:val>
                                            <p:fltVal val="0"/>
                                          </p:val>
                                        </p:tav>
                                        <p:tav tm="100000">
                                          <p:val>
                                            <p:strVal val="#ppt_h"/>
                                          </p:val>
                                        </p:tav>
                                      </p:tavLst>
                                    </p:anim>
                                    <p:animEffect transition="in" filter="fade">
                                      <p:cBhvr>
                                        <p:cTn id="69" dur="2000"/>
                                        <p:tgtEl>
                                          <p:spTgt spid="4">
                                            <p:txEl>
                                              <p:pRg st="5" end="5"/>
                                            </p:txEl>
                                          </p:spTgt>
                                        </p:tgtEl>
                                      </p:cBhvr>
                                    </p:animEffect>
                                  </p:childTnLst>
                                </p:cTn>
                              </p:par>
                            </p:childTnLst>
                          </p:cTn>
                        </p:par>
                        <p:par>
                          <p:cTn id="70" fill="hold">
                            <p:stCondLst>
                              <p:cond delay="23500"/>
                            </p:stCondLst>
                            <p:childTnLst>
                              <p:par>
                                <p:cTn id="71" presetID="53" presetClass="entr" presetSubtype="16" fill="hold" nodeType="afterEffect">
                                  <p:stCondLst>
                                    <p:cond delay="0"/>
                                  </p:stCondLst>
                                  <p:childTnLst>
                                    <p:set>
                                      <p:cBhvr>
                                        <p:cTn id="72" dur="1" fill="hold">
                                          <p:stCondLst>
                                            <p:cond delay="0"/>
                                          </p:stCondLst>
                                        </p:cTn>
                                        <p:tgtEl>
                                          <p:spTgt spid="4">
                                            <p:txEl>
                                              <p:pRg st="11" end="11"/>
                                            </p:txEl>
                                          </p:spTgt>
                                        </p:tgtEl>
                                        <p:attrNameLst>
                                          <p:attrName>style.visibility</p:attrName>
                                        </p:attrNameLst>
                                      </p:cBhvr>
                                      <p:to>
                                        <p:strVal val="visible"/>
                                      </p:to>
                                    </p:set>
                                    <p:anim calcmode="lin" valueType="num">
                                      <p:cBhvr>
                                        <p:cTn id="73" dur="2000" fill="hold"/>
                                        <p:tgtEl>
                                          <p:spTgt spid="4">
                                            <p:txEl>
                                              <p:pRg st="11" end="11"/>
                                            </p:txEl>
                                          </p:spTgt>
                                        </p:tgtEl>
                                        <p:attrNameLst>
                                          <p:attrName>ppt_w</p:attrName>
                                        </p:attrNameLst>
                                      </p:cBhvr>
                                      <p:tavLst>
                                        <p:tav tm="0">
                                          <p:val>
                                            <p:fltVal val="0"/>
                                          </p:val>
                                        </p:tav>
                                        <p:tav tm="100000">
                                          <p:val>
                                            <p:strVal val="#ppt_w"/>
                                          </p:val>
                                        </p:tav>
                                      </p:tavLst>
                                    </p:anim>
                                    <p:anim calcmode="lin" valueType="num">
                                      <p:cBhvr>
                                        <p:cTn id="74" dur="2000" fill="hold"/>
                                        <p:tgtEl>
                                          <p:spTgt spid="4">
                                            <p:txEl>
                                              <p:pRg st="11" end="11"/>
                                            </p:txEl>
                                          </p:spTgt>
                                        </p:tgtEl>
                                        <p:attrNameLst>
                                          <p:attrName>ppt_h</p:attrName>
                                        </p:attrNameLst>
                                      </p:cBhvr>
                                      <p:tavLst>
                                        <p:tav tm="0">
                                          <p:val>
                                            <p:fltVal val="0"/>
                                          </p:val>
                                        </p:tav>
                                        <p:tav tm="100000">
                                          <p:val>
                                            <p:strVal val="#ppt_h"/>
                                          </p:val>
                                        </p:tav>
                                      </p:tavLst>
                                    </p:anim>
                                    <p:animEffect transition="in" filter="fade">
                                      <p:cBhvr>
                                        <p:cTn id="75" dur="2000"/>
                                        <p:tgtEl>
                                          <p:spTgt spid="4">
                                            <p:txEl>
                                              <p:pRg st="11" end="11"/>
                                            </p:txEl>
                                          </p:spTgt>
                                        </p:tgtEl>
                                      </p:cBhvr>
                                    </p:animEffect>
                                  </p:childTnLst>
                                </p:cTn>
                              </p:par>
                            </p:childTnLst>
                          </p:cTn>
                        </p:par>
                        <p:par>
                          <p:cTn id="76" fill="hold">
                            <p:stCondLst>
                              <p:cond delay="25500"/>
                            </p:stCondLst>
                            <p:childTnLst>
                              <p:par>
                                <p:cTn id="77" presetID="53" presetClass="entr" presetSubtype="16" fill="hold" nodeType="afterEffect">
                                  <p:stCondLst>
                                    <p:cond delay="0"/>
                                  </p:stCondLst>
                                  <p:childTnLst>
                                    <p:set>
                                      <p:cBhvr>
                                        <p:cTn id="78" dur="1" fill="hold">
                                          <p:stCondLst>
                                            <p:cond delay="0"/>
                                          </p:stCondLst>
                                        </p:cTn>
                                        <p:tgtEl>
                                          <p:spTgt spid="4">
                                            <p:txEl>
                                              <p:pRg st="12" end="12"/>
                                            </p:txEl>
                                          </p:spTgt>
                                        </p:tgtEl>
                                        <p:attrNameLst>
                                          <p:attrName>style.visibility</p:attrName>
                                        </p:attrNameLst>
                                      </p:cBhvr>
                                      <p:to>
                                        <p:strVal val="visible"/>
                                      </p:to>
                                    </p:set>
                                    <p:anim calcmode="lin" valueType="num">
                                      <p:cBhvr>
                                        <p:cTn id="79" dur="2000" fill="hold"/>
                                        <p:tgtEl>
                                          <p:spTgt spid="4">
                                            <p:txEl>
                                              <p:pRg st="12" end="12"/>
                                            </p:txEl>
                                          </p:spTgt>
                                        </p:tgtEl>
                                        <p:attrNameLst>
                                          <p:attrName>ppt_w</p:attrName>
                                        </p:attrNameLst>
                                      </p:cBhvr>
                                      <p:tavLst>
                                        <p:tav tm="0">
                                          <p:val>
                                            <p:fltVal val="0"/>
                                          </p:val>
                                        </p:tav>
                                        <p:tav tm="100000">
                                          <p:val>
                                            <p:strVal val="#ppt_w"/>
                                          </p:val>
                                        </p:tav>
                                      </p:tavLst>
                                    </p:anim>
                                    <p:anim calcmode="lin" valueType="num">
                                      <p:cBhvr>
                                        <p:cTn id="80" dur="2000" fill="hold"/>
                                        <p:tgtEl>
                                          <p:spTgt spid="4">
                                            <p:txEl>
                                              <p:pRg st="12" end="12"/>
                                            </p:txEl>
                                          </p:spTgt>
                                        </p:tgtEl>
                                        <p:attrNameLst>
                                          <p:attrName>ppt_h</p:attrName>
                                        </p:attrNameLst>
                                      </p:cBhvr>
                                      <p:tavLst>
                                        <p:tav tm="0">
                                          <p:val>
                                            <p:fltVal val="0"/>
                                          </p:val>
                                        </p:tav>
                                        <p:tav tm="100000">
                                          <p:val>
                                            <p:strVal val="#ppt_h"/>
                                          </p:val>
                                        </p:tav>
                                      </p:tavLst>
                                    </p:anim>
                                    <p:animEffect transition="in" filter="fade">
                                      <p:cBhvr>
                                        <p:cTn id="81" dur="2000"/>
                                        <p:tgtEl>
                                          <p:spTgt spid="4">
                                            <p:txEl>
                                              <p:pRg st="12" end="12"/>
                                            </p:txEl>
                                          </p:spTgt>
                                        </p:tgtEl>
                                      </p:cBhvr>
                                    </p:animEffect>
                                  </p:childTnLst>
                                </p:cTn>
                              </p:par>
                            </p:childTnLst>
                          </p:cTn>
                        </p:par>
                        <p:par>
                          <p:cTn id="82" fill="hold">
                            <p:stCondLst>
                              <p:cond delay="27500"/>
                            </p:stCondLst>
                            <p:childTnLst>
                              <p:par>
                                <p:cTn id="83" presetID="53" presetClass="entr" presetSubtype="16" fill="hold" nodeType="afterEffect">
                                  <p:stCondLst>
                                    <p:cond delay="0"/>
                                  </p:stCondLst>
                                  <p:childTnLst>
                                    <p:set>
                                      <p:cBhvr>
                                        <p:cTn id="84" dur="1" fill="hold">
                                          <p:stCondLst>
                                            <p:cond delay="0"/>
                                          </p:stCondLst>
                                        </p:cTn>
                                        <p:tgtEl>
                                          <p:spTgt spid="4">
                                            <p:txEl>
                                              <p:pRg st="13" end="13"/>
                                            </p:txEl>
                                          </p:spTgt>
                                        </p:tgtEl>
                                        <p:attrNameLst>
                                          <p:attrName>style.visibility</p:attrName>
                                        </p:attrNameLst>
                                      </p:cBhvr>
                                      <p:to>
                                        <p:strVal val="visible"/>
                                      </p:to>
                                    </p:set>
                                    <p:anim calcmode="lin" valueType="num">
                                      <p:cBhvr>
                                        <p:cTn id="85" dur="2000" fill="hold"/>
                                        <p:tgtEl>
                                          <p:spTgt spid="4">
                                            <p:txEl>
                                              <p:pRg st="13" end="13"/>
                                            </p:txEl>
                                          </p:spTgt>
                                        </p:tgtEl>
                                        <p:attrNameLst>
                                          <p:attrName>ppt_w</p:attrName>
                                        </p:attrNameLst>
                                      </p:cBhvr>
                                      <p:tavLst>
                                        <p:tav tm="0">
                                          <p:val>
                                            <p:fltVal val="0"/>
                                          </p:val>
                                        </p:tav>
                                        <p:tav tm="100000">
                                          <p:val>
                                            <p:strVal val="#ppt_w"/>
                                          </p:val>
                                        </p:tav>
                                      </p:tavLst>
                                    </p:anim>
                                    <p:anim calcmode="lin" valueType="num">
                                      <p:cBhvr>
                                        <p:cTn id="86" dur="2000" fill="hold"/>
                                        <p:tgtEl>
                                          <p:spTgt spid="4">
                                            <p:txEl>
                                              <p:pRg st="13" end="13"/>
                                            </p:txEl>
                                          </p:spTgt>
                                        </p:tgtEl>
                                        <p:attrNameLst>
                                          <p:attrName>ppt_h</p:attrName>
                                        </p:attrNameLst>
                                      </p:cBhvr>
                                      <p:tavLst>
                                        <p:tav tm="0">
                                          <p:val>
                                            <p:fltVal val="0"/>
                                          </p:val>
                                        </p:tav>
                                        <p:tav tm="100000">
                                          <p:val>
                                            <p:strVal val="#ppt_h"/>
                                          </p:val>
                                        </p:tav>
                                      </p:tavLst>
                                    </p:anim>
                                    <p:animEffect transition="in" filter="fade">
                                      <p:cBhvr>
                                        <p:cTn id="87" dur="2000"/>
                                        <p:tgtEl>
                                          <p:spTgt spid="4">
                                            <p:txEl>
                                              <p:pRg st="13" end="13"/>
                                            </p:txEl>
                                          </p:spTgt>
                                        </p:tgtEl>
                                      </p:cBhvr>
                                    </p:animEffect>
                                  </p:childTnLst>
                                </p:cTn>
                              </p:par>
                            </p:childTnLst>
                          </p:cTn>
                        </p:par>
                        <p:par>
                          <p:cTn id="88" fill="hold">
                            <p:stCondLst>
                              <p:cond delay="29500"/>
                            </p:stCondLst>
                            <p:childTnLst>
                              <p:par>
                                <p:cTn id="89" presetID="53" presetClass="entr" presetSubtype="16" fill="hold" nodeType="afterEffect">
                                  <p:stCondLst>
                                    <p:cond delay="0"/>
                                  </p:stCondLst>
                                  <p:childTnLst>
                                    <p:set>
                                      <p:cBhvr>
                                        <p:cTn id="90" dur="1" fill="hold">
                                          <p:stCondLst>
                                            <p:cond delay="0"/>
                                          </p:stCondLst>
                                        </p:cTn>
                                        <p:tgtEl>
                                          <p:spTgt spid="4">
                                            <p:txEl>
                                              <p:pRg st="14" end="14"/>
                                            </p:txEl>
                                          </p:spTgt>
                                        </p:tgtEl>
                                        <p:attrNameLst>
                                          <p:attrName>style.visibility</p:attrName>
                                        </p:attrNameLst>
                                      </p:cBhvr>
                                      <p:to>
                                        <p:strVal val="visible"/>
                                      </p:to>
                                    </p:set>
                                    <p:anim calcmode="lin" valueType="num">
                                      <p:cBhvr>
                                        <p:cTn id="91" dur="2000" fill="hold"/>
                                        <p:tgtEl>
                                          <p:spTgt spid="4">
                                            <p:txEl>
                                              <p:pRg st="14" end="14"/>
                                            </p:txEl>
                                          </p:spTgt>
                                        </p:tgtEl>
                                        <p:attrNameLst>
                                          <p:attrName>ppt_w</p:attrName>
                                        </p:attrNameLst>
                                      </p:cBhvr>
                                      <p:tavLst>
                                        <p:tav tm="0">
                                          <p:val>
                                            <p:fltVal val="0"/>
                                          </p:val>
                                        </p:tav>
                                        <p:tav tm="100000">
                                          <p:val>
                                            <p:strVal val="#ppt_w"/>
                                          </p:val>
                                        </p:tav>
                                      </p:tavLst>
                                    </p:anim>
                                    <p:anim calcmode="lin" valueType="num">
                                      <p:cBhvr>
                                        <p:cTn id="92" dur="2000" fill="hold"/>
                                        <p:tgtEl>
                                          <p:spTgt spid="4">
                                            <p:txEl>
                                              <p:pRg st="14" end="14"/>
                                            </p:txEl>
                                          </p:spTgt>
                                        </p:tgtEl>
                                        <p:attrNameLst>
                                          <p:attrName>ppt_h</p:attrName>
                                        </p:attrNameLst>
                                      </p:cBhvr>
                                      <p:tavLst>
                                        <p:tav tm="0">
                                          <p:val>
                                            <p:fltVal val="0"/>
                                          </p:val>
                                        </p:tav>
                                        <p:tav tm="100000">
                                          <p:val>
                                            <p:strVal val="#ppt_h"/>
                                          </p:val>
                                        </p:tav>
                                      </p:tavLst>
                                    </p:anim>
                                    <p:animEffect transition="in" filter="fade">
                                      <p:cBhvr>
                                        <p:cTn id="93" dur="2000"/>
                                        <p:tgtEl>
                                          <p:spTgt spid="4">
                                            <p:txEl>
                                              <p:pRg st="14" end="14"/>
                                            </p:txEl>
                                          </p:spTgt>
                                        </p:tgtEl>
                                      </p:cBhvr>
                                    </p:animEffect>
                                  </p:childTnLst>
                                </p:cTn>
                              </p:par>
                            </p:childTnLst>
                          </p:cTn>
                        </p:par>
                        <p:par>
                          <p:cTn id="94" fill="hold">
                            <p:stCondLst>
                              <p:cond delay="31500"/>
                            </p:stCondLst>
                            <p:childTnLst>
                              <p:par>
                                <p:cTn id="95" presetID="53" presetClass="entr" presetSubtype="16" fill="hold" nodeType="afterEffect">
                                  <p:stCondLst>
                                    <p:cond delay="0"/>
                                  </p:stCondLst>
                                  <p:childTnLst>
                                    <p:set>
                                      <p:cBhvr>
                                        <p:cTn id="96" dur="1" fill="hold">
                                          <p:stCondLst>
                                            <p:cond delay="0"/>
                                          </p:stCondLst>
                                        </p:cTn>
                                        <p:tgtEl>
                                          <p:spTgt spid="4">
                                            <p:txEl>
                                              <p:pRg st="16" end="16"/>
                                            </p:txEl>
                                          </p:spTgt>
                                        </p:tgtEl>
                                        <p:attrNameLst>
                                          <p:attrName>style.visibility</p:attrName>
                                        </p:attrNameLst>
                                      </p:cBhvr>
                                      <p:to>
                                        <p:strVal val="visible"/>
                                      </p:to>
                                    </p:set>
                                    <p:anim calcmode="lin" valueType="num">
                                      <p:cBhvr>
                                        <p:cTn id="97" dur="2000" fill="hold"/>
                                        <p:tgtEl>
                                          <p:spTgt spid="4">
                                            <p:txEl>
                                              <p:pRg st="16" end="16"/>
                                            </p:txEl>
                                          </p:spTgt>
                                        </p:tgtEl>
                                        <p:attrNameLst>
                                          <p:attrName>ppt_w</p:attrName>
                                        </p:attrNameLst>
                                      </p:cBhvr>
                                      <p:tavLst>
                                        <p:tav tm="0">
                                          <p:val>
                                            <p:fltVal val="0"/>
                                          </p:val>
                                        </p:tav>
                                        <p:tav tm="100000">
                                          <p:val>
                                            <p:strVal val="#ppt_w"/>
                                          </p:val>
                                        </p:tav>
                                      </p:tavLst>
                                    </p:anim>
                                    <p:anim calcmode="lin" valueType="num">
                                      <p:cBhvr>
                                        <p:cTn id="98" dur="2000" fill="hold"/>
                                        <p:tgtEl>
                                          <p:spTgt spid="4">
                                            <p:txEl>
                                              <p:pRg st="16" end="16"/>
                                            </p:txEl>
                                          </p:spTgt>
                                        </p:tgtEl>
                                        <p:attrNameLst>
                                          <p:attrName>ppt_h</p:attrName>
                                        </p:attrNameLst>
                                      </p:cBhvr>
                                      <p:tavLst>
                                        <p:tav tm="0">
                                          <p:val>
                                            <p:fltVal val="0"/>
                                          </p:val>
                                        </p:tav>
                                        <p:tav tm="100000">
                                          <p:val>
                                            <p:strVal val="#ppt_h"/>
                                          </p:val>
                                        </p:tav>
                                      </p:tavLst>
                                    </p:anim>
                                    <p:animEffect transition="in" filter="fade">
                                      <p:cBhvr>
                                        <p:cTn id="99" dur="2000"/>
                                        <p:tgtEl>
                                          <p:spTgt spid="4">
                                            <p:txEl>
                                              <p:pRg st="16" end="16"/>
                                            </p:txEl>
                                          </p:spTgt>
                                        </p:tgtEl>
                                      </p:cBhvr>
                                    </p:animEffect>
                                  </p:childTnLst>
                                </p:cTn>
                              </p:par>
                            </p:childTnLst>
                          </p:cTn>
                        </p:par>
                        <p:par>
                          <p:cTn id="100" fill="hold">
                            <p:stCondLst>
                              <p:cond delay="33500"/>
                            </p:stCondLst>
                            <p:childTnLst>
                              <p:par>
                                <p:cTn id="101" presetID="53" presetClass="entr" presetSubtype="16" fill="hold" nodeType="afterEffect">
                                  <p:stCondLst>
                                    <p:cond delay="0"/>
                                  </p:stCondLst>
                                  <p:childTnLst>
                                    <p:set>
                                      <p:cBhvr>
                                        <p:cTn id="102" dur="1" fill="hold">
                                          <p:stCondLst>
                                            <p:cond delay="0"/>
                                          </p:stCondLst>
                                        </p:cTn>
                                        <p:tgtEl>
                                          <p:spTgt spid="4">
                                            <p:txEl>
                                              <p:pRg st="17" end="17"/>
                                            </p:txEl>
                                          </p:spTgt>
                                        </p:tgtEl>
                                        <p:attrNameLst>
                                          <p:attrName>style.visibility</p:attrName>
                                        </p:attrNameLst>
                                      </p:cBhvr>
                                      <p:to>
                                        <p:strVal val="visible"/>
                                      </p:to>
                                    </p:set>
                                    <p:anim calcmode="lin" valueType="num">
                                      <p:cBhvr>
                                        <p:cTn id="103" dur="2000" fill="hold"/>
                                        <p:tgtEl>
                                          <p:spTgt spid="4">
                                            <p:txEl>
                                              <p:pRg st="17" end="17"/>
                                            </p:txEl>
                                          </p:spTgt>
                                        </p:tgtEl>
                                        <p:attrNameLst>
                                          <p:attrName>ppt_w</p:attrName>
                                        </p:attrNameLst>
                                      </p:cBhvr>
                                      <p:tavLst>
                                        <p:tav tm="0">
                                          <p:val>
                                            <p:fltVal val="0"/>
                                          </p:val>
                                        </p:tav>
                                        <p:tav tm="100000">
                                          <p:val>
                                            <p:strVal val="#ppt_w"/>
                                          </p:val>
                                        </p:tav>
                                      </p:tavLst>
                                    </p:anim>
                                    <p:anim calcmode="lin" valueType="num">
                                      <p:cBhvr>
                                        <p:cTn id="104" dur="2000" fill="hold"/>
                                        <p:tgtEl>
                                          <p:spTgt spid="4">
                                            <p:txEl>
                                              <p:pRg st="17" end="17"/>
                                            </p:txEl>
                                          </p:spTgt>
                                        </p:tgtEl>
                                        <p:attrNameLst>
                                          <p:attrName>ppt_h</p:attrName>
                                        </p:attrNameLst>
                                      </p:cBhvr>
                                      <p:tavLst>
                                        <p:tav tm="0">
                                          <p:val>
                                            <p:fltVal val="0"/>
                                          </p:val>
                                        </p:tav>
                                        <p:tav tm="100000">
                                          <p:val>
                                            <p:strVal val="#ppt_h"/>
                                          </p:val>
                                        </p:tav>
                                      </p:tavLst>
                                    </p:anim>
                                    <p:animEffect transition="in" filter="fade">
                                      <p:cBhvr>
                                        <p:cTn id="105" dur="2000"/>
                                        <p:tgtEl>
                                          <p:spTgt spid="4">
                                            <p:txEl>
                                              <p:pRg st="17" end="17"/>
                                            </p:txEl>
                                          </p:spTgt>
                                        </p:tgtEl>
                                      </p:cBhvr>
                                    </p:animEffect>
                                  </p:childTnLst>
                                </p:cTn>
                              </p:par>
                            </p:childTnLst>
                          </p:cTn>
                        </p:par>
                        <p:par>
                          <p:cTn id="106" fill="hold">
                            <p:stCondLst>
                              <p:cond delay="35500"/>
                            </p:stCondLst>
                            <p:childTnLst>
                              <p:par>
                                <p:cTn id="107" presetID="53" presetClass="entr" presetSubtype="16" fill="hold" nodeType="afterEffect">
                                  <p:stCondLst>
                                    <p:cond delay="0"/>
                                  </p:stCondLst>
                                  <p:childTnLst>
                                    <p:set>
                                      <p:cBhvr>
                                        <p:cTn id="108" dur="1" fill="hold">
                                          <p:stCondLst>
                                            <p:cond delay="0"/>
                                          </p:stCondLst>
                                        </p:cTn>
                                        <p:tgtEl>
                                          <p:spTgt spid="4">
                                            <p:txEl>
                                              <p:pRg st="19" end="19"/>
                                            </p:txEl>
                                          </p:spTgt>
                                        </p:tgtEl>
                                        <p:attrNameLst>
                                          <p:attrName>style.visibility</p:attrName>
                                        </p:attrNameLst>
                                      </p:cBhvr>
                                      <p:to>
                                        <p:strVal val="visible"/>
                                      </p:to>
                                    </p:set>
                                    <p:anim calcmode="lin" valueType="num">
                                      <p:cBhvr>
                                        <p:cTn id="109" dur="2000" fill="hold"/>
                                        <p:tgtEl>
                                          <p:spTgt spid="4">
                                            <p:txEl>
                                              <p:pRg st="19" end="19"/>
                                            </p:txEl>
                                          </p:spTgt>
                                        </p:tgtEl>
                                        <p:attrNameLst>
                                          <p:attrName>ppt_w</p:attrName>
                                        </p:attrNameLst>
                                      </p:cBhvr>
                                      <p:tavLst>
                                        <p:tav tm="0">
                                          <p:val>
                                            <p:fltVal val="0"/>
                                          </p:val>
                                        </p:tav>
                                        <p:tav tm="100000">
                                          <p:val>
                                            <p:strVal val="#ppt_w"/>
                                          </p:val>
                                        </p:tav>
                                      </p:tavLst>
                                    </p:anim>
                                    <p:anim calcmode="lin" valueType="num">
                                      <p:cBhvr>
                                        <p:cTn id="110" dur="2000" fill="hold"/>
                                        <p:tgtEl>
                                          <p:spTgt spid="4">
                                            <p:txEl>
                                              <p:pRg st="19" end="19"/>
                                            </p:txEl>
                                          </p:spTgt>
                                        </p:tgtEl>
                                        <p:attrNameLst>
                                          <p:attrName>ppt_h</p:attrName>
                                        </p:attrNameLst>
                                      </p:cBhvr>
                                      <p:tavLst>
                                        <p:tav tm="0">
                                          <p:val>
                                            <p:fltVal val="0"/>
                                          </p:val>
                                        </p:tav>
                                        <p:tav tm="100000">
                                          <p:val>
                                            <p:strVal val="#ppt_h"/>
                                          </p:val>
                                        </p:tav>
                                      </p:tavLst>
                                    </p:anim>
                                    <p:animEffect transition="in" filter="fade">
                                      <p:cBhvr>
                                        <p:cTn id="111" dur="2000"/>
                                        <p:tgtEl>
                                          <p:spTgt spid="4">
                                            <p:txEl>
                                              <p:pRg st="19" end="19"/>
                                            </p:txEl>
                                          </p:spTgt>
                                        </p:tgtEl>
                                      </p:cBhvr>
                                    </p:animEffect>
                                  </p:childTnLst>
                                </p:cTn>
                              </p:par>
                            </p:childTnLst>
                          </p:cTn>
                        </p:par>
                        <p:par>
                          <p:cTn id="112" fill="hold">
                            <p:stCondLst>
                              <p:cond delay="37500"/>
                            </p:stCondLst>
                            <p:childTnLst>
                              <p:par>
                                <p:cTn id="113" presetID="53" presetClass="entr" presetSubtype="16" fill="hold" nodeType="afterEffect">
                                  <p:stCondLst>
                                    <p:cond delay="0"/>
                                  </p:stCondLst>
                                  <p:childTnLst>
                                    <p:set>
                                      <p:cBhvr>
                                        <p:cTn id="114" dur="1" fill="hold">
                                          <p:stCondLst>
                                            <p:cond delay="0"/>
                                          </p:stCondLst>
                                        </p:cTn>
                                        <p:tgtEl>
                                          <p:spTgt spid="4">
                                            <p:txEl>
                                              <p:pRg st="20" end="20"/>
                                            </p:txEl>
                                          </p:spTgt>
                                        </p:tgtEl>
                                        <p:attrNameLst>
                                          <p:attrName>style.visibility</p:attrName>
                                        </p:attrNameLst>
                                      </p:cBhvr>
                                      <p:to>
                                        <p:strVal val="visible"/>
                                      </p:to>
                                    </p:set>
                                    <p:anim calcmode="lin" valueType="num">
                                      <p:cBhvr>
                                        <p:cTn id="115" dur="2000" fill="hold"/>
                                        <p:tgtEl>
                                          <p:spTgt spid="4">
                                            <p:txEl>
                                              <p:pRg st="20" end="20"/>
                                            </p:txEl>
                                          </p:spTgt>
                                        </p:tgtEl>
                                        <p:attrNameLst>
                                          <p:attrName>ppt_w</p:attrName>
                                        </p:attrNameLst>
                                      </p:cBhvr>
                                      <p:tavLst>
                                        <p:tav tm="0">
                                          <p:val>
                                            <p:fltVal val="0"/>
                                          </p:val>
                                        </p:tav>
                                        <p:tav tm="100000">
                                          <p:val>
                                            <p:strVal val="#ppt_w"/>
                                          </p:val>
                                        </p:tav>
                                      </p:tavLst>
                                    </p:anim>
                                    <p:anim calcmode="lin" valueType="num">
                                      <p:cBhvr>
                                        <p:cTn id="116" dur="2000" fill="hold"/>
                                        <p:tgtEl>
                                          <p:spTgt spid="4">
                                            <p:txEl>
                                              <p:pRg st="20" end="20"/>
                                            </p:txEl>
                                          </p:spTgt>
                                        </p:tgtEl>
                                        <p:attrNameLst>
                                          <p:attrName>ppt_h</p:attrName>
                                        </p:attrNameLst>
                                      </p:cBhvr>
                                      <p:tavLst>
                                        <p:tav tm="0">
                                          <p:val>
                                            <p:fltVal val="0"/>
                                          </p:val>
                                        </p:tav>
                                        <p:tav tm="100000">
                                          <p:val>
                                            <p:strVal val="#ppt_h"/>
                                          </p:val>
                                        </p:tav>
                                      </p:tavLst>
                                    </p:anim>
                                    <p:animEffect transition="in" filter="fade">
                                      <p:cBhvr>
                                        <p:cTn id="117" dur="2000"/>
                                        <p:tgtEl>
                                          <p:spTgt spid="4">
                                            <p:txEl>
                                              <p:pRg st="20" end="20"/>
                                            </p:txEl>
                                          </p:spTgt>
                                        </p:tgtEl>
                                      </p:cBhvr>
                                    </p:animEffect>
                                  </p:childTnLst>
                                </p:cTn>
                              </p:par>
                            </p:childTnLst>
                          </p:cTn>
                        </p:par>
                        <p:par>
                          <p:cTn id="118" fill="hold">
                            <p:stCondLst>
                              <p:cond delay="39500"/>
                            </p:stCondLst>
                            <p:childTnLst>
                              <p:par>
                                <p:cTn id="119" presetID="53" presetClass="entr" presetSubtype="16" fill="hold" nodeType="afterEffect">
                                  <p:stCondLst>
                                    <p:cond delay="0"/>
                                  </p:stCondLst>
                                  <p:childTnLst>
                                    <p:set>
                                      <p:cBhvr>
                                        <p:cTn id="120" dur="1" fill="hold">
                                          <p:stCondLst>
                                            <p:cond delay="0"/>
                                          </p:stCondLst>
                                        </p:cTn>
                                        <p:tgtEl>
                                          <p:spTgt spid="4">
                                            <p:txEl>
                                              <p:pRg st="22" end="22"/>
                                            </p:txEl>
                                          </p:spTgt>
                                        </p:tgtEl>
                                        <p:attrNameLst>
                                          <p:attrName>style.visibility</p:attrName>
                                        </p:attrNameLst>
                                      </p:cBhvr>
                                      <p:to>
                                        <p:strVal val="visible"/>
                                      </p:to>
                                    </p:set>
                                    <p:anim calcmode="lin" valueType="num">
                                      <p:cBhvr>
                                        <p:cTn id="121" dur="2000" fill="hold"/>
                                        <p:tgtEl>
                                          <p:spTgt spid="4">
                                            <p:txEl>
                                              <p:pRg st="22" end="22"/>
                                            </p:txEl>
                                          </p:spTgt>
                                        </p:tgtEl>
                                        <p:attrNameLst>
                                          <p:attrName>ppt_w</p:attrName>
                                        </p:attrNameLst>
                                      </p:cBhvr>
                                      <p:tavLst>
                                        <p:tav tm="0">
                                          <p:val>
                                            <p:fltVal val="0"/>
                                          </p:val>
                                        </p:tav>
                                        <p:tav tm="100000">
                                          <p:val>
                                            <p:strVal val="#ppt_w"/>
                                          </p:val>
                                        </p:tav>
                                      </p:tavLst>
                                    </p:anim>
                                    <p:anim calcmode="lin" valueType="num">
                                      <p:cBhvr>
                                        <p:cTn id="122" dur="2000" fill="hold"/>
                                        <p:tgtEl>
                                          <p:spTgt spid="4">
                                            <p:txEl>
                                              <p:pRg st="22" end="22"/>
                                            </p:txEl>
                                          </p:spTgt>
                                        </p:tgtEl>
                                        <p:attrNameLst>
                                          <p:attrName>ppt_h</p:attrName>
                                        </p:attrNameLst>
                                      </p:cBhvr>
                                      <p:tavLst>
                                        <p:tav tm="0">
                                          <p:val>
                                            <p:fltVal val="0"/>
                                          </p:val>
                                        </p:tav>
                                        <p:tav tm="100000">
                                          <p:val>
                                            <p:strVal val="#ppt_h"/>
                                          </p:val>
                                        </p:tav>
                                      </p:tavLst>
                                    </p:anim>
                                    <p:animEffect transition="in" filter="fade">
                                      <p:cBhvr>
                                        <p:cTn id="123" dur="2000"/>
                                        <p:tgtEl>
                                          <p:spTgt spid="4">
                                            <p:txEl>
                                              <p:pRg st="22" end="22"/>
                                            </p:txEl>
                                          </p:spTgt>
                                        </p:tgtEl>
                                      </p:cBhvr>
                                    </p:animEffect>
                                  </p:childTnLst>
                                </p:cTn>
                              </p:par>
                            </p:childTnLst>
                          </p:cTn>
                        </p:par>
                        <p:par>
                          <p:cTn id="124" fill="hold">
                            <p:stCondLst>
                              <p:cond delay="41500"/>
                            </p:stCondLst>
                            <p:childTnLst>
                              <p:par>
                                <p:cTn id="125" presetID="53" presetClass="entr" presetSubtype="16" fill="hold" nodeType="afterEffect">
                                  <p:stCondLst>
                                    <p:cond delay="0"/>
                                  </p:stCondLst>
                                  <p:childTnLst>
                                    <p:set>
                                      <p:cBhvr>
                                        <p:cTn id="126" dur="1" fill="hold">
                                          <p:stCondLst>
                                            <p:cond delay="0"/>
                                          </p:stCondLst>
                                        </p:cTn>
                                        <p:tgtEl>
                                          <p:spTgt spid="4">
                                            <p:txEl>
                                              <p:pRg st="23" end="23"/>
                                            </p:txEl>
                                          </p:spTgt>
                                        </p:tgtEl>
                                        <p:attrNameLst>
                                          <p:attrName>style.visibility</p:attrName>
                                        </p:attrNameLst>
                                      </p:cBhvr>
                                      <p:to>
                                        <p:strVal val="visible"/>
                                      </p:to>
                                    </p:set>
                                    <p:anim calcmode="lin" valueType="num">
                                      <p:cBhvr>
                                        <p:cTn id="127" dur="2000" fill="hold"/>
                                        <p:tgtEl>
                                          <p:spTgt spid="4">
                                            <p:txEl>
                                              <p:pRg st="23" end="23"/>
                                            </p:txEl>
                                          </p:spTgt>
                                        </p:tgtEl>
                                        <p:attrNameLst>
                                          <p:attrName>ppt_w</p:attrName>
                                        </p:attrNameLst>
                                      </p:cBhvr>
                                      <p:tavLst>
                                        <p:tav tm="0">
                                          <p:val>
                                            <p:fltVal val="0"/>
                                          </p:val>
                                        </p:tav>
                                        <p:tav tm="100000">
                                          <p:val>
                                            <p:strVal val="#ppt_w"/>
                                          </p:val>
                                        </p:tav>
                                      </p:tavLst>
                                    </p:anim>
                                    <p:anim calcmode="lin" valueType="num">
                                      <p:cBhvr>
                                        <p:cTn id="128" dur="2000" fill="hold"/>
                                        <p:tgtEl>
                                          <p:spTgt spid="4">
                                            <p:txEl>
                                              <p:pRg st="23" end="23"/>
                                            </p:txEl>
                                          </p:spTgt>
                                        </p:tgtEl>
                                        <p:attrNameLst>
                                          <p:attrName>ppt_h</p:attrName>
                                        </p:attrNameLst>
                                      </p:cBhvr>
                                      <p:tavLst>
                                        <p:tav tm="0">
                                          <p:val>
                                            <p:fltVal val="0"/>
                                          </p:val>
                                        </p:tav>
                                        <p:tav tm="100000">
                                          <p:val>
                                            <p:strVal val="#ppt_h"/>
                                          </p:val>
                                        </p:tav>
                                      </p:tavLst>
                                    </p:anim>
                                    <p:animEffect transition="in" filter="fade">
                                      <p:cBhvr>
                                        <p:cTn id="129" dur="2000"/>
                                        <p:tgtEl>
                                          <p:spTgt spid="4">
                                            <p:txEl>
                                              <p:pRg st="23" end="2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3" name="Title 2"/>
          <p:cNvSpPr>
            <a:spLocks noGrp="1"/>
          </p:cNvSpPr>
          <p:nvPr>
            <p:ph type="title"/>
          </p:nvPr>
        </p:nvSpPr>
        <p:spPr>
          <a:xfrm>
            <a:off x="576943" y="391886"/>
            <a:ext cx="7955280" cy="1149434"/>
          </a:xfrm>
        </p:spPr>
        <p:txBody>
          <a:bodyPr/>
          <a:lstStyle/>
          <a:p>
            <a:pPr algn="ctr"/>
            <a:r>
              <a:rPr lang="en-US" dirty="0">
                <a:latin typeface="Adobe Naskh Medium" panose="01010101010101010101" pitchFamily="50" charset="-78"/>
                <a:cs typeface="Adobe Naskh Medium" panose="01010101010101010101" pitchFamily="50" charset="-78"/>
              </a:rPr>
              <a:t>REFERENCES</a:t>
            </a:r>
          </a:p>
        </p:txBody>
      </p:sp>
      <p:sp>
        <p:nvSpPr>
          <p:cNvPr id="6" name="Action Button: End 5">
            <a:hlinkClick r:id="" action="ppaction://hlinkshowjump?jump=endshow"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Beginning 6">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Home 7">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4" name="Content Placeholder 3"/>
          <p:cNvSpPr>
            <a:spLocks noGrp="1"/>
          </p:cNvSpPr>
          <p:nvPr>
            <p:ph idx="1"/>
          </p:nvPr>
        </p:nvSpPr>
        <p:spPr>
          <a:xfrm>
            <a:off x="594360" y="1606634"/>
            <a:ext cx="7955280" cy="4489366"/>
          </a:xfrm>
        </p:spPr>
        <p:txBody>
          <a:bodyPr>
            <a:normAutofit/>
          </a:bodyPr>
          <a:lstStyle/>
          <a:p>
            <a:r>
              <a:rPr lang="en-US" sz="1200" dirty="0">
                <a:latin typeface="Adobe Naskh Medium" panose="01010101010101010101" pitchFamily="50" charset="-78"/>
                <a:cs typeface="Adobe Naskh Medium" panose="01010101010101010101" pitchFamily="50" charset="-78"/>
              </a:rPr>
              <a:t>Perkins School for the Blind</a:t>
            </a:r>
          </a:p>
          <a:p>
            <a:pPr marL="0" indent="0">
              <a:spcBef>
                <a:spcPts val="0"/>
              </a:spcBef>
              <a:buNone/>
            </a:pPr>
            <a:r>
              <a:rPr lang="en-US" sz="1200" dirty="0">
                <a:latin typeface="Adobe Naskh Medium" panose="01010101010101010101" pitchFamily="50" charset="-78"/>
                <a:cs typeface="Adobe Naskh Medium" panose="01010101010101010101" pitchFamily="50" charset="-78"/>
              </a:rPr>
              <a:t>       http://www.perkins.org/history/people/helen-keller?gclid=CIq94tOyjdMCFcG2wAodjsgK-w</a:t>
            </a:r>
          </a:p>
          <a:p>
            <a:pPr>
              <a:spcBef>
                <a:spcPts val="0"/>
              </a:spcBef>
            </a:pPr>
            <a:endParaRPr lang="en-US" sz="1200" dirty="0">
              <a:latin typeface="Adobe Naskh Medium" panose="01010101010101010101" pitchFamily="50" charset="-78"/>
              <a:cs typeface="Adobe Naskh Medium" panose="01010101010101010101" pitchFamily="50" charset="-78"/>
            </a:endParaRPr>
          </a:p>
          <a:p>
            <a:pPr>
              <a:spcBef>
                <a:spcPts val="0"/>
              </a:spcBef>
            </a:pPr>
            <a:r>
              <a:rPr lang="en-US" sz="1200" dirty="0">
                <a:latin typeface="Adobe Naskh Medium" panose="01010101010101010101" pitchFamily="50" charset="-78"/>
                <a:cs typeface="Adobe Naskh Medium" panose="01010101010101010101" pitchFamily="50" charset="-78"/>
              </a:rPr>
              <a:t>Ray Charles</a:t>
            </a:r>
          </a:p>
          <a:p>
            <a:pPr marL="0" indent="0">
              <a:spcBef>
                <a:spcPts val="0"/>
              </a:spcBef>
              <a:buNone/>
            </a:pPr>
            <a:r>
              <a:rPr lang="en-US" sz="1200" dirty="0">
                <a:latin typeface="Adobe Naskh Medium" panose="01010101010101010101" pitchFamily="50" charset="-78"/>
                <a:cs typeface="Adobe Naskh Medium" panose="01010101010101010101" pitchFamily="50" charset="-78"/>
              </a:rPr>
              <a:t>        https://www.youtube.com/watch?v=LoX8_xeybEI</a:t>
            </a:r>
          </a:p>
          <a:p>
            <a:r>
              <a:rPr lang="en-US" sz="1200" dirty="0">
                <a:latin typeface="Adobe Naskh Medium" panose="01010101010101010101" pitchFamily="50" charset="-78"/>
                <a:cs typeface="Adobe Naskh Medium" panose="01010101010101010101" pitchFamily="50" charset="-78"/>
              </a:rPr>
              <a:t>United States Department of Justice Civil Rights Division</a:t>
            </a:r>
          </a:p>
          <a:p>
            <a:pPr marL="0" indent="0">
              <a:spcBef>
                <a:spcPts val="0"/>
              </a:spcBef>
              <a:buNone/>
            </a:pPr>
            <a:r>
              <a:rPr lang="en-US" sz="1200" dirty="0">
                <a:latin typeface="Adobe Naskh Medium" panose="01010101010101010101" pitchFamily="50" charset="-78"/>
                <a:cs typeface="Adobe Naskh Medium" panose="01010101010101010101" pitchFamily="50" charset="-78"/>
              </a:rPr>
              <a:t>      https://www.ada.gov/2010_regs.htm</a:t>
            </a:r>
          </a:p>
          <a:p>
            <a:pPr marL="0" indent="0">
              <a:spcBef>
                <a:spcPts val="0"/>
              </a:spcBef>
              <a:buNone/>
            </a:pPr>
            <a:endParaRPr lang="en-US" sz="1200" dirty="0">
              <a:latin typeface="Adobe Naskh Medium" panose="01010101010101010101" pitchFamily="50" charset="-78"/>
              <a:cs typeface="Adobe Naskh Medium" panose="01010101010101010101" pitchFamily="50" charset="-78"/>
            </a:endParaRPr>
          </a:p>
          <a:p>
            <a:pPr fontAlgn="base"/>
            <a:r>
              <a:rPr lang="en-US" sz="1200" dirty="0">
                <a:latin typeface="Adobe Naskh Medium" panose="01010101010101010101" pitchFamily="50" charset="-78"/>
                <a:cs typeface="Adobe Naskh Medium" panose="01010101010101010101" pitchFamily="50" charset="-78"/>
              </a:rPr>
              <a:t>United States Department Of Labor</a:t>
            </a:r>
          </a:p>
          <a:p>
            <a:pPr marL="0" indent="0">
              <a:spcBef>
                <a:spcPts val="0"/>
              </a:spcBef>
              <a:buNone/>
            </a:pPr>
            <a:r>
              <a:rPr lang="en-US" sz="1200" dirty="0">
                <a:latin typeface="Adobe Naskh Medium" panose="01010101010101010101" pitchFamily="50" charset="-78"/>
                <a:cs typeface="Adobe Naskh Medium" panose="01010101010101010101" pitchFamily="50" charset="-78"/>
              </a:rPr>
              <a:t>      https://www.dol.gov/oasam/regs/statutes/sec504.htm</a:t>
            </a:r>
          </a:p>
          <a:p>
            <a:pPr>
              <a:lnSpc>
                <a:spcPct val="150000"/>
              </a:lnSpc>
            </a:pPr>
            <a:endParaRPr lang="en-US" sz="1200" dirty="0">
              <a:latin typeface="Estrangelo Edessa" panose="03080600000000000000" pitchFamily="66" charset="0"/>
              <a:cs typeface="Estrangelo Edessa" panose="03080600000000000000" pitchFamily="66" charset="0"/>
            </a:endParaRPr>
          </a:p>
        </p:txBody>
      </p:sp>
    </p:spTree>
    <p:extLst>
      <p:ext uri="{BB962C8B-B14F-4D97-AF65-F5344CB8AC3E}">
        <p14:creationId xmlns:p14="http://schemas.microsoft.com/office/powerpoint/2010/main" val="244546871"/>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fltVal val="0"/>
                                          </p:val>
                                        </p:tav>
                                        <p:tav tm="100000">
                                          <p:val>
                                            <p:strVal val="#ppt_w"/>
                                          </p:val>
                                        </p:tav>
                                      </p:tavLst>
                                    </p:anim>
                                    <p:anim calcmode="lin" valueType="num">
                                      <p:cBhvr>
                                        <p:cTn id="8" dur="2000" fill="hold"/>
                                        <p:tgtEl>
                                          <p:spTgt spid="3"/>
                                        </p:tgtEl>
                                        <p:attrNameLst>
                                          <p:attrName>ppt_h</p:attrName>
                                        </p:attrNameLst>
                                      </p:cBhvr>
                                      <p:tavLst>
                                        <p:tav tm="0">
                                          <p:val>
                                            <p:fltVal val="0"/>
                                          </p:val>
                                        </p:tav>
                                        <p:tav tm="100000">
                                          <p:val>
                                            <p:strVal val="#ppt_h"/>
                                          </p:val>
                                        </p:tav>
                                      </p:tavLst>
                                    </p:anim>
                                    <p:animEffect transition="in" filter="fade">
                                      <p:cBhvr>
                                        <p:cTn id="9" dur="2000"/>
                                        <p:tgtEl>
                                          <p:spTgt spid="3"/>
                                        </p:tgtEl>
                                      </p:cBhvr>
                                    </p:animEffect>
                                  </p:childTnLst>
                                </p:cTn>
                              </p:par>
                            </p:childTnLst>
                          </p:cTn>
                        </p:par>
                        <p:par>
                          <p:cTn id="10" fill="hold">
                            <p:stCondLst>
                              <p:cond delay="2000"/>
                            </p:stCondLst>
                            <p:childTnLst>
                              <p:par>
                                <p:cTn id="11" presetID="53" presetClass="entr" presetSubtype="16" fill="hold" nodeType="after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 calcmode="lin" valueType="num">
                                      <p:cBhvr>
                                        <p:cTn id="13" dur="2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14" dur="20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15" dur="2000"/>
                                        <p:tgtEl>
                                          <p:spTgt spid="4">
                                            <p:txEl>
                                              <p:pRg st="3" end="3"/>
                                            </p:txEl>
                                          </p:spTgt>
                                        </p:tgtEl>
                                      </p:cBhvr>
                                    </p:animEffect>
                                  </p:childTnLst>
                                </p:cTn>
                              </p:par>
                            </p:childTnLst>
                          </p:cTn>
                        </p:par>
                        <p:par>
                          <p:cTn id="16" fill="hold">
                            <p:stCondLst>
                              <p:cond delay="4000"/>
                            </p:stCondLst>
                            <p:childTnLst>
                              <p:par>
                                <p:cTn id="17" presetID="53" presetClass="entr" presetSubtype="16" fill="hold" nodeType="after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p:cTn id="19" dur="2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0" dur="20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21" dur="2000"/>
                                        <p:tgtEl>
                                          <p:spTgt spid="4">
                                            <p:txEl>
                                              <p:pRg st="0" end="0"/>
                                            </p:txEl>
                                          </p:spTgt>
                                        </p:tgtEl>
                                      </p:cBhvr>
                                    </p:animEffect>
                                  </p:childTnLst>
                                </p:cTn>
                              </p:par>
                            </p:childTnLst>
                          </p:cTn>
                        </p:par>
                        <p:par>
                          <p:cTn id="22" fill="hold">
                            <p:stCondLst>
                              <p:cond delay="6000"/>
                            </p:stCondLst>
                            <p:childTnLst>
                              <p:par>
                                <p:cTn id="23" presetID="53" presetClass="entr" presetSubtype="16" fill="hold" nodeType="after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p:cTn id="25" dur="2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26" dur="20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27" dur="2000"/>
                                        <p:tgtEl>
                                          <p:spTgt spid="4">
                                            <p:txEl>
                                              <p:pRg st="1" end="1"/>
                                            </p:txEl>
                                          </p:spTgt>
                                        </p:tgtEl>
                                      </p:cBhvr>
                                    </p:animEffect>
                                  </p:childTnLst>
                                </p:cTn>
                              </p:par>
                            </p:childTnLst>
                          </p:cTn>
                        </p:par>
                        <p:par>
                          <p:cTn id="28" fill="hold">
                            <p:stCondLst>
                              <p:cond delay="8000"/>
                            </p:stCondLst>
                            <p:childTnLst>
                              <p:par>
                                <p:cTn id="29" presetID="53" presetClass="entr" presetSubtype="16" fill="hold" nodeType="after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p:cTn id="31" dur="2000" fill="hold"/>
                                        <p:tgtEl>
                                          <p:spTgt spid="4">
                                            <p:txEl>
                                              <p:pRg st="4" end="4"/>
                                            </p:txEl>
                                          </p:spTgt>
                                        </p:tgtEl>
                                        <p:attrNameLst>
                                          <p:attrName>ppt_w</p:attrName>
                                        </p:attrNameLst>
                                      </p:cBhvr>
                                      <p:tavLst>
                                        <p:tav tm="0">
                                          <p:val>
                                            <p:fltVal val="0"/>
                                          </p:val>
                                        </p:tav>
                                        <p:tav tm="100000">
                                          <p:val>
                                            <p:strVal val="#ppt_w"/>
                                          </p:val>
                                        </p:tav>
                                      </p:tavLst>
                                    </p:anim>
                                    <p:anim calcmode="lin" valueType="num">
                                      <p:cBhvr>
                                        <p:cTn id="32" dur="2000" fill="hold"/>
                                        <p:tgtEl>
                                          <p:spTgt spid="4">
                                            <p:txEl>
                                              <p:pRg st="4" end="4"/>
                                            </p:txEl>
                                          </p:spTgt>
                                        </p:tgtEl>
                                        <p:attrNameLst>
                                          <p:attrName>ppt_h</p:attrName>
                                        </p:attrNameLst>
                                      </p:cBhvr>
                                      <p:tavLst>
                                        <p:tav tm="0">
                                          <p:val>
                                            <p:fltVal val="0"/>
                                          </p:val>
                                        </p:tav>
                                        <p:tav tm="100000">
                                          <p:val>
                                            <p:strVal val="#ppt_h"/>
                                          </p:val>
                                        </p:tav>
                                      </p:tavLst>
                                    </p:anim>
                                    <p:animEffect transition="in" filter="fade">
                                      <p:cBhvr>
                                        <p:cTn id="33" dur="2000"/>
                                        <p:tgtEl>
                                          <p:spTgt spid="4">
                                            <p:txEl>
                                              <p:pRg st="4" end="4"/>
                                            </p:txEl>
                                          </p:spTgt>
                                        </p:tgtEl>
                                      </p:cBhvr>
                                    </p:animEffect>
                                  </p:childTnLst>
                                </p:cTn>
                              </p:par>
                            </p:childTnLst>
                          </p:cTn>
                        </p:par>
                        <p:par>
                          <p:cTn id="34" fill="hold">
                            <p:stCondLst>
                              <p:cond delay="10000"/>
                            </p:stCondLst>
                            <p:childTnLst>
                              <p:par>
                                <p:cTn id="35" presetID="53" presetClass="entr" presetSubtype="16" fill="hold" nodeType="after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p:cTn id="37" dur="2000" fill="hold"/>
                                        <p:tgtEl>
                                          <p:spTgt spid="4">
                                            <p:txEl>
                                              <p:pRg st="5" end="5"/>
                                            </p:txEl>
                                          </p:spTgt>
                                        </p:tgtEl>
                                        <p:attrNameLst>
                                          <p:attrName>ppt_w</p:attrName>
                                        </p:attrNameLst>
                                      </p:cBhvr>
                                      <p:tavLst>
                                        <p:tav tm="0">
                                          <p:val>
                                            <p:fltVal val="0"/>
                                          </p:val>
                                        </p:tav>
                                        <p:tav tm="100000">
                                          <p:val>
                                            <p:strVal val="#ppt_w"/>
                                          </p:val>
                                        </p:tav>
                                      </p:tavLst>
                                    </p:anim>
                                    <p:anim calcmode="lin" valueType="num">
                                      <p:cBhvr>
                                        <p:cTn id="38" dur="2000" fill="hold"/>
                                        <p:tgtEl>
                                          <p:spTgt spid="4">
                                            <p:txEl>
                                              <p:pRg st="5" end="5"/>
                                            </p:txEl>
                                          </p:spTgt>
                                        </p:tgtEl>
                                        <p:attrNameLst>
                                          <p:attrName>ppt_h</p:attrName>
                                        </p:attrNameLst>
                                      </p:cBhvr>
                                      <p:tavLst>
                                        <p:tav tm="0">
                                          <p:val>
                                            <p:fltVal val="0"/>
                                          </p:val>
                                        </p:tav>
                                        <p:tav tm="100000">
                                          <p:val>
                                            <p:strVal val="#ppt_h"/>
                                          </p:val>
                                        </p:tav>
                                      </p:tavLst>
                                    </p:anim>
                                    <p:animEffect transition="in" filter="fade">
                                      <p:cBhvr>
                                        <p:cTn id="39" dur="2000"/>
                                        <p:tgtEl>
                                          <p:spTgt spid="4">
                                            <p:txEl>
                                              <p:pRg st="5" end="5"/>
                                            </p:txEl>
                                          </p:spTgt>
                                        </p:tgtEl>
                                      </p:cBhvr>
                                    </p:animEffect>
                                  </p:childTnLst>
                                </p:cTn>
                              </p:par>
                            </p:childTnLst>
                          </p:cTn>
                        </p:par>
                        <p:par>
                          <p:cTn id="40" fill="hold">
                            <p:stCondLst>
                              <p:cond delay="12000"/>
                            </p:stCondLst>
                            <p:childTnLst>
                              <p:par>
                                <p:cTn id="41" presetID="53" presetClass="entr" presetSubtype="16" fill="hold" nodeType="after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p:cTn id="43" dur="2000" fill="hold"/>
                                        <p:tgtEl>
                                          <p:spTgt spid="4">
                                            <p:txEl>
                                              <p:pRg st="6" end="6"/>
                                            </p:txEl>
                                          </p:spTgt>
                                        </p:tgtEl>
                                        <p:attrNameLst>
                                          <p:attrName>ppt_w</p:attrName>
                                        </p:attrNameLst>
                                      </p:cBhvr>
                                      <p:tavLst>
                                        <p:tav tm="0">
                                          <p:val>
                                            <p:fltVal val="0"/>
                                          </p:val>
                                        </p:tav>
                                        <p:tav tm="100000">
                                          <p:val>
                                            <p:strVal val="#ppt_w"/>
                                          </p:val>
                                        </p:tav>
                                      </p:tavLst>
                                    </p:anim>
                                    <p:anim calcmode="lin" valueType="num">
                                      <p:cBhvr>
                                        <p:cTn id="44" dur="2000" fill="hold"/>
                                        <p:tgtEl>
                                          <p:spTgt spid="4">
                                            <p:txEl>
                                              <p:pRg st="6" end="6"/>
                                            </p:txEl>
                                          </p:spTgt>
                                        </p:tgtEl>
                                        <p:attrNameLst>
                                          <p:attrName>ppt_h</p:attrName>
                                        </p:attrNameLst>
                                      </p:cBhvr>
                                      <p:tavLst>
                                        <p:tav tm="0">
                                          <p:val>
                                            <p:fltVal val="0"/>
                                          </p:val>
                                        </p:tav>
                                        <p:tav tm="100000">
                                          <p:val>
                                            <p:strVal val="#ppt_h"/>
                                          </p:val>
                                        </p:tav>
                                      </p:tavLst>
                                    </p:anim>
                                    <p:animEffect transition="in" filter="fade">
                                      <p:cBhvr>
                                        <p:cTn id="45" dur="2000"/>
                                        <p:tgtEl>
                                          <p:spTgt spid="4">
                                            <p:txEl>
                                              <p:pRg st="6" end="6"/>
                                            </p:txEl>
                                          </p:spTgt>
                                        </p:tgtEl>
                                      </p:cBhvr>
                                    </p:animEffect>
                                  </p:childTnLst>
                                </p:cTn>
                              </p:par>
                            </p:childTnLst>
                          </p:cTn>
                        </p:par>
                        <p:par>
                          <p:cTn id="46" fill="hold">
                            <p:stCondLst>
                              <p:cond delay="14000"/>
                            </p:stCondLst>
                            <p:childTnLst>
                              <p:par>
                                <p:cTn id="47" presetID="53" presetClass="entr" presetSubtype="16" fill="hold" nodeType="afterEffect">
                                  <p:stCondLst>
                                    <p:cond delay="0"/>
                                  </p:stCondLst>
                                  <p:childTnLst>
                                    <p:set>
                                      <p:cBhvr>
                                        <p:cTn id="48" dur="1" fill="hold">
                                          <p:stCondLst>
                                            <p:cond delay="0"/>
                                          </p:stCondLst>
                                        </p:cTn>
                                        <p:tgtEl>
                                          <p:spTgt spid="4">
                                            <p:txEl>
                                              <p:pRg st="8" end="8"/>
                                            </p:txEl>
                                          </p:spTgt>
                                        </p:tgtEl>
                                        <p:attrNameLst>
                                          <p:attrName>style.visibility</p:attrName>
                                        </p:attrNameLst>
                                      </p:cBhvr>
                                      <p:to>
                                        <p:strVal val="visible"/>
                                      </p:to>
                                    </p:set>
                                    <p:anim calcmode="lin" valueType="num">
                                      <p:cBhvr>
                                        <p:cTn id="49" dur="2000" fill="hold"/>
                                        <p:tgtEl>
                                          <p:spTgt spid="4">
                                            <p:txEl>
                                              <p:pRg st="8" end="8"/>
                                            </p:txEl>
                                          </p:spTgt>
                                        </p:tgtEl>
                                        <p:attrNameLst>
                                          <p:attrName>ppt_w</p:attrName>
                                        </p:attrNameLst>
                                      </p:cBhvr>
                                      <p:tavLst>
                                        <p:tav tm="0">
                                          <p:val>
                                            <p:fltVal val="0"/>
                                          </p:val>
                                        </p:tav>
                                        <p:tav tm="100000">
                                          <p:val>
                                            <p:strVal val="#ppt_w"/>
                                          </p:val>
                                        </p:tav>
                                      </p:tavLst>
                                    </p:anim>
                                    <p:anim calcmode="lin" valueType="num">
                                      <p:cBhvr>
                                        <p:cTn id="50" dur="2000" fill="hold"/>
                                        <p:tgtEl>
                                          <p:spTgt spid="4">
                                            <p:txEl>
                                              <p:pRg st="8" end="8"/>
                                            </p:txEl>
                                          </p:spTgt>
                                        </p:tgtEl>
                                        <p:attrNameLst>
                                          <p:attrName>ppt_h</p:attrName>
                                        </p:attrNameLst>
                                      </p:cBhvr>
                                      <p:tavLst>
                                        <p:tav tm="0">
                                          <p:val>
                                            <p:fltVal val="0"/>
                                          </p:val>
                                        </p:tav>
                                        <p:tav tm="100000">
                                          <p:val>
                                            <p:strVal val="#ppt_h"/>
                                          </p:val>
                                        </p:tav>
                                      </p:tavLst>
                                    </p:anim>
                                    <p:animEffect transition="in" filter="fade">
                                      <p:cBhvr>
                                        <p:cTn id="51" dur="2000"/>
                                        <p:tgtEl>
                                          <p:spTgt spid="4">
                                            <p:txEl>
                                              <p:pRg st="8" end="8"/>
                                            </p:txEl>
                                          </p:spTgt>
                                        </p:tgtEl>
                                      </p:cBhvr>
                                    </p:animEffect>
                                  </p:childTnLst>
                                </p:cTn>
                              </p:par>
                            </p:childTnLst>
                          </p:cTn>
                        </p:par>
                        <p:par>
                          <p:cTn id="52" fill="hold">
                            <p:stCondLst>
                              <p:cond delay="16000"/>
                            </p:stCondLst>
                            <p:childTnLst>
                              <p:par>
                                <p:cTn id="53" presetID="53" presetClass="entr" presetSubtype="16" fill="hold" nodeType="afterEffect">
                                  <p:stCondLst>
                                    <p:cond delay="0"/>
                                  </p:stCondLst>
                                  <p:childTnLst>
                                    <p:set>
                                      <p:cBhvr>
                                        <p:cTn id="54" dur="1" fill="hold">
                                          <p:stCondLst>
                                            <p:cond delay="0"/>
                                          </p:stCondLst>
                                        </p:cTn>
                                        <p:tgtEl>
                                          <p:spTgt spid="4">
                                            <p:txEl>
                                              <p:pRg st="9" end="9"/>
                                            </p:txEl>
                                          </p:spTgt>
                                        </p:tgtEl>
                                        <p:attrNameLst>
                                          <p:attrName>style.visibility</p:attrName>
                                        </p:attrNameLst>
                                      </p:cBhvr>
                                      <p:to>
                                        <p:strVal val="visible"/>
                                      </p:to>
                                    </p:set>
                                    <p:anim calcmode="lin" valueType="num">
                                      <p:cBhvr>
                                        <p:cTn id="55" dur="2000" fill="hold"/>
                                        <p:tgtEl>
                                          <p:spTgt spid="4">
                                            <p:txEl>
                                              <p:pRg st="9" end="9"/>
                                            </p:txEl>
                                          </p:spTgt>
                                        </p:tgtEl>
                                        <p:attrNameLst>
                                          <p:attrName>ppt_w</p:attrName>
                                        </p:attrNameLst>
                                      </p:cBhvr>
                                      <p:tavLst>
                                        <p:tav tm="0">
                                          <p:val>
                                            <p:fltVal val="0"/>
                                          </p:val>
                                        </p:tav>
                                        <p:tav tm="100000">
                                          <p:val>
                                            <p:strVal val="#ppt_w"/>
                                          </p:val>
                                        </p:tav>
                                      </p:tavLst>
                                    </p:anim>
                                    <p:anim calcmode="lin" valueType="num">
                                      <p:cBhvr>
                                        <p:cTn id="56" dur="2000" fill="hold"/>
                                        <p:tgtEl>
                                          <p:spTgt spid="4">
                                            <p:txEl>
                                              <p:pRg st="9" end="9"/>
                                            </p:txEl>
                                          </p:spTgt>
                                        </p:tgtEl>
                                        <p:attrNameLst>
                                          <p:attrName>ppt_h</p:attrName>
                                        </p:attrNameLst>
                                      </p:cBhvr>
                                      <p:tavLst>
                                        <p:tav tm="0">
                                          <p:val>
                                            <p:fltVal val="0"/>
                                          </p:val>
                                        </p:tav>
                                        <p:tav tm="100000">
                                          <p:val>
                                            <p:strVal val="#ppt_h"/>
                                          </p:val>
                                        </p:tav>
                                      </p:tavLst>
                                    </p:anim>
                                    <p:animEffect transition="in" filter="fade">
                                      <p:cBhvr>
                                        <p:cTn id="57" dur="20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3" cstate="print">
            <a:alphaModFix amt="29000"/>
          </a:blip>
          <a:stretch>
            <a:fillRect/>
          </a:stretch>
        </p:blipFill>
        <p:spPr>
          <a:xfrm>
            <a:off x="2571750" y="1428750"/>
            <a:ext cx="4015188" cy="3891915"/>
          </a:xfrm>
          <a:prstGeom prst="rect">
            <a:avLst/>
          </a:prstGeom>
        </p:spPr>
      </p:pic>
      <p:sp>
        <p:nvSpPr>
          <p:cNvPr id="2" name="Rectangle 1"/>
          <p:cNvSpPr/>
          <p:nvPr/>
        </p:nvSpPr>
        <p:spPr>
          <a:xfrm>
            <a:off x="914400" y="685800"/>
            <a:ext cx="7315200" cy="707886"/>
          </a:xfrm>
          <a:prstGeom prst="rect">
            <a:avLst/>
          </a:prstGeom>
          <a:ln>
            <a:noFill/>
          </a:ln>
        </p:spPr>
        <p:txBody>
          <a:bodyPr wrap="square">
            <a:spAutoFit/>
          </a:bodyPr>
          <a:lstStyle/>
          <a:p>
            <a:pPr algn="ctr"/>
            <a:r>
              <a:rPr lang="en-US" sz="4000" dirty="0">
                <a:latin typeface="Adobe Naskh Medium" panose="01010101010101010101" pitchFamily="50" charset="-78"/>
                <a:ea typeface="Adobe Gothic Std B" panose="020B0800000000000000" pitchFamily="34" charset="-128"/>
                <a:cs typeface="Adobe Naskh Medium" panose="01010101010101010101" pitchFamily="50" charset="-78"/>
              </a:rPr>
              <a:t>TABLE</a:t>
            </a:r>
            <a:r>
              <a:rPr lang="en-US" sz="3200" dirty="0">
                <a:latin typeface="Adobe Naskh Medium" panose="01010101010101010101" pitchFamily="50" charset="-78"/>
                <a:ea typeface="Adobe Gothic Std B" panose="020B0800000000000000" pitchFamily="34" charset="-128"/>
                <a:cs typeface="Adobe Naskh Medium" panose="01010101010101010101" pitchFamily="50" charset="-78"/>
              </a:rPr>
              <a:t> </a:t>
            </a:r>
            <a:r>
              <a:rPr lang="en-US" sz="4000" dirty="0">
                <a:latin typeface="Adobe Naskh Medium" panose="01010101010101010101" pitchFamily="50" charset="-78"/>
                <a:ea typeface="Adobe Gothic Std B" panose="020B0800000000000000" pitchFamily="34" charset="-128"/>
                <a:cs typeface="Adobe Naskh Medium" panose="01010101010101010101" pitchFamily="50" charset="-78"/>
              </a:rPr>
              <a:t>OF CONTENTS</a:t>
            </a:r>
          </a:p>
        </p:txBody>
      </p:sp>
      <p:sp>
        <p:nvSpPr>
          <p:cNvPr id="3" name="Rectangle 2"/>
          <p:cNvSpPr/>
          <p:nvPr/>
        </p:nvSpPr>
        <p:spPr>
          <a:xfrm>
            <a:off x="609599" y="1143000"/>
            <a:ext cx="2670924" cy="5452775"/>
          </a:xfrm>
          <a:prstGeom prst="rect">
            <a:avLst/>
          </a:prstGeom>
        </p:spPr>
        <p:txBody>
          <a:bodyPr wrap="none">
            <a:spAutoFit/>
          </a:bodyPr>
          <a:lstStyle/>
          <a:p>
            <a:pPr marL="342900" indent="-342900">
              <a:lnSpc>
                <a:spcPct val="150000"/>
              </a:lnSpc>
              <a:buFont typeface="+mj-lt"/>
              <a:buAutoNum type="arabicPeriod"/>
            </a:pPr>
            <a:r>
              <a:rPr lang="en-US" dirty="0">
                <a:latin typeface="Adobe Naskh Medium" panose="01010101010101010101" pitchFamily="50" charset="-78"/>
                <a:ea typeface="Adobe Gothic Std B" panose="020B0800000000000000" pitchFamily="34" charset="-128"/>
                <a:cs typeface="Adobe Naskh Medium" panose="01010101010101010101" pitchFamily="50" charset="-78"/>
                <a:hlinkClick r:id="rId4" action="ppaction://hlinksldjump"/>
              </a:rPr>
              <a:t>Introduction </a:t>
            </a:r>
            <a:endParaRPr lang="en-US" dirty="0">
              <a:latin typeface="Adobe Naskh Medium" panose="01010101010101010101" pitchFamily="50" charset="-78"/>
              <a:ea typeface="Adobe Gothic Std B" panose="020B0800000000000000" pitchFamily="34" charset="-128"/>
              <a:cs typeface="Adobe Naskh Medium" panose="01010101010101010101" pitchFamily="50" charset="-78"/>
            </a:endParaRPr>
          </a:p>
          <a:p>
            <a:pPr marL="342900" indent="-342900">
              <a:lnSpc>
                <a:spcPct val="150000"/>
              </a:lnSpc>
              <a:buFont typeface="+mj-lt"/>
              <a:buAutoNum type="arabicPeriod"/>
            </a:pPr>
            <a:r>
              <a:rPr lang="en-US" dirty="0">
                <a:latin typeface="Adobe Naskh Medium" panose="01010101010101010101" pitchFamily="50" charset="-78"/>
                <a:ea typeface="Adobe Gothic Std B" panose="020B0800000000000000" pitchFamily="34" charset="-128"/>
                <a:cs typeface="Adobe Naskh Medium" panose="01010101010101010101" pitchFamily="50" charset="-78"/>
                <a:hlinkClick r:id="rId5" action="ppaction://hlinksldjump"/>
              </a:rPr>
              <a:t>Who Was Helen Keller</a:t>
            </a:r>
            <a:endParaRPr lang="en-US" dirty="0">
              <a:latin typeface="Adobe Naskh Medium" panose="01010101010101010101" pitchFamily="50" charset="-78"/>
              <a:ea typeface="Adobe Gothic Std B" panose="020B0800000000000000" pitchFamily="34" charset="-128"/>
              <a:cs typeface="Adobe Naskh Medium" panose="01010101010101010101" pitchFamily="50" charset="-78"/>
            </a:endParaRPr>
          </a:p>
          <a:p>
            <a:pPr marL="342900" indent="-342900">
              <a:lnSpc>
                <a:spcPct val="150000"/>
              </a:lnSpc>
              <a:buFont typeface="+mj-lt"/>
              <a:buAutoNum type="arabicPeriod"/>
            </a:pPr>
            <a:r>
              <a:rPr lang="en-US" dirty="0">
                <a:latin typeface="Adobe Naskh Medium" panose="01010101010101010101" pitchFamily="50" charset="-78"/>
                <a:ea typeface="Adobe Gothic Std B" panose="020B0800000000000000" pitchFamily="34" charset="-128"/>
                <a:cs typeface="Adobe Naskh Medium" panose="01010101010101010101" pitchFamily="50" charset="-78"/>
                <a:hlinkClick r:id="rId6" action="ppaction://hlinksldjump"/>
              </a:rPr>
              <a:t>Keller’s Life</a:t>
            </a: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 </a:t>
            </a:r>
            <a:r>
              <a:rPr lang="en-US" dirty="0">
                <a:latin typeface="Adobe Naskh Medium" panose="01010101010101010101" pitchFamily="50" charset="-78"/>
                <a:ea typeface="Adobe Gothic Std B" panose="020B0800000000000000" pitchFamily="34" charset="-128"/>
                <a:cs typeface="Adobe Naskh Medium" panose="01010101010101010101" pitchFamily="50" charset="-78"/>
                <a:hlinkClick r:id="rId6" action="ppaction://hlinksldjump"/>
              </a:rPr>
              <a:t>6</a:t>
            </a: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 </a:t>
            </a:r>
            <a:r>
              <a:rPr lang="en-US" dirty="0">
                <a:latin typeface="Adobe Naskh Medium" panose="01010101010101010101" pitchFamily="50" charset="-78"/>
                <a:ea typeface="Adobe Gothic Std B" panose="020B0800000000000000" pitchFamily="34" charset="-128"/>
                <a:cs typeface="Adobe Naskh Medium" panose="01010101010101010101" pitchFamily="50" charset="-78"/>
                <a:hlinkClick r:id="rId7" action="ppaction://hlinksldjump"/>
              </a:rPr>
              <a:t>7</a:t>
            </a: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 </a:t>
            </a:r>
            <a:r>
              <a:rPr lang="en-US" dirty="0">
                <a:latin typeface="Adobe Naskh Medium" panose="01010101010101010101" pitchFamily="50" charset="-78"/>
                <a:ea typeface="Adobe Gothic Std B" panose="020B0800000000000000" pitchFamily="34" charset="-128"/>
                <a:cs typeface="Adobe Naskh Medium" panose="01010101010101010101" pitchFamily="50" charset="-78"/>
                <a:hlinkClick r:id="rId8" action="ppaction://hlinksldjump"/>
              </a:rPr>
              <a:t>8</a:t>
            </a: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 </a:t>
            </a:r>
            <a:r>
              <a:rPr lang="en-US" dirty="0">
                <a:latin typeface="Adobe Naskh Medium" panose="01010101010101010101" pitchFamily="50" charset="-78"/>
                <a:ea typeface="Adobe Gothic Std B" panose="020B0800000000000000" pitchFamily="34" charset="-128"/>
                <a:cs typeface="Adobe Naskh Medium" panose="01010101010101010101" pitchFamily="50" charset="-78"/>
                <a:hlinkClick r:id="rId9" action="ppaction://hlinksldjump"/>
              </a:rPr>
              <a:t>9</a:t>
            </a: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a:t>
            </a:r>
          </a:p>
          <a:p>
            <a:pPr marL="342900" indent="-342900">
              <a:lnSpc>
                <a:spcPct val="150000"/>
              </a:lnSpc>
              <a:buFont typeface="+mj-lt"/>
              <a:buAutoNum type="arabicPeriod"/>
            </a:pPr>
            <a:r>
              <a:rPr lang="en-US" dirty="0">
                <a:latin typeface="Adobe Naskh Medium" panose="01010101010101010101" pitchFamily="50" charset="-78"/>
                <a:ea typeface="Adobe Gothic Std B" panose="020B0800000000000000" pitchFamily="34" charset="-128"/>
                <a:cs typeface="Adobe Naskh Medium" panose="01010101010101010101" pitchFamily="50" charset="-78"/>
                <a:hlinkClick r:id="rId10" action="ppaction://hlinksldjump"/>
              </a:rPr>
              <a:t>Keller’s Legacy</a:t>
            </a: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 </a:t>
            </a:r>
            <a:r>
              <a:rPr lang="en-US" dirty="0">
                <a:latin typeface="Adobe Naskh Medium" panose="01010101010101010101" pitchFamily="50" charset="-78"/>
                <a:ea typeface="Adobe Gothic Std B" panose="020B0800000000000000" pitchFamily="34" charset="-128"/>
                <a:cs typeface="Adobe Naskh Medium" panose="01010101010101010101" pitchFamily="50" charset="-78"/>
                <a:hlinkClick r:id="rId10" action="ppaction://hlinksldjump"/>
              </a:rPr>
              <a:t>10</a:t>
            </a: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 </a:t>
            </a:r>
            <a:r>
              <a:rPr lang="en-US" dirty="0">
                <a:latin typeface="Adobe Naskh Medium" panose="01010101010101010101" pitchFamily="50" charset="-78"/>
                <a:ea typeface="Adobe Gothic Std B" panose="020B0800000000000000" pitchFamily="34" charset="-128"/>
                <a:cs typeface="Adobe Naskh Medium" panose="01010101010101010101" pitchFamily="50" charset="-78"/>
                <a:hlinkClick r:id="rId11" action="ppaction://hlinksldjump"/>
              </a:rPr>
              <a:t>11</a:t>
            </a: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a:t>
            </a:r>
          </a:p>
          <a:p>
            <a:pPr marL="342900" indent="-342900">
              <a:lnSpc>
                <a:spcPct val="150000"/>
              </a:lnSpc>
              <a:buFont typeface="+mj-lt"/>
              <a:buAutoNum type="arabicPeriod"/>
            </a:pPr>
            <a:r>
              <a:rPr lang="en-US" dirty="0">
                <a:latin typeface="Adobe Naskh Medium" panose="01010101010101010101" pitchFamily="50" charset="-78"/>
                <a:ea typeface="Adobe Gothic Std B" panose="020B0800000000000000" pitchFamily="34" charset="-128"/>
                <a:cs typeface="Adobe Naskh Medium" panose="01010101010101010101" pitchFamily="50" charset="-78"/>
                <a:hlinkClick r:id="rId12" action="ppaction://hlinksldjump"/>
              </a:rPr>
              <a:t>Section 504</a:t>
            </a: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 </a:t>
            </a:r>
            <a:r>
              <a:rPr lang="en-US" dirty="0">
                <a:latin typeface="Adobe Naskh Medium" panose="01010101010101010101" pitchFamily="50" charset="-78"/>
                <a:ea typeface="Adobe Gothic Std B" panose="020B0800000000000000" pitchFamily="34" charset="-128"/>
                <a:cs typeface="Adobe Naskh Medium" panose="01010101010101010101" pitchFamily="50" charset="-78"/>
                <a:hlinkClick r:id="rId12" action="ppaction://hlinksldjump"/>
              </a:rPr>
              <a:t>12</a:t>
            </a: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 </a:t>
            </a:r>
            <a:r>
              <a:rPr lang="en-US" dirty="0">
                <a:latin typeface="Adobe Naskh Medium" panose="01010101010101010101" pitchFamily="50" charset="-78"/>
                <a:ea typeface="Adobe Gothic Std B" panose="020B0800000000000000" pitchFamily="34" charset="-128"/>
                <a:cs typeface="Adobe Naskh Medium" panose="01010101010101010101" pitchFamily="50" charset="-78"/>
                <a:hlinkClick r:id="rId13" action="ppaction://hlinksldjump"/>
              </a:rPr>
              <a:t>13</a:t>
            </a: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 </a:t>
            </a:r>
            <a:r>
              <a:rPr lang="en-US" dirty="0">
                <a:latin typeface="Adobe Naskh Medium" panose="01010101010101010101" pitchFamily="50" charset="-78"/>
                <a:ea typeface="Adobe Gothic Std B" panose="020B0800000000000000" pitchFamily="34" charset="-128"/>
                <a:cs typeface="Adobe Naskh Medium" panose="01010101010101010101" pitchFamily="50" charset="-78"/>
                <a:hlinkClick r:id="rId14" action="ppaction://hlinksldjump"/>
              </a:rPr>
              <a:t>14</a:t>
            </a: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a:t>
            </a:r>
          </a:p>
          <a:p>
            <a:pPr marL="342900" indent="-342900">
              <a:lnSpc>
                <a:spcPct val="150000"/>
              </a:lnSpc>
              <a:buFont typeface="+mj-lt"/>
              <a:buAutoNum type="arabicPeriod"/>
            </a:pPr>
            <a:r>
              <a:rPr lang="en-US" dirty="0">
                <a:latin typeface="Adobe Naskh Medium" panose="01010101010101010101" pitchFamily="50" charset="-78"/>
                <a:ea typeface="Adobe Gothic Std B" panose="020B0800000000000000" pitchFamily="34" charset="-128"/>
                <a:cs typeface="Adobe Naskh Medium" panose="01010101010101010101" pitchFamily="50" charset="-78"/>
                <a:hlinkClick r:id="rId15" action="ppaction://hlinksldjump"/>
              </a:rPr>
              <a:t>Americans with Disabilities Act</a:t>
            </a:r>
            <a:endParaRPr lang="en-US" dirty="0">
              <a:latin typeface="Adobe Naskh Medium" panose="01010101010101010101" pitchFamily="50" charset="-78"/>
              <a:ea typeface="Adobe Gothic Std B" panose="020B0800000000000000" pitchFamily="34" charset="-128"/>
              <a:cs typeface="Adobe Naskh Medium" panose="01010101010101010101" pitchFamily="50" charset="-78"/>
            </a:endParaRPr>
          </a:p>
          <a:p>
            <a:pPr marL="342900" indent="-342900">
              <a:lnSpc>
                <a:spcPct val="150000"/>
              </a:lnSpc>
              <a:buFont typeface="+mj-lt"/>
              <a:buAutoNum type="arabicPeriod"/>
            </a:pPr>
            <a:r>
              <a:rPr lang="en-US" dirty="0">
                <a:latin typeface="Adobe Naskh Medium" panose="01010101010101010101" pitchFamily="50" charset="-78"/>
                <a:ea typeface="Adobe Gothic Std B" panose="020B0800000000000000" pitchFamily="34" charset="-128"/>
                <a:cs typeface="Adobe Naskh Medium" panose="01010101010101010101" pitchFamily="50" charset="-78"/>
                <a:hlinkClick r:id="rId16" action="ppaction://hlinksldjump"/>
              </a:rPr>
              <a:t>Special Education</a:t>
            </a:r>
            <a:endParaRPr lang="en-US" dirty="0">
              <a:latin typeface="Adobe Naskh Medium" panose="01010101010101010101" pitchFamily="50" charset="-78"/>
              <a:ea typeface="Adobe Gothic Std B" panose="020B0800000000000000" pitchFamily="34" charset="-128"/>
              <a:cs typeface="Adobe Naskh Medium" panose="01010101010101010101" pitchFamily="50" charset="-78"/>
            </a:endParaRPr>
          </a:p>
          <a:p>
            <a:pPr marL="342900" indent="-342900">
              <a:lnSpc>
                <a:spcPct val="150000"/>
              </a:lnSpc>
              <a:buFont typeface="+mj-lt"/>
              <a:buAutoNum type="arabicPeriod"/>
            </a:pPr>
            <a:r>
              <a:rPr lang="en-US" dirty="0">
                <a:latin typeface="Adobe Naskh Medium" panose="01010101010101010101" pitchFamily="50" charset="-78"/>
                <a:ea typeface="Adobe Gothic Std B" panose="020B0800000000000000" pitchFamily="34" charset="-128"/>
                <a:cs typeface="Adobe Naskh Medium" panose="01010101010101010101" pitchFamily="50" charset="-78"/>
                <a:hlinkClick r:id="rId17" action="ppaction://hlinksldjump"/>
              </a:rPr>
              <a:t>They Did It Against All Odds</a:t>
            </a:r>
            <a:endParaRPr lang="en-US" dirty="0">
              <a:latin typeface="Adobe Naskh Medium" panose="01010101010101010101" pitchFamily="50" charset="-78"/>
              <a:ea typeface="Adobe Gothic Std B" panose="020B0800000000000000" pitchFamily="34" charset="-128"/>
              <a:cs typeface="Adobe Naskh Medium" panose="01010101010101010101" pitchFamily="50" charset="-78"/>
            </a:endParaRPr>
          </a:p>
          <a:p>
            <a:pPr marL="342900" indent="-342900">
              <a:lnSpc>
                <a:spcPct val="150000"/>
              </a:lnSpc>
              <a:buFont typeface="+mj-lt"/>
              <a:buAutoNum type="arabicPeriod"/>
            </a:pPr>
            <a:r>
              <a:rPr lang="en-US" dirty="0">
                <a:latin typeface="Adobe Naskh Medium" panose="01010101010101010101" pitchFamily="50" charset="-78"/>
                <a:ea typeface="Adobe Gothic Std B" panose="020B0800000000000000" pitchFamily="34" charset="-128"/>
                <a:cs typeface="Adobe Naskh Medium" panose="01010101010101010101" pitchFamily="50" charset="-78"/>
                <a:hlinkClick r:id="rId18" action="ppaction://hlinksldjump"/>
              </a:rPr>
              <a:t>A “Ray” of Hope</a:t>
            </a:r>
            <a:endParaRPr lang="en-US" dirty="0">
              <a:latin typeface="Adobe Naskh Medium" panose="01010101010101010101" pitchFamily="50" charset="-78"/>
              <a:ea typeface="Adobe Gothic Std B" panose="020B0800000000000000" pitchFamily="34" charset="-128"/>
              <a:cs typeface="Adobe Naskh Medium" panose="01010101010101010101" pitchFamily="50" charset="-78"/>
            </a:endParaRPr>
          </a:p>
          <a:p>
            <a:pPr marL="342900" indent="-342900">
              <a:lnSpc>
                <a:spcPct val="150000"/>
              </a:lnSpc>
              <a:buFont typeface="+mj-lt"/>
              <a:buAutoNum type="arabicPeriod"/>
            </a:pPr>
            <a:r>
              <a:rPr lang="en-US" dirty="0">
                <a:latin typeface="Adobe Naskh Medium" panose="01010101010101010101" pitchFamily="50" charset="-78"/>
                <a:ea typeface="Adobe Gothic Std B" panose="020B0800000000000000" pitchFamily="34" charset="-128"/>
                <a:cs typeface="Adobe Naskh Medium" panose="01010101010101010101" pitchFamily="50" charset="-78"/>
                <a:hlinkClick r:id="rId19" action="ppaction://hlinksldjump"/>
              </a:rPr>
              <a:t>How It Comes Together</a:t>
            </a:r>
            <a:endParaRPr lang="en-US" dirty="0">
              <a:latin typeface="Adobe Naskh Medium" panose="01010101010101010101" pitchFamily="50" charset="-78"/>
              <a:ea typeface="Adobe Gothic Std B" panose="020B0800000000000000" pitchFamily="34" charset="-128"/>
              <a:cs typeface="Adobe Naskh Medium" panose="01010101010101010101" pitchFamily="50" charset="-78"/>
            </a:endParaRPr>
          </a:p>
          <a:p>
            <a:pPr marL="342900" indent="-342900">
              <a:lnSpc>
                <a:spcPct val="150000"/>
              </a:lnSpc>
              <a:buFont typeface="+mj-lt"/>
              <a:buAutoNum type="arabicPeriod"/>
            </a:pPr>
            <a:r>
              <a:rPr lang="en-US" dirty="0">
                <a:latin typeface="Adobe Naskh Medium" panose="01010101010101010101" pitchFamily="50" charset="-78"/>
                <a:ea typeface="Adobe Gothic Std B" panose="020B0800000000000000" pitchFamily="34" charset="-128"/>
                <a:cs typeface="Adobe Naskh Medium" panose="01010101010101010101" pitchFamily="50" charset="-78"/>
                <a:hlinkClick r:id="rId20" action="ppaction://hlinksldjump"/>
              </a:rPr>
              <a:t>Conclusion</a:t>
            </a:r>
            <a:endParaRPr lang="en-US" dirty="0">
              <a:latin typeface="Adobe Naskh Medium" panose="01010101010101010101" pitchFamily="50" charset="-78"/>
              <a:ea typeface="Adobe Gothic Std B" panose="020B0800000000000000" pitchFamily="34" charset="-128"/>
              <a:cs typeface="Adobe Naskh Medium" panose="01010101010101010101" pitchFamily="50" charset="-78"/>
            </a:endParaRPr>
          </a:p>
          <a:p>
            <a:pPr marL="342900" indent="-342900">
              <a:lnSpc>
                <a:spcPct val="150000"/>
              </a:lnSpc>
              <a:buFont typeface="+mj-lt"/>
              <a:buAutoNum type="arabicPeriod"/>
            </a:pPr>
            <a:r>
              <a:rPr lang="en-US" dirty="0">
                <a:latin typeface="Adobe Naskh Medium" panose="01010101010101010101" pitchFamily="50" charset="-78"/>
                <a:ea typeface="Adobe Gothic Std B" panose="020B0800000000000000" pitchFamily="34" charset="-128"/>
                <a:cs typeface="Adobe Naskh Medium" panose="01010101010101010101" pitchFamily="50" charset="-78"/>
                <a:hlinkClick r:id="rId21" action="ppaction://hlinksldjump"/>
              </a:rPr>
              <a:t>References</a:t>
            </a:r>
            <a:endParaRPr lang="en-US" dirty="0">
              <a:latin typeface="Adobe Naskh Medium" panose="01010101010101010101" pitchFamily="50" charset="-78"/>
              <a:ea typeface="Adobe Gothic Std B" panose="020B0800000000000000" pitchFamily="34" charset="-128"/>
              <a:cs typeface="Adobe Naskh Medium" panose="01010101010101010101" pitchFamily="50" charset="-78"/>
            </a:endParaRPr>
          </a:p>
          <a:p>
            <a:pPr marL="342900" indent="-342900">
              <a:lnSpc>
                <a:spcPct val="150000"/>
              </a:lnSpc>
              <a:buFont typeface="+mj-lt"/>
              <a:buAutoNum type="arabicPeriod"/>
            </a:pPr>
            <a:endParaRPr lang="en-US" dirty="0">
              <a:latin typeface="Adobe Gothic Std B" panose="020B0800000000000000" pitchFamily="34" charset="-128"/>
              <a:ea typeface="Adobe Gothic Std B" panose="020B0800000000000000" pitchFamily="34" charset="-128"/>
            </a:endParaRPr>
          </a:p>
        </p:txBody>
      </p:sp>
      <p:sp>
        <p:nvSpPr>
          <p:cNvPr id="7" name="Action Button: End 6">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Beginning 7">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Tree>
    <p:extLst>
      <p:ext uri="{BB962C8B-B14F-4D97-AF65-F5344CB8AC3E}">
        <p14:creationId xmlns:p14="http://schemas.microsoft.com/office/powerpoint/2010/main" val="2505523752"/>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2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20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2000"/>
                                        <p:tgtEl>
                                          <p:spTgt spid="2">
                                            <p:txEl>
                                              <p:pRg st="0" end="0"/>
                                            </p:txEl>
                                          </p:spTgt>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2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3">
                                            <p:txEl>
                                              <p:pRg st="0" end="0"/>
                                            </p:txEl>
                                          </p:spTgt>
                                        </p:tgtEl>
                                      </p:cBhvr>
                                    </p:animEffect>
                                  </p:childTnLst>
                                </p:cTn>
                              </p:par>
                            </p:childTnLst>
                          </p:cTn>
                        </p:par>
                        <p:par>
                          <p:cTn id="16" fill="hold">
                            <p:stCondLst>
                              <p:cond delay="4000"/>
                            </p:stCondLst>
                            <p:childTnLst>
                              <p:par>
                                <p:cTn id="17" presetID="53" presetClass="entr" presetSubtype="16"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2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20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2000"/>
                                        <p:tgtEl>
                                          <p:spTgt spid="3">
                                            <p:txEl>
                                              <p:pRg st="1" end="1"/>
                                            </p:txEl>
                                          </p:spTgt>
                                        </p:tgtEl>
                                      </p:cBhvr>
                                    </p:animEffect>
                                  </p:childTnLst>
                                </p:cTn>
                              </p:par>
                            </p:childTnLst>
                          </p:cTn>
                        </p:par>
                        <p:par>
                          <p:cTn id="22" fill="hold">
                            <p:stCondLst>
                              <p:cond delay="6000"/>
                            </p:stCondLst>
                            <p:childTnLst>
                              <p:par>
                                <p:cTn id="23" presetID="53" presetClass="entr" presetSubtype="16"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2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6" dur="20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7" dur="2000"/>
                                        <p:tgtEl>
                                          <p:spTgt spid="3">
                                            <p:txEl>
                                              <p:pRg st="2" end="2"/>
                                            </p:txEl>
                                          </p:spTgt>
                                        </p:tgtEl>
                                      </p:cBhvr>
                                    </p:animEffect>
                                  </p:childTnLst>
                                </p:cTn>
                              </p:par>
                            </p:childTnLst>
                          </p:cTn>
                        </p:par>
                        <p:par>
                          <p:cTn id="28" fill="hold">
                            <p:stCondLst>
                              <p:cond delay="8000"/>
                            </p:stCondLst>
                            <p:childTnLst>
                              <p:par>
                                <p:cTn id="29" presetID="53" presetClass="entr" presetSubtype="16" fill="hold" grpId="0" nodeType="after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2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20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3" dur="2000"/>
                                        <p:tgtEl>
                                          <p:spTgt spid="3">
                                            <p:txEl>
                                              <p:pRg st="3" end="3"/>
                                            </p:txEl>
                                          </p:spTgt>
                                        </p:tgtEl>
                                      </p:cBhvr>
                                    </p:animEffect>
                                  </p:childTnLst>
                                </p:cTn>
                              </p:par>
                            </p:childTnLst>
                          </p:cTn>
                        </p:par>
                        <p:par>
                          <p:cTn id="34" fill="hold">
                            <p:stCondLst>
                              <p:cond delay="10000"/>
                            </p:stCondLst>
                            <p:childTnLst>
                              <p:par>
                                <p:cTn id="35" presetID="53" presetClass="entr" presetSubtype="16" fill="hold" grpId="0" nodeType="after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p:cTn id="37" dur="2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8" dur="20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9" dur="2000"/>
                                        <p:tgtEl>
                                          <p:spTgt spid="3">
                                            <p:txEl>
                                              <p:pRg st="4" end="4"/>
                                            </p:txEl>
                                          </p:spTgt>
                                        </p:tgtEl>
                                      </p:cBhvr>
                                    </p:animEffect>
                                  </p:childTnLst>
                                </p:cTn>
                              </p:par>
                            </p:childTnLst>
                          </p:cTn>
                        </p:par>
                        <p:par>
                          <p:cTn id="40" fill="hold">
                            <p:stCondLst>
                              <p:cond delay="12000"/>
                            </p:stCondLst>
                            <p:childTnLst>
                              <p:par>
                                <p:cTn id="41" presetID="53" presetClass="entr" presetSubtype="16" fill="hold" grpId="0" nodeType="after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p:cTn id="43" dur="2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4" dur="20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45" dur="2000"/>
                                        <p:tgtEl>
                                          <p:spTgt spid="3">
                                            <p:txEl>
                                              <p:pRg st="5" end="5"/>
                                            </p:txEl>
                                          </p:spTgt>
                                        </p:tgtEl>
                                      </p:cBhvr>
                                    </p:animEffect>
                                  </p:childTnLst>
                                </p:cTn>
                              </p:par>
                            </p:childTnLst>
                          </p:cTn>
                        </p:par>
                        <p:par>
                          <p:cTn id="46" fill="hold">
                            <p:stCondLst>
                              <p:cond delay="14000"/>
                            </p:stCondLst>
                            <p:childTnLst>
                              <p:par>
                                <p:cTn id="47" presetID="53" presetClass="entr" presetSubtype="16" fill="hold" grpId="0" nodeType="after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2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0" dur="20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51" dur="2000"/>
                                        <p:tgtEl>
                                          <p:spTgt spid="3">
                                            <p:txEl>
                                              <p:pRg st="6" end="6"/>
                                            </p:txEl>
                                          </p:spTgt>
                                        </p:tgtEl>
                                      </p:cBhvr>
                                    </p:animEffect>
                                  </p:childTnLst>
                                </p:cTn>
                              </p:par>
                            </p:childTnLst>
                          </p:cTn>
                        </p:par>
                        <p:par>
                          <p:cTn id="52" fill="hold">
                            <p:stCondLst>
                              <p:cond delay="16000"/>
                            </p:stCondLst>
                            <p:childTnLst>
                              <p:par>
                                <p:cTn id="53" presetID="53" presetClass="entr" presetSubtype="16" fill="hold" grpId="0" nodeType="after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p:cTn id="55" dur="2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6" dur="20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57" dur="2000"/>
                                        <p:tgtEl>
                                          <p:spTgt spid="3">
                                            <p:txEl>
                                              <p:pRg st="7" end="7"/>
                                            </p:txEl>
                                          </p:spTgt>
                                        </p:tgtEl>
                                      </p:cBhvr>
                                    </p:animEffect>
                                  </p:childTnLst>
                                </p:cTn>
                              </p:par>
                            </p:childTnLst>
                          </p:cTn>
                        </p:par>
                        <p:par>
                          <p:cTn id="58" fill="hold">
                            <p:stCondLst>
                              <p:cond delay="18000"/>
                            </p:stCondLst>
                            <p:childTnLst>
                              <p:par>
                                <p:cTn id="59" presetID="53" presetClass="entr" presetSubtype="16" fill="hold" grpId="0" nodeType="after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p:cTn id="61" dur="2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62" dur="20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63" dur="2000"/>
                                        <p:tgtEl>
                                          <p:spTgt spid="3">
                                            <p:txEl>
                                              <p:pRg st="8" end="8"/>
                                            </p:txEl>
                                          </p:spTgt>
                                        </p:tgtEl>
                                      </p:cBhvr>
                                    </p:animEffect>
                                  </p:childTnLst>
                                </p:cTn>
                              </p:par>
                            </p:childTnLst>
                          </p:cTn>
                        </p:par>
                        <p:par>
                          <p:cTn id="64" fill="hold">
                            <p:stCondLst>
                              <p:cond delay="20000"/>
                            </p:stCondLst>
                            <p:childTnLst>
                              <p:par>
                                <p:cTn id="65" presetID="53" presetClass="entr" presetSubtype="16" fill="hold" grpId="0" nodeType="after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p:cTn id="67" dur="2000" fill="hold"/>
                                        <p:tgtEl>
                                          <p:spTgt spid="3">
                                            <p:txEl>
                                              <p:pRg st="9" end="9"/>
                                            </p:txEl>
                                          </p:spTgt>
                                        </p:tgtEl>
                                        <p:attrNameLst>
                                          <p:attrName>ppt_w</p:attrName>
                                        </p:attrNameLst>
                                      </p:cBhvr>
                                      <p:tavLst>
                                        <p:tav tm="0">
                                          <p:val>
                                            <p:fltVal val="0"/>
                                          </p:val>
                                        </p:tav>
                                        <p:tav tm="100000">
                                          <p:val>
                                            <p:strVal val="#ppt_w"/>
                                          </p:val>
                                        </p:tav>
                                      </p:tavLst>
                                    </p:anim>
                                    <p:anim calcmode="lin" valueType="num">
                                      <p:cBhvr>
                                        <p:cTn id="68" dur="2000" fill="hold"/>
                                        <p:tgtEl>
                                          <p:spTgt spid="3">
                                            <p:txEl>
                                              <p:pRg st="9" end="9"/>
                                            </p:txEl>
                                          </p:spTgt>
                                        </p:tgtEl>
                                        <p:attrNameLst>
                                          <p:attrName>ppt_h</p:attrName>
                                        </p:attrNameLst>
                                      </p:cBhvr>
                                      <p:tavLst>
                                        <p:tav tm="0">
                                          <p:val>
                                            <p:fltVal val="0"/>
                                          </p:val>
                                        </p:tav>
                                        <p:tav tm="100000">
                                          <p:val>
                                            <p:strVal val="#ppt_h"/>
                                          </p:val>
                                        </p:tav>
                                      </p:tavLst>
                                    </p:anim>
                                    <p:animEffect transition="in" filter="fade">
                                      <p:cBhvr>
                                        <p:cTn id="69" dur="2000"/>
                                        <p:tgtEl>
                                          <p:spTgt spid="3">
                                            <p:txEl>
                                              <p:pRg st="9" end="9"/>
                                            </p:txEl>
                                          </p:spTgt>
                                        </p:tgtEl>
                                      </p:cBhvr>
                                    </p:animEffect>
                                  </p:childTnLst>
                                </p:cTn>
                              </p:par>
                            </p:childTnLst>
                          </p:cTn>
                        </p:par>
                        <p:par>
                          <p:cTn id="70" fill="hold">
                            <p:stCondLst>
                              <p:cond delay="22000"/>
                            </p:stCondLst>
                            <p:childTnLst>
                              <p:par>
                                <p:cTn id="71" presetID="53" presetClass="entr" presetSubtype="16" fill="hold" grpId="0" nodeType="afterEffect">
                                  <p:stCondLst>
                                    <p:cond delay="0"/>
                                  </p:stCondLst>
                                  <p:childTnLst>
                                    <p:set>
                                      <p:cBhvr>
                                        <p:cTn id="72" dur="1" fill="hold">
                                          <p:stCondLst>
                                            <p:cond delay="0"/>
                                          </p:stCondLst>
                                        </p:cTn>
                                        <p:tgtEl>
                                          <p:spTgt spid="3">
                                            <p:txEl>
                                              <p:pRg st="10" end="10"/>
                                            </p:txEl>
                                          </p:spTgt>
                                        </p:tgtEl>
                                        <p:attrNameLst>
                                          <p:attrName>style.visibility</p:attrName>
                                        </p:attrNameLst>
                                      </p:cBhvr>
                                      <p:to>
                                        <p:strVal val="visible"/>
                                      </p:to>
                                    </p:set>
                                    <p:anim calcmode="lin" valueType="num">
                                      <p:cBhvr>
                                        <p:cTn id="73" dur="20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74" dur="2000" fill="hold"/>
                                        <p:tgtEl>
                                          <p:spTgt spid="3">
                                            <p:txEl>
                                              <p:pRg st="10" end="10"/>
                                            </p:txEl>
                                          </p:spTgt>
                                        </p:tgtEl>
                                        <p:attrNameLst>
                                          <p:attrName>ppt_h</p:attrName>
                                        </p:attrNameLst>
                                      </p:cBhvr>
                                      <p:tavLst>
                                        <p:tav tm="0">
                                          <p:val>
                                            <p:fltVal val="0"/>
                                          </p:val>
                                        </p:tav>
                                        <p:tav tm="100000">
                                          <p:val>
                                            <p:strVal val="#ppt_h"/>
                                          </p:val>
                                        </p:tav>
                                      </p:tavLst>
                                    </p:anim>
                                    <p:animEffect transition="in" filter="fade">
                                      <p:cBhvr>
                                        <p:cTn id="75" dur="2000"/>
                                        <p:tgtEl>
                                          <p:spTgt spid="3">
                                            <p:txEl>
                                              <p:pRg st="10" end="10"/>
                                            </p:txEl>
                                          </p:spTgt>
                                        </p:tgtEl>
                                      </p:cBhvr>
                                    </p:animEffect>
                                  </p:childTnLst>
                                </p:cTn>
                              </p:par>
                            </p:childTnLst>
                          </p:cTn>
                        </p:par>
                        <p:par>
                          <p:cTn id="76" fill="hold">
                            <p:stCondLst>
                              <p:cond delay="24000"/>
                            </p:stCondLst>
                            <p:childTnLst>
                              <p:par>
                                <p:cTn id="77" presetID="53" presetClass="entr" presetSubtype="16" fill="hold" grpId="0" nodeType="afterEffect">
                                  <p:stCondLst>
                                    <p:cond delay="0"/>
                                  </p:stCondLst>
                                  <p:childTnLst>
                                    <p:set>
                                      <p:cBhvr>
                                        <p:cTn id="78" dur="1" fill="hold">
                                          <p:stCondLst>
                                            <p:cond delay="0"/>
                                          </p:stCondLst>
                                        </p:cTn>
                                        <p:tgtEl>
                                          <p:spTgt spid="3">
                                            <p:txEl>
                                              <p:pRg st="11" end="11"/>
                                            </p:txEl>
                                          </p:spTgt>
                                        </p:tgtEl>
                                        <p:attrNameLst>
                                          <p:attrName>style.visibility</p:attrName>
                                        </p:attrNameLst>
                                      </p:cBhvr>
                                      <p:to>
                                        <p:strVal val="visible"/>
                                      </p:to>
                                    </p:set>
                                    <p:anim calcmode="lin" valueType="num">
                                      <p:cBhvr>
                                        <p:cTn id="79" dur="20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80" dur="2000" fill="hold"/>
                                        <p:tgtEl>
                                          <p:spTgt spid="3">
                                            <p:txEl>
                                              <p:pRg st="11" end="11"/>
                                            </p:txEl>
                                          </p:spTgt>
                                        </p:tgtEl>
                                        <p:attrNameLst>
                                          <p:attrName>ppt_h</p:attrName>
                                        </p:attrNameLst>
                                      </p:cBhvr>
                                      <p:tavLst>
                                        <p:tav tm="0">
                                          <p:val>
                                            <p:fltVal val="0"/>
                                          </p:val>
                                        </p:tav>
                                        <p:tav tm="100000">
                                          <p:val>
                                            <p:strVal val="#ppt_h"/>
                                          </p:val>
                                        </p:tav>
                                      </p:tavLst>
                                    </p:anim>
                                    <p:animEffect transition="in" filter="fade">
                                      <p:cBhvr>
                                        <p:cTn id="81" dur="2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2" name="Title 1"/>
          <p:cNvSpPr>
            <a:spLocks noGrp="1"/>
          </p:cNvSpPr>
          <p:nvPr>
            <p:ph type="title"/>
          </p:nvPr>
        </p:nvSpPr>
        <p:spPr>
          <a:xfrm>
            <a:off x="7344" y="617220"/>
            <a:ext cx="9144000" cy="807720"/>
          </a:xfrm>
        </p:spPr>
        <p:txBody>
          <a:bodyPr/>
          <a:lstStyle/>
          <a:p>
            <a:pPr algn="ct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Introduction</a:t>
            </a:r>
          </a:p>
        </p:txBody>
      </p:sp>
      <p:sp>
        <p:nvSpPr>
          <p:cNvPr id="3" name="Content Placeholder 2"/>
          <p:cNvSpPr>
            <a:spLocks noGrp="1"/>
          </p:cNvSpPr>
          <p:nvPr>
            <p:ph idx="1"/>
          </p:nvPr>
        </p:nvSpPr>
        <p:spPr>
          <a:xfrm>
            <a:off x="350244" y="1424940"/>
            <a:ext cx="8458200" cy="4953000"/>
          </a:xfrm>
        </p:spPr>
        <p:txBody>
          <a:bodyPr numCol="2">
            <a:noAutofit/>
          </a:bodyPr>
          <a:lstStyle/>
          <a:p>
            <a:pPr marL="0" indent="0">
              <a:buNone/>
            </a:pPr>
            <a:r>
              <a:rPr lang="en-US" sz="2400" dirty="0">
                <a:latin typeface="Adobe Naskh Medium" panose="01010101010101010101" pitchFamily="50" charset="-78"/>
                <a:ea typeface="Adobe Gothic Std B" panose="020B0800000000000000" pitchFamily="34" charset="-128"/>
                <a:cs typeface="Adobe Naskh Medium" panose="01010101010101010101" pitchFamily="50" charset="-78"/>
              </a:rPr>
              <a:t>Living in a world where there is constant advancements there come opportunities with these advancements. Growing up in Jamaica where there were no programs in place for the disabled then immigrating to the U.S. and seeing the disabled functioning normally in our society with the law on their side. Whereas disabled in my Homeland not going to school or being employed. In fact in some cases the disabled there are still locked away and treated as though they are a pariah or Quasimodo. Isn’t it the 21</a:t>
            </a:r>
            <a:r>
              <a:rPr lang="en-US" sz="2400" baseline="30000" dirty="0">
                <a:latin typeface="Adobe Naskh Medium" panose="01010101010101010101" pitchFamily="50" charset="-78"/>
                <a:ea typeface="Adobe Gothic Std B" panose="020B0800000000000000" pitchFamily="34" charset="-128"/>
                <a:cs typeface="Adobe Naskh Medium" panose="01010101010101010101" pitchFamily="50" charset="-78"/>
              </a:rPr>
              <a:t>st</a:t>
            </a:r>
            <a:r>
              <a:rPr lang="en-US" sz="2400" dirty="0">
                <a:latin typeface="Adobe Naskh Medium" panose="01010101010101010101" pitchFamily="50" charset="-78"/>
                <a:ea typeface="Adobe Gothic Std B" panose="020B0800000000000000" pitchFamily="34" charset="-128"/>
                <a:cs typeface="Adobe Naskh Medium" panose="01010101010101010101" pitchFamily="50" charset="-78"/>
              </a:rPr>
              <a:t> century? Isn’t it time for the advancements we enjoy here be brought the places in the world or even in this country where they don’t exist? They are not lepers of the 17</a:t>
            </a:r>
            <a:r>
              <a:rPr lang="en-US" sz="2400" baseline="30000" dirty="0">
                <a:latin typeface="Adobe Naskh Medium" panose="01010101010101010101" pitchFamily="50" charset="-78"/>
                <a:ea typeface="Adobe Gothic Std B" panose="020B0800000000000000" pitchFamily="34" charset="-128"/>
                <a:cs typeface="Adobe Naskh Medium" panose="01010101010101010101" pitchFamily="50" charset="-78"/>
              </a:rPr>
              <a:t>th</a:t>
            </a:r>
            <a:r>
              <a:rPr lang="en-US" sz="2400" dirty="0">
                <a:latin typeface="Adobe Naskh Medium" panose="01010101010101010101" pitchFamily="50" charset="-78"/>
                <a:ea typeface="Adobe Gothic Std B" panose="020B0800000000000000" pitchFamily="34" charset="-128"/>
                <a:cs typeface="Adobe Naskh Medium" panose="01010101010101010101" pitchFamily="50" charset="-78"/>
              </a:rPr>
              <a:t> century who are exiled to some secluded island in the middle of nowhere. So let us start treating them as such.</a:t>
            </a:r>
          </a:p>
        </p:txBody>
      </p:sp>
      <p:sp>
        <p:nvSpPr>
          <p:cNvPr id="7" name="Action Button: End 6">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 name="Action Button: Beginning 7">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0" name="Action Button: Home 9">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Tree>
    <p:extLst>
      <p:ext uri="{BB962C8B-B14F-4D97-AF65-F5344CB8AC3E}">
        <p14:creationId xmlns:p14="http://schemas.microsoft.com/office/powerpoint/2010/main" val="2543352765"/>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2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4" name="Action Button: End 3">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6" name="Action Button: Beginning 5">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Home 6">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 name="Title 1"/>
          <p:cNvSpPr>
            <a:spLocks noGrp="1"/>
          </p:cNvSpPr>
          <p:nvPr>
            <p:ph type="title"/>
          </p:nvPr>
        </p:nvSpPr>
        <p:spPr>
          <a:xfrm>
            <a:off x="1383030" y="417914"/>
            <a:ext cx="6377940" cy="1293028"/>
          </a:xfrm>
        </p:spPr>
        <p:txBody>
          <a:bodyPr/>
          <a:lstStyle/>
          <a:p>
            <a:pPr algn="l"/>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Who was </a:t>
            </a:r>
            <a:r>
              <a:rPr lang="en-US" dirty="0" err="1">
                <a:latin typeface="Adobe Naskh Medium" panose="01010101010101010101" pitchFamily="50" charset="-78"/>
                <a:ea typeface="Adobe Gothic Std B" panose="020B0800000000000000" pitchFamily="34" charset="-128"/>
                <a:cs typeface="Adobe Naskh Medium" panose="01010101010101010101" pitchFamily="50" charset="-78"/>
              </a:rPr>
              <a:t>hellen</a:t>
            </a: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 </a:t>
            </a:r>
            <a:r>
              <a:rPr lang="en-US" dirty="0" err="1">
                <a:latin typeface="Adobe Naskh Medium" panose="01010101010101010101" pitchFamily="50" charset="-78"/>
                <a:ea typeface="Adobe Gothic Std B" panose="020B0800000000000000" pitchFamily="34" charset="-128"/>
                <a:cs typeface="Adobe Naskh Medium" panose="01010101010101010101" pitchFamily="50" charset="-78"/>
              </a:rPr>
              <a:t>keller</a:t>
            </a:r>
            <a:endParaRPr lang="en-US" dirty="0">
              <a:latin typeface="Adobe Naskh Medium" panose="01010101010101010101" pitchFamily="50" charset="-78"/>
              <a:ea typeface="Adobe Gothic Std B" panose="020B0800000000000000" pitchFamily="34" charset="-128"/>
              <a:cs typeface="Adobe Naskh Medium" panose="01010101010101010101" pitchFamily="50" charset="-78"/>
            </a:endParaRPr>
          </a:p>
        </p:txBody>
      </p:sp>
      <p:sp>
        <p:nvSpPr>
          <p:cNvPr id="8" name="Content Placeholder 7"/>
          <p:cNvSpPr>
            <a:spLocks noGrp="1"/>
          </p:cNvSpPr>
          <p:nvPr>
            <p:ph idx="1"/>
          </p:nvPr>
        </p:nvSpPr>
        <p:spPr>
          <a:xfrm>
            <a:off x="563880" y="1539240"/>
            <a:ext cx="7955280" cy="4648200"/>
          </a:xfrm>
        </p:spPr>
        <p:txBody>
          <a:bodyPr numCol="2">
            <a:normAutofit/>
          </a:bodyPr>
          <a:lstStyle/>
          <a:p>
            <a:pPr marL="0" indent="0">
              <a:buNone/>
            </a:pPr>
            <a:r>
              <a:rPr lang="en-US" sz="2400" dirty="0">
                <a:latin typeface="Adobe Naskh Medium" panose="01010101010101010101" pitchFamily="50" charset="-78"/>
                <a:cs typeface="Adobe Naskh Medium" panose="01010101010101010101" pitchFamily="50" charset="-78"/>
              </a:rPr>
              <a:t>Helen Adams Keller was a blind – deaf woman who was able to fight through her disabilities to learn to communicate. She went on to graduated college in 1904 and helped to form the American Civil Liberties Union (ACLU) now Helen Keller International. Throughout her life she received numerous awards, honors and recognitions for her work.</a:t>
            </a:r>
          </a:p>
        </p:txBody>
      </p:sp>
      <p:pic>
        <p:nvPicPr>
          <p:cNvPr id="9" name="Picture 8"/>
          <p:cNvPicPr>
            <a:picLocks noChangeAspect="1"/>
          </p:cNvPicPr>
          <p:nvPr/>
        </p:nvPicPr>
        <p:blipFill>
          <a:blip r:embed="rId4">
            <a:extLst>
              <a:ext uri="{BEBA8EAE-BF5A-486C-A8C5-ECC9F3942E4B}">
                <a14:imgProps xmlns:a14="http://schemas.microsoft.com/office/drawing/2010/main">
                  <a14:imgLayer r:embed="rId5">
                    <a14:imgEffect>
                      <a14:sharpenSoften amount="20000"/>
                    </a14:imgEffect>
                    <a14:imgEffect>
                      <a14:brightnessContrast bright="11000" contrast="-25000"/>
                    </a14:imgEffect>
                  </a14:imgLayer>
                </a14:imgProps>
              </a:ext>
              <a:ext uri="{28A0092B-C50C-407E-A947-70E740481C1C}">
                <a14:useLocalDpi xmlns:a14="http://schemas.microsoft.com/office/drawing/2010/main" val="0"/>
              </a:ext>
            </a:extLst>
          </a:blip>
          <a:stretch>
            <a:fillRect/>
          </a:stretch>
        </p:blipFill>
        <p:spPr>
          <a:xfrm>
            <a:off x="5579538" y="1428751"/>
            <a:ext cx="2514600" cy="3825784"/>
          </a:xfrm>
          <a:prstGeom prst="rect">
            <a:avLst/>
          </a:prstGeom>
        </p:spPr>
      </p:pic>
    </p:spTree>
    <p:extLst>
      <p:ext uri="{BB962C8B-B14F-4D97-AF65-F5344CB8AC3E}">
        <p14:creationId xmlns:p14="http://schemas.microsoft.com/office/powerpoint/2010/main" val="822379582"/>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p:cTn id="13" dur="2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8">
                                            <p:txEl>
                                              <p:pRg st="0" end="0"/>
                                            </p:txEl>
                                          </p:spTgt>
                                        </p:tgtEl>
                                      </p:cBhvr>
                                    </p:animEffect>
                                  </p:childTnLst>
                                </p:cTn>
                              </p:par>
                            </p:childTnLst>
                          </p:cTn>
                        </p:par>
                        <p:par>
                          <p:cTn id="16" fill="hold">
                            <p:stCondLst>
                              <p:cond delay="4000"/>
                            </p:stCondLst>
                            <p:childTnLst>
                              <p:par>
                                <p:cTn id="17" presetID="53" presetClass="entr" presetSubtype="52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2000" fill="hold"/>
                                        <p:tgtEl>
                                          <p:spTgt spid="9"/>
                                        </p:tgtEl>
                                        <p:attrNameLst>
                                          <p:attrName>ppt_w</p:attrName>
                                        </p:attrNameLst>
                                      </p:cBhvr>
                                      <p:tavLst>
                                        <p:tav tm="0">
                                          <p:val>
                                            <p:fltVal val="0"/>
                                          </p:val>
                                        </p:tav>
                                        <p:tav tm="100000">
                                          <p:val>
                                            <p:strVal val="#ppt_w"/>
                                          </p:val>
                                        </p:tav>
                                      </p:tavLst>
                                    </p:anim>
                                    <p:anim calcmode="lin" valueType="num">
                                      <p:cBhvr>
                                        <p:cTn id="20" dur="2000" fill="hold"/>
                                        <p:tgtEl>
                                          <p:spTgt spid="9"/>
                                        </p:tgtEl>
                                        <p:attrNameLst>
                                          <p:attrName>ppt_h</p:attrName>
                                        </p:attrNameLst>
                                      </p:cBhvr>
                                      <p:tavLst>
                                        <p:tav tm="0">
                                          <p:val>
                                            <p:fltVal val="0"/>
                                          </p:val>
                                        </p:tav>
                                        <p:tav tm="100000">
                                          <p:val>
                                            <p:strVal val="#ppt_h"/>
                                          </p:val>
                                        </p:tav>
                                      </p:tavLst>
                                    </p:anim>
                                    <p:animEffect transition="in" filter="fade">
                                      <p:cBhvr>
                                        <p:cTn id="21" dur="2000"/>
                                        <p:tgtEl>
                                          <p:spTgt spid="9"/>
                                        </p:tgtEl>
                                      </p:cBhvr>
                                    </p:animEffect>
                                    <p:anim calcmode="lin" valueType="num">
                                      <p:cBhvr>
                                        <p:cTn id="22" dur="2000" fill="hold"/>
                                        <p:tgtEl>
                                          <p:spTgt spid="9"/>
                                        </p:tgtEl>
                                        <p:attrNameLst>
                                          <p:attrName>ppt_x</p:attrName>
                                        </p:attrNameLst>
                                      </p:cBhvr>
                                      <p:tavLst>
                                        <p:tav tm="0">
                                          <p:val>
                                            <p:fltVal val="0.5"/>
                                          </p:val>
                                        </p:tav>
                                        <p:tav tm="100000">
                                          <p:val>
                                            <p:strVal val="#ppt_x"/>
                                          </p:val>
                                        </p:tav>
                                      </p:tavLst>
                                    </p:anim>
                                    <p:anim calcmode="lin" valueType="num">
                                      <p:cBhvr>
                                        <p:cTn id="23" dur="2000" fill="hold"/>
                                        <p:tgtEl>
                                          <p:spTgt spid="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4" cstate="print">
            <a:alphaModFix amt="29000"/>
          </a:blip>
          <a:stretch>
            <a:fillRect/>
          </a:stretch>
        </p:blipFill>
        <p:spPr>
          <a:xfrm>
            <a:off x="2571750" y="1428750"/>
            <a:ext cx="4015188" cy="3891915"/>
          </a:xfrm>
          <a:prstGeom prst="rect">
            <a:avLst/>
          </a:prstGeom>
        </p:spPr>
      </p:pic>
      <p:sp>
        <p:nvSpPr>
          <p:cNvPr id="4" name="Action Button: End 3">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6" name="Action Button: Beginning 5">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Home 6">
            <a:hlinkClick r:id="rId5"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0" name="Title 9"/>
          <p:cNvSpPr>
            <a:spLocks noGrp="1"/>
          </p:cNvSpPr>
          <p:nvPr>
            <p:ph type="title"/>
          </p:nvPr>
        </p:nvSpPr>
        <p:spPr>
          <a:xfrm>
            <a:off x="1390374" y="457200"/>
            <a:ext cx="6377940" cy="822960"/>
          </a:xfrm>
        </p:spPr>
        <p:txBody>
          <a:bodyPr/>
          <a:lstStyle/>
          <a:p>
            <a:pPr algn="ct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Keller’s Life</a:t>
            </a:r>
          </a:p>
        </p:txBody>
      </p:sp>
      <p:sp>
        <p:nvSpPr>
          <p:cNvPr id="11" name="Content Placeholder 10"/>
          <p:cNvSpPr>
            <a:spLocks noGrp="1"/>
          </p:cNvSpPr>
          <p:nvPr>
            <p:ph idx="1"/>
          </p:nvPr>
        </p:nvSpPr>
        <p:spPr>
          <a:xfrm>
            <a:off x="767080" y="1035366"/>
            <a:ext cx="7620000" cy="5060633"/>
          </a:xfrm>
        </p:spPr>
        <p:txBody>
          <a:bodyPr numCol="2">
            <a:noAutofit/>
          </a:bodyPr>
          <a:lstStyle/>
          <a:p>
            <a:pPr marL="0" indent="0">
              <a:buNone/>
            </a:pPr>
            <a:r>
              <a:rPr lang="en-US" sz="2400" dirty="0">
                <a:latin typeface="Adobe Naskh Medium" panose="01010101010101010101" pitchFamily="50" charset="-78"/>
                <a:cs typeface="Adobe Naskh Medium" panose="01010101010101010101" pitchFamily="50" charset="-78"/>
              </a:rPr>
              <a:t>Helen Adams Keller was born as a healthy child on June 27, 1880 in Alabama. She was stricken by ailments as an infant of nineteen 19) months that left her blind and deaf. She became a very unruly child maybe as a result of her disabilities. Anne Sullivan who had suffered vision problems as well took her as a student in 1887 and taught her how to communicate. Anne’s success with teaching her to communicate was remarkable. Helen went on to graduate college in 1904 with a Bachelor of Arts degree being the first deaf-blind person to do so. Anne continued her work with Helen until her death in 1936 after which Polly Thomson took over</a:t>
            </a:r>
            <a:r>
              <a:rPr lang="en-US" sz="2800" dirty="0">
                <a:latin typeface="Adobe Naskh Medium" panose="01010101010101010101" pitchFamily="50" charset="-78"/>
                <a:cs typeface="Adobe Naskh Medium" panose="01010101010101010101" pitchFamily="50" charset="-78"/>
              </a:rPr>
              <a:t>. </a:t>
            </a:r>
            <a:endParaRPr lang="en-US" sz="2800" dirty="0">
              <a:latin typeface="Adobe Naskh Medium" panose="01010101010101010101" pitchFamily="50" charset="-78"/>
              <a:ea typeface="Adobe Gothic Std B" panose="020B0800000000000000" pitchFamily="34" charset="-128"/>
              <a:cs typeface="Adobe Naskh Medium" panose="01010101010101010101" pitchFamily="50" charset="-78"/>
            </a:endParaRPr>
          </a:p>
        </p:txBody>
      </p:sp>
      <p:pic>
        <p:nvPicPr>
          <p:cNvPr id="2" name="HELEN KELLER SPEAKS OUT.m4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879592" y="4488583"/>
            <a:ext cx="1071611" cy="1071611"/>
          </a:xfrm>
          <a:prstGeom prst="rect">
            <a:avLst/>
          </a:prstGeom>
        </p:spPr>
      </p:pic>
    </p:spTree>
    <p:extLst>
      <p:ext uri="{BB962C8B-B14F-4D97-AF65-F5344CB8AC3E}">
        <p14:creationId xmlns:p14="http://schemas.microsoft.com/office/powerpoint/2010/main" val="3444154523"/>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2000" fill="hold"/>
                                        <p:tgtEl>
                                          <p:spTgt spid="10"/>
                                        </p:tgtEl>
                                        <p:attrNameLst>
                                          <p:attrName>ppt_w</p:attrName>
                                        </p:attrNameLst>
                                      </p:cBhvr>
                                      <p:tavLst>
                                        <p:tav tm="0">
                                          <p:val>
                                            <p:fltVal val="0"/>
                                          </p:val>
                                        </p:tav>
                                        <p:tav tm="100000">
                                          <p:val>
                                            <p:strVal val="#ppt_w"/>
                                          </p:val>
                                        </p:tav>
                                      </p:tavLst>
                                    </p:anim>
                                    <p:anim calcmode="lin" valueType="num">
                                      <p:cBhvr>
                                        <p:cTn id="8" dur="2000" fill="hold"/>
                                        <p:tgtEl>
                                          <p:spTgt spid="10"/>
                                        </p:tgtEl>
                                        <p:attrNameLst>
                                          <p:attrName>ppt_h</p:attrName>
                                        </p:attrNameLst>
                                      </p:cBhvr>
                                      <p:tavLst>
                                        <p:tav tm="0">
                                          <p:val>
                                            <p:fltVal val="0"/>
                                          </p:val>
                                        </p:tav>
                                        <p:tav tm="100000">
                                          <p:val>
                                            <p:strVal val="#ppt_h"/>
                                          </p:val>
                                        </p:tav>
                                      </p:tavLst>
                                    </p:anim>
                                    <p:animEffect transition="in" filter="fade">
                                      <p:cBhvr>
                                        <p:cTn id="9" dur="2000"/>
                                        <p:tgtEl>
                                          <p:spTgt spid="10"/>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p:cTn id="13" dur="20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11">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11">
                                            <p:txEl>
                                              <p:pRg st="0" end="0"/>
                                            </p:txEl>
                                          </p:spTgt>
                                        </p:tgtEl>
                                      </p:cBhvr>
                                    </p:animEffect>
                                  </p:childTnLst>
                                </p:cTn>
                              </p:par>
                            </p:childTnLst>
                          </p:cTn>
                        </p:par>
                        <p:par>
                          <p:cTn id="16" fill="hold">
                            <p:stCondLst>
                              <p:cond delay="4000"/>
                            </p:stCondLst>
                            <p:childTnLst>
                              <p:par>
                                <p:cTn id="17" presetID="1" presetClass="mediacall" presetSubtype="0" fill="hold" nodeType="afterEffect">
                                  <p:stCondLst>
                                    <p:cond delay="0"/>
                                  </p:stCondLst>
                                  <p:childTnLst>
                                    <p:cmd type="call" cmd="playFrom(0.0)">
                                      <p:cBhvr>
                                        <p:cTn id="18" dur="188546" fill="hold"/>
                                        <p:tgtEl>
                                          <p:spTgt spid="2"/>
                                        </p:tgtEl>
                                      </p:cBhvr>
                                    </p:cmd>
                                  </p:childTnLst>
                                </p:cTn>
                              </p:par>
                            </p:childTnLst>
                          </p:cTn>
                        </p:par>
                        <p:par>
                          <p:cTn id="19" fill="hold">
                            <p:stCondLst>
                              <p:cond delay="192546"/>
                            </p:stCondLst>
                            <p:childTnLst>
                              <p:par>
                                <p:cTn id="20" presetID="53" presetClass="entr" presetSubtype="16"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1750" fill="hold"/>
                                        <p:tgtEl>
                                          <p:spTgt spid="2"/>
                                        </p:tgtEl>
                                        <p:attrNameLst>
                                          <p:attrName>ppt_w</p:attrName>
                                        </p:attrNameLst>
                                      </p:cBhvr>
                                      <p:tavLst>
                                        <p:tav tm="0">
                                          <p:val>
                                            <p:fltVal val="0"/>
                                          </p:val>
                                        </p:tav>
                                        <p:tav tm="100000">
                                          <p:val>
                                            <p:strVal val="#ppt_w"/>
                                          </p:val>
                                        </p:tav>
                                      </p:tavLst>
                                    </p:anim>
                                    <p:anim calcmode="lin" valueType="num">
                                      <p:cBhvr>
                                        <p:cTn id="23" dur="1750" fill="hold"/>
                                        <p:tgtEl>
                                          <p:spTgt spid="2"/>
                                        </p:tgtEl>
                                        <p:attrNameLst>
                                          <p:attrName>ppt_h</p:attrName>
                                        </p:attrNameLst>
                                      </p:cBhvr>
                                      <p:tavLst>
                                        <p:tav tm="0">
                                          <p:val>
                                            <p:fltVal val="0"/>
                                          </p:val>
                                        </p:tav>
                                        <p:tav tm="100000">
                                          <p:val>
                                            <p:strVal val="#ppt_h"/>
                                          </p:val>
                                        </p:tav>
                                      </p:tavLst>
                                    </p:anim>
                                    <p:animEffect transition="in" filter="fade">
                                      <p:cBhvr>
                                        <p:cTn id="24" dur="1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25" fill="hold" display="0">
                  <p:stCondLst>
                    <p:cond delay="indefinite"/>
                  </p:stCondLst>
                  <p:endCondLst>
                    <p:cond evt="onStopAudio" delay="0">
                      <p:tgtEl>
                        <p:sldTgt/>
                      </p:tgtEl>
                    </p:cond>
                  </p:endCondLst>
                </p:cTn>
                <p:tgtEl>
                  <p:spTgt spid="2"/>
                </p:tgtEl>
              </p:cMediaNode>
            </p:audio>
          </p:childTnLst>
        </p:cTn>
      </p:par>
    </p:tnLst>
    <p:bldLst>
      <p:bldP spid="10" grpId="0"/>
      <p:bldP spid="1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4" name="Action Button: End 3">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6" name="Action Button: Beginning 5">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Home 6">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 name="Title 1"/>
          <p:cNvSpPr>
            <a:spLocks noGrp="1"/>
          </p:cNvSpPr>
          <p:nvPr>
            <p:ph type="title"/>
          </p:nvPr>
        </p:nvSpPr>
        <p:spPr>
          <a:xfrm>
            <a:off x="1390374" y="650240"/>
            <a:ext cx="6377940" cy="794084"/>
          </a:xfrm>
        </p:spPr>
        <p:txBody>
          <a:bodyPr/>
          <a:lstStyle/>
          <a:p>
            <a:pPr algn="ct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Keller’s Life</a:t>
            </a:r>
          </a:p>
        </p:txBody>
      </p:sp>
      <p:sp>
        <p:nvSpPr>
          <p:cNvPr id="8" name="Content Placeholder 7"/>
          <p:cNvSpPr>
            <a:spLocks noGrp="1"/>
          </p:cNvSpPr>
          <p:nvPr>
            <p:ph idx="1"/>
          </p:nvPr>
        </p:nvSpPr>
        <p:spPr>
          <a:xfrm>
            <a:off x="640080" y="1200150"/>
            <a:ext cx="7955280" cy="4850130"/>
          </a:xfrm>
        </p:spPr>
        <p:txBody>
          <a:bodyPr numCol="2">
            <a:noAutofit/>
          </a:bodyPr>
          <a:lstStyle/>
          <a:p>
            <a:pPr marL="0" indent="0">
              <a:buNone/>
            </a:pPr>
            <a:r>
              <a:rPr lang="en-US" sz="2400" dirty="0">
                <a:latin typeface="Adobe Naskh Medium" panose="01010101010101010101" pitchFamily="50" charset="-78"/>
                <a:cs typeface="Adobe Naskh Medium" panose="01010101010101010101" pitchFamily="50" charset="-78"/>
              </a:rPr>
              <a:t>Polly had been working with both ladies since 1914. Helen’s accomplishments are numerous. First as a writer she has several books and over some 475 Essays and speeches. She was also a well known social and political activist. “From an early age, she championed the rights of the underdog and used her skills as a writer to speak truth to power. A pacifist, she protested U.S. involvement in World War I. A committed socialist, she took up the cause of workers' rights. She was also a tireless advocate for women's suffrage and an early member of the American Civil Liberties Union. “(</a:t>
            </a:r>
            <a:r>
              <a:rPr lang="en-US" sz="2400" i="1" dirty="0">
                <a:latin typeface="Adobe Naskh Medium" panose="01010101010101010101" pitchFamily="50" charset="-78"/>
                <a:cs typeface="Adobe Naskh Medium" panose="01010101010101010101" pitchFamily="50" charset="-78"/>
              </a:rPr>
              <a:t>“Helen Keller Biography” </a:t>
            </a:r>
            <a:r>
              <a:rPr lang="en-US" sz="2400" dirty="0">
                <a:latin typeface="Adobe Naskh Medium" panose="01010101010101010101" pitchFamily="50" charset="-78"/>
                <a:cs typeface="Adobe Naskh Medium" panose="01010101010101010101" pitchFamily="50" charset="-78"/>
              </a:rPr>
              <a:t>American Foundation for the Blind). </a:t>
            </a:r>
            <a:endParaRPr lang="en-US" sz="2400" dirty="0">
              <a:latin typeface="Adobe Naskh Medium" panose="01010101010101010101" pitchFamily="50" charset="-78"/>
              <a:ea typeface="Adobe Gothic Std B" panose="020B0800000000000000" pitchFamily="34" charset="-128"/>
              <a:cs typeface="Adobe Naskh Medium" panose="01010101010101010101" pitchFamily="50" charset="-78"/>
            </a:endParaRPr>
          </a:p>
        </p:txBody>
      </p:sp>
    </p:spTree>
    <p:extLst>
      <p:ext uri="{BB962C8B-B14F-4D97-AF65-F5344CB8AC3E}">
        <p14:creationId xmlns:p14="http://schemas.microsoft.com/office/powerpoint/2010/main" val="2510792905"/>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p:cTn id="13" dur="2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4" name="Action Button: End 3">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6" name="Action Button: Beginning 5">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Home 6">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 name="Title 1"/>
          <p:cNvSpPr>
            <a:spLocks noGrp="1"/>
          </p:cNvSpPr>
          <p:nvPr>
            <p:ph type="title"/>
          </p:nvPr>
        </p:nvSpPr>
        <p:spPr>
          <a:xfrm>
            <a:off x="1441450" y="634666"/>
            <a:ext cx="6377940" cy="794084"/>
          </a:xfrm>
        </p:spPr>
        <p:txBody>
          <a:bodyPr/>
          <a:lstStyle/>
          <a:p>
            <a:pPr algn="ct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Keller’s Life</a:t>
            </a:r>
          </a:p>
        </p:txBody>
      </p:sp>
      <p:sp>
        <p:nvSpPr>
          <p:cNvPr id="8" name="Content Placeholder 7"/>
          <p:cNvSpPr>
            <a:spLocks noGrp="1"/>
          </p:cNvSpPr>
          <p:nvPr>
            <p:ph idx="1"/>
          </p:nvPr>
        </p:nvSpPr>
        <p:spPr>
          <a:xfrm>
            <a:off x="975360" y="1210234"/>
            <a:ext cx="7955280" cy="5064292"/>
          </a:xfrm>
        </p:spPr>
        <p:txBody>
          <a:bodyPr numCol="2">
            <a:noAutofit/>
          </a:bodyPr>
          <a:lstStyle/>
          <a:p>
            <a:pPr marL="0" indent="0">
              <a:buNone/>
            </a:pPr>
            <a:r>
              <a:rPr lang="en-US" sz="2300" dirty="0">
                <a:latin typeface="Adobe Naskh Medium" panose="01010101010101010101" pitchFamily="50" charset="-78"/>
                <a:cs typeface="Adobe Naskh Medium" panose="01010101010101010101" pitchFamily="50" charset="-78"/>
              </a:rPr>
              <a:t>It was however, through the American Foundation for the Blind (AFB) that she was able to make the biggest impact.  She met with leaders and celebrities such as Churchill, Nehru, Golda Meir, Eleanor Roosevelt, Will Rogers, Albert Einstein, Emma Goldman, Eugene Debs, Charlie Chaplin, John F. Kennedy, Andrew Carnegie, Henry Ford, Franklin D. Roosevelt, Dwight D. Eisenhower, Katharine Cornell, and Jo Davidson to name but a few. Throughout her life she received numerous awards, honors and recognitions for her work. She was honored around the globe and garnered many awards. She received honorary doctoral degrees from Temple and Harvard Universities in the United States; Glasgow and Berlin Universities in Europe; Delhi University in India; and Witwatersrand University in South Africa. She also received an honorary Academy Award in 1955 as the inspiration for the documentary about her life, Helen Keller in Her Story.</a:t>
            </a:r>
            <a:endParaRPr lang="en-US" sz="2300" dirty="0">
              <a:latin typeface="Adobe Naskh Medium" panose="01010101010101010101" pitchFamily="50" charset="-78"/>
              <a:ea typeface="Adobe Gothic Std B" panose="020B0800000000000000" pitchFamily="34" charset="-128"/>
              <a:cs typeface="Adobe Naskh Medium" panose="01010101010101010101" pitchFamily="50" charset="-78"/>
            </a:endParaRPr>
          </a:p>
        </p:txBody>
      </p:sp>
    </p:spTree>
    <p:extLst>
      <p:ext uri="{BB962C8B-B14F-4D97-AF65-F5344CB8AC3E}">
        <p14:creationId xmlns:p14="http://schemas.microsoft.com/office/powerpoint/2010/main" val="640595736"/>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p:cTn id="13" dur="2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11.png"/>
          <p:cNvPicPr>
            <a:picLocks noChangeAspect="1"/>
          </p:cNvPicPr>
          <p:nvPr/>
        </p:nvPicPr>
        <p:blipFill>
          <a:blip r:embed="rId2" cstate="print">
            <a:alphaModFix amt="29000"/>
          </a:blip>
          <a:stretch>
            <a:fillRect/>
          </a:stretch>
        </p:blipFill>
        <p:spPr>
          <a:xfrm>
            <a:off x="2571750" y="1428750"/>
            <a:ext cx="4015188" cy="3891915"/>
          </a:xfrm>
          <a:prstGeom prst="rect">
            <a:avLst/>
          </a:prstGeom>
        </p:spPr>
      </p:pic>
      <p:sp>
        <p:nvSpPr>
          <p:cNvPr id="4" name="Action Button: End 3">
            <a:hlinkClick r:id="" action="ppaction://hlinkshowjump?jump=nextslide" highlightClick="1"/>
          </p:cNvPr>
          <p:cNvSpPr/>
          <p:nvPr/>
        </p:nvSpPr>
        <p:spPr>
          <a:xfrm>
            <a:off x="8153400" y="6096000"/>
            <a:ext cx="365760" cy="182880"/>
          </a:xfrm>
          <a:prstGeom prst="actionButtonEnd">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6" name="Action Button: Beginning 5">
            <a:hlinkClick r:id="" action="ppaction://hlinkshowjump?jump=previousslide" highlightClick="1"/>
          </p:cNvPr>
          <p:cNvSpPr/>
          <p:nvPr/>
        </p:nvSpPr>
        <p:spPr>
          <a:xfrm>
            <a:off x="609600" y="6096000"/>
            <a:ext cx="365760" cy="182880"/>
          </a:xfrm>
          <a:prstGeom prst="actionButtonBeginning">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 name="Action Button: Home 6">
            <a:hlinkClick r:id="rId3" action="ppaction://hlinksldjump" highlightClick="1"/>
          </p:cNvPr>
          <p:cNvSpPr/>
          <p:nvPr/>
        </p:nvSpPr>
        <p:spPr>
          <a:xfrm>
            <a:off x="457200" y="457200"/>
            <a:ext cx="365760" cy="365760"/>
          </a:xfrm>
          <a:prstGeom prst="actionButtonHome">
            <a:avLst/>
          </a:prstGeom>
          <a:solidFill>
            <a:srgbClr val="FFFF00"/>
          </a:solidFill>
          <a:ln>
            <a:solidFill>
              <a:schemeClr val="bg1">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 name="Title 1"/>
          <p:cNvSpPr>
            <a:spLocks noGrp="1"/>
          </p:cNvSpPr>
          <p:nvPr>
            <p:ph type="title"/>
          </p:nvPr>
        </p:nvSpPr>
        <p:spPr>
          <a:xfrm>
            <a:off x="1390374" y="650240"/>
            <a:ext cx="6377940" cy="794084"/>
          </a:xfrm>
        </p:spPr>
        <p:txBody>
          <a:bodyPr/>
          <a:lstStyle/>
          <a:p>
            <a:pPr algn="ctr"/>
            <a:r>
              <a:rPr lang="en-US" dirty="0">
                <a:latin typeface="Adobe Naskh Medium" panose="01010101010101010101" pitchFamily="50" charset="-78"/>
                <a:ea typeface="Adobe Gothic Std B" panose="020B0800000000000000" pitchFamily="34" charset="-128"/>
                <a:cs typeface="Adobe Naskh Medium" panose="01010101010101010101" pitchFamily="50" charset="-78"/>
              </a:rPr>
              <a:t>Keller’s Life</a:t>
            </a:r>
          </a:p>
        </p:txBody>
      </p:sp>
      <p:sp>
        <p:nvSpPr>
          <p:cNvPr id="8" name="Content Placeholder 7"/>
          <p:cNvSpPr>
            <a:spLocks noGrp="1"/>
          </p:cNvSpPr>
          <p:nvPr>
            <p:ph idx="1"/>
          </p:nvPr>
        </p:nvSpPr>
        <p:spPr>
          <a:xfrm>
            <a:off x="640080" y="1403350"/>
            <a:ext cx="7955280" cy="4692650"/>
          </a:xfrm>
        </p:spPr>
        <p:txBody>
          <a:bodyPr numCol="2">
            <a:normAutofit fontScale="92500" lnSpcReduction="10000"/>
          </a:bodyPr>
          <a:lstStyle/>
          <a:p>
            <a:pPr marL="0" indent="0">
              <a:buNone/>
            </a:pPr>
            <a:r>
              <a:rPr lang="en-US" sz="2500" dirty="0">
                <a:latin typeface="Adobe Naskh Medium" panose="01010101010101010101" pitchFamily="50" charset="-78"/>
                <a:cs typeface="Adobe Naskh Medium" panose="01010101010101010101" pitchFamily="50" charset="-78"/>
              </a:rPr>
              <a:t>Helen suffered a stroke in 1960 and in her final public appearance which was at a Lions Club International Foundation meeting in Washington D.C. she received the Lions Humanitarian Award for her lifetime of service to humanity. During this visit to D.C. she visited with President John Fitzgerald Kennedy which gave her the distinction of having audience with all U.S. presidents since Grover Cleveland a total of eleven (11). Helen died on June 1, 1968 </a:t>
            </a:r>
            <a:r>
              <a:rPr lang="en-US" sz="2500" dirty="0" err="1">
                <a:latin typeface="Adobe Naskh Medium" panose="01010101010101010101" pitchFamily="50" charset="-78"/>
                <a:cs typeface="Adobe Naskh Medium" panose="01010101010101010101" pitchFamily="50" charset="-78"/>
              </a:rPr>
              <a:t>Arcan</a:t>
            </a:r>
            <a:r>
              <a:rPr lang="en-US" sz="2500" dirty="0">
                <a:latin typeface="Adobe Naskh Medium" panose="01010101010101010101" pitchFamily="50" charset="-78"/>
                <a:cs typeface="Adobe Naskh Medium" panose="01010101010101010101" pitchFamily="50" charset="-78"/>
              </a:rPr>
              <a:t> Ridge Connecticut. Her ashes were laid to next to her companions Anne Sullivan and Polly Thomson in St. Joseph Cathedral in Washington D.C. "She will live on, one of the few, the immortal names not born to die. Her spirit will endure as long as man can read and stories can be told of the woman who showed the world there are no boundaries to courage and faith." (Senator Lister Hill of Alabama: Eulogy)</a:t>
            </a:r>
            <a:endParaRPr lang="en-US" sz="2500" b="1" dirty="0">
              <a:latin typeface="Adobe Naskh Medium" panose="01010101010101010101" pitchFamily="50" charset="-78"/>
              <a:cs typeface="Adobe Naskh Medium" panose="01010101010101010101" pitchFamily="50" charset="-78"/>
            </a:endParaRPr>
          </a:p>
          <a:p>
            <a:pPr marL="0" indent="0">
              <a:buNone/>
            </a:pPr>
            <a:endParaRPr lang="en-US" sz="2400" dirty="0">
              <a:latin typeface="Adobe Naskh Medium" panose="01010101010101010101" pitchFamily="50" charset="-78"/>
              <a:ea typeface="Adobe Gothic Std B" panose="020B0800000000000000" pitchFamily="34" charset="-128"/>
              <a:cs typeface="Adobe Naskh Medium" panose="01010101010101010101" pitchFamily="50" charset="-78"/>
            </a:endParaRPr>
          </a:p>
        </p:txBody>
      </p:sp>
    </p:spTree>
    <p:extLst>
      <p:ext uri="{BB962C8B-B14F-4D97-AF65-F5344CB8AC3E}">
        <p14:creationId xmlns:p14="http://schemas.microsoft.com/office/powerpoint/2010/main" val="2531723341"/>
      </p:ext>
    </p:extLst>
  </p:cSld>
  <p:clrMapOvr>
    <a:masterClrMapping/>
  </p:clrMapOvr>
  <mc:AlternateContent xmlns:mc="http://schemas.openxmlformats.org/markup-compatibility/2006">
    <mc:Choice xmlns:p14="http://schemas.microsoft.com/office/powerpoint/2010/main" Requires="p14">
      <p:transition spd="slow" p14:dur="3400" advClick="0">
        <p14:reveal thruBlk="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p:cTn id="13" dur="2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bld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TM04033937[[fn=Vapor Trail]]</Template>
  <TotalTime>2305</TotalTime>
  <Words>1874</Words>
  <Application>Microsoft Office PowerPoint</Application>
  <PresentationFormat>On-screen Show (4:3)</PresentationFormat>
  <Paragraphs>104</Paragraphs>
  <Slides>22</Slides>
  <Notes>2</Notes>
  <HiddenSlides>0</HiddenSlides>
  <MMClips>3</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Adobe Gothic Std B</vt:lpstr>
      <vt:lpstr>Adobe Naskh Medium</vt:lpstr>
      <vt:lpstr>Arial</vt:lpstr>
      <vt:lpstr>Calibri</vt:lpstr>
      <vt:lpstr>Century Gothic</vt:lpstr>
      <vt:lpstr>Estrangelo Edessa</vt:lpstr>
      <vt:lpstr>Vapor Trail</vt:lpstr>
      <vt:lpstr>Against all odds</vt:lpstr>
      <vt:lpstr>The Lady</vt:lpstr>
      <vt:lpstr>PowerPoint Presentation</vt:lpstr>
      <vt:lpstr>Introduction</vt:lpstr>
      <vt:lpstr>Who was hellen keller</vt:lpstr>
      <vt:lpstr>Keller’s Life</vt:lpstr>
      <vt:lpstr>Keller’s Life</vt:lpstr>
      <vt:lpstr>Keller’s Life</vt:lpstr>
      <vt:lpstr>Keller’s Life</vt:lpstr>
      <vt:lpstr>Keller’s Legacy </vt:lpstr>
      <vt:lpstr>Keller’s Legacy</vt:lpstr>
      <vt:lpstr>Section 504 </vt:lpstr>
      <vt:lpstr>Section 504 </vt:lpstr>
      <vt:lpstr>Section 504 </vt:lpstr>
      <vt:lpstr>Americans with Disabilities Act </vt:lpstr>
      <vt:lpstr>Special Education </vt:lpstr>
      <vt:lpstr>They Did it Against the Odds</vt:lpstr>
      <vt:lpstr>A “RAY” OF HOPE</vt:lpstr>
      <vt:lpstr>How It all comes together </vt:lpstr>
      <vt:lpstr>CONCLUSION</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Against all odds</dc:title>
  <dc:creator>Anderson</dc:creator>
  <cp:lastModifiedBy>Anderson</cp:lastModifiedBy>
  <cp:revision>150</cp:revision>
  <dcterms:created xsi:type="dcterms:W3CDTF">2017-04-10T17:56:11Z</dcterms:created>
  <dcterms:modified xsi:type="dcterms:W3CDTF">2017-04-27T22:59:25Z</dcterms:modified>
</cp:coreProperties>
</file>