
<file path=[Content_Types].xml><?xml version="1.0" encoding="utf-8"?>
<Types xmlns="http://schemas.openxmlformats.org/package/2006/content-types">
  <Default Extension="xml" ContentType="application/xml"/>
  <Default Extension="png" ContentType="image/png"/>
  <Default Extension="gif" ContentType="image/gif"/>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0" r:id="rId3"/>
    <p:sldId id="261" r:id="rId4"/>
    <p:sldId id="259" r:id="rId5"/>
    <p:sldId id="279" r:id="rId6"/>
    <p:sldId id="282" r:id="rId7"/>
    <p:sldId id="280" r:id="rId8"/>
    <p:sldId id="281" r:id="rId9"/>
    <p:sldId id="271" r:id="rId10"/>
    <p:sldId id="272" r:id="rId11"/>
    <p:sldId id="273" r:id="rId12"/>
    <p:sldId id="275" r:id="rId13"/>
    <p:sldId id="276" r:id="rId14"/>
    <p:sldId id="277" r:id="rId15"/>
    <p:sldId id="278" r:id="rId16"/>
    <p:sldId id="263" r:id="rId17"/>
    <p:sldId id="264" r:id="rId18"/>
    <p:sldId id="266" r:id="rId19"/>
    <p:sldId id="267" r:id="rId20"/>
    <p:sldId id="268" r:id="rId21"/>
    <p:sldId id="269" r:id="rId22"/>
    <p:sldId id="270" r:id="rId23"/>
    <p:sldId id="283" r:id="rId24"/>
    <p:sldId id="284" r:id="rId25"/>
    <p:sldId id="285" r:id="rId26"/>
    <p:sldId id="26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270" autoAdjust="0"/>
    <p:restoredTop sz="94660"/>
  </p:normalViewPr>
  <p:slideViewPr>
    <p:cSldViewPr snapToGrid="0">
      <p:cViewPr varScale="1">
        <p:scale>
          <a:sx n="52" d="100"/>
          <a:sy n="52" d="100"/>
        </p:scale>
        <p:origin x="224" y="1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4219D87-6C8D-4414-8D33-7A2080AD56BA}" type="datetimeFigureOut">
              <a:rPr lang="en-US" smtClean="0"/>
              <a:t>4/23/17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C1AEE1-BB97-4456-9AEF-72AC62217D14}" type="slidenum">
              <a:rPr lang="en-US" smtClean="0"/>
              <a:t>‹#›</a:t>
            </a:fld>
            <a:endParaRPr lang="en-US"/>
          </a:p>
        </p:txBody>
      </p:sp>
    </p:spTree>
    <p:extLst>
      <p:ext uri="{BB962C8B-B14F-4D97-AF65-F5344CB8AC3E}">
        <p14:creationId xmlns:p14="http://schemas.microsoft.com/office/powerpoint/2010/main" val="930051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219D87-6C8D-4414-8D33-7A2080AD56BA}" type="datetimeFigureOut">
              <a:rPr lang="en-US" smtClean="0"/>
              <a:t>4/23/17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C1AEE1-BB97-4456-9AEF-72AC62217D14}" type="slidenum">
              <a:rPr lang="en-US" smtClean="0"/>
              <a:t>‹#›</a:t>
            </a:fld>
            <a:endParaRPr lang="en-US"/>
          </a:p>
        </p:txBody>
      </p:sp>
    </p:spTree>
    <p:extLst>
      <p:ext uri="{BB962C8B-B14F-4D97-AF65-F5344CB8AC3E}">
        <p14:creationId xmlns:p14="http://schemas.microsoft.com/office/powerpoint/2010/main" val="4079217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219D87-6C8D-4414-8D33-7A2080AD56BA}" type="datetimeFigureOut">
              <a:rPr lang="en-US" smtClean="0"/>
              <a:t>4/23/17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C1AEE1-BB97-4456-9AEF-72AC62217D14}" type="slidenum">
              <a:rPr lang="en-US" smtClean="0"/>
              <a:t>‹#›</a:t>
            </a:fld>
            <a:endParaRPr lang="en-US"/>
          </a:p>
        </p:txBody>
      </p:sp>
    </p:spTree>
    <p:extLst>
      <p:ext uri="{BB962C8B-B14F-4D97-AF65-F5344CB8AC3E}">
        <p14:creationId xmlns:p14="http://schemas.microsoft.com/office/powerpoint/2010/main" val="1838491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219D87-6C8D-4414-8D33-7A2080AD56BA}" type="datetimeFigureOut">
              <a:rPr lang="en-US" smtClean="0"/>
              <a:t>4/23/17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C1AEE1-BB97-4456-9AEF-72AC62217D14}" type="slidenum">
              <a:rPr lang="en-US" smtClean="0"/>
              <a:t>‹#›</a:t>
            </a:fld>
            <a:endParaRPr lang="en-US"/>
          </a:p>
        </p:txBody>
      </p:sp>
    </p:spTree>
    <p:extLst>
      <p:ext uri="{BB962C8B-B14F-4D97-AF65-F5344CB8AC3E}">
        <p14:creationId xmlns:p14="http://schemas.microsoft.com/office/powerpoint/2010/main" val="2623565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4219D87-6C8D-4414-8D33-7A2080AD56BA}" type="datetimeFigureOut">
              <a:rPr lang="en-US" smtClean="0"/>
              <a:t>4/23/17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C1AEE1-BB97-4456-9AEF-72AC62217D14}" type="slidenum">
              <a:rPr lang="en-US" smtClean="0"/>
              <a:t>‹#›</a:t>
            </a:fld>
            <a:endParaRPr lang="en-US"/>
          </a:p>
        </p:txBody>
      </p:sp>
    </p:spTree>
    <p:extLst>
      <p:ext uri="{BB962C8B-B14F-4D97-AF65-F5344CB8AC3E}">
        <p14:creationId xmlns:p14="http://schemas.microsoft.com/office/powerpoint/2010/main" val="4164155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4219D87-6C8D-4414-8D33-7A2080AD56BA}" type="datetimeFigureOut">
              <a:rPr lang="en-US" smtClean="0"/>
              <a:t>4/23/17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C1AEE1-BB97-4456-9AEF-72AC62217D14}" type="slidenum">
              <a:rPr lang="en-US" smtClean="0"/>
              <a:t>‹#›</a:t>
            </a:fld>
            <a:endParaRPr lang="en-US"/>
          </a:p>
        </p:txBody>
      </p:sp>
    </p:spTree>
    <p:extLst>
      <p:ext uri="{BB962C8B-B14F-4D97-AF65-F5344CB8AC3E}">
        <p14:creationId xmlns:p14="http://schemas.microsoft.com/office/powerpoint/2010/main" val="12951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4219D87-6C8D-4414-8D33-7A2080AD56BA}" type="datetimeFigureOut">
              <a:rPr lang="en-US" smtClean="0"/>
              <a:t>4/23/17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C1AEE1-BB97-4456-9AEF-72AC62217D14}" type="slidenum">
              <a:rPr lang="en-US" smtClean="0"/>
              <a:t>‹#›</a:t>
            </a:fld>
            <a:endParaRPr lang="en-US"/>
          </a:p>
        </p:txBody>
      </p:sp>
    </p:spTree>
    <p:extLst>
      <p:ext uri="{BB962C8B-B14F-4D97-AF65-F5344CB8AC3E}">
        <p14:creationId xmlns:p14="http://schemas.microsoft.com/office/powerpoint/2010/main" val="3406044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219D87-6C8D-4414-8D33-7A2080AD56BA}" type="datetimeFigureOut">
              <a:rPr lang="en-US" smtClean="0"/>
              <a:t>4/23/17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C1AEE1-BB97-4456-9AEF-72AC62217D14}" type="slidenum">
              <a:rPr lang="en-US" smtClean="0"/>
              <a:t>‹#›</a:t>
            </a:fld>
            <a:endParaRPr lang="en-US"/>
          </a:p>
        </p:txBody>
      </p:sp>
    </p:spTree>
    <p:extLst>
      <p:ext uri="{BB962C8B-B14F-4D97-AF65-F5344CB8AC3E}">
        <p14:creationId xmlns:p14="http://schemas.microsoft.com/office/powerpoint/2010/main" val="4155481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219D87-6C8D-4414-8D33-7A2080AD56BA}" type="datetimeFigureOut">
              <a:rPr lang="en-US" smtClean="0"/>
              <a:t>4/23/17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C1AEE1-BB97-4456-9AEF-72AC62217D14}" type="slidenum">
              <a:rPr lang="en-US" smtClean="0"/>
              <a:t>‹#›</a:t>
            </a:fld>
            <a:endParaRPr lang="en-US"/>
          </a:p>
        </p:txBody>
      </p:sp>
    </p:spTree>
    <p:extLst>
      <p:ext uri="{BB962C8B-B14F-4D97-AF65-F5344CB8AC3E}">
        <p14:creationId xmlns:p14="http://schemas.microsoft.com/office/powerpoint/2010/main" val="3039700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4219D87-6C8D-4414-8D33-7A2080AD56BA}" type="datetimeFigureOut">
              <a:rPr lang="en-US" smtClean="0"/>
              <a:t>4/23/17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C1AEE1-BB97-4456-9AEF-72AC62217D14}" type="slidenum">
              <a:rPr lang="en-US" smtClean="0"/>
              <a:t>‹#›</a:t>
            </a:fld>
            <a:endParaRPr lang="en-US"/>
          </a:p>
        </p:txBody>
      </p:sp>
    </p:spTree>
    <p:extLst>
      <p:ext uri="{BB962C8B-B14F-4D97-AF65-F5344CB8AC3E}">
        <p14:creationId xmlns:p14="http://schemas.microsoft.com/office/powerpoint/2010/main" val="3202026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4219D87-6C8D-4414-8D33-7A2080AD56BA}" type="datetimeFigureOut">
              <a:rPr lang="en-US" smtClean="0"/>
              <a:t>4/23/17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C1AEE1-BB97-4456-9AEF-72AC62217D14}" type="slidenum">
              <a:rPr lang="en-US" smtClean="0"/>
              <a:t>‹#›</a:t>
            </a:fld>
            <a:endParaRPr lang="en-US"/>
          </a:p>
        </p:txBody>
      </p:sp>
    </p:spTree>
    <p:extLst>
      <p:ext uri="{BB962C8B-B14F-4D97-AF65-F5344CB8AC3E}">
        <p14:creationId xmlns:p14="http://schemas.microsoft.com/office/powerpoint/2010/main" val="41529989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219D87-6C8D-4414-8D33-7A2080AD56BA}" type="datetimeFigureOut">
              <a:rPr lang="en-US" smtClean="0"/>
              <a:t>4/23/17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C1AEE1-BB97-4456-9AEF-72AC62217D14}" type="slidenum">
              <a:rPr lang="en-US" smtClean="0"/>
              <a:t>‹#›</a:t>
            </a:fld>
            <a:endParaRPr lang="en-US"/>
          </a:p>
        </p:txBody>
      </p:sp>
    </p:spTree>
    <p:extLst>
      <p:ext uri="{BB962C8B-B14F-4D97-AF65-F5344CB8AC3E}">
        <p14:creationId xmlns:p14="http://schemas.microsoft.com/office/powerpoint/2010/main" val="3064479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8.tiff"/><Relationship Id="rId6" Type="http://schemas.openxmlformats.org/officeDocument/2006/relationships/slide" Target="slide4.xml"/><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9.gif"/><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slide" Target="slide4.xml"/><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slide" Target="slide4.xml"/><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4" Type="http://schemas.openxmlformats.org/officeDocument/2006/relationships/slide" Target="slide9.xml"/><Relationship Id="rId5" Type="http://schemas.openxmlformats.org/officeDocument/2006/relationships/slide" Target="slide16.xml"/><Relationship Id="rId6" Type="http://schemas.openxmlformats.org/officeDocument/2006/relationships/slide" Target="slide23.xml"/><Relationship Id="rId7" Type="http://schemas.openxmlformats.org/officeDocument/2006/relationships/image" Target="../media/image6.png"/><Relationship Id="rId8"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slide" Target="slide4.xml"/><Relationship Id="rId6" Type="http://schemas.openxmlformats.org/officeDocument/2006/relationships/image" Target="../media/image7.tiff"/><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slide" Target="slide4.xml"/><Relationship Id="rId1" Type="http://schemas.openxmlformats.org/officeDocument/2006/relationships/slideLayout" Target="../slideLayouts/slideLayout2.xml"/><Relationship Id="rId2"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681163"/>
            <a:ext cx="9144000" cy="2387600"/>
          </a:xfrm>
        </p:spPr>
        <p:txBody>
          <a:bodyPr>
            <a:normAutofit fontScale="90000"/>
          </a:bodyPr>
          <a:lstStyle/>
          <a:p>
            <a:r>
              <a:rPr lang="en-US" sz="11000" b="1" dirty="0" smtClean="0">
                <a:latin typeface="Freestyle Script" panose="030804020302050B0404" pitchFamily="66" charset="0"/>
                <a:cs typeface="MV Boli" panose="02000500030200090000" pitchFamily="2" charset="0"/>
              </a:rPr>
              <a:t>Mixed Media Art</a:t>
            </a:r>
            <a:endParaRPr lang="en-US" sz="11000" b="1" dirty="0">
              <a:latin typeface="Freestyle Script" panose="030804020302050B0404" pitchFamily="66" charset="0"/>
              <a:cs typeface="MV Boli" panose="02000500030200090000" pitchFamily="2" charset="0"/>
            </a:endParaRPr>
          </a:p>
        </p:txBody>
      </p:sp>
      <p:sp>
        <p:nvSpPr>
          <p:cNvPr id="3" name="Subtitle 2"/>
          <p:cNvSpPr>
            <a:spLocks noGrp="1"/>
          </p:cNvSpPr>
          <p:nvPr>
            <p:ph type="subTitle" idx="1"/>
          </p:nvPr>
        </p:nvSpPr>
        <p:spPr>
          <a:xfrm>
            <a:off x="1524000" y="3817938"/>
            <a:ext cx="9144000" cy="1655762"/>
          </a:xfrm>
        </p:spPr>
        <p:txBody>
          <a:bodyPr/>
          <a:lstStyle/>
          <a:p>
            <a:endParaRPr lang="en-US" dirty="0" smtClean="0"/>
          </a:p>
          <a:p>
            <a:r>
              <a:rPr lang="en-US" sz="3000" b="1" dirty="0" smtClean="0">
                <a:latin typeface="Calibri" charset="0"/>
                <a:ea typeface="Calibri" charset="0"/>
                <a:cs typeface="Calibri" charset="0"/>
              </a:rPr>
              <a:t>By Robert Zbik</a:t>
            </a:r>
            <a:endParaRPr lang="en-US" sz="3000" b="1" dirty="0">
              <a:latin typeface="Calibri" charset="0"/>
              <a:ea typeface="Calibri" charset="0"/>
              <a:cs typeface="Calibri"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200" y="2769374"/>
            <a:ext cx="4114800" cy="376460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11556" y="225426"/>
            <a:ext cx="2880443" cy="2987674"/>
          </a:xfrm>
          <a:prstGeom prst="rect">
            <a:avLst/>
          </a:prstGeom>
        </p:spPr>
      </p:pic>
      <p:pic>
        <p:nvPicPr>
          <p:cNvPr id="8" name="Picture 7">
            <a:hlinkClick r:id="" action="ppaction://hlinkshowjump?jump=nextslide"/>
          </p:cNvPr>
          <p:cNvPicPr>
            <a:picLocks noChangeAspect="1"/>
          </p:cNvPicPr>
          <p:nvPr/>
        </p:nvPicPr>
        <p:blipFill>
          <a:blip r:embed="rId5"/>
          <a:stretch>
            <a:fillRect/>
          </a:stretch>
        </p:blipFill>
        <p:spPr>
          <a:xfrm rot="10800000">
            <a:off x="11051948" y="6297119"/>
            <a:ext cx="1140051" cy="560881"/>
          </a:xfrm>
          <a:prstGeom prst="rect">
            <a:avLst/>
          </a:prstGeom>
        </p:spPr>
      </p:pic>
    </p:spTree>
    <p:extLst>
      <p:ext uri="{BB962C8B-B14F-4D97-AF65-F5344CB8AC3E}">
        <p14:creationId xmlns:p14="http://schemas.microsoft.com/office/powerpoint/2010/main" val="37762905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Charcoal</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838200" y="1825625"/>
            <a:ext cx="6748849" cy="4351338"/>
          </a:xfrm>
        </p:spPr>
        <p:txBody>
          <a:bodyPr>
            <a:normAutofit lnSpcReduction="10000"/>
          </a:bodyPr>
          <a:lstStyle/>
          <a:p>
            <a:pPr marL="0" indent="0">
              <a:buNone/>
            </a:pPr>
            <a:r>
              <a:rPr lang="en-US" b="1" dirty="0" smtClean="0"/>
              <a:t>Charcoal</a:t>
            </a:r>
            <a:r>
              <a:rPr lang="en-US" dirty="0" smtClean="0"/>
              <a:t> is a form of dry art medium made of finely ground organic materials that are held together by a gum or wax binder, or tightly pressed by eliminating the oxygen within.</a:t>
            </a:r>
          </a:p>
          <a:p>
            <a:pPr marL="0" indent="0">
              <a:buNone/>
            </a:pPr>
            <a:r>
              <a:rPr lang="en-US" dirty="0" smtClean="0"/>
              <a:t>Are often used by artists for their versatile properties such as the rough texture that leaves marks less permanent than others. It can produce lines that are very light or intensely black while being easily removable. Fixatives are often used as a finish to prevent rubbing off.</a:t>
            </a:r>
            <a:endParaRPr lang="en-US" dirty="0"/>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2922436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Colored Pencil</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838200" y="1825625"/>
            <a:ext cx="6304005" cy="4351338"/>
          </a:xfrm>
        </p:spPr>
        <p:txBody>
          <a:bodyPr>
            <a:noAutofit/>
          </a:bodyPr>
          <a:lstStyle/>
          <a:p>
            <a:pPr marL="0" indent="0">
              <a:buNone/>
            </a:pPr>
            <a:r>
              <a:rPr lang="en-US" b="1" dirty="0" smtClean="0"/>
              <a:t>Colored pencil </a:t>
            </a:r>
            <a:r>
              <a:rPr lang="en-US" dirty="0" smtClean="0"/>
              <a:t>is a narrow, pigmented core enca</a:t>
            </a:r>
            <a:r>
              <a:rPr lang="en-US" dirty="0" smtClean="0"/>
              <a:t>sed in a wooden cylindrical case. The cores are wax or oil based and contain varying amounts of pigments, additives, and binding agents.</a:t>
            </a:r>
          </a:p>
          <a:p>
            <a:pPr marL="0" indent="0">
              <a:buNone/>
            </a:pPr>
            <a:r>
              <a:rPr lang="en-US" dirty="0" smtClean="0"/>
              <a:t>Vary greatly in terms of quality and usability; concentration and lightfastn</a:t>
            </a:r>
            <a:r>
              <a:rPr lang="en-US" dirty="0" smtClean="0"/>
              <a:t>ess of the pigments, durability of the pencil, and softness of the lead are some indicators of a brand’s quality and market place price.</a:t>
            </a:r>
            <a:endParaRPr lang="en-US" dirty="0"/>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97198"/>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1030896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Graphite</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937056" y="1825625"/>
            <a:ext cx="6378146" cy="4351338"/>
          </a:xfrm>
        </p:spPr>
        <p:txBody>
          <a:bodyPr>
            <a:noAutofit/>
          </a:bodyPr>
          <a:lstStyle/>
          <a:p>
            <a:pPr marL="0" indent="0">
              <a:buNone/>
            </a:pPr>
            <a:r>
              <a:rPr lang="en-US" b="1" dirty="0" smtClean="0">
                <a:latin typeface="Calibri" charset="0"/>
                <a:ea typeface="Calibri" charset="0"/>
                <a:cs typeface="Calibri" charset="0"/>
              </a:rPr>
              <a:t>Graphite</a:t>
            </a:r>
            <a:r>
              <a:rPr lang="en-US" dirty="0" smtClean="0">
                <a:latin typeface="Calibri" charset="0"/>
                <a:ea typeface="Calibri" charset="0"/>
                <a:cs typeface="Calibri" charset="0"/>
              </a:rPr>
              <a:t>, or pencil, is constructed of a narrow, solid pigment core inside a protective casing that protects the user from marks on their hand, or breaking the core.</a:t>
            </a:r>
          </a:p>
          <a:p>
            <a:pPr marL="0" indent="0">
              <a:buNone/>
            </a:pPr>
            <a:r>
              <a:rPr lang="en-US" dirty="0">
                <a:latin typeface="Calibri" charset="0"/>
                <a:ea typeface="Calibri" charset="0"/>
                <a:cs typeface="Calibri" charset="0"/>
              </a:rPr>
              <a:t>There is no lead in pencils. </a:t>
            </a:r>
            <a:r>
              <a:rPr lang="en-US" dirty="0">
                <a:latin typeface="Calibri" charset="0"/>
                <a:ea typeface="Calibri" charset="0"/>
                <a:cs typeface="Calibri" charset="0"/>
              </a:rPr>
              <a:t>T</a:t>
            </a:r>
            <a:r>
              <a:rPr lang="en-US" dirty="0" smtClean="0">
                <a:latin typeface="Calibri" charset="0"/>
                <a:ea typeface="Calibri" charset="0"/>
                <a:cs typeface="Calibri" charset="0"/>
              </a:rPr>
              <a:t>he </a:t>
            </a:r>
            <a:r>
              <a:rPr lang="en-US" dirty="0">
                <a:latin typeface="Calibri" charset="0"/>
                <a:ea typeface="Calibri" charset="0"/>
                <a:cs typeface="Calibri" charset="0"/>
              </a:rPr>
              <a:t>core is made up of a non-toxic mineral called graphite. The common name “pencil lead” is due to an historic association with the stylus made of lead in ancient Roman times.</a:t>
            </a:r>
            <a:endParaRPr lang="en-US" dirty="0">
              <a:latin typeface="Calibri" charset="0"/>
              <a:ea typeface="Calibri" charset="0"/>
              <a:cs typeface="Calibri" charset="0"/>
            </a:endParaRPr>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33391022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Ink</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838200" y="1825625"/>
            <a:ext cx="5389605" cy="4351338"/>
          </a:xfrm>
        </p:spPr>
        <p:txBody>
          <a:bodyPr/>
          <a:lstStyle/>
          <a:p>
            <a:pPr marL="0" indent="0">
              <a:buNone/>
            </a:pPr>
            <a:r>
              <a:rPr lang="en-US" b="1" dirty="0" smtClean="0"/>
              <a:t>Ink</a:t>
            </a:r>
            <a:r>
              <a:rPr lang="en-US" dirty="0" smtClean="0"/>
              <a:t> is a liquid that contains pigments or dyes and is used to color a surface to produce an image, text or design.</a:t>
            </a:r>
          </a:p>
          <a:p>
            <a:pPr marL="0" indent="0">
              <a:buNone/>
            </a:pPr>
            <a:r>
              <a:rPr lang="en-US" dirty="0" smtClean="0"/>
              <a:t>Composed of solvents, pigments, dyes, resins, lubricants, solubilizers, surfactants, particulate matter, fluorescents, and other materials.</a:t>
            </a:r>
          </a:p>
          <a:p>
            <a:pPr marL="0" indent="0">
              <a:buNone/>
            </a:pPr>
            <a:r>
              <a:rPr lang="en-US" dirty="0" smtClean="0"/>
              <a:t>Each affects the flow and thickness of the ink and its dry appearance.</a:t>
            </a:r>
            <a:endParaRPr lang="en-US" dirty="0"/>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2935677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Marker</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912342" y="1825625"/>
            <a:ext cx="7144265" cy="4351338"/>
          </a:xfrm>
        </p:spPr>
        <p:txBody>
          <a:bodyPr/>
          <a:lstStyle/>
          <a:p>
            <a:pPr marL="0" indent="0">
              <a:buNone/>
            </a:pPr>
            <a:r>
              <a:rPr lang="en-US" b="1" dirty="0" smtClean="0"/>
              <a:t>Marker</a:t>
            </a:r>
            <a:r>
              <a:rPr lang="en-US" dirty="0" smtClean="0"/>
              <a:t> is a medium which has its own ink-source, and a tip made or porous, pressed fibers such as felt.</a:t>
            </a:r>
            <a:endParaRPr lang="en-US" dirty="0"/>
          </a:p>
          <a:p>
            <a:pPr marL="0" indent="0">
              <a:buNone/>
            </a:pPr>
            <a:r>
              <a:rPr lang="en-US" dirty="0" smtClean="0"/>
              <a:t>Until the early 1990s the most common solvents that were used for the ink were Toluene and Xylene.</a:t>
            </a:r>
            <a:r>
              <a:rPr lang="en-US" dirty="0"/>
              <a:t> </a:t>
            </a:r>
            <a:r>
              <a:rPr lang="en-US" dirty="0" smtClean="0"/>
              <a:t>These substances are both harmful and characterized by a very strong smell. </a:t>
            </a:r>
          </a:p>
          <a:p>
            <a:pPr marL="0" indent="0">
              <a:buNone/>
            </a:pPr>
            <a:r>
              <a:rPr lang="en-US" dirty="0" smtClean="0"/>
              <a:t>Today, the ink is usually made on the basis of alcohols.</a:t>
            </a:r>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1486718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Pastel</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838200" y="1825625"/>
            <a:ext cx="6304005" cy="4351338"/>
          </a:xfrm>
        </p:spPr>
        <p:txBody>
          <a:bodyPr/>
          <a:lstStyle/>
          <a:p>
            <a:pPr marL="0" indent="0">
              <a:buNone/>
            </a:pPr>
            <a:r>
              <a:rPr lang="en-US" b="1" dirty="0" smtClean="0"/>
              <a:t>Pastel</a:t>
            </a:r>
            <a:r>
              <a:rPr lang="en-US" dirty="0" smtClean="0"/>
              <a:t> is a medium in the form of a stick, consisting of pure powdered pigment and a binder. The pigments in pastels are the same as those used to produce all colored art media.</a:t>
            </a:r>
          </a:p>
          <a:p>
            <a:pPr marL="0" indent="0">
              <a:buNone/>
            </a:pPr>
            <a:r>
              <a:rPr lang="en-US" dirty="0" smtClean="0"/>
              <a:t>The color effect is closer to the natural dry pigments than that of any other process.</a:t>
            </a:r>
          </a:p>
          <a:p>
            <a:pPr marL="0" indent="0">
              <a:buNone/>
            </a:pPr>
            <a:r>
              <a:rPr lang="en-US" i="1" dirty="0" smtClean="0"/>
              <a:t>Pastel</a:t>
            </a:r>
            <a:r>
              <a:rPr lang="en-US" dirty="0" smtClean="0"/>
              <a:t> used as a verb means to produce an artwork with pastels; as an adjective it means pale in color.</a:t>
            </a:r>
            <a:endParaRPr lang="en-US" dirty="0"/>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39830919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500" b="1" dirty="0" smtClean="0">
                <a:latin typeface="Freestyle Script" panose="030804020302050B0404" pitchFamily="66" charset="0"/>
              </a:rPr>
              <a:t>Painting</a:t>
            </a:r>
            <a:endParaRPr lang="en-US" sz="5500" b="1" dirty="0">
              <a:latin typeface="Freestyle Script" panose="030804020302050B0404" pitchFamily="66" charset="0"/>
            </a:endParaRPr>
          </a:p>
        </p:txBody>
      </p:sp>
      <p:sp>
        <p:nvSpPr>
          <p:cNvPr id="5" name="Content Placeholder 4"/>
          <p:cNvSpPr>
            <a:spLocks noGrp="1"/>
          </p:cNvSpPr>
          <p:nvPr>
            <p:ph idx="1"/>
          </p:nvPr>
        </p:nvSpPr>
        <p:spPr>
          <a:xfrm>
            <a:off x="838200" y="1825625"/>
            <a:ext cx="8725930" cy="4351338"/>
          </a:xfrm>
        </p:spPr>
        <p:txBody>
          <a:bodyPr/>
          <a:lstStyle/>
          <a:p>
            <a:pPr marL="0" indent="0">
              <a:buNone/>
            </a:pPr>
            <a:r>
              <a:rPr lang="is-IS" dirty="0" smtClean="0"/>
              <a:t>…</a:t>
            </a:r>
            <a:r>
              <a:rPr lang="en-US" dirty="0" smtClean="0"/>
              <a:t> is a technique of applying paint, pigment, or color to a solid surface. The medium is commonly applied to the base with a brush, but other implements as knives, sponges, and airbrushes, can be used.</a:t>
            </a:r>
          </a:p>
          <a:p>
            <a:pPr marL="0" indent="0">
              <a:buNone/>
            </a:pPr>
            <a:r>
              <a:rPr lang="en-US" dirty="0" smtClean="0"/>
              <a:t>It is a mode of creative expression, with numerous forms. Paintings can be naturalistic and representational, photographic, abstract, narrative, symbolistic, emotive, or political in nature. </a:t>
            </a:r>
          </a:p>
          <a:p>
            <a:pPr marL="0" indent="0">
              <a:buNone/>
            </a:pPr>
            <a:r>
              <a:rPr lang="en-US" dirty="0" smtClean="0"/>
              <a:t>A portion of its history is dominated by spiritual motifs and ideas.</a:t>
            </a:r>
            <a:endParaRPr lang="en-US" dirty="0"/>
          </a:p>
        </p:txBody>
      </p:sp>
      <p:pic>
        <p:nvPicPr>
          <p:cNvPr id="6" name="Picture 5">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7" name="Picture 6">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pic>
        <p:nvPicPr>
          <p:cNvPr id="3" name="Picture 2"/>
          <p:cNvPicPr>
            <a:picLocks noChangeAspect="1"/>
          </p:cNvPicPr>
          <p:nvPr/>
        </p:nvPicPr>
        <p:blipFill>
          <a:blip r:embed="rId5"/>
          <a:stretch>
            <a:fillRect/>
          </a:stretch>
        </p:blipFill>
        <p:spPr>
          <a:xfrm rot="16200000">
            <a:off x="8004250" y="2119912"/>
            <a:ext cx="6093621" cy="2281878"/>
          </a:xfrm>
          <a:prstGeom prst="rect">
            <a:avLst/>
          </a:prstGeom>
        </p:spPr>
      </p:pic>
      <p:sp>
        <p:nvSpPr>
          <p:cNvPr id="8" name="TextBox 7"/>
          <p:cNvSpPr txBox="1"/>
          <p:nvPr/>
        </p:nvSpPr>
        <p:spPr>
          <a:xfrm>
            <a:off x="5065659" y="6307663"/>
            <a:ext cx="2060681" cy="553998"/>
          </a:xfrm>
          <a:prstGeom prst="rect">
            <a:avLst/>
          </a:prstGeom>
          <a:noFill/>
        </p:spPr>
        <p:txBody>
          <a:bodyPr wrap="square" rtlCol="0">
            <a:spAutoFit/>
          </a:bodyPr>
          <a:lstStyle/>
          <a:p>
            <a:r>
              <a:rPr lang="en-US" sz="3000" b="1" dirty="0" smtClean="0">
                <a:latin typeface="MV Boli" panose="02000500030200090000" pitchFamily="2" charset="0"/>
                <a:cs typeface="MV Boli" panose="02000500030200090000" pitchFamily="2" charset="0"/>
                <a:hlinkClick r:id="rId6" action="ppaction://hlinksldjump"/>
              </a:rPr>
              <a:t>Techniques</a:t>
            </a:r>
            <a:endParaRPr lang="en-US" sz="3000" b="1" dirty="0">
              <a:latin typeface="MV Boli" panose="02000500030200090000" pitchFamily="2" charset="0"/>
              <a:cs typeface="MV Boli" panose="02000500030200090000" pitchFamily="2" charset="0"/>
            </a:endParaRPr>
          </a:p>
        </p:txBody>
      </p:sp>
    </p:spTree>
    <p:extLst>
      <p:ext uri="{BB962C8B-B14F-4D97-AF65-F5344CB8AC3E}">
        <p14:creationId xmlns:p14="http://schemas.microsoft.com/office/powerpoint/2010/main" val="29522623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Acrylic</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838200" y="1825625"/>
            <a:ext cx="6649995" cy="4351338"/>
          </a:xfrm>
        </p:spPr>
        <p:txBody>
          <a:bodyPr/>
          <a:lstStyle/>
          <a:p>
            <a:pPr marL="0" indent="0">
              <a:buNone/>
            </a:pPr>
            <a:r>
              <a:rPr lang="en-US" b="1" dirty="0" smtClean="0"/>
              <a:t>Acrylic</a:t>
            </a:r>
            <a:r>
              <a:rPr lang="en-US" dirty="0" smtClean="0"/>
              <a:t> is a fast drying paint containing pigment suspension in acrylic polymer emulsion.</a:t>
            </a:r>
          </a:p>
          <a:p>
            <a:pPr marL="0" indent="0">
              <a:buNone/>
            </a:pPr>
            <a:r>
              <a:rPr lang="en-US" dirty="0" smtClean="0"/>
              <a:t>They can be diluted with water, but become water resistant when dry.</a:t>
            </a:r>
          </a:p>
          <a:p>
            <a:pPr marL="0" indent="0">
              <a:buNone/>
            </a:pPr>
            <a:r>
              <a:rPr lang="en-US" dirty="0" smtClean="0"/>
              <a:t>Practical difference between other paints is the drying time, which is a lot quicker than most. Which benefits the artist when trying to work quickly.</a:t>
            </a:r>
            <a:endParaRPr lang="en-US" dirty="0"/>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39121784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Encaustic</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912342" y="1825625"/>
            <a:ext cx="5859162" cy="4351338"/>
          </a:xfrm>
        </p:spPr>
        <p:txBody>
          <a:bodyPr/>
          <a:lstStyle/>
          <a:p>
            <a:pPr marL="0" indent="0">
              <a:buNone/>
            </a:pPr>
            <a:r>
              <a:rPr lang="en-US" b="1" dirty="0" smtClean="0"/>
              <a:t>Encaustic</a:t>
            </a:r>
            <a:r>
              <a:rPr lang="en-US" dirty="0" smtClean="0"/>
              <a:t>, or hot wax painting, involves using heated beeswax to which colored pigments are added.</a:t>
            </a:r>
            <a:r>
              <a:rPr lang="en-US" dirty="0"/>
              <a:t> </a:t>
            </a:r>
            <a:r>
              <a:rPr lang="en-US" dirty="0" smtClean="0"/>
              <a:t>The liquid paste is then applied to a surface, usually prepared wood, though canvas is often used as well.</a:t>
            </a:r>
          </a:p>
          <a:p>
            <a:pPr marL="0" indent="0">
              <a:buNone/>
            </a:pPr>
            <a:r>
              <a:rPr lang="en-US" dirty="0" smtClean="0"/>
              <a:t>Metal tools and special brushes can be used to shape the paint before it cools, or heated tools can be used to manipulate the wax once it has cooled.</a:t>
            </a:r>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770659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Gouache</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986484" y="1825625"/>
            <a:ext cx="5562597" cy="4351338"/>
          </a:xfrm>
        </p:spPr>
        <p:txBody>
          <a:bodyPr/>
          <a:lstStyle/>
          <a:p>
            <a:pPr marL="0" indent="0">
              <a:buNone/>
            </a:pPr>
            <a:r>
              <a:rPr lang="en-US" dirty="0" smtClean="0"/>
              <a:t>Gouache is a water based paint consisting of pigment and other materials designed to be used in an opaque painting </a:t>
            </a:r>
            <a:r>
              <a:rPr lang="en-US" smtClean="0"/>
              <a:t>method.</a:t>
            </a:r>
            <a:endParaRPr lang="en-US" dirty="0" smtClean="0"/>
          </a:p>
          <a:p>
            <a:pPr marL="0" indent="0">
              <a:buNone/>
            </a:pPr>
            <a:r>
              <a:rPr lang="en-US" dirty="0" smtClean="0"/>
              <a:t>It differs in that the particles are larger, the ratio of pigment to water is much higher, and an additional, inert, which pigment such as chalk is also present.</a:t>
            </a:r>
            <a:endParaRPr lang="en-US" dirty="0"/>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13698004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500" b="1" dirty="0" smtClean="0">
                <a:latin typeface="Freestyle Script" panose="030804020302050B0404" pitchFamily="66" charset="0"/>
              </a:rPr>
              <a:t>In the world of Art…</a:t>
            </a:r>
            <a:endParaRPr lang="en-US" sz="5500" b="1" dirty="0">
              <a:latin typeface="Freestyle Script" panose="030804020302050B0404" pitchFamily="66" charset="0"/>
            </a:endParaRPr>
          </a:p>
        </p:txBody>
      </p:sp>
      <p:sp>
        <p:nvSpPr>
          <p:cNvPr id="3" name="Content Placeholder 2"/>
          <p:cNvSpPr>
            <a:spLocks noGrp="1"/>
          </p:cNvSpPr>
          <p:nvPr>
            <p:ph idx="1"/>
          </p:nvPr>
        </p:nvSpPr>
        <p:spPr>
          <a:xfrm>
            <a:off x="838200" y="1825625"/>
            <a:ext cx="6649995" cy="4351338"/>
          </a:xfrm>
        </p:spPr>
        <p:txBody>
          <a:bodyPr>
            <a:normAutofit/>
          </a:bodyPr>
          <a:lstStyle/>
          <a:p>
            <a:pPr marL="0" indent="0">
              <a:buNone/>
            </a:pPr>
            <a:r>
              <a:rPr lang="en-US" b="1" dirty="0" smtClean="0">
                <a:latin typeface="Calibri" charset="0"/>
                <a:ea typeface="Calibri" charset="0"/>
                <a:cs typeface="Calibri" charset="0"/>
              </a:rPr>
              <a:t>Fine Art </a:t>
            </a:r>
            <a:r>
              <a:rPr lang="en-US" dirty="0" smtClean="0">
                <a:latin typeface="Calibri" charset="0"/>
                <a:ea typeface="Calibri" charset="0"/>
                <a:cs typeface="Calibri" charset="0"/>
              </a:rPr>
              <a:t>– A visual art considered to have been created primarily for aesthetic and intellectual purposes, and judged for its beauty and meaningfulness.</a:t>
            </a:r>
          </a:p>
          <a:p>
            <a:endParaRPr lang="en-US" dirty="0">
              <a:latin typeface="Calibri" charset="0"/>
              <a:ea typeface="Calibri" charset="0"/>
              <a:cs typeface="Calibri" charset="0"/>
            </a:endParaRPr>
          </a:p>
          <a:p>
            <a:pPr marL="0" indent="0">
              <a:buNone/>
            </a:pPr>
            <a:r>
              <a:rPr lang="en-US" b="1" dirty="0" smtClean="0">
                <a:latin typeface="Calibri" charset="0"/>
                <a:ea typeface="Calibri" charset="0"/>
                <a:cs typeface="Calibri" charset="0"/>
              </a:rPr>
              <a:t>Mixed Media </a:t>
            </a:r>
            <a:r>
              <a:rPr lang="en-US" dirty="0" smtClean="0">
                <a:latin typeface="Calibri" charset="0"/>
                <a:ea typeface="Calibri" charset="0"/>
                <a:cs typeface="Calibri" charset="0"/>
              </a:rPr>
              <a:t>– An artwork in the making of which more than one medium has been employed.</a:t>
            </a:r>
            <a:endParaRPr lang="en-US" dirty="0">
              <a:latin typeface="Calibri" charset="0"/>
              <a:ea typeface="Calibri" charset="0"/>
              <a:cs typeface="Calibri" charset="0"/>
            </a:endParaRPr>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23207407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Ink</a:t>
            </a:r>
            <a:endParaRPr lang="en-US" sz="5000" b="1" dirty="0">
              <a:latin typeface="Freestyle Script" panose="030804020302050B0404" pitchFamily="66" charset="0"/>
            </a:endParaRPr>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
        <p:nvSpPr>
          <p:cNvPr id="9" name="Content Placeholder 8"/>
          <p:cNvSpPr>
            <a:spLocks noGrp="1"/>
          </p:cNvSpPr>
          <p:nvPr>
            <p:ph idx="1"/>
          </p:nvPr>
        </p:nvSpPr>
        <p:spPr>
          <a:xfrm>
            <a:off x="1035912" y="1825625"/>
            <a:ext cx="3511378" cy="4351338"/>
          </a:xfrm>
        </p:spPr>
        <p:txBody>
          <a:bodyPr>
            <a:normAutofit lnSpcReduction="10000"/>
          </a:bodyPr>
          <a:lstStyle/>
          <a:p>
            <a:pPr marL="0" indent="0">
              <a:buNone/>
            </a:pPr>
            <a:r>
              <a:rPr lang="en-US" b="1" dirty="0" smtClean="0"/>
              <a:t>Ink</a:t>
            </a:r>
            <a:r>
              <a:rPr lang="en-US" dirty="0" smtClean="0"/>
              <a:t> wash painting, or </a:t>
            </a:r>
            <a:r>
              <a:rPr lang="en-US" i="1" dirty="0" smtClean="0"/>
              <a:t>literati</a:t>
            </a:r>
            <a:r>
              <a:rPr lang="en-US" dirty="0" smtClean="0"/>
              <a:t>, is an East Asian type of brush painting of Chinese origin that uses black ink in various concentrations.</a:t>
            </a:r>
          </a:p>
          <a:p>
            <a:pPr marL="0" indent="0">
              <a:buNone/>
            </a:pPr>
            <a:r>
              <a:rPr lang="en-US" dirty="0" smtClean="0"/>
              <a:t>For centuries, practiced by highly educated scholar gentlemen, or </a:t>
            </a:r>
            <a:r>
              <a:rPr lang="en-US" i="1" dirty="0" smtClean="0"/>
              <a:t>literati</a:t>
            </a:r>
            <a:r>
              <a:rPr lang="en-US" dirty="0" smtClean="0"/>
              <a:t>.</a:t>
            </a:r>
          </a:p>
          <a:p>
            <a:pPr marL="0" indent="0">
              <a:buNone/>
            </a:pPr>
            <a:endParaRPr lang="en-US" dirty="0"/>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9708" y="1825625"/>
            <a:ext cx="6584092" cy="3787345"/>
          </a:xfrm>
          <a:prstGeom prst="rect">
            <a:avLst/>
          </a:prstGeom>
        </p:spPr>
      </p:pic>
    </p:spTree>
    <p:extLst>
      <p:ext uri="{BB962C8B-B14F-4D97-AF65-F5344CB8AC3E}">
        <p14:creationId xmlns:p14="http://schemas.microsoft.com/office/powerpoint/2010/main" val="8902656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Oil</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1060626" y="1825625"/>
            <a:ext cx="6106297" cy="4351338"/>
          </a:xfrm>
        </p:spPr>
        <p:txBody>
          <a:bodyPr/>
          <a:lstStyle/>
          <a:p>
            <a:pPr marL="0" indent="0">
              <a:buNone/>
            </a:pPr>
            <a:r>
              <a:rPr lang="en-US" b="1" dirty="0" smtClean="0"/>
              <a:t>Oil </a:t>
            </a:r>
            <a:r>
              <a:rPr lang="en-US" dirty="0" smtClean="0"/>
              <a:t>painting is the process of painting with pigments that are bound with a medium of drying oil, like Linseed Oil, which was used in early modern Europe.</a:t>
            </a:r>
          </a:p>
          <a:p>
            <a:pPr marL="0" indent="0">
              <a:buNone/>
            </a:pPr>
            <a:r>
              <a:rPr lang="en-US" dirty="0" smtClean="0"/>
              <a:t>Often the oil was boiled with a resin such as pine resin or even frankincense; these were called </a:t>
            </a:r>
            <a:r>
              <a:rPr lang="en-US" i="1" dirty="0" smtClean="0"/>
              <a:t>varnishes</a:t>
            </a:r>
            <a:r>
              <a:rPr lang="en-US" dirty="0" smtClean="0"/>
              <a:t> and were prized for their body and gloss.</a:t>
            </a:r>
            <a:endParaRPr lang="en-US" dirty="0"/>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39306153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Watercolor</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838200" y="1825625"/>
            <a:ext cx="5463746" cy="4351338"/>
          </a:xfrm>
        </p:spPr>
        <p:txBody>
          <a:bodyPr/>
          <a:lstStyle/>
          <a:p>
            <a:pPr marL="0" indent="0">
              <a:buNone/>
            </a:pPr>
            <a:r>
              <a:rPr lang="en-US" b="1" dirty="0" smtClean="0"/>
              <a:t>Watercolor</a:t>
            </a:r>
            <a:r>
              <a:rPr lang="en-US" dirty="0" smtClean="0"/>
              <a:t> is a medium in which the paints are made of pigments suspended in a water soluble vehicle.</a:t>
            </a:r>
          </a:p>
          <a:p>
            <a:pPr marL="0" indent="0">
              <a:buNone/>
            </a:pPr>
            <a:r>
              <a:rPr lang="en-US" dirty="0" smtClean="0"/>
              <a:t>The most common support is paper. Other supports include papyrus, bark papers, plastics, vellum, fabric, wood and canvas. </a:t>
            </a:r>
            <a:endParaRPr lang="en-US" dirty="0"/>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29060463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500" b="1" dirty="0" smtClean="0">
                <a:latin typeface="Freestyle Script" panose="030804020302050B0404" pitchFamily="66" charset="0"/>
              </a:rPr>
              <a:t>Stenciling</a:t>
            </a:r>
            <a:endParaRPr lang="en-US" sz="5500" b="1" dirty="0">
              <a:latin typeface="Freestyle Script" panose="030804020302050B0404" pitchFamily="66" charset="0"/>
            </a:endParaRPr>
          </a:p>
        </p:txBody>
      </p:sp>
      <p:sp>
        <p:nvSpPr>
          <p:cNvPr id="5" name="Content Placeholder 4"/>
          <p:cNvSpPr>
            <a:spLocks noGrp="1"/>
          </p:cNvSpPr>
          <p:nvPr>
            <p:ph idx="1"/>
          </p:nvPr>
        </p:nvSpPr>
        <p:spPr>
          <a:xfrm>
            <a:off x="961770" y="1825625"/>
            <a:ext cx="6288140" cy="4351338"/>
          </a:xfrm>
        </p:spPr>
        <p:txBody>
          <a:bodyPr/>
          <a:lstStyle/>
          <a:p>
            <a:pPr marL="0" indent="0">
              <a:buNone/>
            </a:pPr>
            <a:r>
              <a:rPr lang="is-IS" dirty="0" smtClean="0"/>
              <a:t>… is a technique that produces an image or pattern by applying pigment to a surface over an intermediate object with designed gaps in it which create the pattern or image by only allowing the pigment to reach some parts of the surface. </a:t>
            </a:r>
          </a:p>
          <a:p>
            <a:pPr marL="0" indent="0">
              <a:buNone/>
            </a:pPr>
            <a:r>
              <a:rPr lang="en-US" dirty="0" smtClean="0"/>
              <a:t>The stencil is usually a thin sheet of material, such a paper, plastic, wood or metal, with letters or a design cut from it.</a:t>
            </a:r>
            <a:endParaRPr lang="en-US" dirty="0"/>
          </a:p>
        </p:txBody>
      </p:sp>
      <p:pic>
        <p:nvPicPr>
          <p:cNvPr id="6" name="Picture 5">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7" name="Picture 6">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
        <p:nvSpPr>
          <p:cNvPr id="8" name="TextBox 7"/>
          <p:cNvSpPr txBox="1"/>
          <p:nvPr/>
        </p:nvSpPr>
        <p:spPr>
          <a:xfrm>
            <a:off x="5065659" y="6307663"/>
            <a:ext cx="2060681" cy="553998"/>
          </a:xfrm>
          <a:prstGeom prst="rect">
            <a:avLst/>
          </a:prstGeom>
          <a:noFill/>
        </p:spPr>
        <p:txBody>
          <a:bodyPr wrap="square" rtlCol="0">
            <a:spAutoFit/>
          </a:bodyPr>
          <a:lstStyle/>
          <a:p>
            <a:r>
              <a:rPr lang="en-US" sz="3000" b="1" dirty="0" smtClean="0">
                <a:latin typeface="MV Boli" panose="02000500030200090000" pitchFamily="2" charset="0"/>
                <a:cs typeface="MV Boli" panose="02000500030200090000" pitchFamily="2" charset="0"/>
                <a:hlinkClick r:id="rId5" action="ppaction://hlinksldjump"/>
              </a:rPr>
              <a:t>Techniques</a:t>
            </a:r>
            <a:endParaRPr lang="en-US" sz="3000" b="1" dirty="0">
              <a:latin typeface="MV Boli" panose="02000500030200090000" pitchFamily="2" charset="0"/>
              <a:cs typeface="MV Boli" panose="02000500030200090000" pitchFamily="2" charset="0"/>
            </a:endParaRPr>
          </a:p>
        </p:txBody>
      </p:sp>
    </p:spTree>
    <p:extLst>
      <p:ext uri="{BB962C8B-B14F-4D97-AF65-F5344CB8AC3E}">
        <p14:creationId xmlns:p14="http://schemas.microsoft.com/office/powerpoint/2010/main" val="35546631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Aerosol</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986484" y="1825625"/>
            <a:ext cx="5958016" cy="4351338"/>
          </a:xfrm>
        </p:spPr>
        <p:txBody>
          <a:bodyPr>
            <a:normAutofit/>
          </a:bodyPr>
          <a:lstStyle/>
          <a:p>
            <a:pPr marL="0" indent="0">
              <a:buNone/>
            </a:pPr>
            <a:r>
              <a:rPr lang="en-US" b="1" dirty="0" smtClean="0">
                <a:latin typeface="Calibri" charset="0"/>
                <a:ea typeface="Calibri" charset="0"/>
                <a:cs typeface="Calibri" charset="0"/>
              </a:rPr>
              <a:t>Aerosol</a:t>
            </a:r>
            <a:r>
              <a:rPr lang="en-US" dirty="0" smtClean="0">
                <a:latin typeface="Calibri" charset="0"/>
                <a:ea typeface="Calibri" charset="0"/>
                <a:cs typeface="Calibri" charset="0"/>
              </a:rPr>
              <a:t>, or spray paint, is medium that comes in a sealed pressurized container and is released in a aerosol spray when depressing a valve button. It leaves a smooth, evenly coated surface.</a:t>
            </a:r>
          </a:p>
          <a:p>
            <a:pPr marL="0" indent="0">
              <a:buNone/>
            </a:pPr>
            <a:r>
              <a:rPr lang="en-US" dirty="0" smtClean="0">
                <a:latin typeface="Calibri" charset="0"/>
                <a:ea typeface="Calibri" charset="0"/>
                <a:cs typeface="Calibri" charset="0"/>
              </a:rPr>
              <a:t>Speed, portability, and permanence also make aerosol paint a common </a:t>
            </a:r>
            <a:r>
              <a:rPr lang="en-US" i="1" dirty="0" smtClean="0">
                <a:latin typeface="Calibri" charset="0"/>
                <a:ea typeface="Calibri" charset="0"/>
                <a:cs typeface="Calibri" charset="0"/>
              </a:rPr>
              <a:t>Graffiti</a:t>
            </a:r>
            <a:r>
              <a:rPr lang="en-US" dirty="0" smtClean="0">
                <a:latin typeface="Calibri" charset="0"/>
                <a:ea typeface="Calibri" charset="0"/>
                <a:cs typeface="Calibri" charset="0"/>
              </a:rPr>
              <a:t> medium; or an illicitly painted image on a surface, often within public view.</a:t>
            </a:r>
            <a:endParaRPr lang="en-US" dirty="0" smtClean="0">
              <a:latin typeface="Calibri" charset="0"/>
              <a:ea typeface="Calibri" charset="0"/>
              <a:cs typeface="Calibri" charset="0"/>
            </a:endParaRPr>
          </a:p>
          <a:p>
            <a:pPr marL="0" indent="0">
              <a:buNone/>
            </a:pPr>
            <a:endParaRPr lang="en-US" dirty="0">
              <a:latin typeface="Calibri" charset="0"/>
              <a:ea typeface="Calibri" charset="0"/>
              <a:cs typeface="Calibri" charset="0"/>
            </a:endParaRPr>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11703479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Ink</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986484" y="1825625"/>
            <a:ext cx="5785022" cy="4351338"/>
          </a:xfrm>
        </p:spPr>
        <p:txBody>
          <a:bodyPr>
            <a:normAutofit/>
          </a:bodyPr>
          <a:lstStyle/>
          <a:p>
            <a:pPr marL="0" indent="0">
              <a:buNone/>
            </a:pPr>
            <a:r>
              <a:rPr lang="en-US" b="1" dirty="0" smtClean="0">
                <a:latin typeface="Calibri" charset="0"/>
                <a:ea typeface="Calibri" charset="0"/>
                <a:cs typeface="Calibri" charset="0"/>
              </a:rPr>
              <a:t>Ink</a:t>
            </a:r>
            <a:r>
              <a:rPr lang="en-US" dirty="0" smtClean="0">
                <a:latin typeface="Calibri" charset="0"/>
                <a:ea typeface="Calibri" charset="0"/>
                <a:cs typeface="Calibri" charset="0"/>
              </a:rPr>
              <a:t> is a medium employed in </a:t>
            </a:r>
            <a:r>
              <a:rPr lang="en-US" i="1" dirty="0" smtClean="0">
                <a:latin typeface="Calibri" charset="0"/>
                <a:ea typeface="Calibri" charset="0"/>
                <a:cs typeface="Calibri" charset="0"/>
              </a:rPr>
              <a:t>Screen Printing</a:t>
            </a:r>
            <a:r>
              <a:rPr lang="en-US" dirty="0" smtClean="0">
                <a:latin typeface="Calibri" charset="0"/>
                <a:ea typeface="Calibri" charset="0"/>
                <a:cs typeface="Calibri" charset="0"/>
              </a:rPr>
              <a:t>, where a mesh is used to transfer ink onto a substrate, except in areas made impermeable to the ink by a blocking stencil.</a:t>
            </a:r>
          </a:p>
          <a:p>
            <a:pPr marL="0" indent="0">
              <a:buNone/>
            </a:pPr>
            <a:r>
              <a:rPr lang="en-US" dirty="0" smtClean="0">
                <a:latin typeface="Calibri" charset="0"/>
                <a:ea typeface="Calibri" charset="0"/>
                <a:cs typeface="Calibri" charset="0"/>
              </a:rPr>
              <a:t>A blade or squeegee is moved across the mesh to imprint the image</a:t>
            </a:r>
            <a:endParaRPr lang="en-US" dirty="0">
              <a:latin typeface="Calibri" charset="0"/>
              <a:ea typeface="Calibri" charset="0"/>
              <a:cs typeface="Calibri" charset="0"/>
            </a:endParaRPr>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37347166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References</a:t>
            </a:r>
            <a:endParaRPr lang="en-US" sz="5000" b="1" dirty="0">
              <a:latin typeface="Freestyle Script" panose="030804020302050B0404" pitchFamily="66" charset="0"/>
            </a:endParaRPr>
          </a:p>
        </p:txBody>
      </p:sp>
      <p:sp>
        <p:nvSpPr>
          <p:cNvPr id="3" name="Content Placeholder 2"/>
          <p:cNvSpPr>
            <a:spLocks noGrp="1"/>
          </p:cNvSpPr>
          <p:nvPr>
            <p:ph idx="1"/>
          </p:nvPr>
        </p:nvSpPr>
        <p:spPr/>
        <p:txBody>
          <a:bodyPr/>
          <a:lstStyle/>
          <a:p>
            <a:pPr marL="0" lvl="0" indent="0" algn="ctr">
              <a:buNone/>
            </a:pPr>
            <a:r>
              <a:rPr lang="en-US" sz="1500" b="1" dirty="0">
                <a:solidFill>
                  <a:prstClr val="black"/>
                </a:solidFill>
                <a:latin typeface="Calibri" charset="0"/>
                <a:ea typeface="Calibri" charset="0"/>
                <a:cs typeface="Calibri" charset="0"/>
              </a:rPr>
              <a:t>Images</a:t>
            </a:r>
          </a:p>
          <a:p>
            <a:pPr marL="0" lvl="0" indent="0" algn="ctr">
              <a:buNone/>
            </a:pPr>
            <a:r>
              <a:rPr lang="en-US" sz="1500" dirty="0">
                <a:solidFill>
                  <a:prstClr val="black"/>
                </a:solidFill>
                <a:latin typeface="Calibri" charset="0"/>
                <a:ea typeface="Calibri" charset="0"/>
                <a:cs typeface="Calibri" charset="0"/>
              </a:rPr>
              <a:t>www.heathergreenwooddesigns.com / www.istockphoto.com / </a:t>
            </a:r>
            <a:r>
              <a:rPr lang="en-US" sz="1500" dirty="0" smtClean="0">
                <a:solidFill>
                  <a:prstClr val="black"/>
                </a:solidFill>
                <a:latin typeface="Calibri" charset="0"/>
                <a:ea typeface="Calibri" charset="0"/>
                <a:cs typeface="Calibri" charset="0"/>
              </a:rPr>
              <a:t>www.couponcabin.com </a:t>
            </a:r>
            <a:r>
              <a:rPr lang="en-US" sz="1500" dirty="0">
                <a:solidFill>
                  <a:prstClr val="black"/>
                </a:solidFill>
                <a:latin typeface="Calibri" charset="0"/>
                <a:ea typeface="Calibri" charset="0"/>
                <a:cs typeface="Calibri" charset="0"/>
              </a:rPr>
              <a:t>/ </a:t>
            </a:r>
            <a:r>
              <a:rPr lang="en-US" sz="1500" dirty="0" smtClean="0">
                <a:solidFill>
                  <a:prstClr val="black"/>
                </a:solidFill>
                <a:latin typeface="Calibri" charset="0"/>
                <a:ea typeface="Calibri" charset="0"/>
                <a:cs typeface="Calibri" charset="0"/>
              </a:rPr>
              <a:t>www.anigevorgyan.wordpress.com </a:t>
            </a:r>
            <a:r>
              <a:rPr lang="en-US" sz="1500" dirty="0">
                <a:solidFill>
                  <a:prstClr val="black"/>
                </a:solidFill>
                <a:latin typeface="Calibri" charset="0"/>
                <a:ea typeface="Calibri" charset="0"/>
                <a:cs typeface="Calibri" charset="0"/>
              </a:rPr>
              <a:t>/ </a:t>
            </a:r>
            <a:r>
              <a:rPr lang="en-US" sz="1500" dirty="0" smtClean="0">
                <a:solidFill>
                  <a:prstClr val="black"/>
                </a:solidFill>
                <a:latin typeface="Calibri" charset="0"/>
                <a:ea typeface="Calibri" charset="0"/>
                <a:cs typeface="Calibri" charset="0"/>
              </a:rPr>
              <a:t>www.dreamstime.com / </a:t>
            </a:r>
          </a:p>
          <a:p>
            <a:pPr marL="0" lvl="0" indent="0" algn="ctr">
              <a:buNone/>
            </a:pPr>
            <a:r>
              <a:rPr lang="en-US" sz="1500" b="1" dirty="0" smtClean="0">
                <a:solidFill>
                  <a:prstClr val="black"/>
                </a:solidFill>
                <a:latin typeface="Calibri" charset="0"/>
                <a:ea typeface="Calibri" charset="0"/>
                <a:cs typeface="Calibri" charset="0"/>
              </a:rPr>
              <a:t>Information</a:t>
            </a:r>
          </a:p>
          <a:p>
            <a:pPr marL="0" lvl="0" indent="0" algn="ctr">
              <a:buNone/>
            </a:pPr>
            <a:r>
              <a:rPr lang="en-US" sz="1500" dirty="0" smtClean="0">
                <a:solidFill>
                  <a:prstClr val="black"/>
                </a:solidFill>
                <a:latin typeface="Calibri" charset="0"/>
                <a:ea typeface="Calibri" charset="0"/>
                <a:cs typeface="Calibri" charset="0"/>
              </a:rPr>
              <a:t>www.wikipedia.org / </a:t>
            </a:r>
            <a:endParaRPr lang="en-US" sz="1500" dirty="0" smtClean="0">
              <a:solidFill>
                <a:prstClr val="black"/>
              </a:solidFill>
              <a:latin typeface="Calibri" charset="0"/>
              <a:ea typeface="Calibri" charset="0"/>
              <a:cs typeface="Calibri" charset="0"/>
            </a:endParaRPr>
          </a:p>
          <a:p>
            <a:pPr marL="0" lvl="0" indent="0" algn="ctr">
              <a:buNone/>
            </a:pPr>
            <a:r>
              <a:rPr lang="en-US" sz="1500" b="1" dirty="0" smtClean="0">
                <a:solidFill>
                  <a:prstClr val="black"/>
                </a:solidFill>
                <a:latin typeface="Calibri" charset="0"/>
                <a:ea typeface="Calibri" charset="0"/>
                <a:cs typeface="Calibri" charset="0"/>
              </a:rPr>
              <a:t>Animation</a:t>
            </a:r>
          </a:p>
          <a:p>
            <a:pPr marL="0" lvl="0" indent="0" algn="ctr">
              <a:buNone/>
            </a:pPr>
            <a:r>
              <a:rPr lang="en-US" sz="1500" dirty="0" err="1" smtClean="0">
                <a:solidFill>
                  <a:prstClr val="black"/>
                </a:solidFill>
                <a:latin typeface="Calibri" charset="0"/>
                <a:ea typeface="Calibri" charset="0"/>
                <a:cs typeface="Calibri" charset="0"/>
              </a:rPr>
              <a:t>www.giphy.com</a:t>
            </a:r>
            <a:endParaRPr lang="en-US" sz="1500" dirty="0">
              <a:solidFill>
                <a:prstClr val="black"/>
              </a:solidFill>
              <a:latin typeface="Calibri" charset="0"/>
              <a:ea typeface="Calibri" charset="0"/>
              <a:cs typeface="Calibri" charset="0"/>
            </a:endParaRPr>
          </a:p>
          <a:p>
            <a:pPr marL="0" lvl="0" indent="0" algn="ctr">
              <a:buNone/>
            </a:pPr>
            <a:r>
              <a:rPr lang="en-US" sz="1500" b="1" dirty="0" smtClean="0">
                <a:solidFill>
                  <a:prstClr val="black"/>
                </a:solidFill>
                <a:latin typeface="Calibri" charset="0"/>
                <a:ea typeface="Calibri" charset="0"/>
                <a:cs typeface="Calibri" charset="0"/>
              </a:rPr>
              <a:t>Sound</a:t>
            </a:r>
          </a:p>
          <a:p>
            <a:pPr marL="0" lvl="0" indent="0" algn="ctr">
              <a:buNone/>
            </a:pPr>
            <a:endParaRPr lang="en-US" sz="1500" dirty="0">
              <a:solidFill>
                <a:prstClr val="black"/>
              </a:solidFill>
              <a:latin typeface="Calibri" charset="0"/>
              <a:ea typeface="Calibri" charset="0"/>
              <a:cs typeface="Calibri" charset="0"/>
            </a:endParaRPr>
          </a:p>
          <a:p>
            <a:pPr marL="0" lvl="0" indent="0" algn="ctr">
              <a:buNone/>
            </a:pPr>
            <a:r>
              <a:rPr lang="en-US" sz="1500" b="1" dirty="0" smtClean="0">
                <a:solidFill>
                  <a:prstClr val="black"/>
                </a:solidFill>
                <a:latin typeface="Calibri" charset="0"/>
                <a:ea typeface="Calibri" charset="0"/>
                <a:cs typeface="Calibri" charset="0"/>
              </a:rPr>
              <a:t>Video</a:t>
            </a:r>
          </a:p>
          <a:p>
            <a:pPr marL="0" lvl="0" indent="0" algn="ctr">
              <a:buNone/>
            </a:pPr>
            <a:endParaRPr lang="en-US" sz="1500" dirty="0" smtClean="0">
              <a:solidFill>
                <a:prstClr val="black"/>
              </a:solidFill>
              <a:latin typeface="Calibri" charset="0"/>
              <a:ea typeface="Calibri" charset="0"/>
              <a:cs typeface="Calibri" charset="0"/>
            </a:endParaRPr>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sp>
        <p:nvSpPr>
          <p:cNvPr id="5" name="TextBox 4"/>
          <p:cNvSpPr txBox="1"/>
          <p:nvPr/>
        </p:nvSpPr>
        <p:spPr>
          <a:xfrm>
            <a:off x="5065659" y="6307663"/>
            <a:ext cx="2060681" cy="553998"/>
          </a:xfrm>
          <a:prstGeom prst="rect">
            <a:avLst/>
          </a:prstGeom>
          <a:noFill/>
        </p:spPr>
        <p:txBody>
          <a:bodyPr wrap="square" rtlCol="0">
            <a:spAutoFit/>
          </a:bodyPr>
          <a:lstStyle/>
          <a:p>
            <a:r>
              <a:rPr lang="en-US" sz="3000" b="1" dirty="0" smtClean="0">
                <a:latin typeface="MV Boli" panose="02000500030200090000" pitchFamily="2" charset="0"/>
                <a:cs typeface="MV Boli" panose="02000500030200090000" pitchFamily="2" charset="0"/>
                <a:hlinkClick r:id="rId4" action="ppaction://hlinksldjump"/>
              </a:rPr>
              <a:t>Techniques</a:t>
            </a:r>
            <a:endParaRPr lang="en-US" sz="3000" b="1" dirty="0">
              <a:latin typeface="MV Boli" panose="02000500030200090000" pitchFamily="2" charset="0"/>
              <a:cs typeface="MV Boli" panose="02000500030200090000" pitchFamily="2" charset="0"/>
            </a:endParaRPr>
          </a:p>
        </p:txBody>
      </p:sp>
    </p:spTree>
    <p:extLst>
      <p:ext uri="{BB962C8B-B14F-4D97-AF65-F5344CB8AC3E}">
        <p14:creationId xmlns:p14="http://schemas.microsoft.com/office/powerpoint/2010/main" val="281500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500" b="1" dirty="0" smtClean="0">
                <a:latin typeface="Freestyle Script" panose="030804020302050B0404" pitchFamily="66" charset="0"/>
              </a:rPr>
              <a:t>The composition…</a:t>
            </a:r>
            <a:endParaRPr lang="en-US" sz="5500" b="1" dirty="0">
              <a:latin typeface="Freestyle Script" panose="030804020302050B0404" pitchFamily="66" charset="0"/>
            </a:endParaRPr>
          </a:p>
        </p:txBody>
      </p:sp>
      <p:sp>
        <p:nvSpPr>
          <p:cNvPr id="3" name="Content Placeholder 2"/>
          <p:cNvSpPr>
            <a:spLocks noGrp="1"/>
          </p:cNvSpPr>
          <p:nvPr>
            <p:ph idx="1"/>
          </p:nvPr>
        </p:nvSpPr>
        <p:spPr>
          <a:xfrm>
            <a:off x="838200" y="1825625"/>
            <a:ext cx="8256373" cy="4351338"/>
          </a:xfrm>
        </p:spPr>
        <p:txBody>
          <a:bodyPr>
            <a:normAutofit lnSpcReduction="10000"/>
          </a:bodyPr>
          <a:lstStyle/>
          <a:p>
            <a:pPr marL="0" indent="0">
              <a:buNone/>
            </a:pPr>
            <a:r>
              <a:rPr lang="en-US" b="1" dirty="0" smtClean="0">
                <a:latin typeface="Calibri" charset="0"/>
                <a:ea typeface="Calibri" charset="0"/>
                <a:cs typeface="Calibri" charset="0"/>
              </a:rPr>
              <a:t>Art Medium </a:t>
            </a:r>
            <a:r>
              <a:rPr lang="en-US" dirty="0" smtClean="0">
                <a:latin typeface="Calibri" charset="0"/>
                <a:ea typeface="Calibri" charset="0"/>
                <a:cs typeface="Calibri" charset="0"/>
              </a:rPr>
              <a:t>– (artistic media) is a material form used by an artist, composer or designer to create a work of art.</a:t>
            </a:r>
          </a:p>
          <a:p>
            <a:pPr marL="0" indent="0">
              <a:buNone/>
            </a:pPr>
            <a:endParaRPr lang="en-US" dirty="0">
              <a:latin typeface="Calibri" charset="0"/>
              <a:ea typeface="Calibri" charset="0"/>
              <a:cs typeface="Calibri" charset="0"/>
            </a:endParaRPr>
          </a:p>
          <a:p>
            <a:pPr marL="0" indent="0">
              <a:buNone/>
            </a:pPr>
            <a:r>
              <a:rPr lang="en-US" dirty="0" smtClean="0">
                <a:latin typeface="Calibri" charset="0"/>
                <a:ea typeface="Calibri" charset="0"/>
                <a:cs typeface="Calibri" charset="0"/>
              </a:rPr>
              <a:t>Each medium is used in a certain way, with a certain “technique” to create a desired effect. </a:t>
            </a:r>
          </a:p>
          <a:p>
            <a:pPr marL="0" indent="0">
              <a:buNone/>
            </a:pPr>
            <a:endParaRPr lang="en-US" dirty="0">
              <a:latin typeface="Calibri" charset="0"/>
              <a:ea typeface="Calibri" charset="0"/>
              <a:cs typeface="Calibri" charset="0"/>
            </a:endParaRPr>
          </a:p>
          <a:p>
            <a:pPr marL="0" indent="0">
              <a:buNone/>
            </a:pPr>
            <a:r>
              <a:rPr lang="en-US" dirty="0" smtClean="0">
                <a:latin typeface="Calibri" charset="0"/>
                <a:ea typeface="Calibri" charset="0"/>
                <a:cs typeface="Calibri" charset="0"/>
              </a:rPr>
              <a:t>Each medium can be used in a similar or a different manner. They each have their pros and cons, and produce a different effect.</a:t>
            </a:r>
            <a:endParaRPr lang="en-US" dirty="0">
              <a:latin typeface="Calibri" charset="0"/>
              <a:ea typeface="Calibri" charset="0"/>
              <a:cs typeface="Calibri" charset="0"/>
            </a:endParaRPr>
          </a:p>
        </p:txBody>
      </p:sp>
      <p:pic>
        <p:nvPicPr>
          <p:cNvPr id="7" name="Picture 6">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8" name="Picture 7">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32851031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500" b="1" dirty="0" smtClean="0">
                <a:latin typeface="Freestyle Script" panose="030804020302050B0404" pitchFamily="66" charset="0"/>
              </a:rPr>
              <a:t>The Techniques…</a:t>
            </a:r>
            <a:endParaRPr lang="en-US" sz="5500" b="1" dirty="0">
              <a:latin typeface="Freestyle Script" panose="030804020302050B0404" pitchFamily="66" charset="0"/>
            </a:endParaRPr>
          </a:p>
        </p:txBody>
      </p:sp>
      <p:sp>
        <p:nvSpPr>
          <p:cNvPr id="3" name="Content Placeholder 2"/>
          <p:cNvSpPr>
            <a:spLocks noGrp="1"/>
          </p:cNvSpPr>
          <p:nvPr>
            <p:ph idx="1"/>
          </p:nvPr>
        </p:nvSpPr>
        <p:spPr>
          <a:xfrm>
            <a:off x="3400319" y="1930925"/>
            <a:ext cx="5397500" cy="4351338"/>
          </a:xfrm>
        </p:spPr>
        <p:txBody>
          <a:bodyPr>
            <a:normAutofit/>
          </a:bodyPr>
          <a:lstStyle/>
          <a:p>
            <a:pPr marL="0" indent="0">
              <a:buNone/>
            </a:pPr>
            <a:endParaRPr lang="en-US" sz="4000" dirty="0">
              <a:latin typeface="Calibri" charset="0"/>
              <a:ea typeface="Calibri" charset="0"/>
              <a:cs typeface="Calibri" charset="0"/>
            </a:endParaRPr>
          </a:p>
          <a:p>
            <a:pPr marL="0" indent="0">
              <a:buNone/>
            </a:pPr>
            <a:r>
              <a:rPr lang="en-US" sz="4000" b="1" dirty="0" smtClean="0">
                <a:latin typeface="Calibri" charset="0"/>
                <a:ea typeface="Calibri" charset="0"/>
                <a:cs typeface="Calibri" charset="0"/>
                <a:hlinkClick r:id="rId3" action="ppaction://hlinksldjump"/>
              </a:rPr>
              <a:t>Collaging</a:t>
            </a:r>
            <a:endParaRPr lang="en-US" sz="4000" b="1" dirty="0" smtClean="0">
              <a:latin typeface="Calibri" charset="0"/>
              <a:ea typeface="Calibri" charset="0"/>
              <a:cs typeface="Calibri" charset="0"/>
            </a:endParaRPr>
          </a:p>
          <a:p>
            <a:pPr marL="0" indent="0" algn="r">
              <a:buNone/>
            </a:pPr>
            <a:r>
              <a:rPr lang="en-US" sz="4000" b="1" dirty="0" smtClean="0">
                <a:latin typeface="Calibri" charset="0"/>
                <a:ea typeface="Calibri" charset="0"/>
                <a:cs typeface="Calibri" charset="0"/>
                <a:hlinkClick r:id="rId4" action="ppaction://hlinksldjump"/>
              </a:rPr>
              <a:t>Drawing</a:t>
            </a:r>
            <a:endParaRPr lang="en-US" sz="4000" b="1" dirty="0" smtClean="0">
              <a:latin typeface="Calibri" charset="0"/>
              <a:ea typeface="Calibri" charset="0"/>
              <a:cs typeface="Calibri" charset="0"/>
            </a:endParaRPr>
          </a:p>
          <a:p>
            <a:pPr marL="0" indent="0">
              <a:buNone/>
            </a:pPr>
            <a:r>
              <a:rPr lang="en-US" sz="4000" b="1" dirty="0" smtClean="0">
                <a:latin typeface="Calibri" charset="0"/>
                <a:ea typeface="Calibri" charset="0"/>
                <a:cs typeface="Calibri" charset="0"/>
                <a:hlinkClick r:id="rId5" action="ppaction://hlinksldjump"/>
              </a:rPr>
              <a:t>Painting</a:t>
            </a:r>
            <a:endParaRPr lang="en-US" sz="4000" b="1" dirty="0" smtClean="0">
              <a:latin typeface="Calibri" charset="0"/>
              <a:ea typeface="Calibri" charset="0"/>
              <a:cs typeface="Calibri" charset="0"/>
            </a:endParaRPr>
          </a:p>
          <a:p>
            <a:pPr marL="0" indent="0" algn="r">
              <a:buNone/>
            </a:pPr>
            <a:r>
              <a:rPr lang="en-US" sz="4000" b="1" dirty="0" smtClean="0">
                <a:latin typeface="Calibri" charset="0"/>
                <a:ea typeface="Calibri" charset="0"/>
                <a:cs typeface="Calibri" charset="0"/>
                <a:hlinkClick r:id="rId6" action="ppaction://hlinksldjump"/>
              </a:rPr>
              <a:t>Stenciling</a:t>
            </a:r>
            <a:endParaRPr lang="en-US" sz="4000" b="1" dirty="0">
              <a:latin typeface="Calibri" charset="0"/>
              <a:ea typeface="Calibri" charset="0"/>
              <a:cs typeface="Calibri" charset="0"/>
            </a:endParaRPr>
          </a:p>
        </p:txBody>
      </p:sp>
      <p:pic>
        <p:nvPicPr>
          <p:cNvPr id="4" name="Picture 3">
            <a:hlinkClick r:id="" action="ppaction://hlinkshowjump?jump=previousslide"/>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8"/>
          <a:stretch>
            <a:fillRect/>
          </a:stretch>
        </p:blipFill>
        <p:spPr>
          <a:xfrm rot="10800000">
            <a:off x="10961574" y="6295912"/>
            <a:ext cx="1140051" cy="560881"/>
          </a:xfrm>
          <a:prstGeom prst="rect">
            <a:avLst/>
          </a:prstGeom>
        </p:spPr>
      </p:pic>
    </p:spTree>
    <p:extLst>
      <p:ext uri="{BB962C8B-B14F-4D97-AF65-F5344CB8AC3E}">
        <p14:creationId xmlns:p14="http://schemas.microsoft.com/office/powerpoint/2010/main" val="38085079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500" b="1" dirty="0" smtClean="0">
                <a:latin typeface="Freestyle Script" panose="030804020302050B0404" pitchFamily="66" charset="0"/>
              </a:rPr>
              <a:t>Collaging</a:t>
            </a:r>
            <a:endParaRPr lang="en-US" sz="5500" b="1" dirty="0">
              <a:latin typeface="Freestyle Script" panose="030804020302050B0404" pitchFamily="66" charset="0"/>
            </a:endParaRPr>
          </a:p>
        </p:txBody>
      </p:sp>
      <p:sp>
        <p:nvSpPr>
          <p:cNvPr id="5" name="Content Placeholder 4"/>
          <p:cNvSpPr>
            <a:spLocks noGrp="1"/>
          </p:cNvSpPr>
          <p:nvPr>
            <p:ph idx="1"/>
          </p:nvPr>
        </p:nvSpPr>
        <p:spPr>
          <a:xfrm>
            <a:off x="912342" y="1476996"/>
            <a:ext cx="7952975" cy="4724681"/>
          </a:xfrm>
        </p:spPr>
        <p:txBody>
          <a:bodyP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is-IS" dirty="0" smtClean="0"/>
              <a:t>… is a</a:t>
            </a:r>
            <a:r>
              <a:rPr lang="en-US" dirty="0" smtClean="0"/>
              <a:t> technique </a:t>
            </a:r>
            <a:r>
              <a:rPr lang="en-US" dirty="0" smtClean="0"/>
              <a:t>in which </a:t>
            </a:r>
            <a:r>
              <a:rPr lang="en-US" dirty="0" smtClean="0"/>
              <a:t>the artwork is made from an assemblage of different forms, thus creating a new whole.</a:t>
            </a:r>
          </a:p>
          <a:p>
            <a:pPr marL="0" marR="0" lvl="0" indent="0" defTabSz="914400" eaLnBrk="1" fontAlgn="auto" latinLnBrk="0" hangingPunct="1">
              <a:lnSpc>
                <a:spcPct val="100000"/>
              </a:lnSpc>
              <a:spcBef>
                <a:spcPts val="0"/>
              </a:spcBef>
              <a:spcAft>
                <a:spcPts val="0"/>
              </a:spcAft>
              <a:buClrTx/>
              <a:buSzTx/>
              <a:buFontTx/>
              <a:buNone/>
              <a:tabLst/>
              <a:defRPr/>
            </a:pPr>
            <a:endParaRPr lang="en-US" dirty="0" smtClean="0"/>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t>A collage may be include editorial clippings, ribbons, fabrics, paint, colored papers, portions of other artwork or texts, photographs and other found objects, glued to a piece of paper or canvas.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smtClean="0"/>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t>Traced back hundreds of years, but dramatically reappeared in the 20</a:t>
            </a:r>
            <a:r>
              <a:rPr lang="en-US" baseline="30000" dirty="0" smtClean="0"/>
              <a:t>th</a:t>
            </a:r>
            <a:r>
              <a:rPr lang="en-US" dirty="0" smtClean="0"/>
              <a:t> century as a form of novelty</a:t>
            </a:r>
            <a:r>
              <a:rPr lang="en-US" dirty="0" smtClean="0"/>
              <a:t>.</a:t>
            </a:r>
            <a:endParaRPr lang="en-US" dirty="0" smtClean="0"/>
          </a:p>
        </p:txBody>
      </p:sp>
      <p:pic>
        <p:nvPicPr>
          <p:cNvPr id="6" name="Picture 5">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7" name="Picture 6">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
        <p:nvSpPr>
          <p:cNvPr id="8" name="TextBox 7"/>
          <p:cNvSpPr txBox="1"/>
          <p:nvPr/>
        </p:nvSpPr>
        <p:spPr>
          <a:xfrm>
            <a:off x="5065659" y="6307663"/>
            <a:ext cx="2060681" cy="553998"/>
          </a:xfrm>
          <a:prstGeom prst="rect">
            <a:avLst/>
          </a:prstGeom>
          <a:noFill/>
        </p:spPr>
        <p:txBody>
          <a:bodyPr wrap="square" rtlCol="0">
            <a:spAutoFit/>
          </a:bodyPr>
          <a:lstStyle/>
          <a:p>
            <a:r>
              <a:rPr lang="en-US" sz="3000" b="1" dirty="0" smtClean="0">
                <a:latin typeface="MV Boli" panose="02000500030200090000" pitchFamily="2" charset="0"/>
                <a:cs typeface="MV Boli" panose="02000500030200090000" pitchFamily="2" charset="0"/>
                <a:hlinkClick r:id="rId5" action="ppaction://hlinksldjump"/>
              </a:rPr>
              <a:t>Techniques</a:t>
            </a:r>
            <a:endParaRPr lang="en-US" sz="3000" b="1" dirty="0">
              <a:latin typeface="MV Boli" panose="02000500030200090000" pitchFamily="2" charset="0"/>
              <a:cs typeface="MV Boli" panose="02000500030200090000" pitchFamily="2" charset="0"/>
            </a:endParaRPr>
          </a:p>
        </p:txBody>
      </p:sp>
      <p:pic>
        <p:nvPicPr>
          <p:cNvPr id="3" name="Picture 2"/>
          <p:cNvPicPr>
            <a:picLocks noChangeAspect="1"/>
          </p:cNvPicPr>
          <p:nvPr/>
        </p:nvPicPr>
        <p:blipFill>
          <a:blip r:embed="rId6"/>
          <a:stretch>
            <a:fillRect/>
          </a:stretch>
        </p:blipFill>
        <p:spPr>
          <a:xfrm>
            <a:off x="8791175" y="2103887"/>
            <a:ext cx="3050109" cy="3765176"/>
          </a:xfrm>
          <a:prstGeom prst="rect">
            <a:avLst/>
          </a:prstGeom>
        </p:spPr>
      </p:pic>
    </p:spTree>
    <p:extLst>
      <p:ext uri="{BB962C8B-B14F-4D97-AF65-F5344CB8AC3E}">
        <p14:creationId xmlns:p14="http://schemas.microsoft.com/office/powerpoint/2010/main" val="1852916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Objects</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986484" y="1825625"/>
            <a:ext cx="6716486" cy="4351338"/>
          </a:xfrm>
        </p:spPr>
        <p:txBody>
          <a:bodyPr>
            <a:noAutofit/>
          </a:bodyPr>
          <a:lstStyle/>
          <a:p>
            <a:pPr marL="0" indent="0">
              <a:buNone/>
            </a:pPr>
            <a:r>
              <a:rPr lang="en-US" dirty="0" smtClean="0">
                <a:latin typeface="Calibri" charset="0"/>
                <a:ea typeface="Calibri" charset="0"/>
                <a:cs typeface="Calibri" charset="0"/>
              </a:rPr>
              <a:t>Certain objects that can be used are tiles, marble, stones, etc</a:t>
            </a:r>
            <a:r>
              <a:rPr lang="en-US" dirty="0" smtClean="0">
                <a:latin typeface="Calibri" charset="0"/>
                <a:ea typeface="Calibri" charset="0"/>
                <a:cs typeface="Calibri" charset="0"/>
              </a:rPr>
              <a:t>.</a:t>
            </a:r>
            <a:endParaRPr lang="en-US" dirty="0" smtClean="0">
              <a:latin typeface="Calibri" charset="0"/>
              <a:ea typeface="Calibri" charset="0"/>
              <a:cs typeface="Calibri" charset="0"/>
            </a:endParaRPr>
          </a:p>
          <a:p>
            <a:pPr marL="0" indent="0">
              <a:buNone/>
            </a:pPr>
            <a:r>
              <a:rPr lang="en-US" dirty="0" smtClean="0">
                <a:latin typeface="Calibri" charset="0"/>
                <a:ea typeface="Calibri" charset="0"/>
                <a:cs typeface="Calibri" charset="0"/>
              </a:rPr>
              <a:t>The art of putting together or assembling objects are </a:t>
            </a:r>
            <a:r>
              <a:rPr lang="en-US" b="1" dirty="0" smtClean="0">
                <a:latin typeface="Calibri" charset="0"/>
                <a:ea typeface="Calibri" charset="0"/>
                <a:cs typeface="Calibri" charset="0"/>
              </a:rPr>
              <a:t>Mosaics</a:t>
            </a:r>
            <a:r>
              <a:rPr lang="en-US" dirty="0" smtClean="0">
                <a:latin typeface="Calibri" charset="0"/>
                <a:ea typeface="Calibri" charset="0"/>
                <a:cs typeface="Calibri" charset="0"/>
              </a:rPr>
              <a:t>. They are small pieces, normally roughly quadratic, of stone or glass of different colors that are used to create a pattern or picture</a:t>
            </a:r>
            <a:r>
              <a:rPr lang="en-US" dirty="0" smtClean="0">
                <a:latin typeface="Calibri" charset="0"/>
                <a:ea typeface="Calibri" charset="0"/>
                <a:cs typeface="Calibri" charset="0"/>
              </a:rPr>
              <a:t>.</a:t>
            </a:r>
            <a:endParaRPr lang="en-US" dirty="0" smtClean="0">
              <a:latin typeface="Calibri" charset="0"/>
              <a:ea typeface="Calibri" charset="0"/>
              <a:cs typeface="Calibri" charset="0"/>
            </a:endParaRPr>
          </a:p>
          <a:p>
            <a:pPr marL="0" indent="0">
              <a:buNone/>
            </a:pPr>
            <a:r>
              <a:rPr lang="en-US" dirty="0" smtClean="0">
                <a:latin typeface="Calibri" charset="0"/>
                <a:ea typeface="Calibri" charset="0"/>
                <a:cs typeface="Calibri" charset="0"/>
              </a:rPr>
              <a:t>They are often found in cathedrals, churches, and temples as a spiritual significance of interior design.</a:t>
            </a:r>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26322873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Paper Products</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838200" y="1825625"/>
            <a:ext cx="5932251" cy="4351338"/>
          </a:xfrm>
        </p:spPr>
        <p:txBody>
          <a:bodyPr>
            <a:normAutofit/>
          </a:bodyPr>
          <a:lstStyle/>
          <a:p>
            <a:pPr marL="0" indent="0">
              <a:buNone/>
            </a:pPr>
            <a:r>
              <a:rPr lang="en-US" dirty="0" smtClean="0">
                <a:latin typeface="Calibri" charset="0"/>
                <a:ea typeface="Calibri" charset="0"/>
                <a:cs typeface="Calibri" charset="0"/>
              </a:rPr>
              <a:t>Paper of various colors and textures can assembled into a body of work. When placed into an object for decoration, it is known as Decoupage.</a:t>
            </a:r>
          </a:p>
          <a:p>
            <a:pPr marL="0" indent="0">
              <a:buNone/>
            </a:pPr>
            <a:r>
              <a:rPr lang="en-US" b="1" dirty="0" smtClean="0">
                <a:latin typeface="Calibri" charset="0"/>
                <a:ea typeface="Calibri" charset="0"/>
                <a:cs typeface="Calibri" charset="0"/>
              </a:rPr>
              <a:t>Decoupage</a:t>
            </a:r>
            <a:r>
              <a:rPr lang="en-US" dirty="0" smtClean="0">
                <a:latin typeface="Calibri" charset="0"/>
                <a:ea typeface="Calibri" charset="0"/>
                <a:cs typeface="Calibri" charset="0"/>
              </a:rPr>
              <a:t> can involve adding multiple copies of the same image, cut and layered to add apparent depth</a:t>
            </a:r>
            <a:r>
              <a:rPr lang="en-US" dirty="0" smtClean="0">
                <a:latin typeface="Calibri" charset="0"/>
                <a:ea typeface="Calibri" charset="0"/>
                <a:cs typeface="Calibri" charset="0"/>
              </a:rPr>
              <a:t>. The picture is usually coated with varnish or some sort of sealant.</a:t>
            </a:r>
            <a:endParaRPr lang="en-US" dirty="0">
              <a:latin typeface="Calibri" charset="0"/>
              <a:ea typeface="Calibri" charset="0"/>
              <a:cs typeface="Calibri" charset="0"/>
            </a:endParaRPr>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33552928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000" b="1" dirty="0" smtClean="0">
                <a:latin typeface="Freestyle Script" panose="030804020302050B0404" pitchFamily="66" charset="0"/>
              </a:rPr>
              <a:t>Pictures</a:t>
            </a:r>
            <a:endParaRPr lang="en-US" sz="5000" b="1" dirty="0">
              <a:latin typeface="Freestyle Script" panose="030804020302050B0404" pitchFamily="66" charset="0"/>
            </a:endParaRPr>
          </a:p>
        </p:txBody>
      </p:sp>
      <p:sp>
        <p:nvSpPr>
          <p:cNvPr id="3" name="Content Placeholder 2"/>
          <p:cNvSpPr>
            <a:spLocks noGrp="1"/>
          </p:cNvSpPr>
          <p:nvPr>
            <p:ph idx="1"/>
          </p:nvPr>
        </p:nvSpPr>
        <p:spPr>
          <a:xfrm>
            <a:off x="838200" y="1825625"/>
            <a:ext cx="6180438" cy="4351338"/>
          </a:xfrm>
        </p:spPr>
        <p:txBody>
          <a:bodyPr>
            <a:normAutofit/>
          </a:bodyPr>
          <a:lstStyle/>
          <a:p>
            <a:pPr marL="0" indent="0">
              <a:buNone/>
            </a:pPr>
            <a:r>
              <a:rPr lang="en-US" dirty="0" smtClean="0">
                <a:latin typeface="Calibri" charset="0"/>
                <a:ea typeface="Calibri" charset="0"/>
                <a:cs typeface="Calibri" charset="0"/>
              </a:rPr>
              <a:t>Collages made from photographs, or parts of photographs, is called Photomontage.</a:t>
            </a:r>
          </a:p>
          <a:p>
            <a:pPr marL="0" indent="0">
              <a:buNone/>
            </a:pPr>
            <a:r>
              <a:rPr lang="en-US" b="1" dirty="0" smtClean="0">
                <a:latin typeface="Calibri" charset="0"/>
                <a:ea typeface="Calibri" charset="0"/>
                <a:cs typeface="Calibri" charset="0"/>
              </a:rPr>
              <a:t>Photomontage</a:t>
            </a:r>
            <a:r>
              <a:rPr lang="en-US" dirty="0" smtClean="0">
                <a:latin typeface="Calibri" charset="0"/>
                <a:ea typeface="Calibri" charset="0"/>
                <a:cs typeface="Calibri" charset="0"/>
              </a:rPr>
              <a:t> is the process of making a composite photograph by cutting and joining a number of photographs. The same method is accomplished today using photo-editing software.</a:t>
            </a:r>
          </a:p>
          <a:p>
            <a:pPr marL="0" indent="0">
              <a:buNone/>
            </a:pPr>
            <a:r>
              <a:rPr lang="en-US" dirty="0" smtClean="0">
                <a:latin typeface="Calibri" charset="0"/>
                <a:ea typeface="Calibri" charset="0"/>
                <a:cs typeface="Calibri" charset="0"/>
              </a:rPr>
              <a:t>The technique is referred to as </a:t>
            </a:r>
            <a:r>
              <a:rPr lang="en-US" b="1" dirty="0" smtClean="0">
                <a:latin typeface="Calibri" charset="0"/>
                <a:ea typeface="Calibri" charset="0"/>
                <a:cs typeface="Calibri" charset="0"/>
              </a:rPr>
              <a:t>compositing</a:t>
            </a:r>
            <a:r>
              <a:rPr lang="en-US" sz="2500" dirty="0" smtClean="0">
                <a:latin typeface="Calibri" charset="0"/>
                <a:ea typeface="Calibri" charset="0"/>
                <a:cs typeface="Calibri" charset="0"/>
              </a:rPr>
              <a:t>.</a:t>
            </a:r>
            <a:endParaRPr lang="en-US" sz="2500" dirty="0">
              <a:latin typeface="Calibri" charset="0"/>
              <a:ea typeface="Calibri" charset="0"/>
              <a:cs typeface="Calibri" charset="0"/>
            </a:endParaRPr>
          </a:p>
        </p:txBody>
      </p:sp>
      <p:pic>
        <p:nvPicPr>
          <p:cNvPr id="4" name="Picture 3">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5" name="Picture 4">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Tree>
    <p:extLst>
      <p:ext uri="{BB962C8B-B14F-4D97-AF65-F5344CB8AC3E}">
        <p14:creationId xmlns:p14="http://schemas.microsoft.com/office/powerpoint/2010/main" val="9318535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500" b="1" dirty="0" smtClean="0">
                <a:latin typeface="Freestyle Script" panose="030804020302050B0404" pitchFamily="66" charset="0"/>
              </a:rPr>
              <a:t>Drawing</a:t>
            </a:r>
            <a:endParaRPr lang="en-US" sz="5500" b="1" dirty="0">
              <a:latin typeface="Freestyle Script" panose="030804020302050B0404" pitchFamily="66" charset="0"/>
            </a:endParaRPr>
          </a:p>
        </p:txBody>
      </p:sp>
      <p:sp>
        <p:nvSpPr>
          <p:cNvPr id="5" name="Content Placeholder 4"/>
          <p:cNvSpPr>
            <a:spLocks noGrp="1"/>
          </p:cNvSpPr>
          <p:nvPr>
            <p:ph idx="1"/>
          </p:nvPr>
        </p:nvSpPr>
        <p:spPr>
          <a:xfrm>
            <a:off x="838200" y="1825625"/>
            <a:ext cx="6551141" cy="4456638"/>
          </a:xfrm>
        </p:spPr>
        <p:txBody>
          <a:bodyPr>
            <a:normAutofit/>
          </a:bodyPr>
          <a:lstStyle/>
          <a:p>
            <a:pPr marL="0" indent="0">
              <a:buNone/>
            </a:pPr>
            <a:r>
              <a:rPr lang="is-IS" dirty="0" smtClean="0"/>
              <a:t>… is a technique in which a person uses various drawing instruments to mark paper or another two-dimensional medium.</a:t>
            </a:r>
          </a:p>
          <a:p>
            <a:pPr marL="0" indent="0">
              <a:buNone/>
            </a:pPr>
            <a:r>
              <a:rPr lang="en-US" dirty="0" smtClean="0"/>
              <a:t>Drawing has been a popular and fundamental means of public expression throughout human history. It is one of the simplest and efficient means of communicating visual ideas.</a:t>
            </a:r>
          </a:p>
          <a:p>
            <a:pPr marL="0" indent="0">
              <a:buNone/>
            </a:pPr>
            <a:r>
              <a:rPr lang="en-US" dirty="0" smtClean="0"/>
              <a:t>It is one of the most common artistic activities.</a:t>
            </a:r>
          </a:p>
          <a:p>
            <a:pPr marL="0" indent="0">
              <a:buNone/>
            </a:pPr>
            <a:endParaRPr lang="en-US" sz="2500" dirty="0"/>
          </a:p>
        </p:txBody>
      </p:sp>
      <p:pic>
        <p:nvPicPr>
          <p:cNvPr id="6" name="Picture 5">
            <a:hlinkClick r:id="" action="ppaction://hlinkshowjump?jump=previous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6" y="6282343"/>
            <a:ext cx="1136779" cy="560802"/>
          </a:xfrm>
          <a:prstGeom prst="rect">
            <a:avLst/>
          </a:prstGeom>
        </p:spPr>
      </p:pic>
      <p:pic>
        <p:nvPicPr>
          <p:cNvPr id="7" name="Picture 6">
            <a:hlinkClick r:id="" action="ppaction://hlinkshowjump?jump=nextslide"/>
          </p:cNvPr>
          <p:cNvPicPr>
            <a:picLocks noChangeAspect="1"/>
          </p:cNvPicPr>
          <p:nvPr/>
        </p:nvPicPr>
        <p:blipFill>
          <a:blip r:embed="rId4"/>
          <a:stretch>
            <a:fillRect/>
          </a:stretch>
        </p:blipFill>
        <p:spPr>
          <a:xfrm rot="10800000">
            <a:off x="10961574" y="6282264"/>
            <a:ext cx="1140051" cy="560881"/>
          </a:xfrm>
          <a:prstGeom prst="rect">
            <a:avLst/>
          </a:prstGeom>
        </p:spPr>
      </p:pic>
      <p:sp>
        <p:nvSpPr>
          <p:cNvPr id="8" name="TextBox 7"/>
          <p:cNvSpPr txBox="1"/>
          <p:nvPr/>
        </p:nvSpPr>
        <p:spPr>
          <a:xfrm>
            <a:off x="5065659" y="6307663"/>
            <a:ext cx="2060681" cy="553998"/>
          </a:xfrm>
          <a:prstGeom prst="rect">
            <a:avLst/>
          </a:prstGeom>
          <a:noFill/>
        </p:spPr>
        <p:txBody>
          <a:bodyPr wrap="square" rtlCol="0">
            <a:spAutoFit/>
          </a:bodyPr>
          <a:lstStyle/>
          <a:p>
            <a:r>
              <a:rPr lang="en-US" sz="3000" b="1" dirty="0" smtClean="0">
                <a:latin typeface="MV Boli" panose="02000500030200090000" pitchFamily="2" charset="0"/>
                <a:cs typeface="MV Boli" panose="02000500030200090000" pitchFamily="2" charset="0"/>
                <a:hlinkClick r:id="rId5" action="ppaction://hlinksldjump"/>
              </a:rPr>
              <a:t>Techniques</a:t>
            </a:r>
            <a:endParaRPr lang="en-US" sz="3000" b="1" dirty="0">
              <a:latin typeface="MV Boli" panose="02000500030200090000" pitchFamily="2" charset="0"/>
              <a:cs typeface="MV Boli" panose="02000500030200090000" pitchFamily="2" charset="0"/>
            </a:endParaRPr>
          </a:p>
        </p:txBody>
      </p:sp>
    </p:spTree>
    <p:extLst>
      <p:ext uri="{BB962C8B-B14F-4D97-AF65-F5344CB8AC3E}">
        <p14:creationId xmlns:p14="http://schemas.microsoft.com/office/powerpoint/2010/main" val="12788020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2703</TotalTime>
  <Words>1512</Words>
  <Application>Microsoft Macintosh PowerPoint</Application>
  <PresentationFormat>Widescreen</PresentationFormat>
  <Paragraphs>108</Paragraphs>
  <Slides>26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Calibri</vt:lpstr>
      <vt:lpstr>Calibri Light</vt:lpstr>
      <vt:lpstr>Freestyle Script</vt:lpstr>
      <vt:lpstr>MV Boli</vt:lpstr>
      <vt:lpstr>Arial</vt:lpstr>
      <vt:lpstr>Office Theme</vt:lpstr>
      <vt:lpstr>Mixed Media Art</vt:lpstr>
      <vt:lpstr>In the world of Art…</vt:lpstr>
      <vt:lpstr>The composition…</vt:lpstr>
      <vt:lpstr>The Techniques…</vt:lpstr>
      <vt:lpstr>Collaging</vt:lpstr>
      <vt:lpstr>Objects</vt:lpstr>
      <vt:lpstr>Paper Products</vt:lpstr>
      <vt:lpstr>Pictures</vt:lpstr>
      <vt:lpstr>Drawing</vt:lpstr>
      <vt:lpstr>Charcoal</vt:lpstr>
      <vt:lpstr>Colored Pencil</vt:lpstr>
      <vt:lpstr>Graphite</vt:lpstr>
      <vt:lpstr>Ink</vt:lpstr>
      <vt:lpstr>Marker</vt:lpstr>
      <vt:lpstr>Pastel</vt:lpstr>
      <vt:lpstr>Painting</vt:lpstr>
      <vt:lpstr>Acrylic</vt:lpstr>
      <vt:lpstr>Encaustic</vt:lpstr>
      <vt:lpstr>Gouache</vt:lpstr>
      <vt:lpstr>Ink</vt:lpstr>
      <vt:lpstr>Oil</vt:lpstr>
      <vt:lpstr>Watercolor</vt:lpstr>
      <vt:lpstr>Stenciling</vt:lpstr>
      <vt:lpstr>Aerosol</vt:lpstr>
      <vt:lpstr>Ink</vt:lpstr>
      <vt:lpstr>References</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Zbik, Robert</dc:creator>
  <cp:lastModifiedBy>Ryan A Zbik</cp:lastModifiedBy>
  <cp:revision>55</cp:revision>
  <dcterms:created xsi:type="dcterms:W3CDTF">2017-04-11T21:41:10Z</dcterms:created>
  <dcterms:modified xsi:type="dcterms:W3CDTF">2017-04-25T04:51:26Z</dcterms:modified>
</cp:coreProperties>
</file>