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ng&amp;ehk=L72I9xwmjyieJBnPrKV7gg&amp;r=0&amp;pid=OfficeInsert" ContentType="image/p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8" r:id="rId4"/>
    <p:sldId id="269" r:id="rId5"/>
    <p:sldId id="257" r:id="rId6"/>
    <p:sldId id="258" r:id="rId7"/>
    <p:sldId id="264" r:id="rId8"/>
    <p:sldId id="265" r:id="rId9"/>
    <p:sldId id="266" r:id="rId10"/>
    <p:sldId id="262" r:id="rId11"/>
    <p:sldId id="263" r:id="rId12"/>
    <p:sldId id="270" r:id="rId13"/>
    <p:sldId id="271" r:id="rId14"/>
    <p:sldId id="272" r:id="rId15"/>
    <p:sldId id="273" r:id="rId16"/>
    <p:sldId id="274" r:id="rId17"/>
    <p:sldId id="27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49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9D0C39D-399C-4A8D-831E-EDA22AB88B72}" type="datetimeFigureOut">
              <a:rPr lang="en-US" smtClean="0"/>
              <a:t>4/18/2017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752317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145269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529424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788587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9D0C39D-399C-4A8D-831E-EDA22AB88B72}" type="datetimeFigureOut">
              <a:rPr lang="en-US" smtClean="0"/>
              <a:t>4/18/2017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425004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9D0C39D-399C-4A8D-831E-EDA22AB88B72}" type="datetimeFigureOut">
              <a:rPr lang="en-US" smtClean="0"/>
              <a:t>4/18/2017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3936036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9D0C39D-399C-4A8D-831E-EDA22AB88B72}" type="datetimeFigureOut">
              <a:rPr lang="en-US" smtClean="0"/>
              <a:t>4/18/2017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3044673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9D0C39D-399C-4A8D-831E-EDA22AB88B72}" type="datetimeFigureOut">
              <a:rPr lang="en-US" smtClean="0"/>
              <a:t>4/18/2017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947525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D0C39D-399C-4A8D-831E-EDA22AB88B72}" type="datetimeFigureOut">
              <a:rPr lang="en-US" smtClean="0"/>
              <a:t>4/18/2017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857667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9D0C39D-399C-4A8D-831E-EDA22AB88B72}" type="datetimeFigureOut">
              <a:rPr lang="en-US" smtClean="0"/>
              <a:t>4/18/2017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757714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9D0C39D-399C-4A8D-831E-EDA22AB88B72}" type="datetimeFigureOut">
              <a:rPr lang="en-US" smtClean="0"/>
              <a:t>4/18/2017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1997939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0C39D-399C-4A8D-831E-EDA22AB88B72}" type="datetimeFigureOut">
              <a:rPr lang="en-US" smtClean="0"/>
              <a:t>4/18/2017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9254C0-C90D-4DE2-AFBD-300D1269C52B}" type="slidenum">
              <a:rPr lang="en-US" smtClean="0"/>
              <a:t>‹#›</a:t>
            </a:fld>
            <a:endParaRPr lang="en-US"/>
          </a:p>
        </p:txBody>
      </p:sp>
    </p:spTree>
    <p:extLst>
      <p:ext uri="{BB962C8B-B14F-4D97-AF65-F5344CB8AC3E}">
        <p14:creationId xmlns:p14="http://schemas.microsoft.com/office/powerpoint/2010/main" val="22464878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9.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0.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3.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5.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7.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amp;ehk=L72I9xwmjyieJBnPrKV7gg&amp;r=0&amp;pid=OfficeInsert"/><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amp;ehk=L72I9xwmjyieJBnPrKV7gg&amp;r=0&amp;pid=OfficeInsert"/><Relationship Id="rId7"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6.pn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3.png&amp;ehk=L72I9xwmjyieJBnPrKV7gg&amp;r=0&amp;pid=OfficeInsert"/><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5.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3.xml"/><Relationship Id="rId18" Type="http://schemas.openxmlformats.org/officeDocument/2006/relationships/image" Target="../media/image9.jpg"/><Relationship Id="rId3" Type="http://schemas.openxmlformats.org/officeDocument/2006/relationships/image" Target="../media/image3.png&amp;ehk=L72I9xwmjyieJBnPrKV7gg&amp;r=0&amp;pid=OfficeInsert"/><Relationship Id="rId7" Type="http://schemas.openxmlformats.org/officeDocument/2006/relationships/slide" Target="slide9.xml"/><Relationship Id="rId12" Type="http://schemas.openxmlformats.org/officeDocument/2006/relationships/slide" Target="slide12.xml"/><Relationship Id="rId17" Type="http://schemas.openxmlformats.org/officeDocument/2006/relationships/slide" Target="slide17.xml"/><Relationship Id="rId2" Type="http://schemas.openxmlformats.org/officeDocument/2006/relationships/image" Target="../media/image2.jpg"/><Relationship Id="rId16" Type="http://schemas.openxmlformats.org/officeDocument/2006/relationships/slide" Target="slide16.xml"/><Relationship Id="rId1" Type="http://schemas.openxmlformats.org/officeDocument/2006/relationships/slideLayout" Target="../slideLayouts/slideLayout4.xml"/><Relationship Id="rId6" Type="http://schemas.openxmlformats.org/officeDocument/2006/relationships/slide" Target="slide8.xml"/><Relationship Id="rId11" Type="http://schemas.openxmlformats.org/officeDocument/2006/relationships/slide" Target="slide4.xml"/><Relationship Id="rId5" Type="http://schemas.openxmlformats.org/officeDocument/2006/relationships/slide" Target="slide7.xml"/><Relationship Id="rId15" Type="http://schemas.openxmlformats.org/officeDocument/2006/relationships/slide" Target="slide15.xml"/><Relationship Id="rId10" Type="http://schemas.openxmlformats.org/officeDocument/2006/relationships/image" Target="../media/image8.jpg"/><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6.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slide" Target="slide7.xml"/><Relationship Id="rId5" Type="http://schemas.openxmlformats.org/officeDocument/2006/relationships/slide" Target="slide9.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8.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638" y="-1"/>
            <a:ext cx="12352638" cy="69421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26495378"/>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357"/>
            <a:ext cx="12192000" cy="6858000"/>
          </a:xfrm>
          <a:prstGeom prst="rect">
            <a:avLst/>
          </a:prstGeom>
        </p:spPr>
      </p:pic>
      <p:sp>
        <p:nvSpPr>
          <p:cNvPr id="2" name="Title 1"/>
          <p:cNvSpPr>
            <a:spLocks noGrp="1"/>
          </p:cNvSpPr>
          <p:nvPr>
            <p:ph type="title"/>
          </p:nvPr>
        </p:nvSpPr>
        <p:spPr>
          <a:xfrm>
            <a:off x="169578" y="1076582"/>
            <a:ext cx="1917794" cy="1325563"/>
          </a:xfrm>
        </p:spPr>
        <p:txBody>
          <a:bodyPr/>
          <a:lstStyle/>
          <a:p>
            <a:r>
              <a:rPr lang="en-US" dirty="0">
                <a:solidFill>
                  <a:srgbClr val="FF0000"/>
                </a:solidFill>
              </a:rPr>
              <a:t>Lisbeth</a:t>
            </a:r>
          </a:p>
        </p:txBody>
      </p:sp>
      <p:sp>
        <p:nvSpPr>
          <p:cNvPr id="4" name="Content Placeholder 3"/>
          <p:cNvSpPr>
            <a:spLocks noGrp="1"/>
          </p:cNvSpPr>
          <p:nvPr>
            <p:ph sz="half" idx="2"/>
          </p:nvPr>
        </p:nvSpPr>
        <p:spPr>
          <a:xfrm>
            <a:off x="6218538" y="1393224"/>
            <a:ext cx="5181600" cy="4351338"/>
          </a:xfrm>
        </p:spPr>
        <p:txBody>
          <a:bodyPr>
            <a:noAutofit/>
          </a:bodyPr>
          <a:lstStyle/>
          <a:p>
            <a:r>
              <a:rPr lang="en-US" sz="2200" dirty="0"/>
              <a:t>In real life she is known as Rika Shinozaki</a:t>
            </a:r>
          </a:p>
          <a:p>
            <a:r>
              <a:rPr lang="en-US" sz="2200" dirty="0"/>
              <a:t>She is a Blacksmith in SAO and one day Kirito visited her shop in order to get a custom sword similar to his current one, the Elucidator. However, he ended up breaking her best sword while testing the sword's durability.</a:t>
            </a:r>
          </a:p>
          <a:p>
            <a:r>
              <a:rPr lang="en-US" sz="2200" dirty="0"/>
              <a:t>She became Kirito’s personal Blacksmith after she created the Dark Repulser for him</a:t>
            </a:r>
          </a:p>
          <a:p>
            <a:r>
              <a:rPr lang="en-US" sz="2200" dirty="0"/>
              <a:t>After the game being cleared she realized that only Kirito could have cleared the game and she shouted that she loved him and that she swore she would see him again.</a:t>
            </a:r>
          </a:p>
        </p:txBody>
      </p:sp>
      <p:pic>
        <p:nvPicPr>
          <p:cNvPr id="12" name="Content Placeholder 11"/>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182428" y="842638"/>
            <a:ext cx="2076371" cy="5334325"/>
          </a:xfrm>
        </p:spPr>
      </p:pic>
      <p:sp>
        <p:nvSpPr>
          <p:cNvPr id="13" name="Arrow: Right 12">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Left 13">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hlinkClick r:id="rId6" action="ppaction://hlinksldjump"/>
          </p:cNvPr>
          <p:cNvSpPr txBox="1"/>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244576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dirty="0">
                <a:solidFill>
                  <a:srgbClr val="FF0000"/>
                </a:solidFill>
              </a:rPr>
              <a:t>Agil</a:t>
            </a:r>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23743" y="523441"/>
            <a:ext cx="2099079" cy="5653522"/>
          </a:xfrm>
        </p:spPr>
      </p:pic>
      <p:sp>
        <p:nvSpPr>
          <p:cNvPr id="4" name="Content Placeholder 3"/>
          <p:cNvSpPr>
            <a:spLocks noGrp="1"/>
          </p:cNvSpPr>
          <p:nvPr>
            <p:ph sz="half" idx="2"/>
          </p:nvPr>
        </p:nvSpPr>
        <p:spPr>
          <a:xfrm>
            <a:off x="6159668" y="1464640"/>
            <a:ext cx="5181600" cy="4351338"/>
          </a:xfrm>
        </p:spPr>
        <p:txBody>
          <a:bodyPr>
            <a:noAutofit/>
          </a:bodyPr>
          <a:lstStyle/>
          <a:p>
            <a:r>
              <a:rPr lang="en-US" sz="2200" dirty="0"/>
              <a:t>In real life he is known as Andrew Gilbert Mills </a:t>
            </a:r>
          </a:p>
          <a:p>
            <a:r>
              <a:rPr lang="en-US" sz="2200" dirty="0"/>
              <a:t>He was a veteran axe-wielder and a merchant who owned a shop in Algade, a city on the 50th Floor of Aincrad.</a:t>
            </a:r>
          </a:p>
          <a:p>
            <a:r>
              <a:rPr lang="en-US" sz="2200" dirty="0"/>
              <a:t>After Sao was cleared he showed a screenshot taken in ALfheim Online of what appeared to be Asuna. This is what caused Kirito to go into Alfheim Online to find Asuna and free her from that game.</a:t>
            </a:r>
          </a:p>
          <a:p>
            <a:r>
              <a:rPr lang="en-US" sz="2200" dirty="0"/>
              <a:t>Before the game was cleared Kirito thanked Agil for always helping and supporting the mid-level players of the game in order to reach the front lines.</a:t>
            </a:r>
          </a:p>
        </p:txBody>
      </p:sp>
      <p:sp>
        <p:nvSpPr>
          <p:cNvPr id="9" name="Arrow: Right 8">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hlinkClick r:id="rId6"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723476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05640" y="702790"/>
            <a:ext cx="3684373" cy="1325563"/>
          </a:xfrm>
        </p:spPr>
        <p:txBody>
          <a:bodyPr/>
          <a:lstStyle/>
          <a:p>
            <a:r>
              <a:rPr lang="en-US" dirty="0">
                <a:solidFill>
                  <a:srgbClr val="FF0000"/>
                </a:solidFill>
                <a:latin typeface="+mn-lt"/>
              </a:rPr>
              <a:t>Kayaba </a:t>
            </a:r>
            <a:br>
              <a:rPr lang="en-US" dirty="0">
                <a:solidFill>
                  <a:srgbClr val="FF0000"/>
                </a:solidFill>
                <a:latin typeface="+mn-lt"/>
              </a:rPr>
            </a:br>
            <a:r>
              <a:rPr lang="en-US" dirty="0">
                <a:solidFill>
                  <a:srgbClr val="FF0000"/>
                </a:solidFill>
                <a:latin typeface="+mn-lt"/>
              </a:rPr>
              <a:t>Akihiko</a:t>
            </a:r>
          </a:p>
        </p:txBody>
      </p:sp>
      <p:pic>
        <p:nvPicPr>
          <p:cNvPr id="20" name="Content Placeholder 1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879643" y="889686"/>
            <a:ext cx="1536786" cy="5287277"/>
          </a:xfrm>
        </p:spPr>
      </p:pic>
      <p:sp>
        <p:nvSpPr>
          <p:cNvPr id="4" name="Content Placeholder 3"/>
          <p:cNvSpPr>
            <a:spLocks noGrp="1"/>
          </p:cNvSpPr>
          <p:nvPr>
            <p:ph sz="half" idx="2"/>
          </p:nvPr>
        </p:nvSpPr>
        <p:spPr>
          <a:xfrm>
            <a:off x="6218538" y="1365571"/>
            <a:ext cx="5181600" cy="4351338"/>
          </a:xfrm>
        </p:spPr>
        <p:txBody>
          <a:bodyPr>
            <a:noAutofit/>
          </a:bodyPr>
          <a:lstStyle/>
          <a:p>
            <a:r>
              <a:rPr lang="en-US" sz="2200" dirty="0"/>
              <a:t>He is the development director and GM of SAO. He created the Nerve Gear.</a:t>
            </a:r>
          </a:p>
          <a:p>
            <a:r>
              <a:rPr lang="en-US" sz="2200" dirty="0"/>
              <a:t>He is also known as Heathcliff the leader of the guild Knights of the Blood.</a:t>
            </a:r>
          </a:p>
          <a:p>
            <a:r>
              <a:rPr lang="en-US" sz="2200" dirty="0"/>
              <a:t>He was considered to be strongest player in the game</a:t>
            </a:r>
          </a:p>
          <a:p>
            <a:r>
              <a:rPr lang="en-US" sz="2200" dirty="0"/>
              <a:t>Kirito deduced his true identity on the 75</a:t>
            </a:r>
            <a:r>
              <a:rPr lang="en-US" sz="2200" baseline="30000" dirty="0"/>
              <a:t>th</a:t>
            </a:r>
            <a:r>
              <a:rPr lang="en-US" sz="2200" dirty="0"/>
              <a:t> floor that he is the final boss waiting on the 100</a:t>
            </a:r>
            <a:r>
              <a:rPr lang="en-US" sz="2200" baseline="30000" dirty="0"/>
              <a:t>th</a:t>
            </a:r>
            <a:r>
              <a:rPr lang="en-US" sz="2200" dirty="0"/>
              <a:t> floor.</a:t>
            </a:r>
          </a:p>
          <a:p>
            <a:r>
              <a:rPr lang="en-US" sz="2200" dirty="0"/>
              <a:t>Then thanks to a miracle in the game allowing Kirito to launch one final attack after his hit points were depleted, Kirito managed to defeat Heathcliff and free all the trapped players from Sword Art Online.</a:t>
            </a:r>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195183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58578" y="1162843"/>
            <a:ext cx="3346622" cy="1325563"/>
          </a:xfrm>
        </p:spPr>
        <p:txBody>
          <a:bodyPr/>
          <a:lstStyle/>
          <a:p>
            <a:r>
              <a:rPr lang="en-US" dirty="0">
                <a:solidFill>
                  <a:srgbClr val="FF0000"/>
                </a:solidFill>
              </a:rPr>
              <a:t>Laughing Coffin</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32494" y="1825625"/>
            <a:ext cx="2652327" cy="4446547"/>
          </a:xfrm>
        </p:spPr>
      </p:pic>
      <p:sp>
        <p:nvSpPr>
          <p:cNvPr id="4" name="Content Placeholder 3"/>
          <p:cNvSpPr>
            <a:spLocks noGrp="1"/>
          </p:cNvSpPr>
          <p:nvPr>
            <p:ph sz="half" idx="2"/>
          </p:nvPr>
        </p:nvSpPr>
        <p:spPr>
          <a:xfrm>
            <a:off x="6218538" y="1725825"/>
            <a:ext cx="5181600" cy="4351338"/>
          </a:xfrm>
        </p:spPr>
        <p:txBody>
          <a:bodyPr>
            <a:noAutofit/>
          </a:bodyPr>
          <a:lstStyle/>
          <a:p>
            <a:r>
              <a:rPr lang="en-US" sz="2200" dirty="0"/>
              <a:t>Laughing Coffin is a guild started by players that ambushed players to steal items in exchange for those players lives. </a:t>
            </a:r>
          </a:p>
          <a:p>
            <a:r>
              <a:rPr lang="en-US" sz="2200" dirty="0"/>
              <a:t>One method of killing players involved inflicting paralysis on a player and then killing them slowly and painfully.</a:t>
            </a:r>
          </a:p>
          <a:p>
            <a:r>
              <a:rPr lang="en-US" sz="2200" dirty="0"/>
              <a:t> Kirito and the main guilds went to stop them from killing. Just before they reached the designated location, Laughing Coffin decided to ambush them instead.</a:t>
            </a:r>
          </a:p>
          <a:p>
            <a:r>
              <a:rPr lang="en-US" sz="2200" dirty="0"/>
              <a:t>They lost that fight and 3 of the members were killed by Kirito.</a:t>
            </a:r>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391630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30543" y="1019477"/>
            <a:ext cx="2374557" cy="1325563"/>
          </a:xfrm>
        </p:spPr>
        <p:txBody>
          <a:bodyPr/>
          <a:lstStyle/>
          <a:p>
            <a:r>
              <a:rPr lang="en-US" dirty="0">
                <a:solidFill>
                  <a:srgbClr val="FF0000"/>
                </a:solidFill>
                <a:latin typeface="+mn-lt"/>
              </a:rPr>
              <a:t>Nobuyuki </a:t>
            </a:r>
            <a:br>
              <a:rPr lang="en-US" dirty="0">
                <a:solidFill>
                  <a:srgbClr val="FF0000"/>
                </a:solidFill>
                <a:latin typeface="+mn-lt"/>
              </a:rPr>
            </a:br>
            <a:r>
              <a:rPr lang="en-US" dirty="0" err="1">
                <a:solidFill>
                  <a:srgbClr val="FF0000"/>
                </a:solidFill>
                <a:latin typeface="+mn-lt"/>
              </a:rPr>
              <a:t>Sugo</a:t>
            </a:r>
            <a:endParaRPr lang="en-US" dirty="0">
              <a:solidFill>
                <a:srgbClr val="FF0000"/>
              </a:solidFill>
              <a:latin typeface="+mn-lt"/>
            </a:endParaRP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58852" y="1704375"/>
            <a:ext cx="3454497" cy="4351338"/>
          </a:xfrm>
        </p:spPr>
      </p:pic>
      <p:sp>
        <p:nvSpPr>
          <p:cNvPr id="4" name="Content Placeholder 3"/>
          <p:cNvSpPr>
            <a:spLocks noGrp="1"/>
          </p:cNvSpPr>
          <p:nvPr>
            <p:ph sz="half" idx="2"/>
          </p:nvPr>
        </p:nvSpPr>
        <p:spPr>
          <a:xfrm>
            <a:off x="6218538" y="1244943"/>
            <a:ext cx="5181600" cy="4351338"/>
          </a:xfrm>
        </p:spPr>
        <p:txBody>
          <a:bodyPr>
            <a:noAutofit/>
          </a:bodyPr>
          <a:lstStyle/>
          <a:p>
            <a:r>
              <a:rPr lang="en-US" sz="2200" dirty="0"/>
              <a:t>In Alfheim Online he is known as Fairy King Oberon and secretly the GM of the game.</a:t>
            </a:r>
          </a:p>
          <a:p>
            <a:r>
              <a:rPr lang="en-US" sz="2200" dirty="0"/>
              <a:t> Nobuyuki kept Asuna locked up in a giant bird cage at the top of the World Tree after taking files and data from the SAO servers to keep Asuna from waking up in the real world.</a:t>
            </a:r>
          </a:p>
          <a:p>
            <a:r>
              <a:rPr lang="en-US" sz="2200" dirty="0"/>
              <a:t>Oberon turned the pain absorber to the lowest so anything that happens to the avatar happens to the persons real body.</a:t>
            </a:r>
          </a:p>
          <a:p>
            <a:r>
              <a:rPr lang="en-US" sz="2200" dirty="0"/>
              <a:t>Kayaba Akihiko saved Kirito from dying by giving him Akihiko's ID that allowed Kirito to nullify Oberon's supervisor authority. And destroy his avatar and free Asuna.</a:t>
            </a:r>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718282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27222" y="874239"/>
            <a:ext cx="1670222" cy="1325563"/>
          </a:xfrm>
        </p:spPr>
        <p:txBody>
          <a:bodyPr/>
          <a:lstStyle/>
          <a:p>
            <a:r>
              <a:rPr lang="en-US" dirty="0">
                <a:solidFill>
                  <a:srgbClr val="FF0000"/>
                </a:solidFill>
              </a:rPr>
              <a:t>Death </a:t>
            </a:r>
            <a:br>
              <a:rPr lang="en-US" dirty="0">
                <a:solidFill>
                  <a:srgbClr val="FF0000"/>
                </a:solidFill>
              </a:rPr>
            </a:br>
            <a:r>
              <a:rPr lang="en-US" dirty="0">
                <a:solidFill>
                  <a:srgbClr val="FF0000"/>
                </a:solidFill>
              </a:rPr>
              <a:t>Gun</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78782" y="1244943"/>
            <a:ext cx="2275525" cy="4932020"/>
          </a:xfrm>
        </p:spPr>
      </p:pic>
      <p:sp>
        <p:nvSpPr>
          <p:cNvPr id="4" name="Content Placeholder 3"/>
          <p:cNvSpPr>
            <a:spLocks noGrp="1"/>
          </p:cNvSpPr>
          <p:nvPr>
            <p:ph sz="half" idx="2"/>
          </p:nvPr>
        </p:nvSpPr>
        <p:spPr/>
        <p:txBody>
          <a:bodyPr/>
          <a:lstStyle/>
          <a:p>
            <a:endParaRPr lang="en-US"/>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500216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724460" y="1039512"/>
            <a:ext cx="854676" cy="1325563"/>
          </a:xfrm>
        </p:spPr>
        <p:txBody>
          <a:bodyPr/>
          <a:lstStyle/>
          <a:p>
            <a:r>
              <a:rPr lang="en-US" dirty="0">
                <a:solidFill>
                  <a:srgbClr val="FF0000"/>
                </a:solidFill>
              </a:rPr>
              <a:t>Eiji</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79136" y="1128952"/>
            <a:ext cx="1737124" cy="4926761"/>
          </a:xfrm>
        </p:spPr>
      </p:pic>
      <p:sp>
        <p:nvSpPr>
          <p:cNvPr id="4" name="Content Placeholder 3"/>
          <p:cNvSpPr>
            <a:spLocks noGrp="1"/>
          </p:cNvSpPr>
          <p:nvPr>
            <p:ph sz="half" idx="2"/>
          </p:nvPr>
        </p:nvSpPr>
        <p:spPr/>
        <p:txBody>
          <a:bodyPr/>
          <a:lstStyle/>
          <a:p>
            <a:endParaRPr lang="en-US"/>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021764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166218" y="1244943"/>
            <a:ext cx="4821195" cy="1325563"/>
          </a:xfrm>
        </p:spPr>
        <p:txBody>
          <a:bodyPr/>
          <a:lstStyle/>
          <a:p>
            <a:r>
              <a:rPr lang="en-US" dirty="0">
                <a:solidFill>
                  <a:srgbClr val="FF0000"/>
                </a:solidFill>
                <a:latin typeface="+mn-lt"/>
              </a:rPr>
              <a:t>Tetsuhiro Shigemura</a:t>
            </a:r>
            <a:endParaRPr lang="en-US" dirty="0">
              <a:latin typeface="+mn-lt"/>
            </a:endParaRP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79107" y="1684337"/>
            <a:ext cx="3832753" cy="4351338"/>
          </a:xfrm>
        </p:spPr>
      </p:pic>
      <p:sp>
        <p:nvSpPr>
          <p:cNvPr id="4" name="Content Placeholder 3"/>
          <p:cNvSpPr>
            <a:spLocks noGrp="1"/>
          </p:cNvSpPr>
          <p:nvPr>
            <p:ph sz="half" idx="2"/>
          </p:nvPr>
        </p:nvSpPr>
        <p:spPr/>
        <p:txBody>
          <a:bodyPr/>
          <a:lstStyle/>
          <a:p>
            <a:endParaRPr lang="en-US"/>
          </a:p>
        </p:txBody>
      </p:sp>
      <p:sp>
        <p:nvSpPr>
          <p:cNvPr id="6" name="Arrow: Left 5">
            <a:hlinkClick r:id="rId4"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5"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113466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44"/>
            <a:ext cx="12192000" cy="6858000"/>
          </a:xfrm>
          <a:prstGeom prst="rect">
            <a:avLst/>
          </a:prstGeom>
        </p:spPr>
      </p:pic>
      <p:sp>
        <p:nvSpPr>
          <p:cNvPr id="2" name="Title 1"/>
          <p:cNvSpPr>
            <a:spLocks noGrp="1"/>
          </p:cNvSpPr>
          <p:nvPr>
            <p:ph type="title"/>
          </p:nvPr>
        </p:nvSpPr>
        <p:spPr/>
        <p:txBody>
          <a:bodyPr/>
          <a:lstStyle/>
          <a:p>
            <a:r>
              <a:rPr lang="en-US" dirty="0">
                <a:solidFill>
                  <a:srgbClr val="FF0000"/>
                </a:solidFill>
              </a:rPr>
              <a:t>What Is Sword Art Online?</a:t>
            </a:r>
          </a:p>
        </p:txBody>
      </p:sp>
      <p:sp>
        <p:nvSpPr>
          <p:cNvPr id="3" name="Content Placeholder 2"/>
          <p:cNvSpPr>
            <a:spLocks noGrp="1"/>
          </p:cNvSpPr>
          <p:nvPr>
            <p:ph idx="1"/>
          </p:nvPr>
        </p:nvSpPr>
        <p:spPr>
          <a:xfrm>
            <a:off x="109153" y="1400304"/>
            <a:ext cx="8602362" cy="4660685"/>
          </a:xfrm>
        </p:spPr>
        <p:txBody>
          <a:bodyPr>
            <a:normAutofit fontScale="92500" lnSpcReduction="10000"/>
          </a:bodyPr>
          <a:lstStyle/>
          <a:p>
            <a:pPr>
              <a:buBlip>
                <a:blip r:embed="rId3"/>
              </a:buBlip>
            </a:pPr>
            <a:r>
              <a:rPr lang="en-US" dirty="0"/>
              <a:t> Sword Art online is the name of an anime that came out in April of 2009. The show is about people buying this new VRMMORPG game that is called Sword Art Online. </a:t>
            </a:r>
          </a:p>
          <a:p>
            <a:pPr>
              <a:buBlip>
                <a:blip r:embed="rId3"/>
              </a:buBlip>
            </a:pPr>
            <a:r>
              <a:rPr lang="en-US" dirty="0"/>
              <a:t> The game is a full- dive controlled VR system where the players body is unconscious and immobilized while the players mind is inside the game.</a:t>
            </a:r>
          </a:p>
          <a:p>
            <a:pPr>
              <a:buBlip>
                <a:blip r:embed="rId3"/>
              </a:buBlip>
            </a:pPr>
            <a:r>
              <a:rPr lang="en-US" dirty="0"/>
              <a:t> The players logged into the game and explored how it worked and the basics of how to play the game.</a:t>
            </a:r>
          </a:p>
          <a:p>
            <a:pPr>
              <a:buBlip>
                <a:blip r:embed="rId3"/>
              </a:buBlip>
            </a:pPr>
            <a:r>
              <a:rPr lang="en-US" dirty="0"/>
              <a:t> To clear SAO they Have to beat all 100 floors of the floating Castle Aincrad.</a:t>
            </a:r>
          </a:p>
          <a:p>
            <a:pPr>
              <a:buBlip>
                <a:blip r:embed="rId3"/>
              </a:buBlip>
            </a:pPr>
            <a:r>
              <a:rPr lang="en-US" dirty="0"/>
              <a:t> Suddenly all 10 thousand players were forcefully teleported to the town square and a figure appeared before them.</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1433" y="1309817"/>
            <a:ext cx="2790566" cy="4460788"/>
          </a:xfrm>
          <a:prstGeom prst="rect">
            <a:avLst/>
          </a:prstGeom>
        </p:spPr>
      </p:pic>
      <p:sp>
        <p:nvSpPr>
          <p:cNvPr id="8" name="Arrow: Right 7">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899344"/>
      </p:ext>
    </p:extLst>
  </p:cSld>
  <p:clrMapOvr>
    <a:masterClrMapping/>
  </p:clrMapOvr>
  <mc:AlternateContent xmlns:mc="http://schemas.openxmlformats.org/markup-compatibility/2006" xmlns:p14="http://schemas.microsoft.com/office/powerpoint/2010/main">
    <mc:Choice Requires="p14">
      <p:transition spd="slow" p14:dur="1200" advClick="0">
        <p:dissolve/>
      </p:transition>
    </mc:Choice>
    <mc:Fallback xmlns="">
      <p:transition spd="slow" advClick="0">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dirty="0">
                <a:solidFill>
                  <a:srgbClr val="FF0000"/>
                </a:solidFill>
              </a:rPr>
              <a:t>Who is the Hidden Figure?</a:t>
            </a:r>
          </a:p>
        </p:txBody>
      </p:sp>
      <p:sp>
        <p:nvSpPr>
          <p:cNvPr id="3" name="Content Placeholder 2"/>
          <p:cNvSpPr>
            <a:spLocks noGrp="1"/>
          </p:cNvSpPr>
          <p:nvPr>
            <p:ph idx="1"/>
          </p:nvPr>
        </p:nvSpPr>
        <p:spPr>
          <a:xfrm>
            <a:off x="146222" y="1566133"/>
            <a:ext cx="8454081" cy="4351338"/>
          </a:xfrm>
        </p:spPr>
        <p:txBody>
          <a:bodyPr>
            <a:normAutofit lnSpcReduction="10000"/>
          </a:bodyPr>
          <a:lstStyle/>
          <a:p>
            <a:pPr>
              <a:buBlip>
                <a:blip r:embed="rId3"/>
              </a:buBlip>
            </a:pPr>
            <a:r>
              <a:rPr lang="en-US" dirty="0"/>
              <a:t> The figure that appeared was in fact the creator of the game Kayaba Akihiko. </a:t>
            </a:r>
          </a:p>
          <a:p>
            <a:pPr>
              <a:buBlip>
                <a:blip r:embed="rId3"/>
              </a:buBlip>
            </a:pPr>
            <a:r>
              <a:rPr lang="en-US" dirty="0"/>
              <a:t> He told all players in the game that if your health gauge drops to zero your avatar cannot be revived and your brain will be destroyed by the nerve gear.</a:t>
            </a:r>
          </a:p>
          <a:p>
            <a:pPr>
              <a:buBlip>
                <a:blip r:embed="rId3"/>
              </a:buBlip>
            </a:pPr>
            <a:r>
              <a:rPr lang="en-US" dirty="0"/>
              <a:t> He then told them that they should go in to their bag and they’ll find something that he gave to all of them. The players pull out mirrors and then every one of them started to glow.</a:t>
            </a:r>
          </a:p>
          <a:p>
            <a:pPr>
              <a:buBlip>
                <a:blip r:embed="rId3"/>
              </a:buBlip>
            </a:pPr>
            <a:r>
              <a:rPr lang="en-US" dirty="0"/>
              <a:t> All of the player noticed after that their real face were showing instead of there avatars faces.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03469" y="3429000"/>
            <a:ext cx="2378936" cy="234408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3628" y="1566133"/>
            <a:ext cx="2740172" cy="1671337"/>
          </a:xfrm>
          <a:prstGeom prst="rect">
            <a:avLst/>
          </a:prstGeom>
        </p:spPr>
      </p:pic>
      <p:sp>
        <p:nvSpPr>
          <p:cNvPr id="9" name="Arrow: Right 8">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hlinkClick r:id="rId7"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740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87"/>
            <a:ext cx="12192000" cy="6858000"/>
          </a:xfrm>
          <a:prstGeom prst="rect">
            <a:avLst/>
          </a:prstGeom>
        </p:spPr>
      </p:pic>
      <p:sp>
        <p:nvSpPr>
          <p:cNvPr id="2" name="Title 1"/>
          <p:cNvSpPr>
            <a:spLocks noGrp="1"/>
          </p:cNvSpPr>
          <p:nvPr>
            <p:ph type="title"/>
          </p:nvPr>
        </p:nvSpPr>
        <p:spPr>
          <a:xfrm>
            <a:off x="739346" y="402196"/>
            <a:ext cx="10515600" cy="1325563"/>
          </a:xfrm>
        </p:spPr>
        <p:txBody>
          <a:bodyPr/>
          <a:lstStyle/>
          <a:p>
            <a:r>
              <a:rPr lang="en-US" dirty="0">
                <a:solidFill>
                  <a:srgbClr val="FF0000"/>
                </a:solidFill>
              </a:rPr>
              <a:t>Creator Of Sword Art Online </a:t>
            </a:r>
          </a:p>
        </p:txBody>
      </p:sp>
      <p:sp>
        <p:nvSpPr>
          <p:cNvPr id="3" name="Content Placeholder 2"/>
          <p:cNvSpPr>
            <a:spLocks noGrp="1"/>
          </p:cNvSpPr>
          <p:nvPr>
            <p:ph idx="1"/>
          </p:nvPr>
        </p:nvSpPr>
        <p:spPr>
          <a:xfrm>
            <a:off x="838200" y="1825625"/>
            <a:ext cx="7774459" cy="4351338"/>
          </a:xfrm>
        </p:spPr>
        <p:txBody>
          <a:bodyPr>
            <a:normAutofit fontScale="92500"/>
          </a:bodyPr>
          <a:lstStyle/>
          <a:p>
            <a:pPr>
              <a:lnSpc>
                <a:spcPct val="150000"/>
              </a:lnSpc>
              <a:buBlip>
                <a:blip r:embed="rId3"/>
              </a:buBlip>
            </a:pPr>
            <a:r>
              <a:rPr lang="en-US" dirty="0"/>
              <a:t> The person how created this show is Tomohiko Itō. He created a show that is based on fantasy but in the coming years we could possibly have a future like that.</a:t>
            </a:r>
          </a:p>
          <a:p>
            <a:pPr>
              <a:lnSpc>
                <a:spcPct val="150000"/>
              </a:lnSpc>
              <a:buBlip>
                <a:blip r:embed="rId3"/>
              </a:buBlip>
            </a:pPr>
            <a:r>
              <a:rPr lang="en-US" dirty="0"/>
              <a:t> If vitality gaming evolves we could experience the type of gaming the players experiences in Sword Art Online. Without the death of us all.</a:t>
            </a:r>
          </a:p>
        </p:txBody>
      </p:sp>
      <p:pic>
        <p:nvPicPr>
          <p:cNvPr id="1026" name="Picture 2"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3475" y="1336826"/>
            <a:ext cx="3438525"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384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0" y="382673"/>
            <a:ext cx="3400168" cy="1325563"/>
          </a:xfrm>
        </p:spPr>
        <p:txBody>
          <a:bodyPr/>
          <a:lstStyle/>
          <a:p>
            <a:r>
              <a:rPr lang="en-US" dirty="0">
                <a:solidFill>
                  <a:srgbClr val="FF0000"/>
                </a:solidFill>
                <a:latin typeface="Pristina" panose="03060402040406080204" pitchFamily="66" charset="0"/>
              </a:rPr>
              <a:t>Main Characters</a:t>
            </a:r>
          </a:p>
        </p:txBody>
      </p:sp>
      <p:sp>
        <p:nvSpPr>
          <p:cNvPr id="3" name="Content Placeholder 2"/>
          <p:cNvSpPr>
            <a:spLocks noGrp="1"/>
          </p:cNvSpPr>
          <p:nvPr>
            <p:ph sz="half" idx="1"/>
          </p:nvPr>
        </p:nvSpPr>
        <p:spPr>
          <a:xfrm>
            <a:off x="479854" y="1825625"/>
            <a:ext cx="2920314" cy="4351338"/>
          </a:xfrm>
        </p:spPr>
        <p:txBody>
          <a:bodyPr/>
          <a:lstStyle/>
          <a:p>
            <a:pPr>
              <a:buBlip>
                <a:blip r:embed="rId3"/>
              </a:buBlip>
            </a:pPr>
            <a:r>
              <a:rPr lang="en-US" sz="4000" dirty="0">
                <a:solidFill>
                  <a:srgbClr val="FF0000"/>
                </a:solidFill>
                <a:latin typeface="Forte" panose="03060902040502070203" pitchFamily="66" charset="0"/>
              </a:rPr>
              <a:t> </a:t>
            </a:r>
            <a:r>
              <a:rPr lang="en-US" sz="4000" dirty="0">
                <a:solidFill>
                  <a:srgbClr val="FF0000"/>
                </a:solidFill>
                <a:latin typeface="Pristina" panose="03060402040406080204" pitchFamily="66" charset="0"/>
                <a:hlinkClick r:id="rId4" action="ppaction://hlinksldjump"/>
              </a:rPr>
              <a:t>Kirito</a:t>
            </a:r>
            <a:endParaRPr lang="en-US" sz="4000" dirty="0">
              <a:solidFill>
                <a:srgbClr val="FF0000"/>
              </a:solidFill>
              <a:latin typeface="Pristina" panose="03060402040406080204" pitchFamily="66" charset="0"/>
            </a:endParaRPr>
          </a:p>
          <a:p>
            <a:pPr>
              <a:buBlip>
                <a:blip r:embed="rId3"/>
              </a:buBlip>
            </a:pPr>
            <a:r>
              <a:rPr lang="en-US" sz="4000" dirty="0">
                <a:solidFill>
                  <a:srgbClr val="FF0000"/>
                </a:solidFill>
                <a:latin typeface="Pristina" panose="03060402040406080204" pitchFamily="66" charset="0"/>
              </a:rPr>
              <a:t> </a:t>
            </a:r>
            <a:r>
              <a:rPr lang="en-US" sz="4000" dirty="0">
                <a:solidFill>
                  <a:srgbClr val="FF0000"/>
                </a:solidFill>
                <a:latin typeface="Pristina" panose="03060402040406080204" pitchFamily="66" charset="0"/>
                <a:hlinkClick r:id="rId5" action="ppaction://hlinksldjump"/>
              </a:rPr>
              <a:t>Asuna</a:t>
            </a:r>
            <a:endParaRPr lang="en-US" sz="4000" dirty="0">
              <a:solidFill>
                <a:srgbClr val="FF0000"/>
              </a:solidFill>
              <a:latin typeface="Pristina" panose="03060402040406080204" pitchFamily="66" charset="0"/>
            </a:endParaRPr>
          </a:p>
          <a:p>
            <a:pPr>
              <a:buBlip>
                <a:blip r:embed="rId3"/>
              </a:buBlip>
            </a:pPr>
            <a:r>
              <a:rPr lang="en-US" sz="4000" dirty="0">
                <a:solidFill>
                  <a:srgbClr val="FF0000"/>
                </a:solidFill>
                <a:latin typeface="Pristina" panose="03060402040406080204" pitchFamily="66" charset="0"/>
              </a:rPr>
              <a:t> </a:t>
            </a:r>
            <a:r>
              <a:rPr lang="en-US" sz="4000" dirty="0">
                <a:solidFill>
                  <a:srgbClr val="FF0000"/>
                </a:solidFill>
                <a:latin typeface="Pristina" panose="03060402040406080204" pitchFamily="66" charset="0"/>
                <a:hlinkClick r:id="rId6" action="ppaction://hlinksldjump"/>
              </a:rPr>
              <a:t>Klein</a:t>
            </a:r>
            <a:endParaRPr lang="en-US" sz="4000" dirty="0">
              <a:solidFill>
                <a:srgbClr val="FF0000"/>
              </a:solidFill>
              <a:latin typeface="Pristina" panose="03060402040406080204" pitchFamily="66" charset="0"/>
            </a:endParaRPr>
          </a:p>
          <a:p>
            <a:pPr>
              <a:buBlip>
                <a:blip r:embed="rId3"/>
              </a:buBlip>
            </a:pPr>
            <a:r>
              <a:rPr lang="en-US" sz="4000" dirty="0">
                <a:solidFill>
                  <a:srgbClr val="FF0000"/>
                </a:solidFill>
                <a:latin typeface="Pristina" panose="03060402040406080204" pitchFamily="66" charset="0"/>
              </a:rPr>
              <a:t> </a:t>
            </a:r>
            <a:r>
              <a:rPr lang="en-US" sz="4000" dirty="0">
                <a:solidFill>
                  <a:srgbClr val="FF0000"/>
                </a:solidFill>
                <a:latin typeface="Pristina" panose="03060402040406080204" pitchFamily="66" charset="0"/>
                <a:hlinkClick r:id="rId7" action="ppaction://hlinksldjump"/>
              </a:rPr>
              <a:t>Silica</a:t>
            </a:r>
            <a:endParaRPr lang="en-US" sz="4000" dirty="0">
              <a:solidFill>
                <a:srgbClr val="FF0000"/>
              </a:solidFill>
              <a:latin typeface="Pristina" panose="03060402040406080204" pitchFamily="66" charset="0"/>
            </a:endParaRPr>
          </a:p>
          <a:p>
            <a:pPr>
              <a:buBlip>
                <a:blip r:embed="rId3"/>
              </a:buBlip>
            </a:pPr>
            <a:r>
              <a:rPr lang="en-US" sz="4000" dirty="0">
                <a:solidFill>
                  <a:srgbClr val="FF0000"/>
                </a:solidFill>
                <a:latin typeface="Pristina" panose="03060402040406080204" pitchFamily="66" charset="0"/>
              </a:rPr>
              <a:t> </a:t>
            </a:r>
            <a:r>
              <a:rPr lang="en-US" sz="4000" dirty="0">
                <a:solidFill>
                  <a:srgbClr val="FF0000"/>
                </a:solidFill>
                <a:latin typeface="Pristina" panose="03060402040406080204" pitchFamily="66" charset="0"/>
                <a:hlinkClick r:id="rId8" action="ppaction://hlinksldjump"/>
              </a:rPr>
              <a:t>Lisbeth</a:t>
            </a:r>
            <a:endParaRPr lang="en-US" sz="4000" dirty="0">
              <a:solidFill>
                <a:srgbClr val="FF0000"/>
              </a:solidFill>
              <a:latin typeface="Pristina" panose="03060402040406080204" pitchFamily="66" charset="0"/>
            </a:endParaRPr>
          </a:p>
          <a:p>
            <a:pPr>
              <a:buBlip>
                <a:blip r:embed="rId3"/>
              </a:buBlip>
            </a:pPr>
            <a:r>
              <a:rPr lang="en-US" sz="4000" dirty="0">
                <a:solidFill>
                  <a:srgbClr val="FF0000"/>
                </a:solidFill>
                <a:latin typeface="Pristina" panose="03060402040406080204" pitchFamily="66" charset="0"/>
              </a:rPr>
              <a:t> </a:t>
            </a:r>
            <a:r>
              <a:rPr lang="en-US" sz="4000" dirty="0">
                <a:solidFill>
                  <a:srgbClr val="FF0000"/>
                </a:solidFill>
                <a:latin typeface="Pristina" panose="03060402040406080204" pitchFamily="66" charset="0"/>
                <a:hlinkClick r:id="rId9" action="ppaction://hlinksldjump"/>
              </a:rPr>
              <a:t>Agil</a:t>
            </a:r>
            <a:endParaRPr lang="en-US" sz="4000" dirty="0">
              <a:solidFill>
                <a:srgbClr val="FF0000"/>
              </a:solidFill>
              <a:latin typeface="Pristina" panose="03060402040406080204" pitchFamily="66" charset="0"/>
            </a:endParaRPr>
          </a:p>
          <a:p>
            <a:endParaRPr lang="en-US" dirty="0"/>
          </a:p>
        </p:txBody>
      </p:sp>
      <p:pic>
        <p:nvPicPr>
          <p:cNvPr id="6" name="Content Placeholder 5"/>
          <p:cNvPicPr>
            <a:picLocks noGrp="1" noChangeAspect="1"/>
          </p:cNvPicPr>
          <p:nvPr>
            <p:ph sz="half" idx="2"/>
          </p:nvPr>
        </p:nvPicPr>
        <p:blipFill>
          <a:blip r:embed="rId10">
            <a:extLst>
              <a:ext uri="{28A0092B-C50C-407E-A947-70E740481C1C}">
                <a14:useLocalDpi xmlns:a14="http://schemas.microsoft.com/office/drawing/2010/main" val="0"/>
              </a:ext>
            </a:extLst>
          </a:blip>
          <a:stretch>
            <a:fillRect/>
          </a:stretch>
        </p:blipFill>
        <p:spPr>
          <a:xfrm>
            <a:off x="7216346" y="0"/>
            <a:ext cx="4975654" cy="2935636"/>
          </a:xfrm>
        </p:spPr>
      </p:pic>
      <p:sp>
        <p:nvSpPr>
          <p:cNvPr id="11" name="Arrow: Right 10">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Left 11">
            <a:hlinkClick r:id="rId11"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400168" y="636821"/>
            <a:ext cx="3163330" cy="830997"/>
          </a:xfrm>
          <a:prstGeom prst="rect">
            <a:avLst/>
          </a:prstGeom>
          <a:noFill/>
        </p:spPr>
        <p:txBody>
          <a:bodyPr wrap="square" rtlCol="0">
            <a:spAutoFit/>
          </a:bodyPr>
          <a:lstStyle/>
          <a:p>
            <a:r>
              <a:rPr lang="en-US" sz="4800" dirty="0">
                <a:solidFill>
                  <a:srgbClr val="FF0000"/>
                </a:solidFill>
                <a:latin typeface="Pristina" panose="03060402040406080204" pitchFamily="66" charset="0"/>
              </a:rPr>
              <a:t>Main Villains</a:t>
            </a:r>
          </a:p>
        </p:txBody>
      </p:sp>
      <p:sp>
        <p:nvSpPr>
          <p:cNvPr id="15" name="TextBox 14"/>
          <p:cNvSpPr txBox="1"/>
          <p:nvPr/>
        </p:nvSpPr>
        <p:spPr>
          <a:xfrm>
            <a:off x="3400168" y="1825625"/>
            <a:ext cx="3297194" cy="4524315"/>
          </a:xfrm>
          <a:prstGeom prst="rect">
            <a:avLst/>
          </a:prstGeom>
          <a:noFill/>
        </p:spPr>
        <p:txBody>
          <a:bodyPr wrap="square" rtlCol="0">
            <a:spAutoFit/>
          </a:bodyPr>
          <a:lstStyle/>
          <a:p>
            <a:pPr marL="571500" indent="-571500">
              <a:buBlip>
                <a:blip r:embed="rId3"/>
              </a:buBlip>
            </a:pPr>
            <a:r>
              <a:rPr lang="en-US" sz="3600" dirty="0">
                <a:solidFill>
                  <a:srgbClr val="FF0000"/>
                </a:solidFill>
                <a:latin typeface="Pristina" panose="03060402040406080204" pitchFamily="66" charset="0"/>
                <a:hlinkClick r:id="rId12" action="ppaction://hlinksldjump"/>
              </a:rPr>
              <a:t>Kayaba Akihiko</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3" action="ppaction://hlinksldjump"/>
              </a:rPr>
              <a:t>Laughing Coffin</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4" action="ppaction://hlinksldjump"/>
              </a:rPr>
              <a:t>Nobuyuki Sugo</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5" action="ppaction://hlinksldjump"/>
              </a:rPr>
              <a:t>Death Gun</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6" action="ppaction://hlinksldjump"/>
              </a:rPr>
              <a:t>Eiji</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7" action="ppaction://hlinksldjump"/>
              </a:rPr>
              <a:t>Tetsuhiro Shigemura</a:t>
            </a:r>
            <a:endParaRPr lang="en-US" sz="3600" dirty="0">
              <a:solidFill>
                <a:srgbClr val="FF0000"/>
              </a:solidFill>
              <a:latin typeface="Pristina" panose="03060402040406080204" pitchFamily="66" charset="0"/>
            </a:endParaRPr>
          </a:p>
          <a:p>
            <a:endParaRPr lang="en-US" dirty="0"/>
          </a:p>
          <a:p>
            <a:endParaRPr lang="en-US" dirty="0"/>
          </a:p>
        </p:txBody>
      </p:sp>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216346" y="2935636"/>
            <a:ext cx="4975654" cy="2822933"/>
          </a:xfrm>
          <a:prstGeom prst="rect">
            <a:avLst/>
          </a:prstGeom>
        </p:spPr>
      </p:pic>
    </p:spTree>
    <p:extLst>
      <p:ext uri="{BB962C8B-B14F-4D97-AF65-F5344CB8AC3E}">
        <p14:creationId xmlns:p14="http://schemas.microsoft.com/office/powerpoint/2010/main" val="3308507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04719" y="967325"/>
            <a:ext cx="1435443" cy="1325563"/>
          </a:xfrm>
        </p:spPr>
        <p:txBody>
          <a:bodyPr/>
          <a:lstStyle/>
          <a:p>
            <a:r>
              <a:rPr lang="en-US" dirty="0">
                <a:solidFill>
                  <a:srgbClr val="FF0000"/>
                </a:solidFill>
              </a:rPr>
              <a:t>Kirito</a:t>
            </a:r>
          </a:p>
        </p:txBody>
      </p:sp>
      <p:sp>
        <p:nvSpPr>
          <p:cNvPr id="4" name="Content Placeholder 3"/>
          <p:cNvSpPr>
            <a:spLocks noGrp="1"/>
          </p:cNvSpPr>
          <p:nvPr>
            <p:ph sz="half" idx="2"/>
          </p:nvPr>
        </p:nvSpPr>
        <p:spPr>
          <a:xfrm>
            <a:off x="6218538" y="1630106"/>
            <a:ext cx="5181600" cy="4351338"/>
          </a:xfrm>
        </p:spPr>
        <p:txBody>
          <a:bodyPr>
            <a:normAutofit fontScale="92500" lnSpcReduction="20000"/>
          </a:bodyPr>
          <a:lstStyle/>
          <a:p>
            <a:r>
              <a:rPr lang="en-US" sz="2600" dirty="0"/>
              <a:t>In real life he is known as Kazuto Kirigaya</a:t>
            </a:r>
          </a:p>
          <a:p>
            <a:r>
              <a:rPr lang="en-US" sz="2600" dirty="0"/>
              <a:t>Kirito was chosen to be one of the one thousand beta testers for the closed beta of Sword Art Online.</a:t>
            </a:r>
          </a:p>
          <a:p>
            <a:r>
              <a:rPr lang="en-US" sz="2600" dirty="0"/>
              <a:t>He remained a solo player for the majority of the game.</a:t>
            </a:r>
          </a:p>
          <a:p>
            <a:r>
              <a:rPr lang="en-US" sz="2600" dirty="0"/>
              <a:t>Kirito eventually put an end to the game by defeating the final boss, thus clearing the game. </a:t>
            </a:r>
          </a:p>
          <a:p>
            <a:r>
              <a:rPr lang="en-US" sz="2600" dirty="0"/>
              <a:t>He then saved Asuna and a small group of SAO survivors were not logged out from SAO by beating the game ALfheim Online</a:t>
            </a:r>
          </a:p>
          <a:p>
            <a:endParaRPr lang="en-US" sz="2400" dirty="0">
              <a:solidFill>
                <a:srgbClr val="FF0000"/>
              </a:solidFill>
            </a:endParaRPr>
          </a:p>
        </p:txBody>
      </p:sp>
      <p:pic>
        <p:nvPicPr>
          <p:cNvPr id="13" name="Content Placeholder 12"/>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222441" y="967325"/>
            <a:ext cx="2492824" cy="5088388"/>
          </a:xfrm>
        </p:spPr>
      </p:pic>
      <p:sp>
        <p:nvSpPr>
          <p:cNvPr id="14" name="Arrow: Right 13">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 14">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hlinkClick r:id="rId5"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958467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83292" y="1214697"/>
            <a:ext cx="1655806" cy="1325563"/>
          </a:xfrm>
        </p:spPr>
        <p:txBody>
          <a:bodyPr/>
          <a:lstStyle/>
          <a:p>
            <a:r>
              <a:rPr lang="en-US" dirty="0">
                <a:solidFill>
                  <a:srgbClr val="FF0000"/>
                </a:solidFill>
              </a:rPr>
              <a:t>Asuna</a:t>
            </a: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83292" y="1238769"/>
            <a:ext cx="3613207" cy="5032375"/>
          </a:xfrm>
        </p:spPr>
      </p:pic>
      <p:sp>
        <p:nvSpPr>
          <p:cNvPr id="4" name="Content Placeholder 3"/>
          <p:cNvSpPr>
            <a:spLocks noGrp="1"/>
          </p:cNvSpPr>
          <p:nvPr>
            <p:ph sz="half" idx="2"/>
          </p:nvPr>
        </p:nvSpPr>
        <p:spPr/>
        <p:txBody>
          <a:bodyPr>
            <a:normAutofit lnSpcReduction="10000"/>
          </a:bodyPr>
          <a:lstStyle/>
          <a:p>
            <a:r>
              <a:rPr lang="en-US" sz="2400" dirty="0"/>
              <a:t>In real life she is known as Asuna Yuki</a:t>
            </a:r>
          </a:p>
          <a:p>
            <a:r>
              <a:rPr lang="en-US" sz="2400" dirty="0"/>
              <a:t>She was the second in command of the Knights of the Blood guild. Her skills with the rapier had her earned her the name “The Flash”</a:t>
            </a:r>
          </a:p>
          <a:p>
            <a:r>
              <a:rPr lang="en-US" sz="2400" dirty="0"/>
              <a:t>She met Kirito on floor 1 of Anicrad in the town of beginnings.</a:t>
            </a:r>
          </a:p>
          <a:p>
            <a:r>
              <a:rPr lang="en-US" sz="2400" dirty="0"/>
              <a:t>Later as the two of them went further into the game she fell in love with him and then 3 years later Kirito propose to Asuna after saving her from her memories being erased in the latest SAO movie that came out.</a:t>
            </a:r>
          </a:p>
        </p:txBody>
      </p:sp>
      <p:sp>
        <p:nvSpPr>
          <p:cNvPr id="8" name="Arrow: Right 7">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hlinkClick r:id="rId6"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87876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 y="0"/>
            <a:ext cx="12196119" cy="6858000"/>
          </a:xfrm>
          <a:prstGeom prst="rect">
            <a:avLst/>
          </a:prstGeom>
        </p:spPr>
      </p:pic>
      <p:sp>
        <p:nvSpPr>
          <p:cNvPr id="2" name="Title 1"/>
          <p:cNvSpPr>
            <a:spLocks noGrp="1"/>
          </p:cNvSpPr>
          <p:nvPr>
            <p:ph type="title"/>
          </p:nvPr>
        </p:nvSpPr>
        <p:spPr>
          <a:xfrm>
            <a:off x="282145" y="1026907"/>
            <a:ext cx="1386016" cy="1325563"/>
          </a:xfrm>
        </p:spPr>
        <p:txBody>
          <a:bodyPr/>
          <a:lstStyle/>
          <a:p>
            <a:r>
              <a:rPr lang="en-US" dirty="0">
                <a:solidFill>
                  <a:srgbClr val="FF0000"/>
                </a:solidFill>
              </a:rPr>
              <a:t>Klein</a:t>
            </a:r>
          </a:p>
        </p:txBody>
      </p:sp>
      <p:pic>
        <p:nvPicPr>
          <p:cNvPr id="7" name="Content Placeholder 6"/>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838200" y="1026907"/>
            <a:ext cx="2382795" cy="5028806"/>
          </a:xfrm>
        </p:spPr>
      </p:pic>
      <p:sp>
        <p:nvSpPr>
          <p:cNvPr id="4" name="Content Placeholder 3"/>
          <p:cNvSpPr>
            <a:spLocks noGrp="1"/>
          </p:cNvSpPr>
          <p:nvPr>
            <p:ph sz="half" idx="2"/>
          </p:nvPr>
        </p:nvSpPr>
        <p:spPr/>
        <p:txBody>
          <a:bodyPr>
            <a:normAutofit fontScale="92500" lnSpcReduction="20000"/>
          </a:bodyPr>
          <a:lstStyle/>
          <a:p>
            <a:r>
              <a:rPr lang="en-US" sz="2400" dirty="0"/>
              <a:t>In real life he is known as Ryoutarou Tsuboi</a:t>
            </a:r>
          </a:p>
          <a:p>
            <a:r>
              <a:rPr lang="en-US" sz="2400" dirty="0"/>
              <a:t>He also met Kirito in the town of beginnings and then asked Kirito if he would show Klein the ropes to playing SAO.</a:t>
            </a:r>
          </a:p>
          <a:p>
            <a:r>
              <a:rPr lang="en-US" sz="2400" dirty="0"/>
              <a:t>Later that day Klein asked Kirito to join his guild Fuurinkazan, Kirito refused to stay as a solo player.</a:t>
            </a:r>
          </a:p>
          <a:p>
            <a:r>
              <a:rPr lang="en-US" sz="2400" dirty="0"/>
              <a:t>Klein was the first person to know that Kirito can use the sword skill Duel wielding that is rewarded to a random player in the game.</a:t>
            </a:r>
          </a:p>
          <a:p>
            <a:r>
              <a:rPr lang="en-US" sz="2400" dirty="0"/>
              <a:t>Klein was also part of the main battle group that cleared SAO on the 75</a:t>
            </a:r>
            <a:r>
              <a:rPr lang="en-US" sz="2400" baseline="30000" dirty="0"/>
              <a:t>th</a:t>
            </a:r>
            <a:r>
              <a:rPr lang="en-US" sz="2400" dirty="0"/>
              <a:t> floor.</a:t>
            </a:r>
          </a:p>
        </p:txBody>
      </p:sp>
      <p:sp>
        <p:nvSpPr>
          <p:cNvPr id="8" name="Arrow: Right 7">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832303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65040" y="920258"/>
            <a:ext cx="1352782" cy="1325563"/>
          </a:xfrm>
        </p:spPr>
        <p:txBody>
          <a:bodyPr/>
          <a:lstStyle/>
          <a:p>
            <a:r>
              <a:rPr lang="en-US" dirty="0">
                <a:solidFill>
                  <a:srgbClr val="FF0000"/>
                </a:solidFill>
              </a:rPr>
              <a:t>Silica</a:t>
            </a: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19650" y="932615"/>
            <a:ext cx="2348711" cy="5330845"/>
          </a:xfrm>
        </p:spPr>
      </p:pic>
      <p:sp>
        <p:nvSpPr>
          <p:cNvPr id="4" name="Content Placeholder 3"/>
          <p:cNvSpPr>
            <a:spLocks noGrp="1"/>
          </p:cNvSpPr>
          <p:nvPr>
            <p:ph sz="half" idx="2"/>
          </p:nvPr>
        </p:nvSpPr>
        <p:spPr>
          <a:xfrm>
            <a:off x="6181859" y="1684337"/>
            <a:ext cx="5218279" cy="4351338"/>
          </a:xfrm>
        </p:spPr>
        <p:txBody>
          <a:bodyPr>
            <a:noAutofit/>
          </a:bodyPr>
          <a:lstStyle/>
          <a:p>
            <a:r>
              <a:rPr lang="en-US" sz="2200" dirty="0"/>
              <a:t>In real life she is 12 years old and known as Keiko Ayano</a:t>
            </a:r>
          </a:p>
          <a:p>
            <a:r>
              <a:rPr lang="en-US" sz="2200" dirty="0"/>
              <a:t>She became the first player in SAO to tame a Feathered Little Dragon, which she named Pina</a:t>
            </a:r>
          </a:p>
          <a:p>
            <a:r>
              <a:rPr lang="en-US" sz="2200" dirty="0"/>
              <a:t>Silica then was helped by Kirito to find  the Pneuma Flower, an item that could be used to resurrect Pina after being killed by an ape on the 47</a:t>
            </a:r>
            <a:r>
              <a:rPr lang="en-US" sz="2200" baseline="30000" dirty="0"/>
              <a:t>th</a:t>
            </a:r>
            <a:r>
              <a:rPr lang="en-US" sz="2200" dirty="0"/>
              <a:t> floor.</a:t>
            </a:r>
          </a:p>
          <a:p>
            <a:r>
              <a:rPr lang="en-US" sz="2200" dirty="0"/>
              <a:t> Silica asked Kirito why he was helping her and he said that she resembled his sister, which Silica found hilarious.</a:t>
            </a:r>
            <a:r>
              <a:rPr lang="en-US" sz="2400" dirty="0"/>
              <a:t> </a:t>
            </a:r>
          </a:p>
        </p:txBody>
      </p:sp>
      <p:sp>
        <p:nvSpPr>
          <p:cNvPr id="8" name="Arrow: Right 7">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hlinkClick r:id="rId6"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174420331"/>
      </p:ext>
    </p:extLst>
  </p:cSld>
  <p:clrMapOvr>
    <a:masterClrMapping/>
  </p:clrMapOvr>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0000"/>
      </a:hlink>
      <a:folHlink>
        <a:srgbClr val="FF0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TotalTime>
  <Words>793</Words>
  <Application>Microsoft Office PowerPoint</Application>
  <PresentationFormat>Widescreen</PresentationFormat>
  <Paragraphs>79</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Forte</vt:lpstr>
      <vt:lpstr>Pristina</vt:lpstr>
      <vt:lpstr>Office Theme</vt:lpstr>
      <vt:lpstr>PowerPoint Presentation</vt:lpstr>
      <vt:lpstr>What Is Sword Art Online?</vt:lpstr>
      <vt:lpstr>Who is the Hidden Figure?</vt:lpstr>
      <vt:lpstr>Creator Of Sword Art Online </vt:lpstr>
      <vt:lpstr>Main Characters</vt:lpstr>
      <vt:lpstr>Kirito</vt:lpstr>
      <vt:lpstr>Asuna</vt:lpstr>
      <vt:lpstr>Klein</vt:lpstr>
      <vt:lpstr>Silica</vt:lpstr>
      <vt:lpstr>Lisbeth</vt:lpstr>
      <vt:lpstr>Agil</vt:lpstr>
      <vt:lpstr>Kayaba  Akihiko</vt:lpstr>
      <vt:lpstr>Laughing Coffin</vt:lpstr>
      <vt:lpstr>Nobuyuki  Sugo</vt:lpstr>
      <vt:lpstr>Death  Gun</vt:lpstr>
      <vt:lpstr>Eiji</vt:lpstr>
      <vt:lpstr>Tetsuhiro Shigemura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dc:creator>
  <cp:lastModifiedBy>Daniel</cp:lastModifiedBy>
  <cp:revision>28</cp:revision>
  <dcterms:created xsi:type="dcterms:W3CDTF">2017-04-11T21:43:40Z</dcterms:created>
  <dcterms:modified xsi:type="dcterms:W3CDTF">2017-04-18T22:43:21Z</dcterms:modified>
</cp:coreProperties>
</file>