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gif"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6"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8" d="100"/>
          <a:sy n="78" d="100"/>
        </p:scale>
        <p:origin x="45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207E16E-B453-4804-8363-CC73680B3BAE}" type="datetimeFigureOut">
              <a:rPr lang="en-US" smtClean="0"/>
              <a:t>3/18/2017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754587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207E16E-B453-4804-8363-CC73680B3BAE}" type="datetimeFigureOut">
              <a:rPr lang="en-US" smtClean="0"/>
              <a:t>3/18/2017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4143853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207E16E-B453-4804-8363-CC73680B3BAE}" type="datetimeFigureOut">
              <a:rPr lang="en-US" smtClean="0"/>
              <a:t>3/18/2017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1872093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207E16E-B453-4804-8363-CC73680B3BAE}" type="datetimeFigureOut">
              <a:rPr lang="en-US" smtClean="0"/>
              <a:t>3/18/2017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BA590F3B-747D-443E-88B7-3E5176DBEA5C}"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3898951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207E16E-B453-4804-8363-CC73680B3BAE}" type="datetimeFigureOut">
              <a:rPr lang="en-US" smtClean="0"/>
              <a:t>3/18/2017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14627908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207E16E-B453-4804-8363-CC73680B3BAE}" type="datetimeFigureOut">
              <a:rPr lang="en-US" smtClean="0"/>
              <a:t>3/18/2017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37999287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207E16E-B453-4804-8363-CC73680B3BAE}" type="datetimeFigureOut">
              <a:rPr lang="en-US" smtClean="0"/>
              <a:t>3/18/2017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34629794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07E16E-B453-4804-8363-CC73680B3BAE}" type="datetimeFigureOut">
              <a:rPr lang="en-US" smtClean="0"/>
              <a:t>3/18/2017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1790552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3207E16E-B453-4804-8363-CC73680B3BAE}" type="datetimeFigureOut">
              <a:rPr lang="en-US" smtClean="0"/>
              <a:t>3/18/2017</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BA590F3B-747D-443E-88B7-3E5176DBEA5C}" type="slidenum">
              <a:rPr lang="en-US" smtClean="0"/>
              <a:t>‹#›</a:t>
            </a:fld>
            <a:endParaRPr lang="en-US"/>
          </a:p>
        </p:txBody>
      </p:sp>
    </p:spTree>
    <p:extLst>
      <p:ext uri="{BB962C8B-B14F-4D97-AF65-F5344CB8AC3E}">
        <p14:creationId xmlns:p14="http://schemas.microsoft.com/office/powerpoint/2010/main" val="3283785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07E16E-B453-4804-8363-CC73680B3BAE}" type="datetimeFigureOut">
              <a:rPr lang="en-US" smtClean="0"/>
              <a:t>3/18/2017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3442299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207E16E-B453-4804-8363-CC73680B3BAE}" type="datetimeFigureOut">
              <a:rPr lang="en-US" smtClean="0"/>
              <a:t>3/18/2017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556232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207E16E-B453-4804-8363-CC73680B3BAE}" type="datetimeFigureOut">
              <a:rPr lang="en-US" smtClean="0"/>
              <a:t>3/18/2017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1579060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207E16E-B453-4804-8363-CC73680B3BAE}" type="datetimeFigureOut">
              <a:rPr lang="en-US" smtClean="0"/>
              <a:t>3/18/2017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1858512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207E16E-B453-4804-8363-CC73680B3BAE}" type="datetimeFigureOut">
              <a:rPr lang="en-US" smtClean="0"/>
              <a:t>3/18/2017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155177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207E16E-B453-4804-8363-CC73680B3BAE}" type="datetimeFigureOut">
              <a:rPr lang="en-US" smtClean="0"/>
              <a:t>3/18/2017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1942190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207E16E-B453-4804-8363-CC73680B3BAE}" type="datetimeFigureOut">
              <a:rPr lang="en-US" smtClean="0"/>
              <a:t>3/18/2017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4229972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207E16E-B453-4804-8363-CC73680B3BAE}" type="datetimeFigureOut">
              <a:rPr lang="en-US" smtClean="0"/>
              <a:t>3/18/2017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90F3B-747D-443E-88B7-3E5176DBEA5C}" type="slidenum">
              <a:rPr lang="en-US" smtClean="0"/>
              <a:t>‹#›</a:t>
            </a:fld>
            <a:endParaRPr lang="en-US"/>
          </a:p>
        </p:txBody>
      </p:sp>
    </p:spTree>
    <p:extLst>
      <p:ext uri="{BB962C8B-B14F-4D97-AF65-F5344CB8AC3E}">
        <p14:creationId xmlns:p14="http://schemas.microsoft.com/office/powerpoint/2010/main" val="4240040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207E16E-B453-4804-8363-CC73680B3BAE}" type="datetimeFigureOut">
              <a:rPr lang="en-US" smtClean="0"/>
              <a:t>3/18/2017</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BA590F3B-747D-443E-88B7-3E5176DBEA5C}" type="slidenum">
              <a:rPr lang="en-US" smtClean="0"/>
              <a:t>‹#›</a:t>
            </a:fld>
            <a:endParaRPr lang="en-US"/>
          </a:p>
        </p:txBody>
      </p:sp>
    </p:spTree>
    <p:extLst>
      <p:ext uri="{BB962C8B-B14F-4D97-AF65-F5344CB8AC3E}">
        <p14:creationId xmlns:p14="http://schemas.microsoft.com/office/powerpoint/2010/main" val="52434401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1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hyperlink" Target="https://www.youtube.com/watch?v=YR3_J47U2QM" TargetMode="External"/><Relationship Id="rId1" Type="http://schemas.openxmlformats.org/officeDocument/2006/relationships/slideLayout" Target="../slideLayouts/slideLayout2.xml"/><Relationship Id="rId5" Type="http://schemas.openxmlformats.org/officeDocument/2006/relationships/slide" Target="slide12.xml"/><Relationship Id="rId4" Type="http://schemas.openxmlformats.org/officeDocument/2006/relationships/slide" Target="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video" Target="https://www.youtube.com/embed/YR3_J47U2QM" TargetMode="External"/><Relationship Id="rId6" Type="http://schemas.openxmlformats.org/officeDocument/2006/relationships/slide" Target="slide13.xml"/><Relationship Id="rId5" Type="http://schemas.openxmlformats.org/officeDocument/2006/relationships/slide" Target="slide11.xml"/><Relationship Id="rId4" Type="http://schemas.openxmlformats.org/officeDocument/2006/relationships/slide" Target="slide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ideo" Target="https://www.youtube.com/embed/CqCooYo7o2M" TargetMode="External"/><Relationship Id="rId6" Type="http://schemas.openxmlformats.org/officeDocument/2006/relationships/slide" Target="slide14.xml"/><Relationship Id="rId5" Type="http://schemas.openxmlformats.org/officeDocument/2006/relationships/slide" Target="slide12.xml"/><Relationship Id="rId4" Type="http://schemas.openxmlformats.org/officeDocument/2006/relationships/slide" Target="slide1.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slide" Target="slide15.xml"/></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slide" Target="slide16.xml"/></Relationships>
</file>

<file path=ppt/slides/_rels/slide1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slide" Target="slide17.xml"/></Relationships>
</file>

<file path=ppt/slides/_rels/slide17.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slide" Target="slide18.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slide" Target="slide19.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4.png"/><Relationship Id="rId2" Type="http://schemas.openxmlformats.org/officeDocument/2006/relationships/video" Target="../media/media4.gif"/><Relationship Id="rId1" Type="http://schemas.microsoft.com/office/2007/relationships/media" Target="../media/media4.gif"/><Relationship Id="rId6" Type="http://schemas.openxmlformats.org/officeDocument/2006/relationships/slide" Target="slide20.xml"/><Relationship Id="rId5" Type="http://schemas.openxmlformats.org/officeDocument/2006/relationships/slide" Target="slide18.xml"/><Relationship Id="rId4" Type="http://schemas.openxmlformats.org/officeDocument/2006/relationships/slide" Target="slide1.xml"/></Relationships>
</file>

<file path=ppt/slides/_rels/slide2.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image" Target="../media/image8.png"/><Relationship Id="rId3" Type="http://schemas.openxmlformats.org/officeDocument/2006/relationships/slide" Target="slide14.xml"/><Relationship Id="rId7" Type="http://schemas.openxmlformats.org/officeDocument/2006/relationships/slide" Target="slide3.xml"/><Relationship Id="rId12" Type="http://schemas.openxmlformats.org/officeDocument/2006/relationships/image" Target="../media/image7.png"/><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7.xml"/><Relationship Id="rId11" Type="http://schemas.openxmlformats.org/officeDocument/2006/relationships/image" Target="../media/image6.png"/><Relationship Id="rId5" Type="http://schemas.openxmlformats.org/officeDocument/2006/relationships/slide" Target="slide10.xml"/><Relationship Id="rId10" Type="http://schemas.openxmlformats.org/officeDocument/2006/relationships/image" Target="../media/image5.png"/><Relationship Id="rId4" Type="http://schemas.openxmlformats.org/officeDocument/2006/relationships/slide" Target="slide7.xml"/><Relationship Id="rId9"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slide" Target="slide21.xml"/><Relationship Id="rId2" Type="http://schemas.openxmlformats.org/officeDocument/2006/relationships/video" Target="../media/media5.gif"/><Relationship Id="rId1" Type="http://schemas.microsoft.com/office/2007/relationships/media" Target="../media/media5.gif"/><Relationship Id="rId6" Type="http://schemas.openxmlformats.org/officeDocument/2006/relationships/slide" Target="slide19.xml"/><Relationship Id="rId5" Type="http://schemas.openxmlformats.org/officeDocument/2006/relationships/slide" Target="slide1.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https://www.youtube.com/watch?v=CqCooYo7o2M" TargetMode="External"/><Relationship Id="rId7" Type="http://schemas.openxmlformats.org/officeDocument/2006/relationships/hyperlink" Target="https://commons.wikimedia.org/wiki/Animation#/media/File:Horse_gif.gif" TargetMode="External"/><Relationship Id="rId2" Type="http://schemas.openxmlformats.org/officeDocument/2006/relationships/hyperlink" Target="https://www.youtube.com/watch?v=YR3_J47U2QM" TargetMode="External"/><Relationship Id="rId1" Type="http://schemas.openxmlformats.org/officeDocument/2006/relationships/slideLayout" Target="../slideLayouts/slideLayout2.xml"/><Relationship Id="rId6" Type="http://schemas.openxmlformats.org/officeDocument/2006/relationships/hyperlink" Target="https://commons.wikimedia.org/wiki/Animation#/media/File:G%C3%A9ode_V_3_1_duale.gif" TargetMode="External"/><Relationship Id="rId5" Type="http://schemas.openxmlformats.org/officeDocument/2006/relationships/hyperlink" Target="https://commons.wikimedia.org/w/index.php?search=Bitmaps&amp;title=Special:Search&amp;go=Go&amp;uselang=en&amp;searchToken=5dl9d7j0bsjcrxougbu4jwxzi#/media/File:Bitmap_vs_vector.png" TargetMode="External"/><Relationship Id="rId4" Type="http://schemas.openxmlformats.org/officeDocument/2006/relationships/hyperlink" Target="https://www.youtube.com/user/YTSoundEffects/videos" TargetMode="External"/><Relationship Id="rId9" Type="http://schemas.openxmlformats.org/officeDocument/2006/relationships/slide" Target="slide21.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slide" Target="slide1.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 Id="rId4"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slide" Target="slide9.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media" Target="../media/media2.mp3"/><Relationship Id="rId7"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audio" Target="../media/media3.mp3"/><Relationship Id="rId11" Type="http://schemas.openxmlformats.org/officeDocument/2006/relationships/slide" Target="slide10.xml"/><Relationship Id="rId5" Type="http://schemas.microsoft.com/office/2007/relationships/media" Target="../media/media3.mp3"/><Relationship Id="rId10" Type="http://schemas.openxmlformats.org/officeDocument/2006/relationships/slide" Target="slide8.xml"/><Relationship Id="rId4" Type="http://schemas.openxmlformats.org/officeDocument/2006/relationships/audio" Target="../media/media2.mp3"/><Relationship Id="rId9"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solidFill>
                  <a:srgbClr val="FF0000"/>
                </a:solidFill>
              </a:rPr>
              <a:t>Multimedia Presentation</a:t>
            </a:r>
          </a:p>
        </p:txBody>
      </p:sp>
      <p:sp>
        <p:nvSpPr>
          <p:cNvPr id="3" name="Subtitle 2"/>
          <p:cNvSpPr>
            <a:spLocks noGrp="1"/>
          </p:cNvSpPr>
          <p:nvPr>
            <p:ph type="subTitle" idx="1"/>
          </p:nvPr>
        </p:nvSpPr>
        <p:spPr/>
        <p:txBody>
          <a:bodyPr/>
          <a:lstStyle/>
          <a:p>
            <a:r>
              <a:rPr lang="en-US" dirty="0"/>
              <a:t>By Dan Snyder</a:t>
            </a:r>
          </a:p>
        </p:txBody>
      </p:sp>
      <p:sp>
        <p:nvSpPr>
          <p:cNvPr id="4" name="Arrow: Right 3">
            <a:hlinkClick r:id="rId2" action="ppaction://hlinksldjump"/>
          </p:cNvPr>
          <p:cNvSpPr/>
          <p:nvPr/>
        </p:nvSpPr>
        <p:spPr>
          <a:xfrm>
            <a:off x="10294182" y="5893607"/>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8760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Video</a:t>
            </a: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a:latin typeface="+mj-lt"/>
                <a:cs typeface="Arial"/>
              </a:rPr>
              <a:t>Is the most powerful and engaging of all the multimedia venues. It brings computer users closer to reality. For example, People are now in a time that they can easily go onto there phones or computers and look up a video on </a:t>
            </a:r>
            <a:r>
              <a:rPr lang="en-US" dirty="0" err="1">
                <a:latin typeface="+mj-lt"/>
                <a:cs typeface="Arial"/>
              </a:rPr>
              <a:t>youtube</a:t>
            </a:r>
            <a:r>
              <a:rPr lang="en-US" dirty="0">
                <a:latin typeface="+mj-lt"/>
                <a:cs typeface="Arial"/>
              </a:rPr>
              <a:t> and watch it instantly.</a:t>
            </a:r>
          </a:p>
          <a:p>
            <a:pPr>
              <a:buFont typeface="Wingdings" panose="05000000000000000000" pitchFamily="2" charset="2"/>
              <a:buChar char="v"/>
            </a:pPr>
            <a:r>
              <a:rPr lang="en-US" dirty="0">
                <a:latin typeface="+mj-lt"/>
              </a:rPr>
              <a:t>Video is being used in many areas. Most of the computers people have video in them and all new smartphones with video recording. Famous websites like YouTube and vine gave the chance to new video makers to share their efforts with the world.</a:t>
            </a:r>
          </a:p>
          <a:p>
            <a:endParaRPr lang="en-US" dirty="0"/>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2" action="ppaction://hlinksldjump"/>
              </a:rPr>
              <a:t>Home</a:t>
            </a:r>
            <a:r>
              <a:rPr lang="en-US" dirty="0"/>
              <a:t> </a:t>
            </a:r>
          </a:p>
        </p:txBody>
      </p:sp>
      <p:sp>
        <p:nvSpPr>
          <p:cNvPr id="7" name="Arrow: Right 6">
            <a:hlinkClick r:id="rId3"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4"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69859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Video Cont.</a:t>
            </a:r>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v"/>
            </a:pPr>
            <a:r>
              <a:rPr lang="en-US" dirty="0">
                <a:cs typeface="Arial"/>
              </a:rPr>
              <a:t>The technical challenge with video is the sheer amount of data that is necessary to render video smoothly. To accomplish this it is to render the video in different compressed formats and to test which one gives you the best throughout while maintaining a smooth framerate.</a:t>
            </a:r>
          </a:p>
          <a:p>
            <a:pPr>
              <a:buFont typeface="Wingdings" panose="05000000000000000000" pitchFamily="2" charset="2"/>
              <a:buChar char="v"/>
            </a:pPr>
            <a:r>
              <a:rPr lang="en-US" dirty="0">
                <a:cs typeface="Arial"/>
              </a:rPr>
              <a:t>I like music and music and video go together very well </a:t>
            </a:r>
            <a:r>
              <a:rPr lang="en-US" dirty="0" err="1">
                <a:cs typeface="Arial"/>
              </a:rPr>
              <a:t>together.You</a:t>
            </a:r>
            <a:r>
              <a:rPr lang="en-US" dirty="0">
                <a:cs typeface="Arial"/>
              </a:rPr>
              <a:t> can be very creative what you do on </a:t>
            </a:r>
            <a:r>
              <a:rPr lang="en-US" dirty="0" err="1">
                <a:cs typeface="Arial"/>
              </a:rPr>
              <a:t>youtube</a:t>
            </a:r>
            <a:r>
              <a:rPr lang="en-US" dirty="0">
                <a:cs typeface="Arial"/>
              </a:rPr>
              <a:t>. One my favorite videos to watch on YouTube is my friend Sydney Elisabeth.</a:t>
            </a:r>
          </a:p>
          <a:p>
            <a:endParaRPr lang="en-US" dirty="0">
              <a:cs typeface="Arial"/>
            </a:endParaRPr>
          </a:p>
          <a:p>
            <a:pPr marL="0" indent="0">
              <a:buNone/>
            </a:pPr>
            <a:r>
              <a:rPr lang="en-US" dirty="0"/>
              <a:t>To Video: </a:t>
            </a:r>
            <a:r>
              <a:rPr lang="en-US" dirty="0">
                <a:hlinkClick r:id="rId2"/>
              </a:rPr>
              <a:t>https://www.youtube.com/watch?v=YR3_J47U2QM</a:t>
            </a:r>
            <a:endParaRPr lang="en-US" dirty="0"/>
          </a:p>
          <a:p>
            <a:pPr marL="0" indent="0">
              <a:buNone/>
            </a:pPr>
            <a:endParaRPr lang="en-US" dirty="0"/>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3" action="ppaction://hlinksldjump"/>
              </a:rPr>
              <a:t>Home</a:t>
            </a:r>
            <a:r>
              <a:rPr lang="en-US" dirty="0"/>
              <a:t> </a:t>
            </a:r>
          </a:p>
        </p:txBody>
      </p:sp>
      <p:sp>
        <p:nvSpPr>
          <p:cNvPr id="7" name="Arrow: Right 6">
            <a:hlinkClick r:id="rId4"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5"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0842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Video 1</a:t>
            </a:r>
          </a:p>
        </p:txBody>
      </p:sp>
      <p:pic>
        <p:nvPicPr>
          <p:cNvPr id="4" name="YR3_J47U2QM">
            <a:hlinkClick r:id="" action="ppaction://media"/>
          </p:cNvPr>
          <p:cNvPicPr>
            <a:picLocks noGrp="1" noRot="1" noChangeAspect="1"/>
          </p:cNvPicPr>
          <p:nvPr>
            <p:ph idx="1"/>
            <a:videoFile r:link="rId1"/>
          </p:nvPr>
        </p:nvPicPr>
        <p:blipFill>
          <a:blip r:embed="rId3"/>
          <a:stretch>
            <a:fillRect/>
          </a:stretch>
        </p:blipFill>
        <p:spPr>
          <a:xfrm>
            <a:off x="2588437" y="1783067"/>
            <a:ext cx="6766578" cy="5074933"/>
          </a:xfrm>
          <a:prstGeom prst="rect">
            <a:avLst/>
          </a:prstGeom>
          <a:ln>
            <a:noFill/>
          </a:ln>
          <a:effectLst>
            <a:softEdge rad="112500"/>
          </a:effectLst>
        </p:spPr>
      </p:pic>
      <p:sp>
        <p:nvSpPr>
          <p:cNvPr id="6" name="Ribbon: Tilted Up 5">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4" action="ppaction://hlinksldjump"/>
              </a:rPr>
              <a:t>Home</a:t>
            </a:r>
            <a:r>
              <a:rPr lang="en-US" dirty="0"/>
              <a:t> </a:t>
            </a:r>
          </a:p>
        </p:txBody>
      </p:sp>
      <p:sp>
        <p:nvSpPr>
          <p:cNvPr id="8" name="Arrow: Right 7">
            <a:hlinkClick r:id="rId5"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hlinkClick r:id="rId6"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4863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Video 2</a:t>
            </a:r>
          </a:p>
        </p:txBody>
      </p:sp>
      <p:pic>
        <p:nvPicPr>
          <p:cNvPr id="4" name="CqCooYo7o2M">
            <a:hlinkClick r:id="" action="ppaction://media"/>
          </p:cNvPr>
          <p:cNvPicPr>
            <a:picLocks noGrp="1" noRot="1" noChangeAspect="1"/>
          </p:cNvPicPr>
          <p:nvPr>
            <p:ph idx="1"/>
            <a:videoFile r:link="rId1"/>
          </p:nvPr>
        </p:nvPicPr>
        <p:blipFill>
          <a:blip r:embed="rId3"/>
          <a:stretch>
            <a:fillRect/>
          </a:stretch>
        </p:blipFill>
        <p:spPr>
          <a:xfrm>
            <a:off x="2557219" y="1834166"/>
            <a:ext cx="6698445" cy="5023834"/>
          </a:xfrm>
          <a:prstGeom prst="rect">
            <a:avLst/>
          </a:prstGeom>
          <a:ln>
            <a:noFill/>
          </a:ln>
          <a:effectLst>
            <a:softEdge rad="112500"/>
          </a:effectLst>
        </p:spPr>
      </p:pic>
      <p:sp>
        <p:nvSpPr>
          <p:cNvPr id="6" name="Ribbon: Tilted Up 5">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4" action="ppaction://hlinksldjump"/>
              </a:rPr>
              <a:t>Home</a:t>
            </a:r>
            <a:r>
              <a:rPr lang="en-US" dirty="0"/>
              <a:t> </a:t>
            </a:r>
          </a:p>
        </p:txBody>
      </p:sp>
      <p:sp>
        <p:nvSpPr>
          <p:cNvPr id="8" name="Arrow: Right 7">
            <a:hlinkClick r:id="rId5"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hlinkClick r:id="rId6"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960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Images</a:t>
            </a: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a:ea typeface="Zapf Dingbats"/>
                <a:cs typeface="Zapf Dingbats"/>
                <a:sym typeface="Zapf Dingbats"/>
              </a:rPr>
              <a:t>A well, clear made picture can send strong emotion and resonate with your audience. It is important to use images wisely. Be honest with yourself and your audience about the degree to which the images are manipulated to get the desired effect.</a:t>
            </a:r>
          </a:p>
          <a:p>
            <a:pPr>
              <a:buFont typeface="Wingdings" panose="05000000000000000000" pitchFamily="2" charset="2"/>
              <a:buChar char="v"/>
            </a:pPr>
            <a:r>
              <a:rPr lang="en-US" dirty="0">
                <a:cs typeface="Arial"/>
              </a:rPr>
              <a:t> Also remember that almost every non-background element that is seen, including navigation buttons, icons, widgets and indicators, and gradients within these elements, in addition to your content can be an image</a:t>
            </a:r>
            <a:endParaRPr lang="en-US" dirty="0"/>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2" action="ppaction://hlinksldjump"/>
              </a:rPr>
              <a:t>Home</a:t>
            </a:r>
            <a:r>
              <a:rPr lang="en-US" dirty="0"/>
              <a:t> </a:t>
            </a:r>
          </a:p>
        </p:txBody>
      </p:sp>
      <p:sp>
        <p:nvSpPr>
          <p:cNvPr id="7" name="Arrow: Right 6">
            <a:hlinkClick r:id="rId3"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4"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0225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Images Cont.</a:t>
            </a:r>
          </a:p>
        </p:txBody>
      </p:sp>
      <p:sp>
        <p:nvSpPr>
          <p:cNvPr id="3" name="Content Placeholder 2"/>
          <p:cNvSpPr>
            <a:spLocks noGrp="1"/>
          </p:cNvSpPr>
          <p:nvPr>
            <p:ph idx="1"/>
          </p:nvPr>
        </p:nvSpPr>
        <p:spPr/>
        <p:txBody>
          <a:bodyPr>
            <a:normAutofit fontScale="77500" lnSpcReduction="20000"/>
          </a:bodyPr>
          <a:lstStyle/>
          <a:p>
            <a:pPr>
              <a:lnSpc>
                <a:spcPct val="170000"/>
              </a:lnSpc>
              <a:buFont typeface="Wingdings" panose="05000000000000000000" pitchFamily="2" charset="2"/>
              <a:buChar char="v"/>
            </a:pPr>
            <a:r>
              <a:rPr lang="en-US" sz="2600" dirty="0">
                <a:cs typeface="Arial"/>
              </a:rPr>
              <a:t>Vector drawn images can be created in Photoshop or Illustrator</a:t>
            </a:r>
          </a:p>
          <a:p>
            <a:pPr>
              <a:lnSpc>
                <a:spcPct val="170000"/>
              </a:lnSpc>
              <a:buFont typeface="Wingdings" panose="05000000000000000000" pitchFamily="2" charset="2"/>
              <a:buChar char="v"/>
            </a:pPr>
            <a:r>
              <a:rPr lang="en-US" sz="2600" dirty="0">
                <a:cs typeface="Arial"/>
              </a:rPr>
              <a:t>Bitmaps are very small squares called pixels, making one big picture. They need a big space to save the picture information. As the size of the pictures gets bigger so does the room is takes in the computer. </a:t>
            </a:r>
          </a:p>
          <a:p>
            <a:pPr>
              <a:lnSpc>
                <a:spcPct val="170000"/>
              </a:lnSpc>
              <a:buFont typeface="Wingdings" panose="05000000000000000000" pitchFamily="2" charset="2"/>
              <a:buChar char="v"/>
            </a:pPr>
            <a:r>
              <a:rPr lang="en-US" sz="2600" dirty="0">
                <a:cs typeface="Arial"/>
              </a:rPr>
              <a:t>Vector the image using points, lines and shapes to be drawn. These images can change from very tiny pictures to big poster on the wall and commercial on the street without losing the clarity of the image.</a:t>
            </a:r>
          </a:p>
          <a:p>
            <a:pPr>
              <a:buFont typeface="Wingdings" panose="05000000000000000000" pitchFamily="2" charset="2"/>
              <a:buChar char="v"/>
            </a:pPr>
            <a:endParaRPr lang="en-US" sz="2600" dirty="0">
              <a:latin typeface="+mj-lt"/>
              <a:cs typeface="Arial"/>
            </a:endParaRPr>
          </a:p>
          <a:p>
            <a:pPr>
              <a:buFont typeface="Wingdings" panose="05000000000000000000" pitchFamily="2" charset="2"/>
              <a:buChar char="v"/>
            </a:pPr>
            <a:endParaRPr lang="en-US" sz="2600" dirty="0">
              <a:latin typeface="+mj-lt"/>
              <a:cs typeface="Arial"/>
            </a:endParaRPr>
          </a:p>
          <a:p>
            <a:endParaRPr lang="en-US" sz="2600" dirty="0">
              <a:latin typeface="+mj-lt"/>
              <a:cs typeface="Arial"/>
            </a:endParaRPr>
          </a:p>
          <a:p>
            <a:endParaRPr lang="en-US" dirty="0">
              <a:cs typeface="Arial"/>
            </a:endParaRPr>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2" action="ppaction://hlinksldjump"/>
              </a:rPr>
              <a:t>Home</a:t>
            </a:r>
            <a:r>
              <a:rPr lang="en-US" dirty="0"/>
              <a:t> </a:t>
            </a:r>
          </a:p>
        </p:txBody>
      </p:sp>
      <p:sp>
        <p:nvSpPr>
          <p:cNvPr id="7" name="Arrow: Right 6">
            <a:hlinkClick r:id="rId3"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4"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7329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Bit-Map and Vector</a:t>
            </a:r>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2" action="ppaction://hlinksldjump"/>
              </a:rPr>
              <a:t>Home</a:t>
            </a:r>
            <a:r>
              <a:rPr lang="en-US" dirty="0"/>
              <a:t> </a:t>
            </a:r>
          </a:p>
        </p:txBody>
      </p:sp>
      <p:sp>
        <p:nvSpPr>
          <p:cNvPr id="7" name="Arrow: Right 6">
            <a:hlinkClick r:id="rId3"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4"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s://upload.wikimedia.org/wikipedia/commons/9/91/Bitmap_vs_vector.png"/>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3230256" y="2412201"/>
            <a:ext cx="6111451" cy="4264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1502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6"/>
                </a:solidFill>
              </a:rPr>
              <a:t>Amination</a:t>
            </a: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a:t>Using programs like Pixar and DreamWorks to make the magic, but animation is more than completed characters</a:t>
            </a:r>
          </a:p>
          <a:p>
            <a:pPr>
              <a:buFont typeface="Wingdings" panose="05000000000000000000" pitchFamily="2" charset="2"/>
              <a:buChar char="v"/>
            </a:pPr>
            <a:r>
              <a:rPr lang="en-US" dirty="0">
                <a:cs typeface="Arial"/>
              </a:rPr>
              <a:t>Makes static presentations come alive </a:t>
            </a:r>
          </a:p>
          <a:p>
            <a:pPr>
              <a:buFont typeface="Wingdings" panose="05000000000000000000" pitchFamily="2" charset="2"/>
              <a:buChar char="v"/>
            </a:pPr>
            <a:r>
              <a:rPr lang="en-US" dirty="0">
                <a:cs typeface="Arial"/>
              </a:rPr>
              <a:t>The process of creating exhilarating animations is a very difficult, tedious and time- consuming process but very rewarding when you see the end result.</a:t>
            </a:r>
          </a:p>
          <a:p>
            <a:pPr>
              <a:buFont typeface="Wingdings" panose="05000000000000000000" pitchFamily="2" charset="2"/>
              <a:buChar char="v"/>
            </a:pPr>
            <a:r>
              <a:rPr lang="en-US" dirty="0">
                <a:cs typeface="Arial"/>
              </a:rPr>
              <a:t>Popular Disney movies like Aladdin and The Lion King were animated.</a:t>
            </a:r>
            <a:endParaRPr lang="en-US" dirty="0"/>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2" action="ppaction://hlinksldjump"/>
              </a:rPr>
              <a:t>Home</a:t>
            </a:r>
            <a:r>
              <a:rPr lang="en-US" dirty="0"/>
              <a:t> </a:t>
            </a:r>
          </a:p>
        </p:txBody>
      </p:sp>
      <p:sp>
        <p:nvSpPr>
          <p:cNvPr id="7" name="Arrow: Right 6">
            <a:hlinkClick r:id="rId3"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4"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8235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6"/>
                </a:solidFill>
              </a:rPr>
              <a:t>Animation Cont.</a:t>
            </a:r>
          </a:p>
        </p:txBody>
      </p:sp>
      <p:sp>
        <p:nvSpPr>
          <p:cNvPr id="3" name="Content Placeholder 2"/>
          <p:cNvSpPr>
            <a:spLocks noGrp="1"/>
          </p:cNvSpPr>
          <p:nvPr>
            <p:ph idx="1"/>
          </p:nvPr>
        </p:nvSpPr>
        <p:spPr/>
        <p:txBody>
          <a:bodyPr/>
          <a:lstStyle/>
          <a:p>
            <a:pPr>
              <a:buFont typeface="Wingdings" panose="05000000000000000000" pitchFamily="2" charset="2"/>
              <a:buChar char="v"/>
            </a:pPr>
            <a:endParaRPr lang="en-US" dirty="0"/>
          </a:p>
          <a:p>
            <a:pPr>
              <a:buFont typeface="Wingdings" panose="05000000000000000000" pitchFamily="2" charset="2"/>
              <a:buChar char="v"/>
            </a:pPr>
            <a:r>
              <a:rPr lang="en-US" dirty="0"/>
              <a:t>For a computer, animation can show that a website or anything click on is loading or ready to open. It can provide a visual cue between screen changes. It can provide a hint by casting a glow on a navigation element.</a:t>
            </a:r>
          </a:p>
          <a:p>
            <a:pPr>
              <a:buFont typeface="Wingdings" panose="05000000000000000000" pitchFamily="2" charset="2"/>
              <a:buChar char="v"/>
            </a:pPr>
            <a:r>
              <a:rPr lang="en-US" dirty="0">
                <a:cs typeface="Arial"/>
              </a:rPr>
              <a:t> It can provide a hint by casting a glow on a navigation element. The key with animation is to exercise restraint. Subtle is almost always better than flamboyant.</a:t>
            </a:r>
            <a:endParaRPr lang="en-US" dirty="0"/>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2" action="ppaction://hlinksldjump"/>
              </a:rPr>
              <a:t>Home</a:t>
            </a:r>
            <a:r>
              <a:rPr lang="en-US" dirty="0"/>
              <a:t> </a:t>
            </a:r>
          </a:p>
        </p:txBody>
      </p:sp>
      <p:sp>
        <p:nvSpPr>
          <p:cNvPr id="7" name="Arrow: Right 6">
            <a:hlinkClick r:id="rId3"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4"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647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6"/>
                </a:solidFill>
              </a:rPr>
              <a:t>Example 1</a:t>
            </a:r>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4" action="ppaction://hlinksldjump"/>
              </a:rPr>
              <a:t>Home</a:t>
            </a:r>
            <a:r>
              <a:rPr lang="en-US" dirty="0"/>
              <a:t> </a:t>
            </a:r>
          </a:p>
        </p:txBody>
      </p:sp>
      <p:sp>
        <p:nvSpPr>
          <p:cNvPr id="7" name="Arrow: Right 6">
            <a:hlinkClick r:id="rId5"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6"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Horse_gif">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7"/>
          <a:stretch>
            <a:fillRect/>
          </a:stretch>
        </p:blipFill>
        <p:spPr>
          <a:xfrm>
            <a:off x="2609850" y="2336800"/>
            <a:ext cx="5757863" cy="3598863"/>
          </a:xfrm>
        </p:spPr>
      </p:pic>
    </p:spTree>
    <p:extLst>
      <p:ext uri="{BB962C8B-B14F-4D97-AF65-F5344CB8AC3E}">
        <p14:creationId xmlns:p14="http://schemas.microsoft.com/office/powerpoint/2010/main" val="1405797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0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remove"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par>
                    <p:cTn id="13" fill="hold">
                      <p:stCondLst>
                        <p:cond delay="indefinite"/>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Stages Of Multimedia</a:t>
            </a:r>
          </a:p>
        </p:txBody>
      </p:sp>
      <p:sp>
        <p:nvSpPr>
          <p:cNvPr id="3" name="Content Placeholder 2"/>
          <p:cNvSpPr>
            <a:spLocks noGrp="1"/>
          </p:cNvSpPr>
          <p:nvPr>
            <p:ph idx="1"/>
          </p:nvPr>
        </p:nvSpPr>
        <p:spPr>
          <a:xfrm>
            <a:off x="680321" y="2336873"/>
            <a:ext cx="9613861" cy="3599316"/>
          </a:xfrm>
        </p:spPr>
        <p:txBody>
          <a:bodyPr anchor="ctr">
            <a:normAutofit fontScale="92500" lnSpcReduction="10000"/>
          </a:bodyPr>
          <a:lstStyle/>
          <a:p>
            <a:pPr>
              <a:buFont typeface="Wingdings" panose="05000000000000000000" pitchFamily="2" charset="2"/>
              <a:buChar char="v"/>
            </a:pPr>
            <a:r>
              <a:rPr lang="en-US" dirty="0">
                <a:solidFill>
                  <a:srgbClr val="002060"/>
                </a:solidFill>
                <a:hlinkClick r:id="rId2" action="ppaction://hlinksldjump"/>
              </a:rPr>
              <a:t>Text</a:t>
            </a:r>
            <a:r>
              <a:rPr lang="en-US" dirty="0">
                <a:solidFill>
                  <a:srgbClr val="002060"/>
                </a:solidFill>
              </a:rPr>
              <a:t> </a:t>
            </a:r>
          </a:p>
          <a:p>
            <a:pPr>
              <a:buFont typeface="Wingdings" panose="05000000000000000000" pitchFamily="2" charset="2"/>
              <a:buChar char="v"/>
            </a:pPr>
            <a:endParaRPr lang="en-US" dirty="0">
              <a:solidFill>
                <a:srgbClr val="002060"/>
              </a:solidFill>
            </a:endParaRPr>
          </a:p>
          <a:p>
            <a:pPr>
              <a:buFont typeface="Wingdings" panose="05000000000000000000" pitchFamily="2" charset="2"/>
              <a:buChar char="v"/>
            </a:pPr>
            <a:r>
              <a:rPr lang="en-US" dirty="0">
                <a:solidFill>
                  <a:srgbClr val="002060"/>
                </a:solidFill>
                <a:hlinkClick r:id="rId3" action="ppaction://hlinksldjump"/>
              </a:rPr>
              <a:t>Images</a:t>
            </a:r>
            <a:endParaRPr lang="en-US" dirty="0">
              <a:solidFill>
                <a:srgbClr val="002060"/>
              </a:solidFill>
            </a:endParaRPr>
          </a:p>
          <a:p>
            <a:pPr>
              <a:buFont typeface="Wingdings" panose="05000000000000000000" pitchFamily="2" charset="2"/>
              <a:buChar char="v"/>
            </a:pPr>
            <a:endParaRPr lang="en-US" dirty="0">
              <a:solidFill>
                <a:srgbClr val="002060"/>
              </a:solidFill>
            </a:endParaRPr>
          </a:p>
          <a:p>
            <a:pPr>
              <a:buFont typeface="Wingdings" panose="05000000000000000000" pitchFamily="2" charset="2"/>
              <a:buChar char="v"/>
            </a:pPr>
            <a:r>
              <a:rPr lang="en-US" dirty="0">
                <a:solidFill>
                  <a:srgbClr val="002060"/>
                </a:solidFill>
                <a:hlinkClick r:id="rId4" action="ppaction://hlinksldjump"/>
              </a:rPr>
              <a:t>Sound</a:t>
            </a:r>
            <a:endParaRPr lang="en-US" dirty="0">
              <a:solidFill>
                <a:srgbClr val="002060"/>
              </a:solidFill>
            </a:endParaRPr>
          </a:p>
          <a:p>
            <a:pPr>
              <a:buFont typeface="Wingdings" panose="05000000000000000000" pitchFamily="2" charset="2"/>
              <a:buChar char="v"/>
            </a:pPr>
            <a:endParaRPr lang="en-US" dirty="0">
              <a:solidFill>
                <a:srgbClr val="002060"/>
              </a:solidFill>
            </a:endParaRPr>
          </a:p>
          <a:p>
            <a:pPr>
              <a:buFont typeface="Wingdings" panose="05000000000000000000" pitchFamily="2" charset="2"/>
              <a:buChar char="v"/>
            </a:pPr>
            <a:r>
              <a:rPr lang="en-US" dirty="0">
                <a:solidFill>
                  <a:srgbClr val="002060"/>
                </a:solidFill>
                <a:hlinkClick r:id="rId5" action="ppaction://hlinksldjump"/>
              </a:rPr>
              <a:t>Video</a:t>
            </a:r>
            <a:endParaRPr lang="en-US" dirty="0">
              <a:solidFill>
                <a:srgbClr val="002060"/>
              </a:solidFill>
            </a:endParaRPr>
          </a:p>
          <a:p>
            <a:pPr>
              <a:buFont typeface="Wingdings" panose="05000000000000000000" pitchFamily="2" charset="2"/>
              <a:buChar char="v"/>
            </a:pPr>
            <a:endParaRPr lang="en-US" dirty="0">
              <a:solidFill>
                <a:srgbClr val="002060"/>
              </a:solidFill>
            </a:endParaRPr>
          </a:p>
          <a:p>
            <a:pPr>
              <a:buFont typeface="Wingdings" panose="05000000000000000000" pitchFamily="2" charset="2"/>
              <a:buChar char="v"/>
            </a:pPr>
            <a:r>
              <a:rPr lang="en-US" dirty="0">
                <a:solidFill>
                  <a:srgbClr val="002060"/>
                </a:solidFill>
                <a:hlinkClick r:id="rId6" action="ppaction://hlinksldjump"/>
              </a:rPr>
              <a:t>Animation</a:t>
            </a:r>
            <a:endParaRPr lang="en-US" dirty="0">
              <a:solidFill>
                <a:srgbClr val="002060"/>
              </a:solidFill>
            </a:endParaRPr>
          </a:p>
          <a:p>
            <a:pPr>
              <a:buFont typeface="Wingdings" panose="05000000000000000000" pitchFamily="2" charset="2"/>
              <a:buChar char="v"/>
            </a:pPr>
            <a:endParaRPr lang="en-US" dirty="0">
              <a:solidFill>
                <a:srgbClr val="002060"/>
              </a:solidFill>
            </a:endParaRPr>
          </a:p>
        </p:txBody>
      </p:sp>
      <p:sp>
        <p:nvSpPr>
          <p:cNvPr id="5" name="Arrow: Right 4">
            <a:hlinkClick r:id="rId7" action="ppaction://hlinksldjump"/>
          </p:cNvPr>
          <p:cNvSpPr/>
          <p:nvPr/>
        </p:nvSpPr>
        <p:spPr>
          <a:xfrm>
            <a:off x="10294182" y="5893607"/>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8" action="ppaction://hlinksldjump"/>
          </p:cNvPr>
          <p:cNvSpPr/>
          <p:nvPr/>
        </p:nvSpPr>
        <p:spPr>
          <a:xfrm rot="10800000">
            <a:off x="680321"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bbon: Tilted Up 6">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8" action="ppaction://hlinksldjump"/>
              </a:rPr>
              <a:t>Home</a:t>
            </a:r>
            <a:r>
              <a:rPr lang="en-US" dirty="0"/>
              <a:t> </a:t>
            </a:r>
          </a:p>
        </p:txBody>
      </p:sp>
      <p:sp>
        <p:nvSpPr>
          <p:cNvPr id="4" name="AutoShape 2" descr="Image result for video"/>
          <p:cNvSpPr>
            <a:spLocks noChangeAspect="1" noChangeArrowheads="1"/>
          </p:cNvSpPr>
          <p:nvPr/>
        </p:nvSpPr>
        <p:spPr bwMode="auto">
          <a:xfrm>
            <a:off x="4572000" y="3276600"/>
            <a:ext cx="1676400" cy="1676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4" descr="Image result for video"/>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p:cNvPicPr>
            <a:picLocks noChangeAspect="1"/>
          </p:cNvPicPr>
          <p:nvPr/>
        </p:nvPicPr>
        <p:blipFill>
          <a:blip r:embed="rId9"/>
          <a:stretch>
            <a:fillRect/>
          </a:stretch>
        </p:blipFill>
        <p:spPr>
          <a:xfrm>
            <a:off x="2590272" y="4683211"/>
            <a:ext cx="2185932" cy="1798106"/>
          </a:xfrm>
          <a:prstGeom prst="rect">
            <a:avLst/>
          </a:prstGeom>
        </p:spPr>
      </p:pic>
      <p:pic>
        <p:nvPicPr>
          <p:cNvPr id="11" name="Picture 10"/>
          <p:cNvPicPr>
            <a:picLocks noChangeAspect="1"/>
          </p:cNvPicPr>
          <p:nvPr/>
        </p:nvPicPr>
        <p:blipFill>
          <a:blip r:embed="rId10"/>
          <a:stretch>
            <a:fillRect/>
          </a:stretch>
        </p:blipFill>
        <p:spPr>
          <a:xfrm>
            <a:off x="3286524" y="2206407"/>
            <a:ext cx="2447925" cy="1866900"/>
          </a:xfrm>
          <a:prstGeom prst="rect">
            <a:avLst/>
          </a:prstGeom>
        </p:spPr>
      </p:pic>
      <p:pic>
        <p:nvPicPr>
          <p:cNvPr id="12" name="Picture 11"/>
          <p:cNvPicPr>
            <a:picLocks noChangeAspect="1"/>
          </p:cNvPicPr>
          <p:nvPr/>
        </p:nvPicPr>
        <p:blipFill>
          <a:blip r:embed="rId11"/>
          <a:stretch>
            <a:fillRect/>
          </a:stretch>
        </p:blipFill>
        <p:spPr>
          <a:xfrm>
            <a:off x="5233571" y="4589650"/>
            <a:ext cx="4083423" cy="2086649"/>
          </a:xfrm>
          <a:prstGeom prst="rect">
            <a:avLst/>
          </a:prstGeom>
        </p:spPr>
      </p:pic>
      <p:pic>
        <p:nvPicPr>
          <p:cNvPr id="13" name="Picture 12"/>
          <p:cNvPicPr>
            <a:picLocks noChangeAspect="1"/>
          </p:cNvPicPr>
          <p:nvPr/>
        </p:nvPicPr>
        <p:blipFill>
          <a:blip r:embed="rId12"/>
          <a:stretch>
            <a:fillRect/>
          </a:stretch>
        </p:blipFill>
        <p:spPr>
          <a:xfrm>
            <a:off x="6409552" y="2460025"/>
            <a:ext cx="2695575" cy="1695450"/>
          </a:xfrm>
          <a:prstGeom prst="rect">
            <a:avLst/>
          </a:prstGeom>
        </p:spPr>
      </p:pic>
      <p:pic>
        <p:nvPicPr>
          <p:cNvPr id="3078" name="Picture 6" descr="Image result for tex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56510" y="2532766"/>
            <a:ext cx="2414459" cy="2414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100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6"/>
                </a:solidFill>
              </a:rPr>
              <a:t>Example 2</a:t>
            </a:r>
          </a:p>
        </p:txBody>
      </p:sp>
      <p:pic>
        <p:nvPicPr>
          <p:cNvPr id="4" name="Géode_V_3_1_duale">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689350" y="2336800"/>
            <a:ext cx="3598863" cy="3598863"/>
          </a:xfrm>
        </p:spPr>
      </p:pic>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5" action="ppaction://hlinksldjump"/>
              </a:rPr>
              <a:t>Home</a:t>
            </a:r>
            <a:r>
              <a:rPr lang="en-US" dirty="0"/>
              <a:t> </a:t>
            </a:r>
          </a:p>
        </p:txBody>
      </p:sp>
      <p:sp>
        <p:nvSpPr>
          <p:cNvPr id="7" name="Arrow: Right 6">
            <a:hlinkClick r:id="rId6" action="ppaction://hlinksldjump"/>
          </p:cNvPr>
          <p:cNvSpPr/>
          <p:nvPr/>
        </p:nvSpPr>
        <p:spPr>
          <a:xfrm rot="10800000">
            <a:off x="680321" y="5923832"/>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7"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1424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par>
                    <p:cTn id="13" fill="hold">
                      <p:stCondLst>
                        <p:cond delay="indefinite"/>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Copyrights</a:t>
            </a:r>
          </a:p>
        </p:txBody>
      </p:sp>
      <p:sp>
        <p:nvSpPr>
          <p:cNvPr id="3" name="Content Placeholder 2"/>
          <p:cNvSpPr>
            <a:spLocks noGrp="1"/>
          </p:cNvSpPr>
          <p:nvPr>
            <p:ph idx="1"/>
          </p:nvPr>
        </p:nvSpPr>
        <p:spPr/>
        <p:txBody>
          <a:bodyPr/>
          <a:lstStyle/>
          <a:p>
            <a:r>
              <a:rPr lang="en-US" dirty="0"/>
              <a:t>An exclusive legal right for a creator to make use of their work.</a:t>
            </a:r>
          </a:p>
          <a:p>
            <a:r>
              <a:rPr lang="en-US" dirty="0"/>
              <a:t>things that aren’t copyrightable such as, names, titles, short expressions, lists, Commonly known facts, and things not in a fixed medium.</a:t>
            </a:r>
          </a:p>
          <a:p>
            <a:r>
              <a:rPr lang="en-US" i="1" dirty="0"/>
              <a:t>If You were to be </a:t>
            </a:r>
            <a:r>
              <a:rPr lang="en-US" i="1" dirty="0" err="1"/>
              <a:t>caugt</a:t>
            </a:r>
            <a:r>
              <a:rPr lang="en-US" i="1" dirty="0"/>
              <a:t> at copyrighting a prior work that was copyrighted what can happen to you is you would get</a:t>
            </a:r>
            <a:r>
              <a:rPr lang="en-US" dirty="0"/>
              <a:t> an infringement. Then the content that you put up will be taken down.</a:t>
            </a:r>
          </a:p>
        </p:txBody>
      </p:sp>
      <p:sp>
        <p:nvSpPr>
          <p:cNvPr id="4" name="Arrow: Right 3">
            <a:hlinkClick r:id="rId2" action="ppaction://hlinksldjump"/>
          </p:cNvPr>
          <p:cNvSpPr/>
          <p:nvPr/>
        </p:nvSpPr>
        <p:spPr>
          <a:xfrm rot="10800000">
            <a:off x="680321" y="5923832"/>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hlinkClick r:id="rId3"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8606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1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a:xfrm>
            <a:off x="680321" y="2336873"/>
            <a:ext cx="9613861" cy="3599316"/>
          </a:xfrm>
          <a:noFill/>
        </p:spPr>
        <p:txBody>
          <a:bodyPr/>
          <a:lstStyle/>
          <a:p>
            <a:pPr>
              <a:buFont typeface="Wingdings" panose="05000000000000000000" pitchFamily="2" charset="2"/>
              <a:buChar char="v"/>
            </a:pPr>
            <a:r>
              <a:rPr lang="en-US" sz="1700" dirty="0"/>
              <a:t>Video by Sydney Elisabeth </a:t>
            </a:r>
            <a:r>
              <a:rPr lang="en-US" sz="1700" dirty="0">
                <a:hlinkClick r:id="rId2"/>
              </a:rPr>
              <a:t>https://www.youtube.com/watch?v=YR3_J47U2QM</a:t>
            </a:r>
            <a:endParaRPr lang="en-US" sz="1700" dirty="0"/>
          </a:p>
          <a:p>
            <a:pPr>
              <a:buFont typeface="Wingdings" panose="05000000000000000000" pitchFamily="2" charset="2"/>
              <a:buChar char="v"/>
            </a:pPr>
            <a:r>
              <a:rPr lang="en-US" sz="1700" dirty="0"/>
              <a:t>Video by Dan Snyder </a:t>
            </a:r>
            <a:r>
              <a:rPr lang="en-US" sz="1700" dirty="0">
                <a:hlinkClick r:id="rId3"/>
              </a:rPr>
              <a:t>https://www.youtube.com/watch?v=CqCooYo7o2M</a:t>
            </a:r>
            <a:endParaRPr lang="en-US" sz="1700" dirty="0"/>
          </a:p>
          <a:p>
            <a:pPr>
              <a:buFont typeface="Wingdings" panose="05000000000000000000" pitchFamily="2" charset="2"/>
              <a:buChar char="v"/>
            </a:pPr>
            <a:r>
              <a:rPr lang="en-US" sz="1700" dirty="0"/>
              <a:t>Sound by Free Sound Effects </a:t>
            </a:r>
            <a:r>
              <a:rPr lang="en-US" sz="1700" dirty="0">
                <a:hlinkClick r:id="rId4"/>
              </a:rPr>
              <a:t>https://www.youtube.com/user/YTSoundEffects/videos</a:t>
            </a:r>
            <a:endParaRPr lang="en-US" sz="1700" dirty="0"/>
          </a:p>
          <a:p>
            <a:pPr>
              <a:buFont typeface="Wingdings" panose="05000000000000000000" pitchFamily="2" charset="2"/>
              <a:buChar char="v"/>
            </a:pPr>
            <a:r>
              <a:rPr lang="en-US" sz="1700" dirty="0"/>
              <a:t>Vaughn, Tay. </a:t>
            </a:r>
            <a:r>
              <a:rPr lang="en-US" sz="1700" i="1" dirty="0">
                <a:latin typeface="Arial"/>
                <a:cs typeface="Arial"/>
              </a:rPr>
              <a:t>Multimedia: Making It Work, Ninth Edition</a:t>
            </a:r>
            <a:r>
              <a:rPr lang="en-US" sz="1700" dirty="0"/>
              <a:t>. USA: Cenveo Publishing Services, 2014. Print</a:t>
            </a:r>
          </a:p>
          <a:p>
            <a:pPr>
              <a:buFont typeface="Wingdings" panose="05000000000000000000" pitchFamily="2" charset="2"/>
              <a:buChar char="v"/>
            </a:pPr>
            <a:r>
              <a:rPr lang="en-US" sz="1700" dirty="0">
                <a:hlinkClick r:id="rId5"/>
              </a:rPr>
              <a:t>https://commons.wikimedia.org/w/index.php?search=Bitmaps&amp;title=Special:Search&amp;go=Go&amp;uselang=en&amp;searchToken=5dl9d7j0bsjcrxougbu4jwxzi#/media/File:Bitmap_vs_vector.png</a:t>
            </a:r>
            <a:endParaRPr lang="en-US" sz="1700" dirty="0"/>
          </a:p>
          <a:p>
            <a:pPr>
              <a:buFont typeface="Wingdings" panose="05000000000000000000" pitchFamily="2" charset="2"/>
              <a:buChar char="v"/>
            </a:pPr>
            <a:r>
              <a:rPr lang="en-US" sz="1700" dirty="0">
                <a:hlinkClick r:id="rId6"/>
              </a:rPr>
              <a:t>https://commons.wikimedia.org/wiki/Animation#/media/File:G%C3%A9ode_V_3_1_duale.gif</a:t>
            </a:r>
            <a:endParaRPr lang="en-US" sz="1700" dirty="0"/>
          </a:p>
          <a:p>
            <a:pPr>
              <a:buFont typeface="Wingdings" panose="05000000000000000000" pitchFamily="2" charset="2"/>
              <a:buChar char="v"/>
            </a:pPr>
            <a:r>
              <a:rPr lang="en-US" sz="1700" dirty="0">
                <a:hlinkClick r:id="rId7"/>
              </a:rPr>
              <a:t>https://commons.wikimedia.org/wiki/Animation#/media/File:Horse_gif.gif</a:t>
            </a:r>
            <a:endParaRPr lang="en-US" sz="1700" dirty="0"/>
          </a:p>
          <a:p>
            <a:pPr>
              <a:buFont typeface="Wingdings" panose="05000000000000000000" pitchFamily="2" charset="2"/>
              <a:buChar char="v"/>
            </a:pPr>
            <a:r>
              <a:rPr lang="en-US" sz="1700" dirty="0"/>
              <a:t>Google Images</a:t>
            </a:r>
          </a:p>
          <a:p>
            <a:endParaRPr lang="en-US" sz="1600" dirty="0"/>
          </a:p>
          <a:p>
            <a:endParaRPr lang="en-US" dirty="0"/>
          </a:p>
          <a:p>
            <a:endParaRPr lang="en-US" dirty="0"/>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8" action="ppaction://hlinksldjump"/>
              </a:rPr>
              <a:t>Home</a:t>
            </a:r>
            <a:r>
              <a:rPr lang="en-US" dirty="0"/>
              <a:t> </a:t>
            </a:r>
          </a:p>
        </p:txBody>
      </p:sp>
      <p:sp>
        <p:nvSpPr>
          <p:cNvPr id="7" name="Arrow: Right 6">
            <a:hlinkClick r:id="rId9"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3261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Interactive Multimedia</a:t>
            </a: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sz="2500" dirty="0">
                <a:ea typeface="Adobe Fangsong Std R" panose="02020400000000000000" pitchFamily="18" charset="-128"/>
              </a:rPr>
              <a:t>Multimedia is the combination of multiple forms of media. This includes text, pictures, sound, video, and amination.</a:t>
            </a:r>
          </a:p>
          <a:p>
            <a:pPr>
              <a:buFont typeface="Wingdings" panose="05000000000000000000" pitchFamily="2" charset="2"/>
              <a:buChar char="v"/>
            </a:pPr>
            <a:r>
              <a:rPr lang="en-US" sz="2500" dirty="0">
                <a:ea typeface="Adobe Fangsong Std R" panose="02020400000000000000" pitchFamily="18" charset="-128"/>
                <a:cs typeface="Arial"/>
              </a:rPr>
              <a:t>When these forms are combined  they can do extraordinary things emotionally for the developer and the viewer.</a:t>
            </a:r>
          </a:p>
          <a:p>
            <a:pPr>
              <a:buFont typeface="Wingdings" panose="05000000000000000000" pitchFamily="2" charset="2"/>
              <a:buChar char="v"/>
            </a:pPr>
            <a:r>
              <a:rPr lang="en-US" sz="2500" dirty="0">
                <a:ea typeface="Adobe Fangsong Std R" panose="02020400000000000000" pitchFamily="18" charset="-128"/>
                <a:cs typeface="Arial"/>
              </a:rPr>
              <a:t>When designing multimedia, as the designer you can weave these elements together into a complex tapestry of sights and sounds. choosing the best way to give the viewer control over their experience.</a:t>
            </a:r>
          </a:p>
          <a:p>
            <a:endParaRPr lang="en-US" dirty="0">
              <a:latin typeface="Adobe Fangsong Std R" panose="02020400000000000000" pitchFamily="18" charset="-128"/>
              <a:ea typeface="Adobe Fangsong Std R" panose="02020400000000000000" pitchFamily="18" charset="-128"/>
              <a:cs typeface="Arial"/>
            </a:endParaRPr>
          </a:p>
        </p:txBody>
      </p:sp>
      <p:sp>
        <p:nvSpPr>
          <p:cNvPr id="5" name="Arrow: Right 4">
            <a:hlinkClick r:id="rId2" action="ppaction://hlinksldjump"/>
          </p:cNvPr>
          <p:cNvSpPr/>
          <p:nvPr/>
        </p:nvSpPr>
        <p:spPr>
          <a:xfrm rot="10800000">
            <a:off x="680321"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3"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bbon: Tilted Up 9">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4" action="ppaction://hlinksldjump"/>
              </a:rPr>
              <a:t>Home</a:t>
            </a:r>
            <a:r>
              <a:rPr lang="en-US" dirty="0"/>
              <a:t> </a:t>
            </a:r>
          </a:p>
        </p:txBody>
      </p:sp>
    </p:spTree>
    <p:extLst>
      <p:ext uri="{BB962C8B-B14F-4D97-AF65-F5344CB8AC3E}">
        <p14:creationId xmlns:p14="http://schemas.microsoft.com/office/powerpoint/2010/main" val="2190148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Text</a:t>
            </a:r>
          </a:p>
        </p:txBody>
      </p:sp>
      <p:sp>
        <p:nvSpPr>
          <p:cNvPr id="3" name="Content Placeholder 2"/>
          <p:cNvSpPr>
            <a:spLocks noGrp="1"/>
          </p:cNvSpPr>
          <p:nvPr>
            <p:ph idx="1"/>
          </p:nvPr>
        </p:nvSpPr>
        <p:spPr/>
        <p:txBody>
          <a:bodyPr/>
          <a:lstStyle/>
          <a:p>
            <a:pPr defTabSz="426466">
              <a:spcBef>
                <a:spcPts val="1700"/>
              </a:spcBef>
              <a:buFont typeface="Wingdings" panose="05000000000000000000" pitchFamily="2" charset="2"/>
              <a:buChar char="v"/>
              <a:defRPr sz="1800">
                <a:solidFill>
                  <a:srgbClr val="000000"/>
                </a:solidFill>
              </a:defRPr>
            </a:pPr>
            <a:r>
              <a:rPr lang="en-US" sz="2800" dirty="0">
                <a:solidFill>
                  <a:schemeClr val="tx1">
                    <a:lumMod val="95000"/>
                  </a:schemeClr>
                </a:solidFill>
                <a:ea typeface="Adobe Fangsong Std R" panose="02020400000000000000" pitchFamily="18" charset="-128"/>
                <a:cs typeface="Aharoni" panose="02010803020104030203" pitchFamily="2" charset="-79"/>
              </a:rPr>
              <a:t>Text is used a lot in computers. Because we use text all the time on YouTube, and we often forget how important is it in multimedia. </a:t>
            </a:r>
          </a:p>
          <a:p>
            <a:pPr defTabSz="426466">
              <a:spcBef>
                <a:spcPts val="1700"/>
              </a:spcBef>
              <a:buFont typeface="Wingdings" panose="05000000000000000000" pitchFamily="2" charset="2"/>
              <a:buChar char="v"/>
              <a:defRPr sz="1800">
                <a:solidFill>
                  <a:srgbClr val="000000"/>
                </a:solidFill>
              </a:defRPr>
            </a:pPr>
            <a:r>
              <a:rPr lang="en-US" sz="2800" dirty="0">
                <a:solidFill>
                  <a:schemeClr val="tx1">
                    <a:lumMod val="95000"/>
                  </a:schemeClr>
                </a:solidFill>
                <a:ea typeface="Adobe Fangsong Std R" panose="02020400000000000000" pitchFamily="18" charset="-128"/>
                <a:cs typeface="Aharoni" panose="02010803020104030203" pitchFamily="2" charset="-79"/>
              </a:rPr>
              <a:t>Text helps us in finding information and makes it easy to use navigation.</a:t>
            </a:r>
            <a:r>
              <a:rPr lang="en-US" sz="2800" dirty="0">
                <a:solidFill>
                  <a:schemeClr val="tx1">
                    <a:lumMod val="95000"/>
                  </a:schemeClr>
                </a:solidFill>
                <a:ea typeface="Adobe Fangsong Std R" panose="02020400000000000000" pitchFamily="18" charset="-128"/>
                <a:cs typeface="Arial"/>
              </a:rPr>
              <a:t> When using text as navigation, it is important to consider your audience. Choose words that will clearly indicate where links lead and use those same terms as the headings for the screens they lead to.</a:t>
            </a:r>
          </a:p>
          <a:p>
            <a:pPr marL="287401" lvl="0" indent="-287401" defTabSz="426466">
              <a:spcBef>
                <a:spcPts val="1700"/>
              </a:spcBef>
              <a:buBlip>
                <a:blip r:embed="rId2"/>
              </a:buBlip>
              <a:defRPr sz="1800">
                <a:solidFill>
                  <a:srgbClr val="000000"/>
                </a:solidFill>
              </a:defRPr>
            </a:pPr>
            <a:endParaRPr lang="en-US" dirty="0"/>
          </a:p>
        </p:txBody>
      </p:sp>
      <p:sp>
        <p:nvSpPr>
          <p:cNvPr id="5" name="Arrow: Right 4">
            <a:hlinkClick r:id="rId3" action="ppaction://hlinksldjump"/>
          </p:cNvPr>
          <p:cNvSpPr/>
          <p:nvPr/>
        </p:nvSpPr>
        <p:spPr>
          <a:xfrm rot="10800000">
            <a:off x="680321"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4"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bbon: Tilted Up 7">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5" action="ppaction://hlinksldjump"/>
              </a:rPr>
              <a:t>Home</a:t>
            </a:r>
            <a:r>
              <a:rPr lang="en-US" dirty="0"/>
              <a:t> </a:t>
            </a:r>
          </a:p>
        </p:txBody>
      </p:sp>
    </p:spTree>
    <p:extLst>
      <p:ext uri="{BB962C8B-B14F-4D97-AF65-F5344CB8AC3E}">
        <p14:creationId xmlns:p14="http://schemas.microsoft.com/office/powerpoint/2010/main" val="2199980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Text Cont.</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v"/>
            </a:pPr>
            <a:r>
              <a:rPr lang="en-US" sz="2800" i="1" dirty="0">
                <a:solidFill>
                  <a:schemeClr val="tx1">
                    <a:lumMod val="95000"/>
                  </a:schemeClr>
                </a:solidFill>
                <a:ea typeface="Adobe Fangsong Std R" panose="02020400000000000000" pitchFamily="18" charset="-128"/>
                <a:cs typeface="Mangal" panose="02040503050203030202" pitchFamily="18" charset="0"/>
              </a:rPr>
              <a:t>When a computer reads text, it changes it into numbers to understand it, because computer can </a:t>
            </a:r>
            <a:r>
              <a:rPr lang="en-US" sz="2800" dirty="0">
                <a:solidFill>
                  <a:schemeClr val="tx1">
                    <a:lumMod val="95000"/>
                  </a:schemeClr>
                </a:solidFill>
                <a:ea typeface="Adobe Fangsong Std R" panose="02020400000000000000" pitchFamily="18" charset="-128"/>
                <a:cs typeface="Mangal" panose="02040503050203030202" pitchFamily="18" charset="0"/>
              </a:rPr>
              <a:t>only read numbers. </a:t>
            </a:r>
          </a:p>
          <a:p>
            <a:pPr>
              <a:buFont typeface="Wingdings" panose="05000000000000000000" pitchFamily="2" charset="2"/>
              <a:buChar char="v"/>
            </a:pPr>
            <a:r>
              <a:rPr lang="en-US" sz="2800" i="1" dirty="0">
                <a:solidFill>
                  <a:schemeClr val="tx1">
                    <a:lumMod val="95000"/>
                  </a:schemeClr>
                </a:solidFill>
                <a:ea typeface="Adobe Fangsong Std R" panose="02020400000000000000" pitchFamily="18" charset="-128"/>
                <a:cs typeface="Mangal" panose="02040503050203030202" pitchFamily="18" charset="0"/>
              </a:rPr>
              <a:t>The two </a:t>
            </a:r>
            <a:r>
              <a:rPr lang="en-US" sz="2800" dirty="0">
                <a:solidFill>
                  <a:schemeClr val="tx1">
                    <a:lumMod val="95000"/>
                  </a:schemeClr>
                </a:solidFill>
                <a:ea typeface="Adobe Fangsong Std R" panose="02020400000000000000" pitchFamily="18" charset="-128"/>
                <a:cs typeface="Mangal" panose="02040503050203030202" pitchFamily="18" charset="0"/>
              </a:rPr>
              <a:t>ways for a computer to this, is using </a:t>
            </a:r>
            <a:r>
              <a:rPr lang="en-US" sz="2800" i="1" dirty="0">
                <a:solidFill>
                  <a:schemeClr val="tx1">
                    <a:lumMod val="95000"/>
                  </a:schemeClr>
                </a:solidFill>
                <a:ea typeface="Adobe Fangsong Std R" panose="02020400000000000000" pitchFamily="18" charset="-128"/>
                <a:cs typeface="Mangal" panose="02040503050203030202" pitchFamily="18" charset="0"/>
              </a:rPr>
              <a:t>ASCII and Unicode.</a:t>
            </a:r>
            <a:r>
              <a:rPr lang="en-US" sz="2800" dirty="0">
                <a:solidFill>
                  <a:schemeClr val="tx1">
                    <a:lumMod val="95000"/>
                  </a:schemeClr>
                </a:solidFill>
                <a:ea typeface="Adobe Fangsong Std R" panose="02020400000000000000" pitchFamily="18" charset="-128"/>
                <a:cs typeface="Mangal" panose="02040503050203030202" pitchFamily="18" charset="0"/>
              </a:rPr>
              <a:t> ASCII code numbers match up with a letter it represents from the english alphabet.</a:t>
            </a:r>
          </a:p>
          <a:p>
            <a:pPr>
              <a:buFont typeface="Wingdings" panose="05000000000000000000" pitchFamily="2" charset="2"/>
              <a:buChar char="v"/>
            </a:pPr>
            <a:r>
              <a:rPr lang="en-US" sz="2800" dirty="0">
                <a:solidFill>
                  <a:schemeClr val="tx1">
                    <a:lumMod val="95000"/>
                  </a:schemeClr>
                </a:solidFill>
                <a:ea typeface="Adobe Fangsong Std R" panose="02020400000000000000" pitchFamily="18" charset="-128"/>
                <a:cs typeface="Mangal" panose="02040503050203030202" pitchFamily="18" charset="0"/>
              </a:rPr>
              <a:t> Unicode is </a:t>
            </a:r>
            <a:r>
              <a:rPr lang="en-US" sz="2800" dirty="0">
                <a:solidFill>
                  <a:schemeClr val="tx1">
                    <a:lumMod val="95000"/>
                  </a:schemeClr>
                </a:solidFill>
                <a:ea typeface="Adobe Fangsong Std R" panose="02020400000000000000" pitchFamily="18" charset="-128"/>
                <a:cs typeface="Arial"/>
              </a:rPr>
              <a:t>made from all known languages and alphabets in the world.</a:t>
            </a:r>
            <a:endParaRPr lang="en-US" sz="2800" dirty="0">
              <a:solidFill>
                <a:schemeClr val="tx1">
                  <a:lumMod val="95000"/>
                </a:schemeClr>
              </a:solidFill>
              <a:ea typeface="Adobe Fangsong Std R" panose="02020400000000000000" pitchFamily="18" charset="-128"/>
              <a:cs typeface="Mangal" panose="02040503050203030202" pitchFamily="18" charset="0"/>
            </a:endParaRPr>
          </a:p>
        </p:txBody>
      </p:sp>
      <p:sp>
        <p:nvSpPr>
          <p:cNvPr id="5" name="Arrow: Right 4">
            <a:hlinkClick r:id="rId2"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3"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bbon: Tilted Up 6">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4" action="ppaction://hlinksldjump"/>
              </a:rPr>
              <a:t>Home</a:t>
            </a:r>
            <a:r>
              <a:rPr lang="en-US" dirty="0"/>
              <a:t> </a:t>
            </a:r>
          </a:p>
        </p:txBody>
      </p:sp>
    </p:spTree>
    <p:extLst>
      <p:ext uri="{BB962C8B-B14F-4D97-AF65-F5344CB8AC3E}">
        <p14:creationId xmlns:p14="http://schemas.microsoft.com/office/powerpoint/2010/main" val="3940230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Text Hardware</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v"/>
            </a:pPr>
            <a:r>
              <a:rPr lang="en-US" dirty="0">
                <a:solidFill>
                  <a:schemeClr val="tx1">
                    <a:lumMod val="95000"/>
                  </a:schemeClr>
                </a:solidFill>
                <a:ea typeface="Adobe Fangsong Std R" panose="02020400000000000000" pitchFamily="18" charset="-128"/>
                <a:cs typeface="Arial"/>
              </a:rPr>
              <a:t>The typewriter is what people used when they needed to apply pen to paper. </a:t>
            </a:r>
          </a:p>
          <a:p>
            <a:pPr>
              <a:buFont typeface="Wingdings" panose="05000000000000000000" pitchFamily="2" charset="2"/>
              <a:buChar char="v"/>
            </a:pPr>
            <a:r>
              <a:rPr lang="en-US" dirty="0">
                <a:solidFill>
                  <a:schemeClr val="tx1">
                    <a:lumMod val="95000"/>
                  </a:schemeClr>
                </a:solidFill>
                <a:ea typeface="Adobe Fangsong Std R" panose="02020400000000000000" pitchFamily="18" charset="-128"/>
                <a:cs typeface="Arial"/>
              </a:rPr>
              <a:t>Typewriters have now been replaced. We know have word processing programs such as Microsoft Word and Note Pad. Both come with standard fonts that users can use to write letters, instant messaging, and e-mails.</a:t>
            </a:r>
          </a:p>
          <a:p>
            <a:pPr>
              <a:buFont typeface="Wingdings" panose="05000000000000000000" pitchFamily="2" charset="2"/>
              <a:buChar char="v"/>
            </a:pPr>
            <a:r>
              <a:rPr lang="en-US" dirty="0">
                <a:solidFill>
                  <a:schemeClr val="tx1">
                    <a:lumMod val="95000"/>
                  </a:schemeClr>
                </a:solidFill>
                <a:ea typeface="Adobe Fangsong Std R" panose="02020400000000000000" pitchFamily="18" charset="-128"/>
                <a:cs typeface="Arial"/>
              </a:rPr>
              <a:t>Now text hand be in in the reach of our hands in our cell phones. We as users can easily reach into our pockets and go on to YouTube and type in a name of a song then it will search it for us.</a:t>
            </a:r>
            <a:endParaRPr lang="en-US" dirty="0">
              <a:solidFill>
                <a:schemeClr val="tx1">
                  <a:lumMod val="95000"/>
                </a:schemeClr>
              </a:solidFill>
              <a:ea typeface="Adobe Fangsong Std R" panose="02020400000000000000" pitchFamily="18" charset="-128"/>
            </a:endParaRPr>
          </a:p>
        </p:txBody>
      </p:sp>
      <p:sp>
        <p:nvSpPr>
          <p:cNvPr id="5" name="Arrow: Right 4">
            <a:hlinkClick r:id="rId2"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3"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bbon: Tilted Up 6">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4" action="ppaction://hlinksldjump"/>
              </a:rPr>
              <a:t>Home</a:t>
            </a:r>
            <a:r>
              <a:rPr lang="en-US" dirty="0"/>
              <a:t> </a:t>
            </a:r>
          </a:p>
        </p:txBody>
      </p:sp>
    </p:spTree>
    <p:extLst>
      <p:ext uri="{BB962C8B-B14F-4D97-AF65-F5344CB8AC3E}">
        <p14:creationId xmlns:p14="http://schemas.microsoft.com/office/powerpoint/2010/main" val="643015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Sound</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v"/>
            </a:pPr>
            <a:r>
              <a:rPr lang="en-US" dirty="0">
                <a:ea typeface="Adobe Fangsong Std R" panose="02020400000000000000" pitchFamily="18" charset="-128"/>
                <a:cs typeface="Arial"/>
              </a:rPr>
              <a:t>Sound is all around us, it could be music, sound effects or someone speaking.</a:t>
            </a:r>
          </a:p>
          <a:p>
            <a:pPr>
              <a:buFont typeface="Wingdings" panose="05000000000000000000" pitchFamily="2" charset="2"/>
              <a:buChar char="v"/>
            </a:pPr>
            <a:r>
              <a:rPr lang="en-US" dirty="0">
                <a:ea typeface="Adobe Fangsong Std R" panose="02020400000000000000" pitchFamily="18" charset="-128"/>
                <a:cs typeface="Arial"/>
              </a:rPr>
              <a:t>Sound was born when radio was born. </a:t>
            </a:r>
          </a:p>
          <a:p>
            <a:pPr>
              <a:buFont typeface="Wingdings" panose="05000000000000000000" pitchFamily="2" charset="2"/>
              <a:buChar char="v"/>
            </a:pPr>
            <a:r>
              <a:rPr lang="en-US" dirty="0">
                <a:ea typeface="Adobe Fangsong Std R" panose="02020400000000000000" pitchFamily="18" charset="-128"/>
                <a:cs typeface="Arial"/>
              </a:rPr>
              <a:t>We can even create our own sound, songs, and music, right on our computers. We can use programs like Garage band, audacity, Spek, and Ardour. </a:t>
            </a:r>
          </a:p>
          <a:p>
            <a:pPr>
              <a:buFont typeface="Wingdings" panose="05000000000000000000" pitchFamily="2" charset="2"/>
              <a:buChar char="v"/>
            </a:pPr>
            <a:r>
              <a:rPr lang="en-US" dirty="0">
                <a:ea typeface="Adobe Fangsong Std R" panose="02020400000000000000" pitchFamily="18" charset="-128"/>
                <a:cs typeface="Arial"/>
              </a:rPr>
              <a:t>Then with our own pieces of work are done we have YouTube to put our work out to the public to see.</a:t>
            </a:r>
            <a:endParaRPr lang="en-US" dirty="0">
              <a:ea typeface="Adobe Fangsong Std R" panose="02020400000000000000" pitchFamily="18" charset="-128"/>
            </a:endParaRPr>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2" action="ppaction://hlinksldjump"/>
              </a:rPr>
              <a:t>Home</a:t>
            </a:r>
            <a:r>
              <a:rPr lang="en-US" dirty="0"/>
              <a:t> </a:t>
            </a:r>
          </a:p>
        </p:txBody>
      </p:sp>
      <p:sp>
        <p:nvSpPr>
          <p:cNvPr id="7" name="Arrow: Right 6">
            <a:hlinkClick r:id="rId3"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4"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7731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Sound Cont.</a:t>
            </a:r>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v"/>
            </a:pPr>
            <a:r>
              <a:rPr lang="en-US" dirty="0">
                <a:ea typeface="Adobe Fangsong Std R" panose="02020400000000000000" pitchFamily="18" charset="-128"/>
                <a:cs typeface="Arial"/>
              </a:rPr>
              <a:t>Audio is one of two senses that we can most easily manipulate with multimedia, the first being sight. It is a very sensual form of media. </a:t>
            </a:r>
          </a:p>
          <a:p>
            <a:pPr>
              <a:buFont typeface="Wingdings" panose="05000000000000000000" pitchFamily="2" charset="2"/>
              <a:buChar char="v"/>
            </a:pPr>
            <a:r>
              <a:rPr lang="en-US" dirty="0">
                <a:ea typeface="Adobe Fangsong Std R" panose="02020400000000000000" pitchFamily="18" charset="-128"/>
                <a:cs typeface="Arial"/>
              </a:rPr>
              <a:t>If it is used properly it can do tasks as varied as to draw attention to a state change, to provide a human connection via soothing voice over or to set an emotional tone with suspenseful or triumphant music. </a:t>
            </a:r>
          </a:p>
          <a:p>
            <a:pPr>
              <a:buFont typeface="Wingdings" panose="05000000000000000000" pitchFamily="2" charset="2"/>
              <a:buChar char="v"/>
            </a:pPr>
            <a:r>
              <a:rPr lang="en-US" dirty="0">
                <a:ea typeface="Adobe Fangsong Std R" panose="02020400000000000000" pitchFamily="18" charset="-128"/>
                <a:cs typeface="Arial"/>
              </a:rPr>
              <a:t>Technically the challenge for audio is to limit the file size while maintaining fidelity of the sound wave.</a:t>
            </a:r>
          </a:p>
          <a:p>
            <a:pPr>
              <a:buFont typeface="Wingdings" panose="05000000000000000000" pitchFamily="2" charset="2"/>
              <a:buChar char="v"/>
            </a:pPr>
            <a:r>
              <a:rPr lang="en-US" dirty="0">
                <a:ea typeface="Adobe Fangsong Std R" panose="02020400000000000000" pitchFamily="18" charset="-128"/>
                <a:cs typeface="Arial"/>
              </a:rPr>
              <a:t>Then an additional challenge is in ensuring that the resulting mix blends properly so that the computer can render the sounds</a:t>
            </a:r>
            <a:endParaRPr lang="en-US" dirty="0">
              <a:ea typeface="Adobe Fangsong Std R" panose="02020400000000000000" pitchFamily="18" charset="-128"/>
            </a:endParaRPr>
          </a:p>
        </p:txBody>
      </p:sp>
      <p:sp>
        <p:nvSpPr>
          <p:cNvPr id="5" name="Ribbon: Tilted Up 4">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2" action="ppaction://hlinksldjump"/>
              </a:rPr>
              <a:t>Home</a:t>
            </a:r>
            <a:r>
              <a:rPr lang="en-US" dirty="0"/>
              <a:t> </a:t>
            </a:r>
          </a:p>
        </p:txBody>
      </p:sp>
      <p:sp>
        <p:nvSpPr>
          <p:cNvPr id="7" name="Arrow: Right 6">
            <a:hlinkClick r:id="rId3"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4"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2949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Sound Examples</a:t>
            </a:r>
          </a:p>
        </p:txBody>
      </p:sp>
      <p:pic>
        <p:nvPicPr>
          <p:cNvPr id="5" name="Tires Rolling On Gravel No EngineFree Sound Effects">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8"/>
          <a:stretch>
            <a:fillRect/>
          </a:stretch>
        </p:blipFill>
        <p:spPr>
          <a:xfrm>
            <a:off x="680321" y="3236746"/>
            <a:ext cx="2441448" cy="2441448"/>
          </a:xfrm>
        </p:spPr>
      </p:pic>
      <p:pic>
        <p:nvPicPr>
          <p:cNvPr id="6" name="Twisting Dial ClicksFree Sound Effects">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4836212" y="3257976"/>
            <a:ext cx="2441448" cy="2441448"/>
          </a:xfrm>
          <a:prstGeom prst="rect">
            <a:avLst/>
          </a:prstGeom>
        </p:spPr>
      </p:pic>
      <p:pic>
        <p:nvPicPr>
          <p:cNvPr id="7" name="Supercar Engine RevvingFree Sound Effects">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8"/>
          <a:stretch>
            <a:fillRect/>
          </a:stretch>
        </p:blipFill>
        <p:spPr>
          <a:xfrm>
            <a:off x="8992103" y="3239794"/>
            <a:ext cx="2438400" cy="2438400"/>
          </a:xfrm>
          <a:prstGeom prst="rect">
            <a:avLst/>
          </a:prstGeom>
        </p:spPr>
      </p:pic>
      <p:sp>
        <p:nvSpPr>
          <p:cNvPr id="8" name="Ribbon: Tilted Up 7">
            <a:hlinkClick r:id="" action="ppaction://hlinkshowjump?jump=firstslide"/>
          </p:cNvPr>
          <p:cNvSpPr/>
          <p:nvPr/>
        </p:nvSpPr>
        <p:spPr>
          <a:xfrm>
            <a:off x="10763740" y="799882"/>
            <a:ext cx="1333526" cy="987629"/>
          </a:xfrm>
          <a:prstGeom prst="ribbon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1004193" y="1109030"/>
            <a:ext cx="914400" cy="369332"/>
          </a:xfrm>
          <a:prstGeom prst="rect">
            <a:avLst/>
          </a:prstGeom>
          <a:noFill/>
        </p:spPr>
        <p:txBody>
          <a:bodyPr wrap="square" rtlCol="0">
            <a:spAutoFit/>
          </a:bodyPr>
          <a:lstStyle/>
          <a:p>
            <a:r>
              <a:rPr lang="en-US" i="1" dirty="0">
                <a:latin typeface="Adobe Fangsong Std R" panose="02020400000000000000" pitchFamily="18" charset="-128"/>
                <a:ea typeface="Adobe Fangsong Std R" panose="02020400000000000000" pitchFamily="18" charset="-128"/>
                <a:hlinkClick r:id="rId9" action="ppaction://hlinksldjump"/>
              </a:rPr>
              <a:t>Home</a:t>
            </a:r>
            <a:r>
              <a:rPr lang="en-US" dirty="0"/>
              <a:t> </a:t>
            </a:r>
          </a:p>
        </p:txBody>
      </p:sp>
      <p:sp>
        <p:nvSpPr>
          <p:cNvPr id="10" name="Arrow: Right 9">
            <a:hlinkClick r:id="rId10" action="ppaction://hlinksldjump"/>
          </p:cNvPr>
          <p:cNvSpPr/>
          <p:nvPr/>
        </p:nvSpPr>
        <p:spPr>
          <a:xfrm rot="10800000">
            <a:off x="680321" y="5936189"/>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hlinkClick r:id="rId11" action="ppaction://hlinksldjump"/>
          </p:cNvPr>
          <p:cNvSpPr/>
          <p:nvPr/>
        </p:nvSpPr>
        <p:spPr>
          <a:xfrm>
            <a:off x="10294182" y="5893606"/>
            <a:ext cx="1420023" cy="782693"/>
          </a:xfrm>
          <a:prstGeom prst="rightArrow">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4723918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036"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2329" fill="hold"/>
                                        <p:tgtEl>
                                          <p:spTgt spid="6"/>
                                        </p:tgtEl>
                                      </p:cBhvr>
                                    </p:cmd>
                                  </p:childTnLst>
                                </p:cTn>
                              </p:par>
                            </p:childTnLst>
                          </p:cTn>
                        </p:par>
                      </p:childTnLst>
                    </p:cTn>
                  </p:par>
                </p:childTnLst>
              </p:cTn>
              <p:nextCondLst>
                <p:cond evt="onClick" delay="0">
                  <p:tgtEl>
                    <p:spTgt spid="6"/>
                  </p:tgtEl>
                </p:cond>
              </p:nextCondLst>
            </p:seq>
            <p:audio>
              <p:cMediaNode vol="80000">
                <p:cTn id="13" fill="hold" display="0">
                  <p:stCondLst>
                    <p:cond delay="indefinite"/>
                  </p:stCondLst>
                  <p:endCondLst>
                    <p:cond evt="onStopAudio" delay="0">
                      <p:tgtEl>
                        <p:sldTgt/>
                      </p:tgtEl>
                    </p:cond>
                  </p:endCondLst>
                </p:cTn>
                <p:tgtEl>
                  <p:spTgt spid="6"/>
                </p:tgtEl>
              </p:cMediaNode>
            </p:audio>
            <p:seq concurrent="1" nextAc="seek">
              <p:cTn id="14" restart="whenNotActive" fill="hold" evtFilter="cancelBubble" nodeType="interactiveSeq">
                <p:stCondLst>
                  <p:cond evt="onClick" delay="0">
                    <p:tgtEl>
                      <p:spTgt spid="7"/>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30746" fill="hold"/>
                                        <p:tgtEl>
                                          <p:spTgt spid="7"/>
                                        </p:tgtEl>
                                      </p:cBhvr>
                                    </p:cmd>
                                  </p:childTnLst>
                                </p:cTn>
                              </p:par>
                            </p:childTnLst>
                          </p:cTn>
                        </p:par>
                      </p:childTnLst>
                    </p:cTn>
                  </p:par>
                </p:childTnLst>
              </p:cTn>
              <p:nextCondLst>
                <p:cond evt="onClick" delay="0">
                  <p:tgtEl>
                    <p:spTgt spid="7"/>
                  </p:tgtEl>
                </p:cond>
              </p:nextCondLst>
            </p:seq>
            <p:audio>
              <p:cMediaNode vol="80000">
                <p:cTn id="19"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TM04033917[[fn=Berlin]]</Template>
  <TotalTime>220</TotalTime>
  <Words>1176</Words>
  <Application>Microsoft Office PowerPoint</Application>
  <PresentationFormat>Widescreen</PresentationFormat>
  <Paragraphs>103</Paragraphs>
  <Slides>22</Slides>
  <Notes>0</Notes>
  <HiddenSlides>0</HiddenSlides>
  <MMClips>7</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Adobe Fangsong Std R</vt:lpstr>
      <vt:lpstr>Aharoni</vt:lpstr>
      <vt:lpstr>Arial</vt:lpstr>
      <vt:lpstr>Mangal</vt:lpstr>
      <vt:lpstr>Trebuchet MS</vt:lpstr>
      <vt:lpstr>Wingdings</vt:lpstr>
      <vt:lpstr>Zapf Dingbats</vt:lpstr>
      <vt:lpstr>Berlin</vt:lpstr>
      <vt:lpstr>Multimedia Presentation</vt:lpstr>
      <vt:lpstr>Stages Of Multimedia</vt:lpstr>
      <vt:lpstr>Interactive Multimedia</vt:lpstr>
      <vt:lpstr>Text</vt:lpstr>
      <vt:lpstr>Text Cont.</vt:lpstr>
      <vt:lpstr>Text Hardware</vt:lpstr>
      <vt:lpstr>Sound</vt:lpstr>
      <vt:lpstr>Sound Cont.</vt:lpstr>
      <vt:lpstr>Sound Examples</vt:lpstr>
      <vt:lpstr>Video</vt:lpstr>
      <vt:lpstr>Video Cont.</vt:lpstr>
      <vt:lpstr>Video 1</vt:lpstr>
      <vt:lpstr>Video 2</vt:lpstr>
      <vt:lpstr>Images</vt:lpstr>
      <vt:lpstr>Images Cont.</vt:lpstr>
      <vt:lpstr>Bit-Map and Vector</vt:lpstr>
      <vt:lpstr>Amination</vt:lpstr>
      <vt:lpstr>Animation Cont.</vt:lpstr>
      <vt:lpstr>Example 1</vt:lpstr>
      <vt:lpstr>Example 2</vt:lpstr>
      <vt:lpstr>Copyrights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 Presentation</dc:title>
  <dc:creator>Daniel</dc:creator>
  <cp:lastModifiedBy>Daniel</cp:lastModifiedBy>
  <cp:revision>26</cp:revision>
  <dcterms:created xsi:type="dcterms:W3CDTF">2017-03-06T17:50:57Z</dcterms:created>
  <dcterms:modified xsi:type="dcterms:W3CDTF">2017-03-18T15:25:36Z</dcterms:modified>
</cp:coreProperties>
</file>