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2" r:id="rId9"/>
    <p:sldId id="265" r:id="rId10"/>
    <p:sldId id="264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72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GOZ8hkhGKs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makeagif.com/gif/tony-hawks-pro-skater-5-is-heartbreakingly-bad-gameplay-overview-0nrWXn" TargetMode="External"/><Relationship Id="rId13" Type="http://schemas.openxmlformats.org/officeDocument/2006/relationships/hyperlink" Target="http://noproblo.dayjo.org/ZeldaSounds/" TargetMode="External"/><Relationship Id="rId3" Type="http://schemas.openxmlformats.org/officeDocument/2006/relationships/hyperlink" Target="http://media.photobucket.com/user/vanpask06/media/Questions/puzzle.gif.html?filters%5bterm%5d=questions&amp;filters%5bprimary%5d=gif&amp;filters%5bsecondary%5d=images&amp;sort=1&amp;o=12" TargetMode="External"/><Relationship Id="rId7" Type="http://schemas.openxmlformats.org/officeDocument/2006/relationships/hyperlink" Target="http://ftl.wikia.com/wiki/File:Tutorial_death_message.PNG" TargetMode="External"/><Relationship Id="rId12" Type="http://schemas.openxmlformats.org/officeDocument/2006/relationships/hyperlink" Target="https://youtu.be/AeTAR1eiHWk" TargetMode="External"/><Relationship Id="rId2" Type="http://schemas.openxmlformats.org/officeDocument/2006/relationships/hyperlink" Target="http://www.socialpoint.es/blog/game-desig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usinessinsider.com/no-mans-sky-water-planet-2016-8" TargetMode="External"/><Relationship Id="rId11" Type="http://schemas.openxmlformats.org/officeDocument/2006/relationships/hyperlink" Target="https://youtu.be/wKYkBfj2yZc" TargetMode="External"/><Relationship Id="rId5" Type="http://schemas.openxmlformats.org/officeDocument/2006/relationships/hyperlink" Target="http://www.techradar.com/news/gaming/no-man-s-sky-looks-glorious-in-these-50-4k-screenshots-1326561" TargetMode="External"/><Relationship Id="rId10" Type="http://schemas.openxmlformats.org/officeDocument/2006/relationships/hyperlink" Target="https://mic.com/articles/170578/zelda-breath-of-the-wild-shrine-location-map-guide-for-finding-all-120-dungeon-puzzles#.FnXqu8yLD" TargetMode="External"/><Relationship Id="rId4" Type="http://schemas.openxmlformats.org/officeDocument/2006/relationships/hyperlink" Target="https://www.gamefaqs.com/boards/632936-the-legend-of-zelda-breath-of-the-wild/73882647?jumpto=8" TargetMode="External"/><Relationship Id="rId9" Type="http://schemas.openxmlformats.org/officeDocument/2006/relationships/hyperlink" Target="http://www.craveonline.com/entertainment/1198803-legend-zelda-breath-wilds-map-size-dwarfs-skyrim#/slide/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acritic.com/browse/games/score/metascore/all/all/filtered?sort=desc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KYkBfj2yZ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Eras Bold ITC" panose="020B0907030504020204" pitchFamily="34" charset="0"/>
              </a:rPr>
              <a:t>Game Design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noFill/>
        </p:spPr>
        <p:txBody>
          <a:bodyPr/>
          <a:lstStyle/>
          <a:p>
            <a:r>
              <a:rPr lang="en-US" dirty="0">
                <a:latin typeface="Eras Bold ITC" panose="020B0907030504020204" pitchFamily="34" charset="0"/>
              </a:rPr>
              <a:t>By: Jarrid ROye</a:t>
            </a:r>
          </a:p>
        </p:txBody>
      </p:sp>
      <p:sp>
        <p:nvSpPr>
          <p:cNvPr id="6" name="Arrow: Right 5">
            <a:hlinkClick r:id="" action="ppaction://hlinkshowjump?jump=nextslide"/>
          </p:cNvPr>
          <p:cNvSpPr/>
          <p:nvPr/>
        </p:nvSpPr>
        <p:spPr>
          <a:xfrm>
            <a:off x="11225869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hlinkClick r:id="" action="ppaction://hlinkshowjump?jump=nextslide"/>
          </p:cNvPr>
          <p:cNvSpPr txBox="1"/>
          <p:nvPr/>
        </p:nvSpPr>
        <p:spPr>
          <a:xfrm>
            <a:off x="11225869" y="6309285"/>
            <a:ext cx="70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318935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Eras Bold ITC" panose="020B0907030504020204" pitchFamily="34" charset="0"/>
              </a:rPr>
              <a:t>Bad Game design example:</a:t>
            </a:r>
            <a:br>
              <a:rPr lang="en-US" dirty="0">
                <a:latin typeface="Eras Bold ITC" panose="020B0907030504020204" pitchFamily="34" charset="0"/>
              </a:rPr>
            </a:br>
            <a:r>
              <a:rPr lang="en-US" dirty="0">
                <a:latin typeface="Eras Bold ITC" panose="020B0907030504020204" pitchFamily="34" charset="0"/>
              </a:rPr>
              <a:t>No man’s sky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559" y="609601"/>
            <a:ext cx="4458393" cy="2507846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Releasing to underwhelming reviews, No Man’s Sky features: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Mostly empty worlds to explore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Repetitive/ poor gameplay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Insignificant upgrades for the player to work for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Little challenge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A small amount of things to do (this is especially a problem for an open world game such as this)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586" y="3444790"/>
            <a:ext cx="4700337" cy="2643940"/>
          </a:xfrm>
          <a:prstGeom prst="rect">
            <a:avLst/>
          </a:prstGeom>
        </p:spPr>
      </p:pic>
      <p:sp>
        <p:nvSpPr>
          <p:cNvPr id="7" name="Arrow: Right 12">
            <a:hlinkClick r:id="" action="ppaction://hlinkshowjump?jump=nextslide"/>
          </p:cNvPr>
          <p:cNvSpPr/>
          <p:nvPr/>
        </p:nvSpPr>
        <p:spPr>
          <a:xfrm>
            <a:off x="11225869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1225869" y="6309285"/>
            <a:ext cx="70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NEXT</a:t>
            </a:r>
          </a:p>
        </p:txBody>
      </p:sp>
      <p:sp>
        <p:nvSpPr>
          <p:cNvPr id="9" name="Arrow: Right 14">
            <a:hlinkClick r:id="" action="ppaction://hlinkshowjump?jump=previousslide"/>
          </p:cNvPr>
          <p:cNvSpPr/>
          <p:nvPr/>
        </p:nvSpPr>
        <p:spPr>
          <a:xfrm rot="10800000">
            <a:off x="91144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hlinkClick r:id="" action="ppaction://hlinkshowjump?jump=previousslide"/>
          </p:cNvPr>
          <p:cNvSpPr txBox="1"/>
          <p:nvPr/>
        </p:nvSpPr>
        <p:spPr>
          <a:xfrm>
            <a:off x="285750" y="6309285"/>
            <a:ext cx="67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PREV</a:t>
            </a:r>
          </a:p>
        </p:txBody>
      </p:sp>
      <p:sp>
        <p:nvSpPr>
          <p:cNvPr id="11" name="Arrow: Up 16">
            <a:hlinkClick r:id="" action="ppaction://hlinkshowjump?jump=firstslide"/>
          </p:cNvPr>
          <p:cNvSpPr/>
          <p:nvPr/>
        </p:nvSpPr>
        <p:spPr>
          <a:xfrm>
            <a:off x="11299359" y="123217"/>
            <a:ext cx="725473" cy="619733"/>
          </a:xfrm>
          <a:prstGeom prst="upArrow">
            <a:avLst>
              <a:gd name="adj1" fmla="val 71835"/>
              <a:gd name="adj2" fmla="val 50000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hlinkClick r:id="" action="ppaction://hlinkshowjump?jump=firstslide"/>
          </p:cNvPr>
          <p:cNvSpPr txBox="1"/>
          <p:nvPr/>
        </p:nvSpPr>
        <p:spPr>
          <a:xfrm>
            <a:off x="11245617" y="742950"/>
            <a:ext cx="83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359561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ras Bold ITC" panose="020B0907030504020204" pitchFamily="34" charset="0"/>
              </a:rPr>
              <a:t>NO man’s sky example</a:t>
            </a:r>
          </a:p>
        </p:txBody>
      </p:sp>
      <p:pic>
        <p:nvPicPr>
          <p:cNvPr id="5" name="yGOZ8hkhGKs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06410" y="1778465"/>
            <a:ext cx="6176004" cy="4632004"/>
          </a:xfrm>
          <a:prstGeom prst="rect">
            <a:avLst/>
          </a:prstGeom>
        </p:spPr>
      </p:pic>
      <p:sp>
        <p:nvSpPr>
          <p:cNvPr id="4" name="Arrow: Right 12">
            <a:hlinkClick r:id="" action="ppaction://hlinkshowjump?jump=nextslide"/>
          </p:cNvPr>
          <p:cNvSpPr/>
          <p:nvPr/>
        </p:nvSpPr>
        <p:spPr>
          <a:xfrm>
            <a:off x="11225869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hlinkClick r:id="" action="ppaction://hlinkshowjump?jump=nextslide"/>
          </p:cNvPr>
          <p:cNvSpPr txBox="1"/>
          <p:nvPr/>
        </p:nvSpPr>
        <p:spPr>
          <a:xfrm>
            <a:off x="11225869" y="6309285"/>
            <a:ext cx="70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NEXT</a:t>
            </a:r>
          </a:p>
        </p:txBody>
      </p:sp>
      <p:sp>
        <p:nvSpPr>
          <p:cNvPr id="7" name="Arrow: Right 14">
            <a:hlinkClick r:id="" action="ppaction://hlinkshowjump?jump=previousslide"/>
          </p:cNvPr>
          <p:cNvSpPr/>
          <p:nvPr/>
        </p:nvSpPr>
        <p:spPr>
          <a:xfrm rot="10800000">
            <a:off x="91144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hlinkClick r:id="" action="ppaction://hlinkshowjump?jump=previousslide"/>
          </p:cNvPr>
          <p:cNvSpPr txBox="1"/>
          <p:nvPr/>
        </p:nvSpPr>
        <p:spPr>
          <a:xfrm>
            <a:off x="285750" y="6309285"/>
            <a:ext cx="67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PREV</a:t>
            </a:r>
          </a:p>
        </p:txBody>
      </p:sp>
      <p:sp>
        <p:nvSpPr>
          <p:cNvPr id="9" name="Arrow: Up 16">
            <a:hlinkClick r:id="" action="ppaction://hlinkshowjump?jump=firstslide"/>
          </p:cNvPr>
          <p:cNvSpPr/>
          <p:nvPr/>
        </p:nvSpPr>
        <p:spPr>
          <a:xfrm>
            <a:off x="11299359" y="123217"/>
            <a:ext cx="725473" cy="619733"/>
          </a:xfrm>
          <a:prstGeom prst="upArrow">
            <a:avLst>
              <a:gd name="adj1" fmla="val 71835"/>
              <a:gd name="adj2" fmla="val 50000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hlinkClick r:id="" action="ppaction://hlinkshowjump?jump=firstslide"/>
          </p:cNvPr>
          <p:cNvSpPr txBox="1"/>
          <p:nvPr/>
        </p:nvSpPr>
        <p:spPr>
          <a:xfrm>
            <a:off x="11245617" y="742950"/>
            <a:ext cx="83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130359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ras Bold ITC" panose="020B0907030504020204" pitchFamily="34" charset="0"/>
              </a:rPr>
              <a:t>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>
                <a:latin typeface="Eras Light ITC" panose="020B0402030504020804" pitchFamily="34" charset="0"/>
              </a:rPr>
              <a:t>Pictures and Animation: </a:t>
            </a:r>
          </a:p>
          <a:p>
            <a:pPr lvl="1"/>
            <a:r>
              <a:rPr lang="en-US" u="sng" dirty="0">
                <a:latin typeface="Eras Light ITC" panose="020B0402030504020804" pitchFamily="34" charset="0"/>
                <a:hlinkClick r:id="rId2"/>
              </a:rPr>
              <a:t>http://www.socialpoint.es/blog/game-design/</a:t>
            </a:r>
            <a:endParaRPr lang="en-US" u="sng" dirty="0">
              <a:latin typeface="Eras Light ITC" panose="020B0402030504020804" pitchFamily="34" charset="0"/>
            </a:endParaRPr>
          </a:p>
          <a:p>
            <a:pPr lvl="1"/>
            <a:r>
              <a:rPr lang="en-US" u="sng" dirty="0">
                <a:latin typeface="Eras Light ITC" panose="020B0402030504020804" pitchFamily="34" charset="0"/>
                <a:hlinkClick r:id="rId3"/>
              </a:rPr>
              <a:t>http://media.photobucket.com/user/vanpask06/media/Questions/puzzle.gif.html?filters[term]=questions&amp;filters[primary]=gif&amp;filters[secondary]=images&amp;sort=1&amp;o=12</a:t>
            </a:r>
            <a:endParaRPr lang="en-US" u="sng" dirty="0">
              <a:latin typeface="Eras Light ITC" panose="020B0402030504020804" pitchFamily="34" charset="0"/>
            </a:endParaRPr>
          </a:p>
          <a:p>
            <a:pPr lvl="1"/>
            <a:r>
              <a:rPr lang="en-US" u="sng" dirty="0">
                <a:latin typeface="Eras Light ITC" panose="020B0402030504020804" pitchFamily="34" charset="0"/>
                <a:hlinkClick r:id="rId4"/>
              </a:rPr>
              <a:t>https://www.gamefaqs.com/boards/632936-the-legend-of-zelda-breath-of-the-wild/73882647?jumpto=8</a:t>
            </a:r>
            <a:endParaRPr lang="en-US" u="sng" dirty="0">
              <a:latin typeface="Eras Light ITC" panose="020B0402030504020804" pitchFamily="34" charset="0"/>
            </a:endParaRPr>
          </a:p>
          <a:p>
            <a:pPr lvl="1"/>
            <a:r>
              <a:rPr lang="en-US" u="sng" dirty="0">
                <a:latin typeface="Eras Light ITC" panose="020B0402030504020804" pitchFamily="34" charset="0"/>
                <a:hlinkClick r:id="rId5"/>
              </a:rPr>
              <a:t>http://www.techradar.com/news/gaming/no-man-s-sky-looks-glorious-in-these-50-4k-screenshots-1326561</a:t>
            </a:r>
            <a:endParaRPr lang="en-US" u="sng" dirty="0">
              <a:latin typeface="Eras Light ITC" panose="020B0402030504020804" pitchFamily="34" charset="0"/>
            </a:endParaRPr>
          </a:p>
          <a:p>
            <a:pPr lvl="1"/>
            <a:r>
              <a:rPr lang="en-US" u="sng" dirty="0">
                <a:latin typeface="Eras Light ITC" panose="020B0402030504020804" pitchFamily="34" charset="0"/>
                <a:hlinkClick r:id="rId6"/>
              </a:rPr>
              <a:t>http://www.businessinsider.com/no-mans-sky-water-planet-2016-8</a:t>
            </a:r>
            <a:endParaRPr lang="en-US" u="sng" dirty="0">
              <a:latin typeface="Eras Light ITC" panose="020B0402030504020804" pitchFamily="34" charset="0"/>
            </a:endParaRPr>
          </a:p>
          <a:p>
            <a:pPr lvl="1"/>
            <a:r>
              <a:rPr lang="en-US" u="sng" dirty="0">
                <a:latin typeface="Eras Light ITC" panose="020B0402030504020804" pitchFamily="34" charset="0"/>
                <a:hlinkClick r:id="rId7"/>
              </a:rPr>
              <a:t>http://ftl.wikia.com/wiki/File:Tutorial_death_message.PNG</a:t>
            </a:r>
            <a:endParaRPr lang="en-US" u="sng" dirty="0">
              <a:latin typeface="Eras Light ITC" panose="020B0402030504020804" pitchFamily="34" charset="0"/>
            </a:endParaRPr>
          </a:p>
          <a:p>
            <a:pPr lvl="1"/>
            <a:r>
              <a:rPr lang="en-US" u="sng" dirty="0">
                <a:latin typeface="Eras Light ITC" panose="020B0402030504020804" pitchFamily="34" charset="0"/>
                <a:hlinkClick r:id="rId8"/>
              </a:rPr>
              <a:t>http://makeagif.com/gif/tony-hawks-pro-skater-5-is-heartbreakingly-bad-gameplay-overview-0nrWXn</a:t>
            </a:r>
            <a:endParaRPr lang="en-US" u="sng" dirty="0">
              <a:latin typeface="Eras Light ITC" panose="020B0402030504020804" pitchFamily="34" charset="0"/>
            </a:endParaRPr>
          </a:p>
          <a:p>
            <a:pPr lvl="1"/>
            <a:r>
              <a:rPr lang="en-US" u="sng" dirty="0">
                <a:latin typeface="Eras Light ITC" panose="020B0402030504020804" pitchFamily="34" charset="0"/>
                <a:hlinkClick r:id="rId9"/>
              </a:rPr>
              <a:t>http://www.craveonline.com/entertainment/1198803-legend-zelda-breath-wilds-map-size-dwarfs-skyrim#/slide/1</a:t>
            </a:r>
            <a:endParaRPr lang="en-US" u="sng" dirty="0">
              <a:latin typeface="Eras Light ITC" panose="020B0402030504020804" pitchFamily="34" charset="0"/>
            </a:endParaRPr>
          </a:p>
          <a:p>
            <a:pPr lvl="1"/>
            <a:r>
              <a:rPr lang="en-US" u="sng" dirty="0">
                <a:latin typeface="Eras Light ITC" panose="020B0402030504020804" pitchFamily="34" charset="0"/>
                <a:hlinkClick r:id="rId10"/>
              </a:rPr>
              <a:t>https://mic.com/articles/170578/zelda-breath-of-the-wild-shrine-location-map-guide-for-finding-all-120-dungeon-puzzles#.FnXqu8yLD</a:t>
            </a:r>
            <a:endParaRPr lang="en-US" u="sng" dirty="0">
              <a:latin typeface="Eras Light ITC" panose="020B04020305040208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Eras Light ITC" panose="020B0402030504020804" pitchFamily="34" charset="0"/>
              </a:rPr>
              <a:t>Video:</a:t>
            </a:r>
          </a:p>
          <a:p>
            <a:pPr lvl="1"/>
            <a:r>
              <a:rPr lang="en-US" u="sng" dirty="0">
                <a:latin typeface="Eras Light ITC" panose="020B0402030504020804" pitchFamily="34" charset="0"/>
                <a:hlinkClick r:id="rId11"/>
              </a:rPr>
              <a:t>https://youtu.be/wKYkBfj2yZc</a:t>
            </a:r>
            <a:endParaRPr lang="en-US" u="sng" dirty="0">
              <a:latin typeface="Eras Light ITC" panose="020B0402030504020804" pitchFamily="34" charset="0"/>
            </a:endParaRPr>
          </a:p>
          <a:p>
            <a:pPr lvl="1"/>
            <a:r>
              <a:rPr lang="en-US" u="sng" dirty="0">
                <a:latin typeface="Eras Light ITC" panose="020B0402030504020804" pitchFamily="34" charset="0"/>
                <a:hlinkClick r:id="rId12"/>
              </a:rPr>
              <a:t>https://youtu.be/AeTAR1eiHWk</a:t>
            </a:r>
            <a:endParaRPr lang="en-US" u="sng" dirty="0">
              <a:latin typeface="Eras Light ITC" panose="020B04020305040208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Eras Light ITC" panose="020B0402030504020804" pitchFamily="34" charset="0"/>
              </a:rPr>
              <a:t>Audio: </a:t>
            </a:r>
          </a:p>
          <a:p>
            <a:pPr lvl="1"/>
            <a:r>
              <a:rPr lang="en-US" u="sng" dirty="0">
                <a:latin typeface="Eras Light ITC" panose="020B0402030504020804" pitchFamily="34" charset="0"/>
                <a:hlinkClick r:id="rId13"/>
              </a:rPr>
              <a:t>http://noproblo.dayjo.org/ZeldaSounds/</a:t>
            </a:r>
            <a:endParaRPr lang="en-US" u="sng" dirty="0">
              <a:latin typeface="Eras Light ITC" panose="020B0402030504020804" pitchFamily="34" charset="0"/>
            </a:endParaRPr>
          </a:p>
        </p:txBody>
      </p:sp>
      <p:sp>
        <p:nvSpPr>
          <p:cNvPr id="6" name="Arrow: Right 14">
            <a:hlinkClick r:id="" action="ppaction://hlinkshowjump?jump=previousslide"/>
          </p:cNvPr>
          <p:cNvSpPr/>
          <p:nvPr/>
        </p:nvSpPr>
        <p:spPr>
          <a:xfrm rot="10800000">
            <a:off x="91144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285750" y="6309285"/>
            <a:ext cx="67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PREV</a:t>
            </a:r>
          </a:p>
        </p:txBody>
      </p:sp>
      <p:sp>
        <p:nvSpPr>
          <p:cNvPr id="8" name="Arrow: Up 16">
            <a:hlinkClick r:id="" action="ppaction://hlinkshowjump?jump=firstslide"/>
          </p:cNvPr>
          <p:cNvSpPr/>
          <p:nvPr/>
        </p:nvSpPr>
        <p:spPr>
          <a:xfrm>
            <a:off x="11299359" y="123217"/>
            <a:ext cx="725473" cy="619733"/>
          </a:xfrm>
          <a:prstGeom prst="upArrow">
            <a:avLst>
              <a:gd name="adj1" fmla="val 71835"/>
              <a:gd name="adj2" fmla="val 50000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hlinkClick r:id="" action="ppaction://hlinkshowjump?jump=firstslide"/>
          </p:cNvPr>
          <p:cNvSpPr txBox="1"/>
          <p:nvPr/>
        </p:nvSpPr>
        <p:spPr>
          <a:xfrm>
            <a:off x="11245617" y="742950"/>
            <a:ext cx="83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08073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48000"/>
                <a:hueMod val="106000"/>
                <a:satMod val="140000"/>
                <a:lumMod val="42000"/>
              </a:schemeClr>
              <a:schemeClr val="bg2">
                <a:tint val="98000"/>
                <a:hueMod val="92000"/>
                <a:satMod val="220000"/>
                <a:lumMod val="9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681"/>
                    </a14:imgEffect>
                    <a14:imgEffect>
                      <a14:saturation sat="107000"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ras Bold ITC" panose="020B0907030504020204" pitchFamily="34" charset="0"/>
              </a:rPr>
              <a:t>What is Game Design?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Game design is, most simply put, the way that a game is designed for the player.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This includes things like: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Tutorials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Puzzles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Bosses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Gameplay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Numerous other challenges</a:t>
            </a:r>
          </a:p>
        </p:txBody>
      </p:sp>
      <p:sp>
        <p:nvSpPr>
          <p:cNvPr id="6" name="Arrow: Right 5">
            <a:hlinkClick r:id="" action="ppaction://hlinkshowjump?jump=nextslide"/>
          </p:cNvPr>
          <p:cNvSpPr/>
          <p:nvPr/>
        </p:nvSpPr>
        <p:spPr>
          <a:xfrm>
            <a:off x="11225869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hlinkClick r:id="" action="ppaction://hlinkshowjump?jump=nextslide"/>
          </p:cNvPr>
          <p:cNvSpPr txBox="1"/>
          <p:nvPr/>
        </p:nvSpPr>
        <p:spPr>
          <a:xfrm>
            <a:off x="11225869" y="6309285"/>
            <a:ext cx="70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NEXT</a:t>
            </a:r>
          </a:p>
        </p:txBody>
      </p:sp>
      <p:sp>
        <p:nvSpPr>
          <p:cNvPr id="8" name="Arrow: Right 7">
            <a:hlinkClick r:id="" action="ppaction://hlinkshowjump?jump=previousslide"/>
          </p:cNvPr>
          <p:cNvSpPr/>
          <p:nvPr/>
        </p:nvSpPr>
        <p:spPr>
          <a:xfrm rot="10800000">
            <a:off x="91144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hlinkClick r:id="" action="ppaction://hlinkshowjump?jump=previousslide"/>
          </p:cNvPr>
          <p:cNvSpPr txBox="1"/>
          <p:nvPr/>
        </p:nvSpPr>
        <p:spPr>
          <a:xfrm>
            <a:off x="285750" y="6309285"/>
            <a:ext cx="67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PREV</a:t>
            </a:r>
          </a:p>
        </p:txBody>
      </p:sp>
      <p:sp>
        <p:nvSpPr>
          <p:cNvPr id="10" name="Arrow: Up 9">
            <a:hlinkClick r:id="" action="ppaction://hlinkshowjump?jump=firstslide"/>
          </p:cNvPr>
          <p:cNvSpPr/>
          <p:nvPr/>
        </p:nvSpPr>
        <p:spPr>
          <a:xfrm>
            <a:off x="11299359" y="123217"/>
            <a:ext cx="725473" cy="619733"/>
          </a:xfrm>
          <a:prstGeom prst="upArrow">
            <a:avLst>
              <a:gd name="adj1" fmla="val 71835"/>
              <a:gd name="adj2" fmla="val 50000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hlinkClick r:id="" action="ppaction://hlinkshowjump?jump=firstslide"/>
          </p:cNvPr>
          <p:cNvSpPr txBox="1"/>
          <p:nvPr/>
        </p:nvSpPr>
        <p:spPr>
          <a:xfrm>
            <a:off x="11245617" y="742950"/>
            <a:ext cx="83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HOME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7969" y="3129791"/>
            <a:ext cx="2583809" cy="25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56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ras Bold ITC" panose="020B0907030504020204" pitchFamily="34" charset="0"/>
              </a:rPr>
              <a:t>What is Game Design? (cont.)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Game design can make or break a game for it’s players.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Everything is taken into account when designing a game.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World Design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Level Design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Gameplay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Art Style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Audio Design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Narrative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Etc.</a:t>
            </a:r>
          </a:p>
        </p:txBody>
      </p:sp>
      <p:sp>
        <p:nvSpPr>
          <p:cNvPr id="13" name="Arrow: Right 12">
            <a:hlinkClick r:id="" action="ppaction://hlinkshowjump?jump=nextslide"/>
          </p:cNvPr>
          <p:cNvSpPr/>
          <p:nvPr/>
        </p:nvSpPr>
        <p:spPr>
          <a:xfrm>
            <a:off x="11225869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hlinkClick r:id="" action="ppaction://hlinkshowjump?jump=nextslide"/>
          </p:cNvPr>
          <p:cNvSpPr txBox="1"/>
          <p:nvPr/>
        </p:nvSpPr>
        <p:spPr>
          <a:xfrm>
            <a:off x="11225869" y="6309285"/>
            <a:ext cx="70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NEXT</a:t>
            </a:r>
          </a:p>
        </p:txBody>
      </p:sp>
      <p:sp>
        <p:nvSpPr>
          <p:cNvPr id="15" name="Arrow: Right 14">
            <a:hlinkClick r:id="" action="ppaction://hlinkshowjump?jump=previousslide"/>
          </p:cNvPr>
          <p:cNvSpPr/>
          <p:nvPr/>
        </p:nvSpPr>
        <p:spPr>
          <a:xfrm rot="10800000">
            <a:off x="91144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hlinkClick r:id="" action="ppaction://hlinkshowjump?jump=previousslide"/>
          </p:cNvPr>
          <p:cNvSpPr txBox="1"/>
          <p:nvPr/>
        </p:nvSpPr>
        <p:spPr>
          <a:xfrm>
            <a:off x="285750" y="6309285"/>
            <a:ext cx="67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PREV</a:t>
            </a:r>
          </a:p>
        </p:txBody>
      </p:sp>
      <p:sp>
        <p:nvSpPr>
          <p:cNvPr id="17" name="Arrow: Up 16">
            <a:hlinkClick r:id="" action="ppaction://hlinkshowjump?jump=firstslide"/>
          </p:cNvPr>
          <p:cNvSpPr/>
          <p:nvPr/>
        </p:nvSpPr>
        <p:spPr>
          <a:xfrm>
            <a:off x="11299359" y="123217"/>
            <a:ext cx="725473" cy="619733"/>
          </a:xfrm>
          <a:prstGeom prst="upArrow">
            <a:avLst>
              <a:gd name="adj1" fmla="val 71835"/>
              <a:gd name="adj2" fmla="val 50000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hlinkClick r:id="" action="ppaction://hlinkshowjump?jump=firstslide"/>
          </p:cNvPr>
          <p:cNvSpPr txBox="1"/>
          <p:nvPr/>
        </p:nvSpPr>
        <p:spPr>
          <a:xfrm>
            <a:off x="11245617" y="742950"/>
            <a:ext cx="83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HOME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06" y="1286669"/>
            <a:ext cx="5511800" cy="3810000"/>
          </a:xfrm>
        </p:spPr>
      </p:pic>
    </p:spTree>
    <p:extLst>
      <p:ext uri="{BB962C8B-B14F-4D97-AF65-F5344CB8AC3E}">
        <p14:creationId xmlns:p14="http://schemas.microsoft.com/office/powerpoint/2010/main" val="394795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ras Bold ITC" panose="020B0907030504020204" pitchFamily="34" charset="0"/>
              </a:rPr>
              <a:t>Why is Game Design Important?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832" y="507917"/>
            <a:ext cx="4483402" cy="5199062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Game design defines what a game is and how it is received.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If an element of game design is bad in a game, it throws the whole game off.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Game design directly effects the player because it is everything they are experiencing.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Games with good design are the ones we are most fond of. </a:t>
            </a:r>
          </a:p>
        </p:txBody>
      </p:sp>
      <p:sp>
        <p:nvSpPr>
          <p:cNvPr id="6" name="TextBox 5">
            <a:hlinkClick r:id="rId3"/>
          </p:cNvPr>
          <p:cNvSpPr txBox="1"/>
          <p:nvPr/>
        </p:nvSpPr>
        <p:spPr>
          <a:xfrm>
            <a:off x="6434702" y="5791200"/>
            <a:ext cx="3887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Top Metacritic Game Scores of All Time</a:t>
            </a:r>
          </a:p>
        </p:txBody>
      </p:sp>
      <p:sp>
        <p:nvSpPr>
          <p:cNvPr id="7" name="Arrow: Right 12">
            <a:hlinkClick r:id="" action="ppaction://hlinkshowjump?jump=nextslide"/>
          </p:cNvPr>
          <p:cNvSpPr/>
          <p:nvPr/>
        </p:nvSpPr>
        <p:spPr>
          <a:xfrm>
            <a:off x="11225869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hlinkClick r:id="" action="ppaction://hlinkshowjump?jump=nextslide"/>
          </p:cNvPr>
          <p:cNvSpPr txBox="1"/>
          <p:nvPr/>
        </p:nvSpPr>
        <p:spPr>
          <a:xfrm>
            <a:off x="11225869" y="6309285"/>
            <a:ext cx="70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NEXT</a:t>
            </a:r>
          </a:p>
        </p:txBody>
      </p:sp>
      <p:sp>
        <p:nvSpPr>
          <p:cNvPr id="9" name="Arrow: Right 14">
            <a:hlinkClick r:id="" action="ppaction://hlinkshowjump?jump=previousslide"/>
          </p:cNvPr>
          <p:cNvSpPr/>
          <p:nvPr/>
        </p:nvSpPr>
        <p:spPr>
          <a:xfrm rot="10800000">
            <a:off x="91144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hlinkClick r:id="" action="ppaction://hlinkshowjump?jump=previousslide"/>
          </p:cNvPr>
          <p:cNvSpPr txBox="1"/>
          <p:nvPr/>
        </p:nvSpPr>
        <p:spPr>
          <a:xfrm>
            <a:off x="285750" y="6309285"/>
            <a:ext cx="67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PREV</a:t>
            </a:r>
          </a:p>
        </p:txBody>
      </p:sp>
      <p:sp>
        <p:nvSpPr>
          <p:cNvPr id="11" name="Arrow: Up 16">
            <a:hlinkClick r:id="" action="ppaction://hlinkshowjump?jump=firstslide"/>
          </p:cNvPr>
          <p:cNvSpPr/>
          <p:nvPr/>
        </p:nvSpPr>
        <p:spPr>
          <a:xfrm>
            <a:off x="11299359" y="123217"/>
            <a:ext cx="725473" cy="619733"/>
          </a:xfrm>
          <a:prstGeom prst="upArrow">
            <a:avLst>
              <a:gd name="adj1" fmla="val 71835"/>
              <a:gd name="adj2" fmla="val 50000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hlinkClick r:id="" action="ppaction://hlinkshowjump?jump=firstslide"/>
          </p:cNvPr>
          <p:cNvSpPr txBox="1"/>
          <p:nvPr/>
        </p:nvSpPr>
        <p:spPr>
          <a:xfrm>
            <a:off x="11245617" y="742950"/>
            <a:ext cx="83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423282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ras Bold ITC" panose="020B0907030504020204" pitchFamily="34" charset="0"/>
              </a:rPr>
              <a:t>Current Game Design</a:t>
            </a:r>
          </a:p>
        </p:txBody>
      </p:sp>
      <p:sp>
        <p:nvSpPr>
          <p:cNvPr id="7" name="Arrow: Up 6">
            <a:hlinkClick r:id="" action="ppaction://hlinkshowjump?jump=firstslide"/>
          </p:cNvPr>
          <p:cNvSpPr/>
          <p:nvPr/>
        </p:nvSpPr>
        <p:spPr>
          <a:xfrm>
            <a:off x="11299359" y="123217"/>
            <a:ext cx="725473" cy="619733"/>
          </a:xfrm>
          <a:prstGeom prst="upArrow">
            <a:avLst>
              <a:gd name="adj1" fmla="val 71835"/>
              <a:gd name="adj2" fmla="val 50000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hlinkClick r:id="" action="ppaction://hlinkshowjump?jump=firstslide"/>
          </p:cNvPr>
          <p:cNvSpPr txBox="1"/>
          <p:nvPr/>
        </p:nvSpPr>
        <p:spPr>
          <a:xfrm>
            <a:off x="11245617" y="742950"/>
            <a:ext cx="83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HOME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Many games in todays current climate shows signs of poor game design.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Many of them feature: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Tutorials that last too long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Too hard/ too easy challenges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Poor gameplay</a:t>
            </a:r>
          </a:p>
        </p:txBody>
      </p:sp>
      <p:sp>
        <p:nvSpPr>
          <p:cNvPr id="21" name="Arrow: Right 12">
            <a:hlinkClick r:id="" action="ppaction://hlinkshowjump?jump=nextslide"/>
          </p:cNvPr>
          <p:cNvSpPr/>
          <p:nvPr/>
        </p:nvSpPr>
        <p:spPr>
          <a:xfrm>
            <a:off x="11225869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hlinkClick r:id="" action="ppaction://hlinkshowjump?jump=nextslide"/>
          </p:cNvPr>
          <p:cNvSpPr txBox="1"/>
          <p:nvPr/>
        </p:nvSpPr>
        <p:spPr>
          <a:xfrm>
            <a:off x="11225869" y="6309285"/>
            <a:ext cx="70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NEXT</a:t>
            </a:r>
          </a:p>
        </p:txBody>
      </p:sp>
      <p:sp>
        <p:nvSpPr>
          <p:cNvPr id="23" name="Arrow: Right 14">
            <a:hlinkClick r:id="" action="ppaction://hlinkshowjump?jump=previousslide"/>
          </p:cNvPr>
          <p:cNvSpPr/>
          <p:nvPr/>
        </p:nvSpPr>
        <p:spPr>
          <a:xfrm rot="10800000">
            <a:off x="91144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hlinkClick r:id="" action="ppaction://hlinkshowjump?jump=previousslide"/>
          </p:cNvPr>
          <p:cNvSpPr txBox="1"/>
          <p:nvPr/>
        </p:nvSpPr>
        <p:spPr>
          <a:xfrm>
            <a:off x="285750" y="6309285"/>
            <a:ext cx="67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PREV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938" y="3094263"/>
            <a:ext cx="4617616" cy="259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11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ras Bold ITC" panose="020B0907030504020204" pitchFamily="34" charset="0"/>
              </a:rPr>
              <a:t>What Makes Good game Design?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Games with good game design often:</a:t>
            </a:r>
          </a:p>
          <a:p>
            <a:pPr lvl="1"/>
            <a:r>
              <a:rPr lang="en-US" dirty="0">
                <a:latin typeface="Eras Light ITC" panose="020B0402030504020804" pitchFamily="34" charset="0"/>
              </a:rPr>
              <a:t>Challenge the player, but doesn’t feature challenges that are overly hard to solve.</a:t>
            </a:r>
          </a:p>
          <a:p>
            <a:pPr lvl="1"/>
            <a:r>
              <a:rPr lang="en-US" dirty="0">
                <a:latin typeface="Eras Light ITC" panose="020B0402030504020804" pitchFamily="34" charset="0"/>
              </a:rPr>
              <a:t>Reward the player for completing a task (bigger reward for a harder task)</a:t>
            </a:r>
          </a:p>
          <a:p>
            <a:pPr lvl="1"/>
            <a:r>
              <a:rPr lang="en-US" dirty="0">
                <a:latin typeface="Eras Light ITC" panose="020B0402030504020804" pitchFamily="34" charset="0"/>
              </a:rPr>
              <a:t>Don’t completely hold the players hand. (Let them explore and figure it out, they aren’t stupid!)</a:t>
            </a:r>
          </a:p>
          <a:p>
            <a:pPr lvl="1"/>
            <a:r>
              <a:rPr lang="en-US" dirty="0">
                <a:latin typeface="Eras Light ITC" panose="020B0402030504020804" pitchFamily="34" charset="0"/>
              </a:rPr>
              <a:t>Fill the game’s world with interesting and fun things for the player to do and see. Make it seemed lived in! (Easter Eggs and little sounds help!)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317" y="2249488"/>
            <a:ext cx="4326978" cy="3541712"/>
          </a:xfrm>
        </p:spPr>
      </p:pic>
      <p:sp>
        <p:nvSpPr>
          <p:cNvPr id="12" name="Arrow: Right 12">
            <a:hlinkClick r:id="" action="ppaction://hlinkshowjump?jump=nextslide"/>
          </p:cNvPr>
          <p:cNvSpPr/>
          <p:nvPr/>
        </p:nvSpPr>
        <p:spPr>
          <a:xfrm>
            <a:off x="11225869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hlinkClick r:id="" action="ppaction://hlinkshowjump?jump=nextslide"/>
          </p:cNvPr>
          <p:cNvSpPr txBox="1"/>
          <p:nvPr/>
        </p:nvSpPr>
        <p:spPr>
          <a:xfrm>
            <a:off x="11225869" y="6309285"/>
            <a:ext cx="70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NEXT</a:t>
            </a:r>
          </a:p>
        </p:txBody>
      </p:sp>
      <p:sp>
        <p:nvSpPr>
          <p:cNvPr id="14" name="Arrow: Right 14">
            <a:hlinkClick r:id="" action="ppaction://hlinkshowjump?jump=previousslide"/>
          </p:cNvPr>
          <p:cNvSpPr/>
          <p:nvPr/>
        </p:nvSpPr>
        <p:spPr>
          <a:xfrm rot="10800000">
            <a:off x="91144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hlinkClick r:id="" action="ppaction://hlinkshowjump?jump=previousslide"/>
          </p:cNvPr>
          <p:cNvSpPr txBox="1"/>
          <p:nvPr/>
        </p:nvSpPr>
        <p:spPr>
          <a:xfrm>
            <a:off x="285750" y="6309285"/>
            <a:ext cx="67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PREV</a:t>
            </a:r>
          </a:p>
        </p:txBody>
      </p:sp>
      <p:sp>
        <p:nvSpPr>
          <p:cNvPr id="16" name="Arrow: Up 16">
            <a:hlinkClick r:id="" action="ppaction://hlinkshowjump?jump=firstslide"/>
          </p:cNvPr>
          <p:cNvSpPr/>
          <p:nvPr/>
        </p:nvSpPr>
        <p:spPr>
          <a:xfrm>
            <a:off x="11299359" y="123217"/>
            <a:ext cx="725473" cy="619733"/>
          </a:xfrm>
          <a:prstGeom prst="upArrow">
            <a:avLst>
              <a:gd name="adj1" fmla="val 71835"/>
              <a:gd name="adj2" fmla="val 50000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hlinkClick r:id="" action="ppaction://hlinkshowjump?jump=firstslide"/>
          </p:cNvPr>
          <p:cNvSpPr txBox="1"/>
          <p:nvPr/>
        </p:nvSpPr>
        <p:spPr>
          <a:xfrm>
            <a:off x="11245617" y="742950"/>
            <a:ext cx="83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HOME</a:t>
            </a:r>
          </a:p>
        </p:txBody>
      </p:sp>
      <p:pic>
        <p:nvPicPr>
          <p:cNvPr id="4" name="BOTW_Secr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50298" y="5791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2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ras Bold ITC" panose="020B0907030504020204" pitchFamily="34" charset="0"/>
              </a:rPr>
              <a:t>What Makes Bad Game Design?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There are numerous factors that can lead to overall bad game design. Some of which are as follows: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Poor gameplay (just not fun)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Challenges that are too hard/ too easy and or do not reward the player.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Boring narrative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Repetitive, boring levels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Lengthy tutorials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Etc. </a:t>
            </a:r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602204"/>
            <a:ext cx="4875213" cy="2836280"/>
          </a:xfrm>
        </p:spPr>
      </p:pic>
      <p:sp>
        <p:nvSpPr>
          <p:cNvPr id="5" name="Arrow: Right 12">
            <a:hlinkClick r:id="" action="ppaction://hlinkshowjump?jump=nextslide"/>
          </p:cNvPr>
          <p:cNvSpPr/>
          <p:nvPr/>
        </p:nvSpPr>
        <p:spPr>
          <a:xfrm>
            <a:off x="11225869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hlinkClick r:id="" action="ppaction://hlinkshowjump?jump=nextslide"/>
          </p:cNvPr>
          <p:cNvSpPr txBox="1"/>
          <p:nvPr/>
        </p:nvSpPr>
        <p:spPr>
          <a:xfrm>
            <a:off x="11225869" y="6309285"/>
            <a:ext cx="70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NEXT</a:t>
            </a:r>
          </a:p>
        </p:txBody>
      </p:sp>
      <p:sp>
        <p:nvSpPr>
          <p:cNvPr id="7" name="Arrow: Right 14">
            <a:hlinkClick r:id="" action="ppaction://hlinkshowjump?jump=previousslide"/>
          </p:cNvPr>
          <p:cNvSpPr/>
          <p:nvPr/>
        </p:nvSpPr>
        <p:spPr>
          <a:xfrm rot="10800000">
            <a:off x="91144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hlinkClick r:id="" action="ppaction://hlinkshowjump?jump=previousslide"/>
          </p:cNvPr>
          <p:cNvSpPr txBox="1"/>
          <p:nvPr/>
        </p:nvSpPr>
        <p:spPr>
          <a:xfrm>
            <a:off x="285750" y="6309285"/>
            <a:ext cx="67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PREV</a:t>
            </a:r>
          </a:p>
        </p:txBody>
      </p:sp>
      <p:sp>
        <p:nvSpPr>
          <p:cNvPr id="9" name="Arrow: Up 16">
            <a:hlinkClick r:id="" action="ppaction://hlinkshowjump?jump=firstslide"/>
          </p:cNvPr>
          <p:cNvSpPr/>
          <p:nvPr/>
        </p:nvSpPr>
        <p:spPr>
          <a:xfrm>
            <a:off x="11299359" y="123217"/>
            <a:ext cx="725473" cy="619733"/>
          </a:xfrm>
          <a:prstGeom prst="upArrow">
            <a:avLst>
              <a:gd name="adj1" fmla="val 71835"/>
              <a:gd name="adj2" fmla="val 50000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hlinkClick r:id="" action="ppaction://hlinkshowjump?jump=firstslide"/>
          </p:cNvPr>
          <p:cNvSpPr txBox="1"/>
          <p:nvPr/>
        </p:nvSpPr>
        <p:spPr>
          <a:xfrm>
            <a:off x="11245617" y="742950"/>
            <a:ext cx="83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197517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latin typeface="Eras Bold ITC" panose="020B0907030504020204" pitchFamily="34" charset="0"/>
              </a:rPr>
              <a:t>Good Game Design Example:</a:t>
            </a:r>
            <a:br>
              <a:rPr lang="en-US" sz="2400" dirty="0">
                <a:latin typeface="Eras Bold ITC" panose="020B0907030504020204" pitchFamily="34" charset="0"/>
              </a:rPr>
            </a:br>
            <a:r>
              <a:rPr lang="en-US" sz="2400" dirty="0">
                <a:latin typeface="Eras Bold ITC" panose="020B0907030504020204" pitchFamily="34" charset="0"/>
              </a:rPr>
              <a:t>THE Legend of Zelda: Breath of the Wild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48027" y="433083"/>
            <a:ext cx="4921434" cy="2775689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The recently released new Zelda title features: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Numerous, differing challenges (called Shrines) that are neither too hard nor too easy. Each of these rewards the player at the end.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Little to no player hand-holding.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Great and challenging level design.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Fun gameplay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Eras Light ITC" panose="020B0402030504020804" pitchFamily="34" charset="0"/>
              </a:rPr>
              <a:t>Vast, exciting open world</a:t>
            </a:r>
          </a:p>
        </p:txBody>
      </p:sp>
      <p:sp>
        <p:nvSpPr>
          <p:cNvPr id="9" name="Arrow: Right 12">
            <a:hlinkClick r:id="" action="ppaction://hlinkshowjump?jump=nextslide"/>
          </p:cNvPr>
          <p:cNvSpPr/>
          <p:nvPr/>
        </p:nvSpPr>
        <p:spPr>
          <a:xfrm>
            <a:off x="11225869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hlinkClick r:id="" action="ppaction://hlinkshowjump?jump=nextslide"/>
          </p:cNvPr>
          <p:cNvSpPr txBox="1"/>
          <p:nvPr/>
        </p:nvSpPr>
        <p:spPr>
          <a:xfrm>
            <a:off x="11225869" y="6309285"/>
            <a:ext cx="70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NEXT</a:t>
            </a:r>
          </a:p>
        </p:txBody>
      </p:sp>
      <p:sp>
        <p:nvSpPr>
          <p:cNvPr id="11" name="Arrow: Right 14">
            <a:hlinkClick r:id="" action="ppaction://hlinkshowjump?jump=previousslide"/>
          </p:cNvPr>
          <p:cNvSpPr/>
          <p:nvPr/>
        </p:nvSpPr>
        <p:spPr>
          <a:xfrm rot="10800000">
            <a:off x="91144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hlinkClick r:id="" action="ppaction://hlinkshowjump?jump=previousslide"/>
          </p:cNvPr>
          <p:cNvSpPr txBox="1"/>
          <p:nvPr/>
        </p:nvSpPr>
        <p:spPr>
          <a:xfrm>
            <a:off x="285750" y="6309285"/>
            <a:ext cx="67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PREV</a:t>
            </a:r>
          </a:p>
        </p:txBody>
      </p:sp>
      <p:sp>
        <p:nvSpPr>
          <p:cNvPr id="13" name="Arrow: Up 16">
            <a:hlinkClick r:id="" action="ppaction://hlinkshowjump?jump=firstslide"/>
          </p:cNvPr>
          <p:cNvSpPr/>
          <p:nvPr/>
        </p:nvSpPr>
        <p:spPr>
          <a:xfrm>
            <a:off x="11299359" y="123217"/>
            <a:ext cx="725473" cy="619733"/>
          </a:xfrm>
          <a:prstGeom prst="upArrow">
            <a:avLst>
              <a:gd name="adj1" fmla="val 71835"/>
              <a:gd name="adj2" fmla="val 50000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hlinkClick r:id="" action="ppaction://hlinkshowjump?jump=firstslide"/>
          </p:cNvPr>
          <p:cNvSpPr txBox="1"/>
          <p:nvPr/>
        </p:nvSpPr>
        <p:spPr>
          <a:xfrm>
            <a:off x="11245617" y="742950"/>
            <a:ext cx="83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HOME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3522" y="3359020"/>
            <a:ext cx="4070444" cy="322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84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ras Bold ITC" panose="020B0907030504020204" pitchFamily="34" charset="0"/>
              </a:rPr>
              <a:t>Breath of the wild example</a:t>
            </a:r>
          </a:p>
        </p:txBody>
      </p:sp>
      <p:pic>
        <p:nvPicPr>
          <p:cNvPr id="10" name="wKYkBfj2yZc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910790" y="1655045"/>
            <a:ext cx="6367244" cy="4775433"/>
          </a:xfrm>
          <a:prstGeom prst="rect">
            <a:avLst/>
          </a:prstGeom>
        </p:spPr>
      </p:pic>
      <p:sp>
        <p:nvSpPr>
          <p:cNvPr id="4" name="Arrow: Right 12">
            <a:hlinkClick r:id="" action="ppaction://hlinkshowjump?jump=nextslide"/>
          </p:cNvPr>
          <p:cNvSpPr/>
          <p:nvPr/>
        </p:nvSpPr>
        <p:spPr>
          <a:xfrm>
            <a:off x="11225869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" action="ppaction://hlinkshowjump?jump=nextslide"/>
          </p:cNvPr>
          <p:cNvSpPr txBox="1"/>
          <p:nvPr/>
        </p:nvSpPr>
        <p:spPr>
          <a:xfrm>
            <a:off x="11225869" y="6309285"/>
            <a:ext cx="70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NEXT</a:t>
            </a:r>
          </a:p>
        </p:txBody>
      </p:sp>
      <p:sp>
        <p:nvSpPr>
          <p:cNvPr id="6" name="Arrow: Right 14">
            <a:hlinkClick r:id="" action="ppaction://hlinkshowjump?jump=previousslide"/>
          </p:cNvPr>
          <p:cNvSpPr/>
          <p:nvPr/>
        </p:nvSpPr>
        <p:spPr>
          <a:xfrm rot="10800000">
            <a:off x="91144" y="6254865"/>
            <a:ext cx="872454" cy="478173"/>
          </a:xfrm>
          <a:prstGeom prst="righ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hlinkClick r:id="" action="ppaction://hlinkshowjump?jump=previousslide"/>
          </p:cNvPr>
          <p:cNvSpPr txBox="1"/>
          <p:nvPr/>
        </p:nvSpPr>
        <p:spPr>
          <a:xfrm>
            <a:off x="285750" y="6309285"/>
            <a:ext cx="67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PREV</a:t>
            </a:r>
          </a:p>
        </p:txBody>
      </p:sp>
      <p:sp>
        <p:nvSpPr>
          <p:cNvPr id="8" name="Arrow: Up 16">
            <a:hlinkClick r:id="" action="ppaction://hlinkshowjump?jump=firstslide"/>
          </p:cNvPr>
          <p:cNvSpPr/>
          <p:nvPr/>
        </p:nvSpPr>
        <p:spPr>
          <a:xfrm>
            <a:off x="11299359" y="123217"/>
            <a:ext cx="725473" cy="619733"/>
          </a:xfrm>
          <a:prstGeom prst="upArrow">
            <a:avLst>
              <a:gd name="adj1" fmla="val 71835"/>
              <a:gd name="adj2" fmla="val 50000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hlinkClick r:id="" action="ppaction://hlinkshowjump?jump=firstslide"/>
          </p:cNvPr>
          <p:cNvSpPr txBox="1"/>
          <p:nvPr/>
        </p:nvSpPr>
        <p:spPr>
          <a:xfrm>
            <a:off x="11245617" y="742950"/>
            <a:ext cx="83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Eras Light ITC" panose="020B04020305040208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123960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266</TotalTime>
  <Words>687</Words>
  <Application>Microsoft Office PowerPoint</Application>
  <PresentationFormat>Widescreen</PresentationFormat>
  <Paragraphs>111</Paragraphs>
  <Slides>12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Courier New</vt:lpstr>
      <vt:lpstr>Eras Bold ITC</vt:lpstr>
      <vt:lpstr>Eras Light ITC</vt:lpstr>
      <vt:lpstr>Trebuchet MS</vt:lpstr>
      <vt:lpstr>Tw Cen MT</vt:lpstr>
      <vt:lpstr>Circuit</vt:lpstr>
      <vt:lpstr>Game Design</vt:lpstr>
      <vt:lpstr>What is Game Design?</vt:lpstr>
      <vt:lpstr>What is Game Design? (cont.)</vt:lpstr>
      <vt:lpstr>Why is Game Design Important?</vt:lpstr>
      <vt:lpstr>Current Game Design</vt:lpstr>
      <vt:lpstr>What Makes Good game Design?</vt:lpstr>
      <vt:lpstr>What Makes Bad Game Design?</vt:lpstr>
      <vt:lpstr>Good Game Design Example: THE Legend of Zelda: Breath of the Wild</vt:lpstr>
      <vt:lpstr>Breath of the wild example</vt:lpstr>
      <vt:lpstr>Bad Game design example: No man’s sky</vt:lpstr>
      <vt:lpstr>NO man’s sky example</vt:lpstr>
      <vt:lpstr>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Game Design</dc:title>
  <dc:creator>Jarrid Roye</dc:creator>
  <cp:lastModifiedBy>Jarrid Roye</cp:lastModifiedBy>
  <cp:revision>26</cp:revision>
  <dcterms:created xsi:type="dcterms:W3CDTF">2017-04-10T17:09:39Z</dcterms:created>
  <dcterms:modified xsi:type="dcterms:W3CDTF">2017-04-23T18:59:18Z</dcterms:modified>
</cp:coreProperties>
</file>