
<file path=[Content_Types].xml><?xml version="1.0" encoding="utf-8"?>
<Types xmlns="http://schemas.openxmlformats.org/package/2006/content-types">
  <Default Extension="png" ContentType="image/png"/>
  <Default Extension="mp3" ContentType="audio/mpe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7" r:id="rId1"/>
  </p:sldMasterIdLst>
  <p:sldIdLst>
    <p:sldId id="256" r:id="rId2"/>
    <p:sldId id="257" r:id="rId3"/>
    <p:sldId id="258" r:id="rId4"/>
    <p:sldId id="259" r:id="rId5"/>
    <p:sldId id="260" r:id="rId6"/>
    <p:sldId id="262" r:id="rId7"/>
    <p:sldId id="263" r:id="rId8"/>
    <p:sldId id="264" r:id="rId9"/>
    <p:sldId id="265" r:id="rId10"/>
    <p:sldId id="267" r:id="rId11"/>
    <p:sldId id="268" r:id="rId12"/>
    <p:sldId id="269" r:id="rId13"/>
    <p:sldId id="270" r:id="rId14"/>
    <p:sldId id="271" r:id="rId15"/>
    <p:sldId id="273" r:id="rId16"/>
    <p:sldId id="274" r:id="rId17"/>
    <p:sldId id="275" r:id="rId18"/>
    <p:sldId id="276" r:id="rId19"/>
    <p:sldId id="277" r:id="rId20"/>
    <p:sldId id="27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120" y="7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493246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1015564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444898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3/21/2017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186228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983387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1085973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5798925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3/21/2017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7237033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9043904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3/21/2017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5124751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3/21/2017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402828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3/21/2017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965146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3/21/2017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9554133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3/21/2017</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7637237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3/21/2017</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587648"/>
      </p:ext>
    </p:extLst>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Lst>
  <mc:AlternateContent xmlns:mc="http://schemas.openxmlformats.org/markup-compatibility/2006">
    <mc:Choice xmlns:p14="http://schemas.microsoft.com/office/powerpoint/2010/main" Requires="p14">
      <p:transition spd="slow" p14:dur="2000" advClick="0"/>
    </mc:Choice>
    <mc:Fallback>
      <p:transition spd="slow" advClick="0"/>
    </mc:Fallback>
  </mc:AlternateConten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8.xml"/><Relationship Id="rId5" Type="http://schemas.openxmlformats.org/officeDocument/2006/relationships/image" Target="../media/image10.sv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gif"/><Relationship Id="rId1" Type="http://schemas.openxmlformats.org/officeDocument/2006/relationships/slideLayout" Target="../slideLayouts/slideLayout8.xml"/><Relationship Id="rId4" Type="http://schemas.openxmlformats.org/officeDocument/2006/relationships/image" Target="../media/image10.svg"/></Relationships>
</file>

<file path=ppt/slides/_rels/slide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6.xml"/><Relationship Id="rId1" Type="http://schemas.openxmlformats.org/officeDocument/2006/relationships/video" Target="https://www.youtube.com/embed/weQkUHbr-Ww"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hyperlink" Target="https://commons.wikimedia.org/w/index.php?curid=1492981" TargetMode="External"/><Relationship Id="rId13" Type="http://schemas.openxmlformats.org/officeDocument/2006/relationships/hyperlink" Target="https://commons.wikimedia.org/w/index.php?curid=1595360" TargetMode="External"/><Relationship Id="rId3" Type="http://schemas.openxmlformats.org/officeDocument/2006/relationships/hyperlink" Target="https://commons.wikimedia.org/w/index.php?curid=57221372" TargetMode="External"/><Relationship Id="rId7" Type="http://schemas.openxmlformats.org/officeDocument/2006/relationships/hyperlink" Target="https://commons.wikimedia.org/w/index.php?curid=44110397" TargetMode="External"/><Relationship Id="rId12" Type="http://schemas.openxmlformats.org/officeDocument/2006/relationships/hyperlink" Target="https://commons.wikimedia.org/w/index.php?curid=18420896" TargetMode="External"/><Relationship Id="rId17" Type="http://schemas.openxmlformats.org/officeDocument/2006/relationships/image" Target="../media/image3.svg"/><Relationship Id="rId2" Type="http://schemas.openxmlformats.org/officeDocument/2006/relationships/hyperlink" Target="https://commons.wikimedia.org/w/index.php?curid=718717" TargetMode="External"/><Relationship Id="rId16"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commons.wikimedia.org/w/index.php?curid=2835298" TargetMode="External"/><Relationship Id="rId11" Type="http://schemas.openxmlformats.org/officeDocument/2006/relationships/hyperlink" Target="https://commons.wikimedia.org/w/index.php?curid=632937" TargetMode="External"/><Relationship Id="rId5" Type="http://schemas.openxmlformats.org/officeDocument/2006/relationships/hyperlink" Target="https://commons.wikimedia.org/w/index.php?curid=14667983" TargetMode="External"/><Relationship Id="rId15" Type="http://schemas.openxmlformats.org/officeDocument/2006/relationships/hyperlink" Target="https://commons.wikimedia.org/w/index.php?curid=1228779" TargetMode="External"/><Relationship Id="rId10" Type="http://schemas.openxmlformats.org/officeDocument/2006/relationships/hyperlink" Target="https://commons.wikimedia.org/w/index.php?curid=6358398" TargetMode="External"/><Relationship Id="rId4" Type="http://schemas.openxmlformats.org/officeDocument/2006/relationships/hyperlink" Target="https://commons.wikimedia.org/w/index.php?curid=60592" TargetMode="External"/><Relationship Id="rId9" Type="http://schemas.openxmlformats.org/officeDocument/2006/relationships/hyperlink" Target="https://commons.wikimedia.org/w/index.php?curid=24961756" TargetMode="External"/><Relationship Id="rId14" Type="http://schemas.openxmlformats.org/officeDocument/2006/relationships/hyperlink" Target="https://commons.wikimedia.org/w/index.php?curid=433430"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weQkUHbr-Ww" TargetMode="External"/><Relationship Id="rId2" Type="http://schemas.openxmlformats.org/officeDocument/2006/relationships/hyperlink" Target="https://ia802609.us.archive.org/9/items/Free_20s_Jazz_Collection/Henpecked_Blues_64kb.mp3" TargetMode="Externa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hyperlink" Target="https://en.wikipedia.org/wiki/Persistence_of_vision" TargetMode="External"/><Relationship Id="rId2" Type="http://schemas.openxmlformats.org/officeDocument/2006/relationships/hyperlink" Target="https://en.wikipedia.org/wiki/Digital_audio" TargetMode="External"/><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Layout" Target="../slideLayouts/slideLayout8.xml"/><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4.png"/><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5.xml"/><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8000" dirty="0"/>
              <a:t>Multimedia</a:t>
            </a:r>
          </a:p>
        </p:txBody>
      </p:sp>
      <p:sp>
        <p:nvSpPr>
          <p:cNvPr id="3" name="Subtitle 2"/>
          <p:cNvSpPr>
            <a:spLocks noGrp="1"/>
          </p:cNvSpPr>
          <p:nvPr>
            <p:ph type="subTitle" idx="1"/>
          </p:nvPr>
        </p:nvSpPr>
        <p:spPr/>
        <p:txBody>
          <a:bodyPr/>
          <a:lstStyle/>
          <a:p>
            <a:r>
              <a:rPr lang="en-US" dirty="0"/>
              <a:t>By: Jarrid Roye</a:t>
            </a:r>
          </a:p>
        </p:txBody>
      </p:sp>
      <p:sp>
        <p:nvSpPr>
          <p:cNvPr id="4" name="Arrow: Curved Left 3">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Tree>
    <p:extLst>
      <p:ext uri="{BB962C8B-B14F-4D97-AF65-F5344CB8AC3E}">
        <p14:creationId xmlns:p14="http://schemas.microsoft.com/office/powerpoint/2010/main" val="155835289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 (File Size)</a:t>
            </a:r>
          </a:p>
        </p:txBody>
      </p:sp>
      <p:sp>
        <p:nvSpPr>
          <p:cNvPr id="3" name="Content Placeholder 2"/>
          <p:cNvSpPr>
            <a:spLocks noGrp="1"/>
          </p:cNvSpPr>
          <p:nvPr>
            <p:ph idx="1"/>
          </p:nvPr>
        </p:nvSpPr>
        <p:spPr/>
        <p:txBody>
          <a:bodyPr/>
          <a:lstStyle/>
          <a:p>
            <a:pPr marL="285750" indent="-285750">
              <a:buFont typeface="Courier New" panose="02070309020205020404" pitchFamily="49" charset="0"/>
              <a:buChar char="o"/>
            </a:pPr>
            <a:r>
              <a:rPr lang="en-US" dirty="0"/>
              <a:t>The longer the audio clip, the larger the file will be.</a:t>
            </a:r>
          </a:p>
          <a:p>
            <a:pPr marL="285750" indent="-285750">
              <a:buFont typeface="Courier New" panose="02070309020205020404" pitchFamily="49" charset="0"/>
              <a:buChar char="o"/>
            </a:pPr>
            <a:r>
              <a:rPr lang="en-US" dirty="0"/>
              <a:t>You can decrease an audio files sound multiple ways. You could:</a:t>
            </a:r>
          </a:p>
          <a:p>
            <a:pPr lvl="1">
              <a:buFont typeface="Courier New" panose="02070309020205020404" pitchFamily="49" charset="0"/>
              <a:buChar char="o"/>
            </a:pPr>
            <a:r>
              <a:rPr lang="en-US" dirty="0"/>
              <a:t>Decrease the sampling rate</a:t>
            </a:r>
          </a:p>
          <a:p>
            <a:pPr lvl="1">
              <a:buFont typeface="Courier New" panose="02070309020205020404" pitchFamily="49" charset="0"/>
              <a:buChar char="o"/>
            </a:pPr>
            <a:r>
              <a:rPr lang="en-US" dirty="0"/>
              <a:t>Decrease the bit depth</a:t>
            </a:r>
          </a:p>
          <a:p>
            <a:pPr lvl="1">
              <a:buFont typeface="Courier New" panose="02070309020205020404" pitchFamily="49" charset="0"/>
              <a:buChar char="o"/>
            </a:pPr>
            <a:r>
              <a:rPr lang="en-US" dirty="0"/>
              <a:t>Or even putting the file through audio compression. </a:t>
            </a:r>
          </a:p>
        </p:txBody>
      </p:sp>
      <p:pic>
        <p:nvPicPr>
          <p:cNvPr id="4" name="Graphic 3"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182109329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Animation</a:t>
            </a:r>
          </a:p>
        </p:txBody>
      </p:sp>
      <p:sp>
        <p:nvSpPr>
          <p:cNvPr id="3" name="Content Placeholder 2"/>
          <p:cNvSpPr>
            <a:spLocks noGrp="1"/>
          </p:cNvSpPr>
          <p:nvPr>
            <p:ph idx="1"/>
          </p:nvPr>
        </p:nvSpPr>
        <p:spPr/>
        <p:txBody>
          <a:bodyPr/>
          <a:lstStyle/>
          <a:p>
            <a:r>
              <a:rPr lang="en-US" dirty="0"/>
              <a:t>Animation is one of the more difficult concepts to add to a multimedia project. Many people may think that it is simple, but it is more than it seems.</a:t>
            </a:r>
          </a:p>
          <a:p>
            <a:r>
              <a:rPr lang="en-US" dirty="0"/>
              <a:t>Many frames of pictures are used to create animation. Animation is much like the old flipbooks you can buy. Each frame or picture is by itself, still. But when you flip through them at a rapid pace, You have the illusion of movement. </a:t>
            </a:r>
          </a:p>
        </p:txBody>
      </p:sp>
      <p:pic>
        <p:nvPicPr>
          <p:cNvPr id="4" name="Graphic 3"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213997953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Animation</a:t>
            </a:r>
          </a:p>
        </p:txBody>
      </p:sp>
      <p:sp>
        <p:nvSpPr>
          <p:cNvPr id="4" name="Text Placeholder 3"/>
          <p:cNvSpPr>
            <a:spLocks noGrp="1"/>
          </p:cNvSpPr>
          <p:nvPr>
            <p:ph type="body" sz="half" idx="2"/>
          </p:nvPr>
        </p:nvSpPr>
        <p:spPr/>
        <p:txBody>
          <a:bodyPr/>
          <a:lstStyle/>
          <a:p>
            <a:pPr marL="285750" indent="-285750">
              <a:buFont typeface="Courier New" panose="02070309020205020404" pitchFamily="49" charset="0"/>
              <a:buChar char="o"/>
            </a:pPr>
            <a:r>
              <a:rPr lang="en-US" dirty="0"/>
              <a:t>Animation can give some more life to your multimedia project. It can really draw the attention of the audience or user, if implemented correctly. It can also serve as a visual cue that is clear to show that something is ready.</a:t>
            </a:r>
          </a:p>
          <a:p>
            <a:pPr marL="285750" indent="-285750">
              <a:buFont typeface="Courier New" panose="02070309020205020404" pitchFamily="49" charset="0"/>
              <a:buChar char="o"/>
            </a:pPr>
            <a:r>
              <a:rPr lang="en-US" dirty="0"/>
              <a:t>Be sure to use animation sparingly in your projects. You don’t want to over do it. </a:t>
            </a:r>
          </a:p>
        </p:txBody>
      </p:sp>
      <p:pic>
        <p:nvPicPr>
          <p:cNvPr id="6" name="Picture 5"/>
          <p:cNvPicPr>
            <a:picLocks noChangeAspect="1"/>
          </p:cNvPicPr>
          <p:nvPr/>
        </p:nvPicPr>
        <p:blipFill>
          <a:blip r:embed="rId2"/>
          <a:stretch>
            <a:fillRect/>
          </a:stretch>
        </p:blipFill>
        <p:spPr>
          <a:xfrm>
            <a:off x="6250845" y="446088"/>
            <a:ext cx="4126335" cy="2578959"/>
          </a:xfrm>
          <a:prstGeom prst="rect">
            <a:avLst/>
          </a:prstGeom>
        </p:spPr>
      </p:pic>
      <p:pic>
        <p:nvPicPr>
          <p:cNvPr id="8" name="Picture 7"/>
          <p:cNvPicPr>
            <a:picLocks noChangeAspect="1"/>
          </p:cNvPicPr>
          <p:nvPr/>
        </p:nvPicPr>
        <p:blipFill>
          <a:blip r:embed="rId3"/>
          <a:stretch>
            <a:fillRect/>
          </a:stretch>
        </p:blipFill>
        <p:spPr>
          <a:xfrm>
            <a:off x="6554076" y="3464468"/>
            <a:ext cx="3519872" cy="2637038"/>
          </a:xfrm>
          <a:prstGeom prst="rect">
            <a:avLst/>
          </a:prstGeom>
        </p:spPr>
      </p:pic>
      <p:pic>
        <p:nvPicPr>
          <p:cNvPr id="15" name="Graphic 14" descr="Home">
            <a:hlinkClick r:id="" action="ppaction://hlinkshowjump?jump=firstslide"/>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209090" y="-10012"/>
            <a:ext cx="914400" cy="914400"/>
          </a:xfrm>
          <a:prstGeom prst="rect">
            <a:avLst/>
          </a:prstGeom>
        </p:spPr>
      </p:pic>
      <p:sp>
        <p:nvSpPr>
          <p:cNvPr id="16" name="Arrow: Curved Left 15">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Arrow: Curved Left 16">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19" name="TextBox 18">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20" name="TextBox 19">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accent1"/>
                </a:solidFill>
              </a:rPr>
              <a:t>Home</a:t>
            </a:r>
          </a:p>
        </p:txBody>
      </p:sp>
    </p:spTree>
    <p:extLst>
      <p:ext uri="{BB962C8B-B14F-4D97-AF65-F5344CB8AC3E}">
        <p14:creationId xmlns:p14="http://schemas.microsoft.com/office/powerpoint/2010/main" val="278321694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a:t>
            </a:r>
          </a:p>
        </p:txBody>
      </p:sp>
      <p:sp>
        <p:nvSpPr>
          <p:cNvPr id="3" name="Content Placeholder 2"/>
          <p:cNvSpPr>
            <a:spLocks noGrp="1"/>
          </p:cNvSpPr>
          <p:nvPr>
            <p:ph idx="1"/>
          </p:nvPr>
        </p:nvSpPr>
        <p:spPr/>
        <p:txBody>
          <a:bodyPr/>
          <a:lstStyle/>
          <a:p>
            <a:r>
              <a:rPr lang="en-US" dirty="0"/>
              <a:t>Video has been, and still is, increasing in popularity. In current society, many people carry around phones, computers, tablets, (you name it) with cameras built in. Anyone can make video and it has been made widely available for all thanks to sites like YouTube. </a:t>
            </a:r>
          </a:p>
          <a:p>
            <a:r>
              <a:rPr lang="en-US" dirty="0"/>
              <a:t>Video, much like animation, is made of frames that are still pictures. Many pictures are played in rapid succession with only little differences between them to give the illusion of movement. </a:t>
            </a:r>
          </a:p>
        </p:txBody>
      </p:sp>
      <p:pic>
        <p:nvPicPr>
          <p:cNvPr id="4" name="Graphic 3"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23010983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a:t>
            </a:r>
            <a:br>
              <a:rPr lang="en-US" dirty="0"/>
            </a:br>
            <a:r>
              <a:rPr lang="en-US" dirty="0"/>
              <a:t>(Persistence of Vision)</a:t>
            </a:r>
          </a:p>
        </p:txBody>
      </p:sp>
      <p:sp>
        <p:nvSpPr>
          <p:cNvPr id="4" name="Text Placeholder 3"/>
          <p:cNvSpPr>
            <a:spLocks noGrp="1"/>
          </p:cNvSpPr>
          <p:nvPr>
            <p:ph type="body" sz="half" idx="2"/>
          </p:nvPr>
        </p:nvSpPr>
        <p:spPr/>
        <p:txBody>
          <a:bodyPr/>
          <a:lstStyle/>
          <a:p>
            <a:pPr marL="285750" indent="-285750">
              <a:buFont typeface="Courier New" panose="02070309020205020404" pitchFamily="49" charset="0"/>
              <a:buChar char="o"/>
            </a:pPr>
            <a:r>
              <a:rPr lang="en-US" dirty="0"/>
              <a:t>The reason that we are able to comprehend video is because of a principle called Persistence of Vision.</a:t>
            </a:r>
          </a:p>
          <a:p>
            <a:pPr marL="285750" indent="-285750">
              <a:buFont typeface="Courier New" panose="02070309020205020404" pitchFamily="49" charset="0"/>
              <a:buChar char="o"/>
            </a:pPr>
            <a:r>
              <a:rPr lang="en-US" dirty="0"/>
              <a:t>When you watch a video, there is an optical illusion happening that causes your brain to keep each frame in your head just long enough for the next one to come along. This makes us able to follow along with what is happening in a video. Each image shown to us persists in our minds long enough so that we can string them all together. </a:t>
            </a:r>
          </a:p>
        </p:txBody>
      </p:sp>
      <p:pic>
        <p:nvPicPr>
          <p:cNvPr id="6" name="Picture 5"/>
          <p:cNvPicPr>
            <a:picLocks noChangeAspect="1"/>
          </p:cNvPicPr>
          <p:nvPr/>
        </p:nvPicPr>
        <p:blipFill>
          <a:blip r:embed="rId2"/>
          <a:stretch>
            <a:fillRect/>
          </a:stretch>
        </p:blipFill>
        <p:spPr>
          <a:xfrm>
            <a:off x="5782984" y="1585441"/>
            <a:ext cx="5436183" cy="3624122"/>
          </a:xfrm>
          <a:prstGeom prst="rect">
            <a:avLst/>
          </a:prstGeom>
        </p:spPr>
      </p:pic>
      <p:pic>
        <p:nvPicPr>
          <p:cNvPr id="7" name="Graphic 6" descr="Home">
            <a:hlinkClick r:id="" action="ppaction://hlinkshowjump?jump=firstslide"/>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1209090" y="-10012"/>
            <a:ext cx="914400" cy="914400"/>
          </a:xfrm>
          <a:prstGeom prst="rect">
            <a:avLst/>
          </a:prstGeom>
        </p:spPr>
      </p:pic>
      <p:sp>
        <p:nvSpPr>
          <p:cNvPr id="8" name="Arrow: Curved Left 7">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Arrow: Curved Left 8">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11" name="TextBox 10">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2" name="TextBox 11">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accent1"/>
                </a:solidFill>
              </a:rPr>
              <a:t>Home</a:t>
            </a:r>
          </a:p>
        </p:txBody>
      </p:sp>
    </p:spTree>
    <p:extLst>
      <p:ext uri="{BB962C8B-B14F-4D97-AF65-F5344CB8AC3E}">
        <p14:creationId xmlns:p14="http://schemas.microsoft.com/office/powerpoint/2010/main" val="415318315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(File Size)</a:t>
            </a:r>
          </a:p>
        </p:txBody>
      </p:sp>
      <p:sp>
        <p:nvSpPr>
          <p:cNvPr id="3" name="Content Placeholder 2"/>
          <p:cNvSpPr>
            <a:spLocks noGrp="1"/>
          </p:cNvSpPr>
          <p:nvPr>
            <p:ph idx="1"/>
          </p:nvPr>
        </p:nvSpPr>
        <p:spPr/>
        <p:txBody>
          <a:bodyPr/>
          <a:lstStyle/>
          <a:p>
            <a:pPr marL="285750" indent="-285750">
              <a:buFont typeface="Courier New" panose="02070309020205020404" pitchFamily="49" charset="0"/>
              <a:buChar char="o"/>
            </a:pPr>
            <a:r>
              <a:rPr lang="en-US" dirty="0"/>
              <a:t>Video is a challenging component of multimedia. The file sizes of videos can be very large and the longer the video, the larger the file. </a:t>
            </a:r>
          </a:p>
          <a:p>
            <a:pPr marL="285750" indent="-285750">
              <a:buFont typeface="Courier New" panose="02070309020205020404" pitchFamily="49" charset="0"/>
              <a:buChar char="o"/>
            </a:pPr>
            <a:r>
              <a:rPr lang="en-US" dirty="0"/>
              <a:t>There are ways to decrease file sizes of videos, but you have to be careful. Some ways of compression may lower the quality or smoothness immensely. </a:t>
            </a:r>
          </a:p>
          <a:p>
            <a:pPr marL="285750" indent="-285750">
              <a:buFont typeface="Courier New" panose="02070309020205020404" pitchFamily="49" charset="0"/>
              <a:buChar char="o"/>
            </a:pPr>
            <a:r>
              <a:rPr lang="en-US" dirty="0"/>
              <a:t>The easiest and most efficient way to keep a low file size for a video is to keep the video short. However you could also:</a:t>
            </a:r>
          </a:p>
          <a:p>
            <a:pPr lvl="1">
              <a:buFont typeface="Courier New" panose="02070309020205020404" pitchFamily="49" charset="0"/>
              <a:buChar char="o"/>
            </a:pPr>
            <a:r>
              <a:rPr lang="en-US" dirty="0"/>
              <a:t>Run the video through compression</a:t>
            </a:r>
          </a:p>
          <a:p>
            <a:pPr lvl="1">
              <a:buFont typeface="Courier New" panose="02070309020205020404" pitchFamily="49" charset="0"/>
              <a:buChar char="o"/>
            </a:pPr>
            <a:r>
              <a:rPr lang="en-US" dirty="0"/>
              <a:t>Lower the quality (Resolution, audio quality, etc.)</a:t>
            </a:r>
          </a:p>
        </p:txBody>
      </p:sp>
      <p:pic>
        <p:nvPicPr>
          <p:cNvPr id="4" name="Graphic 3"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345932388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 Example</a:t>
            </a:r>
          </a:p>
        </p:txBody>
      </p:sp>
      <p:pic>
        <p:nvPicPr>
          <p:cNvPr id="4" name="weQkUHbr-Ww">
            <a:hlinkClick r:id="" action="ppaction://media"/>
          </p:cNvPr>
          <p:cNvPicPr>
            <a:picLocks noRot="1" noChangeAspect="1"/>
          </p:cNvPicPr>
          <p:nvPr>
            <a:videoFile r:link="rId1"/>
          </p:nvPr>
        </p:nvPicPr>
        <p:blipFill>
          <a:blip r:embed="rId3"/>
          <a:stretch>
            <a:fillRect/>
          </a:stretch>
        </p:blipFill>
        <p:spPr>
          <a:xfrm>
            <a:off x="3013045" y="2040624"/>
            <a:ext cx="6165908" cy="4624431"/>
          </a:xfrm>
          <a:prstGeom prst="rect">
            <a:avLst/>
          </a:prstGeom>
          <a:ln>
            <a:solidFill>
              <a:schemeClr val="accent1"/>
            </a:solidFill>
          </a:ln>
        </p:spPr>
      </p:pic>
      <p:pic>
        <p:nvPicPr>
          <p:cNvPr id="5" name="Graphic 4" descr="Home">
            <a:hlinkClick r:id="" action="ppaction://hlinkshowjump?jump=firstslide"/>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209090" y="-10012"/>
            <a:ext cx="914400" cy="914400"/>
          </a:xfrm>
          <a:prstGeom prst="rect">
            <a:avLst/>
          </a:prstGeom>
        </p:spPr>
      </p:pic>
      <p:sp>
        <p:nvSpPr>
          <p:cNvPr id="6" name="Arrow: Curved Left 5">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Arrow: Curved Left 6">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9" name="TextBox 8">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0" name="TextBox 9">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145225232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Pictures &amp; GIFs</a:t>
            </a:r>
          </a:p>
        </p:txBody>
      </p:sp>
      <p:sp>
        <p:nvSpPr>
          <p:cNvPr id="3" name="Content Placeholder 2"/>
          <p:cNvSpPr>
            <a:spLocks noGrp="1"/>
          </p:cNvSpPr>
          <p:nvPr>
            <p:ph idx="1"/>
          </p:nvPr>
        </p:nvSpPr>
        <p:spPr>
          <a:xfrm>
            <a:off x="818712" y="2222288"/>
            <a:ext cx="10554574" cy="3977024"/>
          </a:xfrm>
        </p:spPr>
        <p:txBody>
          <a:bodyPr>
            <a:normAutofit fontScale="70000" lnSpcReduction="20000"/>
          </a:bodyPr>
          <a:lstStyle/>
          <a:p>
            <a:r>
              <a:rPr lang="en-US" dirty="0"/>
              <a:t>Newspaper Picture - </a:t>
            </a:r>
            <a:r>
              <a:rPr lang="en-US" u="sng" dirty="0">
                <a:hlinkClick r:id="rId2"/>
              </a:rPr>
              <a:t>https://commons.wikimedia.org/w/index.php?curid=718717</a:t>
            </a:r>
            <a:endParaRPr lang="en-US" u="sng" dirty="0"/>
          </a:p>
          <a:p>
            <a:r>
              <a:rPr lang="en-US" dirty="0"/>
              <a:t>Train Picture - </a:t>
            </a:r>
            <a:r>
              <a:rPr lang="en-US" u="sng" dirty="0">
                <a:hlinkClick r:id="rId3"/>
              </a:rPr>
              <a:t>https://commons.wikimedia.org/w/index.php?curid=57221372</a:t>
            </a:r>
            <a:endParaRPr lang="en-US" u="sng" dirty="0"/>
          </a:p>
          <a:p>
            <a:r>
              <a:rPr lang="en-US" dirty="0"/>
              <a:t>Cube GIF - </a:t>
            </a:r>
            <a:r>
              <a:rPr lang="en-US" u="sng" dirty="0">
                <a:hlinkClick r:id="rId4"/>
              </a:rPr>
              <a:t>https://commons.wikimedia.org/w/index.php?curid=60592</a:t>
            </a:r>
            <a:endParaRPr lang="en-US" u="sng" dirty="0"/>
          </a:p>
          <a:p>
            <a:r>
              <a:rPr lang="en-US" dirty="0"/>
              <a:t>YouTube Logo Picture - </a:t>
            </a:r>
            <a:r>
              <a:rPr lang="en-US" u="sng" dirty="0">
                <a:hlinkClick r:id="rId5"/>
              </a:rPr>
              <a:t>https://commons.wikimedia.org/w/index.php?curid=14667983</a:t>
            </a:r>
            <a:endParaRPr lang="en-US" u="sng" dirty="0"/>
          </a:p>
          <a:p>
            <a:r>
              <a:rPr lang="en-US" dirty="0"/>
              <a:t>Speaker Picture - </a:t>
            </a:r>
            <a:r>
              <a:rPr lang="en-US" u="sng" dirty="0">
                <a:hlinkClick r:id="rId6"/>
              </a:rPr>
              <a:t>https://commons.wikimedia.org/w/index.php?curid=2835298</a:t>
            </a:r>
            <a:endParaRPr lang="en-US" u="sng" dirty="0"/>
          </a:p>
          <a:p>
            <a:r>
              <a:rPr lang="en-US" dirty="0"/>
              <a:t>Font Example Picture - </a:t>
            </a:r>
            <a:r>
              <a:rPr lang="en-US" u="sng" dirty="0">
                <a:hlinkClick r:id="rId7"/>
              </a:rPr>
              <a:t>https://commons.wikimedia.org/w/index.php?curid=44110397</a:t>
            </a:r>
            <a:endParaRPr lang="en-US" u="sng" dirty="0"/>
          </a:p>
          <a:p>
            <a:r>
              <a:rPr lang="en-US" dirty="0"/>
              <a:t>ASCII Text Picture - </a:t>
            </a:r>
            <a:r>
              <a:rPr lang="en-US" u="sng" dirty="0">
                <a:hlinkClick r:id="rId8"/>
              </a:rPr>
              <a:t>https://commons.wikimedia.org/w/index.php?curid=1492981</a:t>
            </a:r>
            <a:endParaRPr lang="en-US" u="sng" dirty="0"/>
          </a:p>
          <a:p>
            <a:r>
              <a:rPr lang="en-US" dirty="0"/>
              <a:t>Unicode Text Picture- </a:t>
            </a:r>
            <a:r>
              <a:rPr lang="en-US" u="sng" dirty="0">
                <a:hlinkClick r:id="rId9"/>
              </a:rPr>
              <a:t>https://commons.wikimedia.org/w/index.php?curid=24961756</a:t>
            </a:r>
            <a:endParaRPr lang="en-US" u="sng" dirty="0"/>
          </a:p>
          <a:p>
            <a:r>
              <a:rPr lang="en-US" dirty="0"/>
              <a:t>Picture is Worth A Thousand Words Comic - </a:t>
            </a:r>
            <a:r>
              <a:rPr lang="en-US" u="sng" dirty="0">
                <a:hlinkClick r:id="rId10"/>
              </a:rPr>
              <a:t>https://commons.wikimedia.org/w/index.php?curid=6358398</a:t>
            </a:r>
            <a:endParaRPr lang="en-US" dirty="0"/>
          </a:p>
          <a:p>
            <a:r>
              <a:rPr lang="en-US" dirty="0"/>
              <a:t>Bitmap vs Vector Picture - </a:t>
            </a:r>
            <a:r>
              <a:rPr lang="en-US" u="sng" dirty="0">
                <a:hlinkClick r:id="rId11"/>
              </a:rPr>
              <a:t>https://commons.wikimedia.org/w/index.php?curid=632937</a:t>
            </a:r>
            <a:endParaRPr lang="en-US" u="sng" dirty="0"/>
          </a:p>
          <a:p>
            <a:r>
              <a:rPr lang="en-US" dirty="0"/>
              <a:t>Audio Wave Picture - </a:t>
            </a:r>
            <a:r>
              <a:rPr lang="en-US" u="sng" dirty="0">
                <a:hlinkClick r:id="rId12"/>
              </a:rPr>
              <a:t>https://commons.wikimedia.org/w/index.php?curid=18420896</a:t>
            </a:r>
            <a:endParaRPr lang="en-US" dirty="0"/>
          </a:p>
          <a:p>
            <a:r>
              <a:rPr lang="en-US" dirty="0"/>
              <a:t>Planet GIF - </a:t>
            </a:r>
            <a:r>
              <a:rPr lang="en-US" u="sng" dirty="0">
                <a:hlinkClick r:id="rId13"/>
              </a:rPr>
              <a:t>https://commons.wikimedia.org/w/index.php?curid=1595360</a:t>
            </a:r>
            <a:endParaRPr lang="en-US" dirty="0"/>
          </a:p>
          <a:p>
            <a:r>
              <a:rPr lang="en-US" dirty="0"/>
              <a:t>Animated Horse GIF - </a:t>
            </a:r>
            <a:r>
              <a:rPr lang="en-US" u="sng" dirty="0">
                <a:hlinkClick r:id="rId14"/>
              </a:rPr>
              <a:t>https://commons.wikimedia.org/w/index.php?curid=433430</a:t>
            </a:r>
            <a:endParaRPr lang="en-US" u="sng" dirty="0"/>
          </a:p>
          <a:p>
            <a:r>
              <a:rPr lang="en-US" dirty="0"/>
              <a:t>Old Movie Horse GIF - </a:t>
            </a:r>
            <a:r>
              <a:rPr lang="en-US" u="sng" dirty="0">
                <a:hlinkClick r:id="rId15"/>
              </a:rPr>
              <a:t>https://commons.wikimedia.org/w/index.php?curid=1228779</a:t>
            </a:r>
            <a:endParaRPr lang="en-US" dirty="0"/>
          </a:p>
        </p:txBody>
      </p:sp>
      <p:pic>
        <p:nvPicPr>
          <p:cNvPr id="4" name="Graphic 3" descr="Home">
            <a:hlinkClick r:id="" action="ppaction://hlinkshowjump?jump=firstslide"/>
          </p:cNvPr>
          <p:cNvPicPr>
            <a:picLocks noChangeAspect="1"/>
          </p:cNvPicPr>
          <p:nvPr/>
        </p:nvPicPr>
        <p:blipFill>
          <a:blip r:embed="rId16">
            <a:extLst>
              <a:ext uri="{96DAC541-7B7A-43D3-8B79-37D633B846F1}">
                <asvg:svgBlip xmlns:asvg="http://schemas.microsoft.com/office/drawing/2016/SVG/main" xmlns="" r:embed="rId17"/>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225837134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Audio &amp; Video</a:t>
            </a:r>
          </a:p>
        </p:txBody>
      </p:sp>
      <p:sp>
        <p:nvSpPr>
          <p:cNvPr id="3" name="Content Placeholder 2"/>
          <p:cNvSpPr>
            <a:spLocks noGrp="1"/>
          </p:cNvSpPr>
          <p:nvPr>
            <p:ph idx="1"/>
          </p:nvPr>
        </p:nvSpPr>
        <p:spPr/>
        <p:txBody>
          <a:bodyPr/>
          <a:lstStyle/>
          <a:p>
            <a:r>
              <a:rPr lang="en-US" dirty="0"/>
              <a:t>Music Sample - </a:t>
            </a:r>
            <a:r>
              <a:rPr lang="en-US" u="sng" dirty="0">
                <a:hlinkClick r:id="rId2"/>
              </a:rPr>
              <a:t>https://ia802609.us.archive.org/9/items/Free_20s_Jazz_Collection/Henpecked_Blues_64kb.mp3</a:t>
            </a:r>
            <a:endParaRPr lang="en-US" dirty="0"/>
          </a:p>
          <a:p>
            <a:r>
              <a:rPr lang="en-US" dirty="0"/>
              <a:t>Slow Mo Guys Video - </a:t>
            </a:r>
            <a:r>
              <a:rPr lang="en-US" u="sng" dirty="0">
                <a:hlinkClick r:id="rId3"/>
              </a:rPr>
              <a:t>https://www.youtube.com/watch?v=weQkUHbr-Ww</a:t>
            </a:r>
            <a:endParaRPr lang="en-US" dirty="0"/>
          </a:p>
          <a:p>
            <a:endParaRPr lang="en-US" dirty="0"/>
          </a:p>
        </p:txBody>
      </p:sp>
      <p:pic>
        <p:nvPicPr>
          <p:cNvPr id="4" name="Graphic 3" descr="Home">
            <a:hlinkClick r:id="" action="ppaction://hlinkshowjump?jump=firstslide"/>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112508985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Extra Info</a:t>
            </a:r>
          </a:p>
        </p:txBody>
      </p:sp>
      <p:sp>
        <p:nvSpPr>
          <p:cNvPr id="3" name="Content Placeholder 2"/>
          <p:cNvSpPr>
            <a:spLocks noGrp="1"/>
          </p:cNvSpPr>
          <p:nvPr>
            <p:ph idx="1"/>
          </p:nvPr>
        </p:nvSpPr>
        <p:spPr/>
        <p:txBody>
          <a:bodyPr/>
          <a:lstStyle/>
          <a:p>
            <a:r>
              <a:rPr lang="en-US" dirty="0"/>
              <a:t>Digital Audio Info - </a:t>
            </a:r>
            <a:r>
              <a:rPr lang="en-US" u="sng" dirty="0">
                <a:hlinkClick r:id="rId2"/>
              </a:rPr>
              <a:t>https://en.wikipedia.org/wiki/Digital_audio</a:t>
            </a:r>
            <a:endParaRPr lang="en-US" u="sng" dirty="0"/>
          </a:p>
          <a:p>
            <a:r>
              <a:rPr lang="en-US" dirty="0"/>
              <a:t>Persistence of Vision Info - </a:t>
            </a:r>
            <a:r>
              <a:rPr lang="en-US" u="sng" dirty="0">
                <a:hlinkClick r:id="rId3"/>
              </a:rPr>
              <a:t>https://en.wikipedia.org/wiki/Persistence_of_vision</a:t>
            </a:r>
            <a:endParaRPr lang="en-US" dirty="0"/>
          </a:p>
        </p:txBody>
      </p:sp>
      <p:pic>
        <p:nvPicPr>
          <p:cNvPr id="4" name="Graphic 3" descr="Home">
            <a:hlinkClick r:id="" action="ppaction://hlinkshowjump?jump=firstslide"/>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
        <p:nvSpPr>
          <p:cNvPr id="10" name="Arrow: Curved Left 9">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Tree>
    <p:extLst>
      <p:ext uri="{BB962C8B-B14F-4D97-AF65-F5344CB8AC3E}">
        <p14:creationId xmlns:p14="http://schemas.microsoft.com/office/powerpoint/2010/main" val="233462641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Multimedia?</a:t>
            </a:r>
          </a:p>
        </p:txBody>
      </p:sp>
      <p:sp>
        <p:nvSpPr>
          <p:cNvPr id="3" name="Content Placeholder 2"/>
          <p:cNvSpPr>
            <a:spLocks noGrp="1"/>
          </p:cNvSpPr>
          <p:nvPr>
            <p:ph idx="1"/>
          </p:nvPr>
        </p:nvSpPr>
        <p:spPr/>
        <p:txBody>
          <a:bodyPr/>
          <a:lstStyle/>
          <a:p>
            <a:r>
              <a:rPr lang="en-US" dirty="0"/>
              <a:t>Multimedia is made up of 5 basic components:</a:t>
            </a:r>
          </a:p>
          <a:p>
            <a:pPr marL="800100" lvl="1" indent="-342900">
              <a:buFont typeface="+mj-lt"/>
              <a:buAutoNum type="arabicPeriod"/>
            </a:pPr>
            <a:r>
              <a:rPr lang="en-US" dirty="0"/>
              <a:t>Text</a:t>
            </a:r>
          </a:p>
          <a:p>
            <a:pPr marL="800100" lvl="1" indent="-342900">
              <a:buFont typeface="+mj-lt"/>
              <a:buAutoNum type="arabicPeriod"/>
            </a:pPr>
            <a:r>
              <a:rPr lang="en-US" dirty="0"/>
              <a:t>Images</a:t>
            </a:r>
          </a:p>
          <a:p>
            <a:pPr marL="800100" lvl="1" indent="-342900">
              <a:buFont typeface="+mj-lt"/>
              <a:buAutoNum type="arabicPeriod"/>
            </a:pPr>
            <a:r>
              <a:rPr lang="en-US" dirty="0"/>
              <a:t>Animation</a:t>
            </a:r>
          </a:p>
          <a:p>
            <a:pPr marL="800100" lvl="1" indent="-342900">
              <a:buFont typeface="+mj-lt"/>
              <a:buAutoNum type="arabicPeriod"/>
            </a:pPr>
            <a:r>
              <a:rPr lang="en-US" dirty="0"/>
              <a:t>Audio</a:t>
            </a:r>
          </a:p>
          <a:p>
            <a:pPr marL="800100" lvl="1" indent="-342900">
              <a:buFont typeface="+mj-lt"/>
              <a:buAutoNum type="arabicPeriod"/>
            </a:pPr>
            <a:r>
              <a:rPr lang="en-US" dirty="0"/>
              <a:t>Video</a:t>
            </a:r>
          </a:p>
          <a:p>
            <a:pPr marL="457200" lvl="1" indent="0">
              <a:buNone/>
            </a:pPr>
            <a:endParaRPr lang="en-US" dirty="0"/>
          </a:p>
        </p:txBody>
      </p:sp>
      <p:pic>
        <p:nvPicPr>
          <p:cNvPr id="5" name="Graphic 4"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6" name="Arrow: Curved Left 5">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Arrow: Curved Left 6">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9" name="TextBox 8">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0" name="TextBox 9">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201808395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10482" y="2921168"/>
            <a:ext cx="3171037" cy="1015663"/>
          </a:xfrm>
          <a:prstGeom prst="rect">
            <a:avLst/>
          </a:prstGeom>
          <a:noFill/>
        </p:spPr>
        <p:txBody>
          <a:bodyPr wrap="square" rtlCol="0">
            <a:spAutoFit/>
          </a:bodyPr>
          <a:lstStyle/>
          <a:p>
            <a:r>
              <a:rPr lang="en-US" sz="6000" b="1" dirty="0">
                <a:latin typeface="+mj-lt"/>
              </a:rPr>
              <a:t>THE END</a:t>
            </a:r>
          </a:p>
        </p:txBody>
      </p:sp>
      <p:pic>
        <p:nvPicPr>
          <p:cNvPr id="3" name="Graphic 2"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4" name="Arrow: Curved Left 3">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TextBox 4">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6" name="TextBox 5">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accent1"/>
                </a:solidFill>
              </a:rPr>
              <a:t>Home</a:t>
            </a:r>
          </a:p>
        </p:txBody>
      </p:sp>
    </p:spTree>
    <p:extLst>
      <p:ext uri="{BB962C8B-B14F-4D97-AF65-F5344CB8AC3E}">
        <p14:creationId xmlns:p14="http://schemas.microsoft.com/office/powerpoint/2010/main" val="87442383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Multimedia?</a:t>
            </a:r>
          </a:p>
        </p:txBody>
      </p:sp>
      <p:sp>
        <p:nvSpPr>
          <p:cNvPr id="4" name="Text Placeholder 3"/>
          <p:cNvSpPr>
            <a:spLocks noGrp="1"/>
          </p:cNvSpPr>
          <p:nvPr>
            <p:ph type="body" sz="half" idx="2"/>
          </p:nvPr>
        </p:nvSpPr>
        <p:spPr/>
        <p:txBody>
          <a:bodyPr/>
          <a:lstStyle/>
          <a:p>
            <a:pPr marL="285750" indent="-285750">
              <a:buFont typeface="Courier New" panose="02070309020205020404" pitchFamily="49" charset="0"/>
              <a:buChar char="o"/>
            </a:pPr>
            <a:r>
              <a:rPr lang="en-US" dirty="0"/>
              <a:t>It is important to include many of these components in your projects to make them more interesting. </a:t>
            </a:r>
          </a:p>
          <a:p>
            <a:pPr marL="285750" indent="-285750">
              <a:buFont typeface="Courier New" panose="02070309020205020404" pitchFamily="49" charset="0"/>
              <a:buChar char="o"/>
            </a:pPr>
            <a:r>
              <a:rPr lang="en-US" dirty="0"/>
              <a:t>The addition of each component helps keep your audience or users invested.</a:t>
            </a:r>
          </a:p>
        </p:txBody>
      </p:sp>
      <p:pic>
        <p:nvPicPr>
          <p:cNvPr id="5" name="Picture 4"/>
          <p:cNvPicPr>
            <a:picLocks noChangeAspect="1"/>
          </p:cNvPicPr>
          <p:nvPr/>
        </p:nvPicPr>
        <p:blipFill>
          <a:blip r:embed="rId2"/>
          <a:stretch>
            <a:fillRect/>
          </a:stretch>
        </p:blipFill>
        <p:spPr>
          <a:xfrm>
            <a:off x="5052320" y="446088"/>
            <a:ext cx="1879639" cy="2680283"/>
          </a:xfrm>
          <a:prstGeom prst="rect">
            <a:avLst/>
          </a:prstGeom>
        </p:spPr>
      </p:pic>
      <p:pic>
        <p:nvPicPr>
          <p:cNvPr id="6" name="Picture 5"/>
          <p:cNvPicPr>
            <a:picLocks noChangeAspect="1"/>
          </p:cNvPicPr>
          <p:nvPr/>
        </p:nvPicPr>
        <p:blipFill rotWithShape="1">
          <a:blip r:embed="rId3"/>
          <a:srcRect r="2068" b="4724"/>
          <a:stretch/>
        </p:blipFill>
        <p:spPr>
          <a:xfrm>
            <a:off x="7107871" y="443619"/>
            <a:ext cx="3923910" cy="2482697"/>
          </a:xfrm>
          <a:prstGeom prst="rect">
            <a:avLst/>
          </a:prstGeom>
        </p:spPr>
      </p:pic>
      <p:pic>
        <p:nvPicPr>
          <p:cNvPr id="10" name="Picture 9"/>
          <p:cNvPicPr>
            <a:picLocks noChangeAspect="1"/>
          </p:cNvPicPr>
          <p:nvPr/>
        </p:nvPicPr>
        <p:blipFill>
          <a:blip r:embed="rId4"/>
          <a:stretch>
            <a:fillRect/>
          </a:stretch>
        </p:blipFill>
        <p:spPr>
          <a:xfrm>
            <a:off x="5052320" y="3967818"/>
            <a:ext cx="1757186" cy="1568916"/>
          </a:xfrm>
          <a:prstGeom prst="rect">
            <a:avLst/>
          </a:prstGeom>
        </p:spPr>
      </p:pic>
      <p:pic>
        <p:nvPicPr>
          <p:cNvPr id="3" name="Picture 2"/>
          <p:cNvPicPr>
            <a:picLocks noChangeAspect="1"/>
          </p:cNvPicPr>
          <p:nvPr/>
        </p:nvPicPr>
        <p:blipFill>
          <a:blip r:embed="rId5"/>
          <a:stretch>
            <a:fillRect/>
          </a:stretch>
        </p:blipFill>
        <p:spPr>
          <a:xfrm>
            <a:off x="9688586" y="3631734"/>
            <a:ext cx="1905000" cy="1905000"/>
          </a:xfrm>
          <a:prstGeom prst="rect">
            <a:avLst/>
          </a:prstGeom>
        </p:spPr>
      </p:pic>
      <p:pic>
        <p:nvPicPr>
          <p:cNvPr id="7" name="Picture 6"/>
          <p:cNvPicPr>
            <a:picLocks noChangeAspect="1"/>
          </p:cNvPicPr>
          <p:nvPr/>
        </p:nvPicPr>
        <p:blipFill>
          <a:blip r:embed="rId6"/>
          <a:stretch>
            <a:fillRect/>
          </a:stretch>
        </p:blipFill>
        <p:spPr>
          <a:xfrm>
            <a:off x="7309479" y="3657600"/>
            <a:ext cx="1879134" cy="1879134"/>
          </a:xfrm>
          <a:prstGeom prst="rect">
            <a:avLst/>
          </a:prstGeom>
        </p:spPr>
      </p:pic>
      <p:sp>
        <p:nvSpPr>
          <p:cNvPr id="8" name="TextBox 7"/>
          <p:cNvSpPr txBox="1"/>
          <p:nvPr/>
        </p:nvSpPr>
        <p:spPr>
          <a:xfrm>
            <a:off x="5297544" y="3126371"/>
            <a:ext cx="1266738" cy="400110"/>
          </a:xfrm>
          <a:prstGeom prst="rect">
            <a:avLst/>
          </a:prstGeom>
          <a:noFill/>
        </p:spPr>
        <p:txBody>
          <a:bodyPr wrap="square" rtlCol="0">
            <a:spAutoFit/>
          </a:bodyPr>
          <a:lstStyle/>
          <a:p>
            <a:pPr algn="ctr"/>
            <a:r>
              <a:rPr lang="en-US" sz="2000" dirty="0">
                <a:solidFill>
                  <a:schemeClr val="accent1"/>
                </a:solidFill>
              </a:rPr>
              <a:t>Text</a:t>
            </a:r>
          </a:p>
        </p:txBody>
      </p:sp>
      <p:sp>
        <p:nvSpPr>
          <p:cNvPr id="11" name="TextBox 10"/>
          <p:cNvSpPr txBox="1"/>
          <p:nvPr/>
        </p:nvSpPr>
        <p:spPr>
          <a:xfrm>
            <a:off x="8436457" y="2926316"/>
            <a:ext cx="1266738" cy="400110"/>
          </a:xfrm>
          <a:prstGeom prst="rect">
            <a:avLst/>
          </a:prstGeom>
          <a:noFill/>
        </p:spPr>
        <p:txBody>
          <a:bodyPr wrap="square" rtlCol="0">
            <a:spAutoFit/>
          </a:bodyPr>
          <a:lstStyle/>
          <a:p>
            <a:pPr algn="ctr"/>
            <a:r>
              <a:rPr lang="en-US" sz="2000" dirty="0">
                <a:solidFill>
                  <a:schemeClr val="accent1"/>
                </a:solidFill>
              </a:rPr>
              <a:t>Images</a:t>
            </a:r>
          </a:p>
        </p:txBody>
      </p:sp>
      <p:sp>
        <p:nvSpPr>
          <p:cNvPr id="12" name="TextBox 11"/>
          <p:cNvSpPr txBox="1"/>
          <p:nvPr/>
        </p:nvSpPr>
        <p:spPr>
          <a:xfrm>
            <a:off x="5127746" y="5536734"/>
            <a:ext cx="1606333" cy="400110"/>
          </a:xfrm>
          <a:prstGeom prst="rect">
            <a:avLst/>
          </a:prstGeom>
          <a:noFill/>
        </p:spPr>
        <p:txBody>
          <a:bodyPr wrap="square" rtlCol="0">
            <a:spAutoFit/>
          </a:bodyPr>
          <a:lstStyle/>
          <a:p>
            <a:pPr algn="ctr"/>
            <a:r>
              <a:rPr lang="en-US" sz="2000" dirty="0">
                <a:solidFill>
                  <a:schemeClr val="accent1"/>
                </a:solidFill>
              </a:rPr>
              <a:t>Animation</a:t>
            </a:r>
          </a:p>
        </p:txBody>
      </p:sp>
      <p:sp>
        <p:nvSpPr>
          <p:cNvPr id="13" name="TextBox 12"/>
          <p:cNvSpPr txBox="1"/>
          <p:nvPr/>
        </p:nvSpPr>
        <p:spPr>
          <a:xfrm>
            <a:off x="7615677" y="5536734"/>
            <a:ext cx="1266738" cy="400110"/>
          </a:xfrm>
          <a:prstGeom prst="rect">
            <a:avLst/>
          </a:prstGeom>
          <a:noFill/>
        </p:spPr>
        <p:txBody>
          <a:bodyPr wrap="square" rtlCol="0">
            <a:spAutoFit/>
          </a:bodyPr>
          <a:lstStyle/>
          <a:p>
            <a:pPr algn="ctr"/>
            <a:r>
              <a:rPr lang="en-US" sz="2000" dirty="0">
                <a:solidFill>
                  <a:schemeClr val="accent1"/>
                </a:solidFill>
              </a:rPr>
              <a:t>Audio</a:t>
            </a:r>
          </a:p>
        </p:txBody>
      </p:sp>
      <p:sp>
        <p:nvSpPr>
          <p:cNvPr id="14" name="TextBox 13"/>
          <p:cNvSpPr txBox="1"/>
          <p:nvPr/>
        </p:nvSpPr>
        <p:spPr>
          <a:xfrm>
            <a:off x="10007717" y="5536734"/>
            <a:ext cx="1266738" cy="400110"/>
          </a:xfrm>
          <a:prstGeom prst="rect">
            <a:avLst/>
          </a:prstGeom>
          <a:noFill/>
        </p:spPr>
        <p:txBody>
          <a:bodyPr wrap="square" rtlCol="0">
            <a:spAutoFit/>
          </a:bodyPr>
          <a:lstStyle/>
          <a:p>
            <a:pPr algn="ctr"/>
            <a:r>
              <a:rPr lang="en-US" sz="2000" dirty="0">
                <a:solidFill>
                  <a:schemeClr val="accent1"/>
                </a:solidFill>
              </a:rPr>
              <a:t>Video</a:t>
            </a:r>
          </a:p>
        </p:txBody>
      </p:sp>
      <p:pic>
        <p:nvPicPr>
          <p:cNvPr id="15" name="Graphic 14" descr="Home">
            <a:hlinkClick r:id="" action="ppaction://hlinkshowjump?jump=firstslide"/>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1209090" y="-10012"/>
            <a:ext cx="914400" cy="914400"/>
          </a:xfrm>
          <a:prstGeom prst="rect">
            <a:avLst/>
          </a:prstGeom>
        </p:spPr>
      </p:pic>
      <p:sp>
        <p:nvSpPr>
          <p:cNvPr id="16" name="Arrow: Curved Left 15">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Arrow: Curved Left 16">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19" name="TextBox 18">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20" name="TextBox 19">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accent1"/>
                </a:solidFill>
              </a:rPr>
              <a:t>Home</a:t>
            </a:r>
          </a:p>
        </p:txBody>
      </p:sp>
    </p:spTree>
    <p:extLst>
      <p:ext uri="{BB962C8B-B14F-4D97-AF65-F5344CB8AC3E}">
        <p14:creationId xmlns:p14="http://schemas.microsoft.com/office/powerpoint/2010/main" val="299956658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a:t>
            </a:r>
          </a:p>
        </p:txBody>
      </p:sp>
      <p:sp>
        <p:nvSpPr>
          <p:cNvPr id="3" name="Content Placeholder 2"/>
          <p:cNvSpPr>
            <a:spLocks noGrp="1"/>
          </p:cNvSpPr>
          <p:nvPr>
            <p:ph idx="1"/>
          </p:nvPr>
        </p:nvSpPr>
        <p:spPr/>
        <p:txBody>
          <a:bodyPr/>
          <a:lstStyle/>
          <a:p>
            <a:r>
              <a:rPr lang="en-US" dirty="0"/>
              <a:t>Text is the most basic, and familiar component of multimedia. It has been used on paper for long before we had computers.</a:t>
            </a:r>
          </a:p>
          <a:p>
            <a:r>
              <a:rPr lang="en-US" dirty="0"/>
              <a:t>Text is used to convey important information and provide an easy way to get around a project. It is important to choose navigation words carefully so that the user does not get confused. Make the words meaningful to your project.</a:t>
            </a:r>
          </a:p>
        </p:txBody>
      </p:sp>
      <p:pic>
        <p:nvPicPr>
          <p:cNvPr id="4" name="Graphic 3"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
        <p:nvSpPr>
          <p:cNvPr id="10" name="Arrow: Left 9"/>
          <p:cNvSpPr/>
          <p:nvPr/>
        </p:nvSpPr>
        <p:spPr>
          <a:xfrm rot="19403043">
            <a:off x="1867336" y="5613874"/>
            <a:ext cx="947956" cy="65762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Left 10"/>
          <p:cNvSpPr/>
          <p:nvPr/>
        </p:nvSpPr>
        <p:spPr>
          <a:xfrm rot="2196957" flipH="1">
            <a:off x="9745210" y="5469575"/>
            <a:ext cx="947956" cy="65762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Left 11"/>
          <p:cNvSpPr/>
          <p:nvPr/>
        </p:nvSpPr>
        <p:spPr>
          <a:xfrm rot="20734386" flipH="1">
            <a:off x="10171438" y="868229"/>
            <a:ext cx="947956" cy="657622"/>
          </a:xfrm>
          <a:prstGeom prst="leftArrow">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185168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 (Encoding and Fonts)</a:t>
            </a:r>
          </a:p>
        </p:txBody>
      </p:sp>
      <p:sp>
        <p:nvSpPr>
          <p:cNvPr id="4" name="Text Placeholder 3"/>
          <p:cNvSpPr>
            <a:spLocks noGrp="1"/>
          </p:cNvSpPr>
          <p:nvPr>
            <p:ph type="body" sz="half" idx="2"/>
          </p:nvPr>
        </p:nvSpPr>
        <p:spPr/>
        <p:txBody>
          <a:bodyPr/>
          <a:lstStyle/>
          <a:p>
            <a:pPr marL="285750" indent="-285750">
              <a:buFont typeface="Courier New" panose="02070309020205020404" pitchFamily="49" charset="0"/>
              <a:buChar char="o"/>
            </a:pPr>
            <a:r>
              <a:rPr lang="en-US" dirty="0"/>
              <a:t>A computer see text as codes, which means that encoding schemes are needed to accurately display text on a screen. The two major encoding schemes are ASCII and Unicode. </a:t>
            </a:r>
          </a:p>
          <a:p>
            <a:pPr marL="285750" indent="-285750">
              <a:buFont typeface="Courier New" panose="02070309020205020404" pitchFamily="49" charset="0"/>
              <a:buChar char="o"/>
            </a:pPr>
            <a:r>
              <a:rPr lang="en-US" dirty="0"/>
              <a:t>ASCII was made before Unicode, but only displays English, whereas Unicode displays text in every language. </a:t>
            </a:r>
          </a:p>
          <a:p>
            <a:pPr marL="285750" indent="-285750">
              <a:buFont typeface="Courier New" panose="02070309020205020404" pitchFamily="49" charset="0"/>
              <a:buChar char="o"/>
            </a:pPr>
            <a:r>
              <a:rPr lang="en-US" dirty="0"/>
              <a:t>Text is displayed on a computer in a certain font that creates the look of the letters. </a:t>
            </a:r>
          </a:p>
        </p:txBody>
      </p:sp>
      <p:pic>
        <p:nvPicPr>
          <p:cNvPr id="5" name="Graphic 4"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6" name="Arrow: Curved Left 5">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Arrow: Curved Left 6">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9" name="TextBox 8">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0" name="TextBox 9">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accent1"/>
                </a:solidFill>
              </a:rPr>
              <a:t>Home</a:t>
            </a:r>
          </a:p>
        </p:txBody>
      </p:sp>
      <p:pic>
        <p:nvPicPr>
          <p:cNvPr id="11" name="Picture 10"/>
          <p:cNvPicPr>
            <a:picLocks noChangeAspect="1"/>
          </p:cNvPicPr>
          <p:nvPr/>
        </p:nvPicPr>
        <p:blipFill>
          <a:blip r:embed="rId4"/>
          <a:stretch>
            <a:fillRect/>
          </a:stretch>
        </p:blipFill>
        <p:spPr>
          <a:xfrm>
            <a:off x="4924336" y="446088"/>
            <a:ext cx="4032409" cy="3941354"/>
          </a:xfrm>
          <a:prstGeom prst="rect">
            <a:avLst/>
          </a:prstGeom>
        </p:spPr>
      </p:pic>
      <p:pic>
        <p:nvPicPr>
          <p:cNvPr id="13" name="Picture 12"/>
          <p:cNvPicPr>
            <a:picLocks noChangeAspect="1"/>
          </p:cNvPicPr>
          <p:nvPr/>
        </p:nvPicPr>
        <p:blipFill>
          <a:blip r:embed="rId5"/>
          <a:stretch>
            <a:fillRect/>
          </a:stretch>
        </p:blipFill>
        <p:spPr>
          <a:xfrm>
            <a:off x="2257044" y="5903486"/>
            <a:ext cx="7962145" cy="626190"/>
          </a:xfrm>
          <a:prstGeom prst="rect">
            <a:avLst/>
          </a:prstGeom>
        </p:spPr>
      </p:pic>
      <p:pic>
        <p:nvPicPr>
          <p:cNvPr id="14" name="Picture 13"/>
          <p:cNvPicPr>
            <a:picLocks noChangeAspect="1"/>
          </p:cNvPicPr>
          <p:nvPr/>
        </p:nvPicPr>
        <p:blipFill>
          <a:blip r:embed="rId6"/>
          <a:stretch>
            <a:fillRect/>
          </a:stretch>
        </p:blipFill>
        <p:spPr>
          <a:xfrm>
            <a:off x="9201399" y="2420432"/>
            <a:ext cx="2633984" cy="1990661"/>
          </a:xfrm>
          <a:prstGeom prst="rect">
            <a:avLst/>
          </a:prstGeom>
        </p:spPr>
      </p:pic>
      <p:sp>
        <p:nvSpPr>
          <p:cNvPr id="15" name="TextBox 14"/>
          <p:cNvSpPr txBox="1"/>
          <p:nvPr/>
        </p:nvSpPr>
        <p:spPr>
          <a:xfrm>
            <a:off x="6137373" y="4387442"/>
            <a:ext cx="1606333" cy="400110"/>
          </a:xfrm>
          <a:prstGeom prst="rect">
            <a:avLst/>
          </a:prstGeom>
          <a:noFill/>
        </p:spPr>
        <p:txBody>
          <a:bodyPr wrap="square" rtlCol="0">
            <a:spAutoFit/>
          </a:bodyPr>
          <a:lstStyle/>
          <a:p>
            <a:pPr algn="ctr"/>
            <a:r>
              <a:rPr lang="en-US" sz="2000" dirty="0">
                <a:solidFill>
                  <a:schemeClr val="accent1"/>
                </a:solidFill>
              </a:rPr>
              <a:t>Fonts</a:t>
            </a:r>
          </a:p>
        </p:txBody>
      </p:sp>
      <p:sp>
        <p:nvSpPr>
          <p:cNvPr id="16" name="TextBox 15"/>
          <p:cNvSpPr txBox="1"/>
          <p:nvPr/>
        </p:nvSpPr>
        <p:spPr>
          <a:xfrm>
            <a:off x="9715224" y="4411093"/>
            <a:ext cx="1606333" cy="400110"/>
          </a:xfrm>
          <a:prstGeom prst="rect">
            <a:avLst/>
          </a:prstGeom>
          <a:noFill/>
        </p:spPr>
        <p:txBody>
          <a:bodyPr wrap="square" rtlCol="0">
            <a:spAutoFit/>
          </a:bodyPr>
          <a:lstStyle/>
          <a:p>
            <a:pPr algn="ctr"/>
            <a:r>
              <a:rPr lang="en-US" sz="2000" dirty="0">
                <a:solidFill>
                  <a:schemeClr val="accent1"/>
                </a:solidFill>
              </a:rPr>
              <a:t>ASCII</a:t>
            </a:r>
          </a:p>
        </p:txBody>
      </p:sp>
      <p:sp>
        <p:nvSpPr>
          <p:cNvPr id="17" name="TextBox 16"/>
          <p:cNvSpPr txBox="1"/>
          <p:nvPr/>
        </p:nvSpPr>
        <p:spPr>
          <a:xfrm>
            <a:off x="5434949" y="5525996"/>
            <a:ext cx="1606333" cy="400110"/>
          </a:xfrm>
          <a:prstGeom prst="rect">
            <a:avLst/>
          </a:prstGeom>
          <a:noFill/>
        </p:spPr>
        <p:txBody>
          <a:bodyPr wrap="square" rtlCol="0">
            <a:spAutoFit/>
          </a:bodyPr>
          <a:lstStyle/>
          <a:p>
            <a:pPr algn="ctr"/>
            <a:r>
              <a:rPr lang="en-US" sz="2000" dirty="0">
                <a:solidFill>
                  <a:schemeClr val="accent1"/>
                </a:solidFill>
              </a:rPr>
              <a:t>Unicode</a:t>
            </a:r>
          </a:p>
        </p:txBody>
      </p:sp>
    </p:spTree>
    <p:extLst>
      <p:ext uri="{BB962C8B-B14F-4D97-AF65-F5344CB8AC3E}">
        <p14:creationId xmlns:p14="http://schemas.microsoft.com/office/powerpoint/2010/main" val="378842459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Images</a:t>
            </a:r>
          </a:p>
        </p:txBody>
      </p:sp>
      <p:sp>
        <p:nvSpPr>
          <p:cNvPr id="4" name="Content Placeholder 3"/>
          <p:cNvSpPr>
            <a:spLocks noGrp="1"/>
          </p:cNvSpPr>
          <p:nvPr>
            <p:ph sz="half" idx="2"/>
          </p:nvPr>
        </p:nvSpPr>
        <p:spPr>
          <a:xfrm>
            <a:off x="814729" y="2382474"/>
            <a:ext cx="5189856" cy="3478578"/>
          </a:xfrm>
        </p:spPr>
        <p:txBody>
          <a:bodyPr>
            <a:normAutofit fontScale="92500"/>
          </a:bodyPr>
          <a:lstStyle/>
          <a:p>
            <a:r>
              <a:rPr lang="en-US" dirty="0"/>
              <a:t>It’s a common phrase that, “a picture is worth a thousand words.” An image relevant and meaningful to your subject can help your content further resonate with your audience. </a:t>
            </a:r>
          </a:p>
          <a:p>
            <a:r>
              <a:rPr lang="en-US" dirty="0"/>
              <a:t>Use images with care. You don’t want to over do it. It is important to use images that correctly display or even further explain your subject. </a:t>
            </a:r>
          </a:p>
          <a:p>
            <a:r>
              <a:rPr lang="en-US" dirty="0"/>
              <a:t>Almost every element that isn’t the background can be an image and is seen by your audience. Keep that in mind!</a:t>
            </a:r>
          </a:p>
        </p:txBody>
      </p:sp>
      <p:pic>
        <p:nvPicPr>
          <p:cNvPr id="14" name="Graphic 13" descr="Home">
            <a:hlinkClick r:id="" action="ppaction://hlinkshowjump?jump=firstslide"/>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1209090" y="-10012"/>
            <a:ext cx="914400" cy="914400"/>
          </a:xfrm>
          <a:prstGeom prst="rect">
            <a:avLst/>
          </a:prstGeom>
        </p:spPr>
      </p:pic>
      <p:sp>
        <p:nvSpPr>
          <p:cNvPr id="15" name="Arrow: Curved Left 1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 name="Arrow: Curved Left 1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18" name="TextBox 1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9" name="TextBox 1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pic>
        <p:nvPicPr>
          <p:cNvPr id="20" name="Picture 19"/>
          <p:cNvPicPr>
            <a:picLocks noChangeAspect="1"/>
          </p:cNvPicPr>
          <p:nvPr/>
        </p:nvPicPr>
        <p:blipFill>
          <a:blip r:embed="rId4"/>
          <a:stretch>
            <a:fillRect/>
          </a:stretch>
        </p:blipFill>
        <p:spPr>
          <a:xfrm>
            <a:off x="7080308" y="2216413"/>
            <a:ext cx="3810699" cy="3810699"/>
          </a:xfrm>
          <a:prstGeom prst="rect">
            <a:avLst/>
          </a:prstGeom>
        </p:spPr>
      </p:pic>
    </p:spTree>
    <p:extLst>
      <p:ext uri="{BB962C8B-B14F-4D97-AF65-F5344CB8AC3E}">
        <p14:creationId xmlns:p14="http://schemas.microsoft.com/office/powerpoint/2010/main" val="208057775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Images (Bitmap vs Vector)</a:t>
            </a:r>
          </a:p>
        </p:txBody>
      </p:sp>
      <p:sp>
        <p:nvSpPr>
          <p:cNvPr id="4" name="Text Placeholder 3"/>
          <p:cNvSpPr>
            <a:spLocks noGrp="1"/>
          </p:cNvSpPr>
          <p:nvPr>
            <p:ph type="body" sz="half" idx="2"/>
          </p:nvPr>
        </p:nvSpPr>
        <p:spPr/>
        <p:txBody>
          <a:bodyPr>
            <a:normAutofit lnSpcReduction="10000"/>
          </a:bodyPr>
          <a:lstStyle/>
          <a:p>
            <a:pPr marL="285750" indent="-285750">
              <a:buFont typeface="Courier New" panose="02070309020205020404" pitchFamily="49" charset="0"/>
              <a:buChar char="o"/>
            </a:pPr>
            <a:r>
              <a:rPr lang="en-US" dirty="0"/>
              <a:t>There are two ways that a computer can render an image:</a:t>
            </a:r>
          </a:p>
          <a:p>
            <a:pPr marL="742950" lvl="1" indent="-285750">
              <a:buFont typeface="Courier New" panose="02070309020205020404" pitchFamily="49" charset="0"/>
              <a:buChar char="o"/>
            </a:pPr>
            <a:r>
              <a:rPr lang="en-US" dirty="0"/>
              <a:t>Bitmap</a:t>
            </a:r>
          </a:p>
          <a:p>
            <a:pPr marL="742950" lvl="1" indent="-285750">
              <a:buFont typeface="Courier New" panose="02070309020205020404" pitchFamily="49" charset="0"/>
              <a:buChar char="o"/>
            </a:pPr>
            <a:r>
              <a:rPr lang="en-US" dirty="0"/>
              <a:t>Vector Drawing</a:t>
            </a:r>
          </a:p>
          <a:p>
            <a:pPr marL="285750" indent="-285750">
              <a:buFont typeface="Courier New" panose="02070309020205020404" pitchFamily="49" charset="0"/>
              <a:buChar char="o"/>
            </a:pPr>
            <a:r>
              <a:rPr lang="en-US" dirty="0"/>
              <a:t>Bitmap images are bunches of colors that are rendered on-screen on pixels. They require a lot of memory, which increases as the size of the images increases. </a:t>
            </a:r>
          </a:p>
          <a:p>
            <a:pPr marL="285750" indent="-285750">
              <a:buFont typeface="Courier New" panose="02070309020205020404" pitchFamily="49" charset="0"/>
              <a:buChar char="o"/>
            </a:pPr>
            <a:r>
              <a:rPr lang="en-US" dirty="0"/>
              <a:t>Vector images are stored more like an instruction manual. It tells the computer how that specific image is drawn rather than the actual image itself. Vector drawings can be scaled up or down without losing quality for this reason. </a:t>
            </a:r>
          </a:p>
        </p:txBody>
      </p:sp>
      <p:pic>
        <p:nvPicPr>
          <p:cNvPr id="6" name="Picture 5"/>
          <p:cNvPicPr>
            <a:picLocks noChangeAspect="1"/>
          </p:cNvPicPr>
          <p:nvPr/>
        </p:nvPicPr>
        <p:blipFill>
          <a:blip r:embed="rId2"/>
          <a:stretch>
            <a:fillRect/>
          </a:stretch>
        </p:blipFill>
        <p:spPr>
          <a:xfrm>
            <a:off x="5515455" y="1347565"/>
            <a:ext cx="5847757" cy="4080112"/>
          </a:xfrm>
          <a:prstGeom prst="rect">
            <a:avLst/>
          </a:prstGeom>
        </p:spPr>
      </p:pic>
      <p:pic>
        <p:nvPicPr>
          <p:cNvPr id="5" name="Graphic 4" descr="Home">
            <a:hlinkClick r:id="" action="ppaction://hlinkshowjump?jump=firstslide"/>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1209090" y="-10012"/>
            <a:ext cx="914400" cy="914400"/>
          </a:xfrm>
          <a:prstGeom prst="rect">
            <a:avLst/>
          </a:prstGeom>
        </p:spPr>
      </p:pic>
      <p:sp>
        <p:nvSpPr>
          <p:cNvPr id="7" name="Arrow: Curved Left 6">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Arrow: Curved Left 7">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10" name="TextBox 9">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1" name="TextBox 10">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accent1"/>
                </a:solidFill>
              </a:rPr>
              <a:t>Home</a:t>
            </a:r>
          </a:p>
        </p:txBody>
      </p:sp>
    </p:spTree>
    <p:extLst>
      <p:ext uri="{BB962C8B-B14F-4D97-AF65-F5344CB8AC3E}">
        <p14:creationId xmlns:p14="http://schemas.microsoft.com/office/powerpoint/2010/main" val="421844179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a:t>
            </a:r>
          </a:p>
        </p:txBody>
      </p:sp>
      <p:sp>
        <p:nvSpPr>
          <p:cNvPr id="3" name="Content Placeholder 2"/>
          <p:cNvSpPr>
            <a:spLocks noGrp="1"/>
          </p:cNvSpPr>
          <p:nvPr>
            <p:ph idx="1"/>
          </p:nvPr>
        </p:nvSpPr>
        <p:spPr/>
        <p:txBody>
          <a:bodyPr/>
          <a:lstStyle/>
          <a:p>
            <a:r>
              <a:rPr lang="en-US" dirty="0"/>
              <a:t>Audio can be a powerful tool if used correctly in a multimedia project. It is one of two sense that can easily be manipulated by the creator, the first is sight. </a:t>
            </a:r>
          </a:p>
          <a:p>
            <a:r>
              <a:rPr lang="en-US" dirty="0"/>
              <a:t>Audio can be used in multiple ways. Sometimes it can be as simple as a sound effect to let the user know that what they did had some effect. Other times you might want to add music to set the tone or theme of the project. </a:t>
            </a:r>
          </a:p>
          <a:p>
            <a:r>
              <a:rPr lang="en-US" dirty="0"/>
              <a:t>Digital audio, which is the most commonly used today, has largely replaced analog audio. Digital audio is created by using a microphone to record sound. The microphone records the sound as an analog signal and then converts it into a digital signal that the computer can than read an interpret as audio. </a:t>
            </a:r>
          </a:p>
        </p:txBody>
      </p:sp>
      <p:pic>
        <p:nvPicPr>
          <p:cNvPr id="4" name="Graphic 3" descr="Home">
            <a:hlinkClick r:id="" action="ppaction://hlinkshowjump?jump=firstslide"/>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11209090" y="-10012"/>
            <a:ext cx="914400" cy="914400"/>
          </a:xfrm>
          <a:prstGeom prst="rect">
            <a:avLst/>
          </a:prstGeom>
        </p:spPr>
      </p:pic>
      <p:sp>
        <p:nvSpPr>
          <p:cNvPr id="5" name="Arrow: Curved Left 4">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Arrow: Curved Left 5">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8" name="TextBox 7">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9" name="TextBox 8">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pic>
        <p:nvPicPr>
          <p:cNvPr id="10" name="Henpecked_Blues_64kb">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003415" y="5855544"/>
            <a:ext cx="609600" cy="609600"/>
          </a:xfrm>
          <a:prstGeom prst="rect">
            <a:avLst/>
          </a:prstGeom>
        </p:spPr>
      </p:pic>
    </p:spTree>
    <p:extLst>
      <p:ext uri="{BB962C8B-B14F-4D97-AF65-F5344CB8AC3E}">
        <p14:creationId xmlns:p14="http://schemas.microsoft.com/office/powerpoint/2010/main" val="76423191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910"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repeatCount="indefinite" fill="hold" display="0">
                  <p:stCondLst>
                    <p:cond delay="indefinite"/>
                  </p:stCondLst>
                  <p:endCondLst>
                    <p:cond evt="onStopAudio" delay="0">
                      <p:tgtEl>
                        <p:sldTgt/>
                      </p:tgtEl>
                    </p:cond>
                  </p:endCondLst>
                </p:cTn>
                <p:tgtEl>
                  <p:spTgt spid="10"/>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a:t>
            </a:r>
          </a:p>
        </p:txBody>
      </p:sp>
      <p:sp>
        <p:nvSpPr>
          <p:cNvPr id="4" name="Content Placeholder 3"/>
          <p:cNvSpPr>
            <a:spLocks noGrp="1"/>
          </p:cNvSpPr>
          <p:nvPr>
            <p:ph sz="half" idx="2"/>
          </p:nvPr>
        </p:nvSpPr>
        <p:spPr>
          <a:xfrm>
            <a:off x="814729" y="2332139"/>
            <a:ext cx="5189856" cy="4043493"/>
          </a:xfrm>
        </p:spPr>
        <p:txBody>
          <a:bodyPr>
            <a:normAutofit fontScale="85000" lnSpcReduction="10000"/>
          </a:bodyPr>
          <a:lstStyle/>
          <a:p>
            <a:r>
              <a:rPr lang="en-US" dirty="0"/>
              <a:t>When recording digital audio, the sampling rate controls how often the computer takes samples of the audio it is receiving. The dots on the waves to the right represent samples. The sampling rate increases from the top wave to the bottom one.</a:t>
            </a:r>
          </a:p>
          <a:p>
            <a:r>
              <a:rPr lang="en-US" dirty="0"/>
              <a:t>Quantization is the process of taking those samples and putting them into digital format that can be output by the computer. </a:t>
            </a:r>
          </a:p>
          <a:p>
            <a:r>
              <a:rPr lang="en-US" dirty="0"/>
              <a:t>Audio recordings look like waves. The frequency of these sound waves are measured in Hertz (Hz). Humans can only hear between 20 Hz and 20 </a:t>
            </a:r>
            <a:r>
              <a:rPr lang="en-US" dirty="0" err="1"/>
              <a:t>KHz</a:t>
            </a:r>
            <a:r>
              <a:rPr lang="en-US" dirty="0"/>
              <a:t> (20,000 Hz)</a:t>
            </a:r>
          </a:p>
          <a:p>
            <a:r>
              <a:rPr lang="en-US" dirty="0"/>
              <a:t>The magnitude of the wave is measured in Decibels (dB). This effects the volume of the audio. The dB are represented by the number ranging from 1.0 to -1.0 in the picture to the right </a:t>
            </a:r>
          </a:p>
        </p:txBody>
      </p:sp>
      <p:pic>
        <p:nvPicPr>
          <p:cNvPr id="3" name="Picture 2"/>
          <p:cNvPicPr>
            <a:picLocks noChangeAspect="1"/>
          </p:cNvPicPr>
          <p:nvPr/>
        </p:nvPicPr>
        <p:blipFill>
          <a:blip r:embed="rId2"/>
          <a:stretch>
            <a:fillRect/>
          </a:stretch>
        </p:blipFill>
        <p:spPr>
          <a:xfrm>
            <a:off x="6375632" y="2589346"/>
            <a:ext cx="5292924" cy="3254928"/>
          </a:xfrm>
          <a:prstGeom prst="rect">
            <a:avLst/>
          </a:prstGeom>
        </p:spPr>
      </p:pic>
      <p:pic>
        <p:nvPicPr>
          <p:cNvPr id="9" name="Graphic 8" descr="Home">
            <a:hlinkClick r:id="" action="ppaction://hlinkshowjump?jump=firstslide"/>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1209090" y="-10012"/>
            <a:ext cx="914400" cy="914400"/>
          </a:xfrm>
          <a:prstGeom prst="rect">
            <a:avLst/>
          </a:prstGeom>
        </p:spPr>
      </p:pic>
      <p:sp>
        <p:nvSpPr>
          <p:cNvPr id="10" name="Arrow: Curved Left 9">
            <a:hlinkClick r:id="" action="ppaction://hlinkshowjump?jump=previousslide"/>
          </p:cNvPr>
          <p:cNvSpPr/>
          <p:nvPr/>
        </p:nvSpPr>
        <p:spPr>
          <a:xfrm>
            <a:off x="55314"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1" name="Arrow: Curved Left 10">
            <a:hlinkClick r:id="" action="ppaction://hlinkshowjump?jump=nextslide"/>
          </p:cNvPr>
          <p:cNvSpPr/>
          <p:nvPr/>
        </p:nvSpPr>
        <p:spPr>
          <a:xfrm flipH="1">
            <a:off x="11360092" y="5942686"/>
            <a:ext cx="763398" cy="804649"/>
          </a:xfrm>
          <a:prstGeom prst="curvedLeftArrow">
            <a:avLst>
              <a:gd name="adj1" fmla="val 22767"/>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hlinkClick r:id="" action="ppaction://hlinkshowjump?jump=previousslide"/>
          </p:cNvPr>
          <p:cNvSpPr txBox="1"/>
          <p:nvPr/>
        </p:nvSpPr>
        <p:spPr>
          <a:xfrm>
            <a:off x="818712" y="6160344"/>
            <a:ext cx="1140903" cy="369332"/>
          </a:xfrm>
          <a:prstGeom prst="rect">
            <a:avLst/>
          </a:prstGeom>
          <a:noFill/>
        </p:spPr>
        <p:txBody>
          <a:bodyPr wrap="square" rtlCol="0">
            <a:spAutoFit/>
          </a:bodyPr>
          <a:lstStyle/>
          <a:p>
            <a:r>
              <a:rPr lang="en-US" dirty="0">
                <a:solidFill>
                  <a:schemeClr val="accent1"/>
                </a:solidFill>
              </a:rPr>
              <a:t>Previous</a:t>
            </a:r>
          </a:p>
        </p:txBody>
      </p:sp>
      <p:sp>
        <p:nvSpPr>
          <p:cNvPr id="13" name="TextBox 12">
            <a:hlinkClick r:id="" action="ppaction://hlinkshowjump?jump=nextslide"/>
          </p:cNvPr>
          <p:cNvSpPr txBox="1"/>
          <p:nvPr/>
        </p:nvSpPr>
        <p:spPr>
          <a:xfrm>
            <a:off x="10656815" y="6163169"/>
            <a:ext cx="703277" cy="369332"/>
          </a:xfrm>
          <a:prstGeom prst="rect">
            <a:avLst/>
          </a:prstGeom>
          <a:noFill/>
        </p:spPr>
        <p:txBody>
          <a:bodyPr wrap="square" rtlCol="0">
            <a:spAutoFit/>
          </a:bodyPr>
          <a:lstStyle/>
          <a:p>
            <a:r>
              <a:rPr lang="en-US" dirty="0">
                <a:solidFill>
                  <a:schemeClr val="accent1"/>
                </a:solidFill>
              </a:rPr>
              <a:t>Next</a:t>
            </a:r>
          </a:p>
        </p:txBody>
      </p:sp>
      <p:sp>
        <p:nvSpPr>
          <p:cNvPr id="14" name="TextBox 13">
            <a:hlinkClick r:id="" action="ppaction://hlinkshowjump?jump=firstslide"/>
          </p:cNvPr>
          <p:cNvSpPr txBox="1"/>
          <p:nvPr/>
        </p:nvSpPr>
        <p:spPr>
          <a:xfrm>
            <a:off x="11231810" y="791681"/>
            <a:ext cx="868959" cy="369332"/>
          </a:xfrm>
          <a:prstGeom prst="rect">
            <a:avLst/>
          </a:prstGeom>
          <a:noFill/>
        </p:spPr>
        <p:txBody>
          <a:bodyPr wrap="square" rtlCol="0">
            <a:spAutoFit/>
          </a:bodyPr>
          <a:lstStyle/>
          <a:p>
            <a:r>
              <a:rPr lang="en-US" dirty="0">
                <a:solidFill>
                  <a:schemeClr val="bg2"/>
                </a:solidFill>
              </a:rPr>
              <a:t>Home</a:t>
            </a:r>
          </a:p>
        </p:txBody>
      </p:sp>
    </p:spTree>
    <p:extLst>
      <p:ext uri="{BB962C8B-B14F-4D97-AF65-F5344CB8AC3E}">
        <p14:creationId xmlns:p14="http://schemas.microsoft.com/office/powerpoint/2010/main" val="277821581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274</TotalTime>
  <Words>1352</Words>
  <Application>Microsoft Office PowerPoint</Application>
  <PresentationFormat>Widescreen</PresentationFormat>
  <Paragraphs>150</Paragraphs>
  <Slides>20</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Century Gothic</vt:lpstr>
      <vt:lpstr>Courier New</vt:lpstr>
      <vt:lpstr>Wingdings 2</vt:lpstr>
      <vt:lpstr>Quotable</vt:lpstr>
      <vt:lpstr>Multimedia</vt:lpstr>
      <vt:lpstr>What is Multimedia?</vt:lpstr>
      <vt:lpstr>What is Multimedia?</vt:lpstr>
      <vt:lpstr>Text</vt:lpstr>
      <vt:lpstr>Text (Encoding and Fonts)</vt:lpstr>
      <vt:lpstr>Images</vt:lpstr>
      <vt:lpstr>Images (Bitmap vs Vector)</vt:lpstr>
      <vt:lpstr>Audio</vt:lpstr>
      <vt:lpstr>Audio</vt:lpstr>
      <vt:lpstr>Audio (File Size)</vt:lpstr>
      <vt:lpstr>Animation</vt:lpstr>
      <vt:lpstr>Animation</vt:lpstr>
      <vt:lpstr>Video</vt:lpstr>
      <vt:lpstr>Video  (Persistence of Vision)</vt:lpstr>
      <vt:lpstr>Video (File Size)</vt:lpstr>
      <vt:lpstr>Video Example</vt:lpstr>
      <vt:lpstr>Sources: Pictures &amp; GIFs</vt:lpstr>
      <vt:lpstr>Sources: Audio &amp; Video</vt:lpstr>
      <vt:lpstr>Sources: Extra Info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dc:title>
  <dc:creator>Jarrid Roye</dc:creator>
  <cp:lastModifiedBy>Roye, Jarrid</cp:lastModifiedBy>
  <cp:revision>32</cp:revision>
  <dcterms:created xsi:type="dcterms:W3CDTF">2017-03-20T17:52:00Z</dcterms:created>
  <dcterms:modified xsi:type="dcterms:W3CDTF">2017-03-21T21:31:18Z</dcterms:modified>
</cp:coreProperties>
</file>