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8" r:id="rId7"/>
    <p:sldId id="261" r:id="rId8"/>
    <p:sldId id="263" r:id="rId9"/>
    <p:sldId id="264" r:id="rId10"/>
    <p:sldId id="267" r:id="rId11"/>
    <p:sldId id="265" r:id="rId12"/>
    <p:sldId id="266" r:id="rId13"/>
    <p:sldId id="25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FD0"/>
    <a:srgbClr val="7E5673"/>
    <a:srgbClr val="7E2F68"/>
    <a:srgbClr val="E6E6E6"/>
    <a:srgbClr val="01EC8F"/>
    <a:srgbClr val="FEB1E6"/>
    <a:srgbClr val="F21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54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0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15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23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1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11F42-7527-49FF-BA23-D18FFA52637D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BE3A4-845A-4163-B7B2-9D7EB790C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1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335" y="238979"/>
            <a:ext cx="107213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400" dirty="0">
                <a:latin typeface="Britannic Bold" panose="020B0903060703020204" pitchFamily="34" charset="0"/>
              </a:rPr>
              <a:t>An up close look at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007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52977" y="230726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Putting it all together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09340" y="1604480"/>
            <a:ext cx="3704975" cy="875263"/>
            <a:chOff x="6433465" y="2230055"/>
            <a:chExt cx="3704975" cy="875263"/>
          </a:xfrm>
        </p:grpSpPr>
        <p:sp>
          <p:nvSpPr>
            <p:cNvPr id="4" name="Parallelogram 3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8" name="Isosceles Triangle 7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Trapezoid 8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" name="TextBox 6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Team synergy</a:t>
                </a: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1109340" y="3339708"/>
            <a:ext cx="3704975" cy="875263"/>
            <a:chOff x="6433465" y="2230055"/>
            <a:chExt cx="3704975" cy="875263"/>
          </a:xfrm>
        </p:grpSpPr>
        <p:sp>
          <p:nvSpPr>
            <p:cNvPr id="11" name="Parallelogram 10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5" name="Isosceles Triangle 14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Trapezoid 15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Time ultimates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109340" y="5034114"/>
            <a:ext cx="3704975" cy="875263"/>
            <a:chOff x="6433465" y="2230055"/>
            <a:chExt cx="3704975" cy="875263"/>
          </a:xfrm>
        </p:grpSpPr>
        <p:sp>
          <p:nvSpPr>
            <p:cNvPr id="18" name="Parallelogram 17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22" name="Isosceles Triangle 21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Trapezoid 22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Press power plays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927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One Rounded and One Snipped 3"/>
          <p:cNvSpPr/>
          <p:nvPr/>
        </p:nvSpPr>
        <p:spPr>
          <a:xfrm>
            <a:off x="5699050" y="1414129"/>
            <a:ext cx="2530549" cy="3593805"/>
          </a:xfrm>
          <a:prstGeom prst="snipRoundRect">
            <a:avLst/>
          </a:prstGeom>
          <a:solidFill>
            <a:srgbClr val="FEB1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Diagonal Corners Snipped 4"/>
          <p:cNvSpPr/>
          <p:nvPr/>
        </p:nvSpPr>
        <p:spPr>
          <a:xfrm>
            <a:off x="5911703" y="1637414"/>
            <a:ext cx="2232837" cy="3285460"/>
          </a:xfrm>
          <a:prstGeom prst="snip2Diag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07395" y="1722474"/>
            <a:ext cx="2030819" cy="3094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rapezoid 5"/>
          <p:cNvSpPr/>
          <p:nvPr/>
        </p:nvSpPr>
        <p:spPr>
          <a:xfrm>
            <a:off x="6616562" y="5337547"/>
            <a:ext cx="1899592" cy="1520453"/>
          </a:xfrm>
          <a:prstGeom prst="trapezoid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apezoid 8"/>
          <p:cNvSpPr/>
          <p:nvPr/>
        </p:nvSpPr>
        <p:spPr>
          <a:xfrm rot="10800000">
            <a:off x="6138622" y="-47846"/>
            <a:ext cx="1899592" cy="1520453"/>
          </a:xfrm>
          <a:prstGeom prst="trapezoid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308913" y="1991411"/>
            <a:ext cx="2642558" cy="2757305"/>
            <a:chOff x="9308913" y="1991411"/>
            <a:chExt cx="2642558" cy="2757305"/>
          </a:xfrm>
        </p:grpSpPr>
        <p:sp>
          <p:nvSpPr>
            <p:cNvPr id="13" name="Parallelogram 12"/>
            <p:cNvSpPr/>
            <p:nvPr/>
          </p:nvSpPr>
          <p:spPr>
            <a:xfrm>
              <a:off x="9308913" y="1991411"/>
              <a:ext cx="2642558" cy="2757305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9680396" y="2175629"/>
              <a:ext cx="1899592" cy="23888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55922" y="1637414"/>
            <a:ext cx="4970721" cy="3111302"/>
            <a:chOff x="855923" y="1637414"/>
            <a:chExt cx="3652282" cy="3094074"/>
          </a:xfrm>
        </p:grpSpPr>
        <p:sp>
          <p:nvSpPr>
            <p:cNvPr id="3" name="Isosceles Triangle 2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404" y="2084111"/>
            <a:ext cx="4037437" cy="23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699051" y="1414130"/>
            <a:ext cx="2445489" cy="3508744"/>
            <a:chOff x="5699051" y="1414130"/>
            <a:chExt cx="2445489" cy="3508744"/>
          </a:xfrm>
        </p:grpSpPr>
        <p:sp>
          <p:nvSpPr>
            <p:cNvPr id="3" name="Rectangle: Top Corners One Rounded and One Snipped 2"/>
            <p:cNvSpPr/>
            <p:nvPr/>
          </p:nvSpPr>
          <p:spPr>
            <a:xfrm>
              <a:off x="5699051" y="1414130"/>
              <a:ext cx="2062716" cy="3306726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: Diagonal Corners Snipped 3"/>
            <p:cNvSpPr/>
            <p:nvPr/>
          </p:nvSpPr>
          <p:spPr>
            <a:xfrm>
              <a:off x="5911703" y="1637414"/>
              <a:ext cx="2232837" cy="3285460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007395" y="1722474"/>
              <a:ext cx="2030819" cy="30940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55923" y="1637414"/>
            <a:ext cx="3652282" cy="3094074"/>
            <a:chOff x="855923" y="1637414"/>
            <a:chExt cx="3652282" cy="3094074"/>
          </a:xfrm>
        </p:grpSpPr>
        <p:sp>
          <p:nvSpPr>
            <p:cNvPr id="7" name="Isosceles Triangle 6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978311" y="116961"/>
            <a:ext cx="2642558" cy="3040906"/>
            <a:chOff x="9180191" y="2286002"/>
            <a:chExt cx="2642558" cy="3040906"/>
          </a:xfrm>
        </p:grpSpPr>
        <p:sp>
          <p:nvSpPr>
            <p:cNvPr id="12" name="Trapezoid 11"/>
            <p:cNvSpPr/>
            <p:nvPr/>
          </p:nvSpPr>
          <p:spPr>
            <a:xfrm>
              <a:off x="9551674" y="3806455"/>
              <a:ext cx="1899592" cy="1520453"/>
            </a:xfrm>
            <a:prstGeom prst="trapezoid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/>
            <p:cNvSpPr/>
            <p:nvPr/>
          </p:nvSpPr>
          <p:spPr>
            <a:xfrm rot="10800000">
              <a:off x="9551674" y="2286002"/>
              <a:ext cx="1899592" cy="1520453"/>
            </a:xfrm>
            <a:prstGeom prst="trapezoid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Parallelogram 13"/>
            <p:cNvSpPr/>
            <p:nvPr/>
          </p:nvSpPr>
          <p:spPr>
            <a:xfrm>
              <a:off x="9180191" y="2423681"/>
              <a:ext cx="2642558" cy="2757305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551674" y="2607899"/>
              <a:ext cx="1899592" cy="23888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867988" y="3544221"/>
            <a:ext cx="2642558" cy="2757305"/>
            <a:chOff x="9308913" y="1991411"/>
            <a:chExt cx="2642558" cy="2757305"/>
          </a:xfrm>
        </p:grpSpPr>
        <p:sp>
          <p:nvSpPr>
            <p:cNvPr id="17" name="Parallelogram 16"/>
            <p:cNvSpPr/>
            <p:nvPr/>
          </p:nvSpPr>
          <p:spPr>
            <a:xfrm>
              <a:off x="9308913" y="1991411"/>
              <a:ext cx="2642558" cy="2757305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680396" y="2175629"/>
              <a:ext cx="1899592" cy="23888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453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6792" y="817349"/>
            <a:ext cx="828630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To show the choke points/play styles, use multiple different shots from different angles and diff characters(show how each character experiences the map/chokes differently) 	I.E. show a shot of a tank, sniper, builder, flanker, support, etc... Needs to be on the same map obviously have footage of that blue one already. </a:t>
            </a:r>
          </a:p>
          <a:p>
            <a:r>
              <a:rPr lang="en-US" dirty="0"/>
              <a:t>	Need widow from the platform, tank(D.va) from inside the choke, flanker(</a:t>
            </a:r>
            <a:r>
              <a:rPr lang="en-US" dirty="0" err="1"/>
              <a:t>genji</a:t>
            </a:r>
            <a:r>
              <a:rPr lang="en-US" dirty="0"/>
              <a:t>) running through the hole on the wall and maybe a defender waiting inside the rooms, also someone on top of the checkpoint booth. </a:t>
            </a:r>
          </a:p>
          <a:p>
            <a:r>
              <a:rPr lang="en-US" dirty="0"/>
              <a:t>	can use these slides to introduce basic gameplay/team interplay? highlight that game is about choice?(meh)</a:t>
            </a:r>
          </a:p>
          <a:p>
            <a:endParaRPr lang="en-US" dirty="0"/>
          </a:p>
          <a:p>
            <a:r>
              <a:rPr lang="en-US" dirty="0" err="1"/>
              <a:t>rgb</a:t>
            </a:r>
            <a:r>
              <a:rPr lang="en-US" dirty="0"/>
              <a:t>(254,171,230) mech base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62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30409" y="520995"/>
            <a:ext cx="5121969" cy="598613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/>
          <p:cNvSpPr/>
          <p:nvPr/>
        </p:nvSpPr>
        <p:spPr>
          <a:xfrm>
            <a:off x="6875544" y="620142"/>
            <a:ext cx="4834890" cy="5772479"/>
          </a:xfrm>
          <a:prstGeom prst="roundRect">
            <a:avLst/>
          </a:prstGeom>
          <a:solidFill>
            <a:srgbClr val="7E2F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287111" y="810077"/>
            <a:ext cx="36576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400" dirty="0">
                <a:solidFill>
                  <a:schemeClr val="bg1"/>
                </a:solidFill>
                <a:latin typeface="Berlin Sans FB" panose="020E0602020502020306" pitchFamily="34" charset="0"/>
              </a:rPr>
              <a:t>A current popular video game </a:t>
            </a:r>
          </a:p>
          <a:p>
            <a:endParaRPr lang="en-US" sz="2400" dirty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Berlin Sans FB" panose="020E0602020502020306" pitchFamily="34" charset="0"/>
              </a:rPr>
              <a:t>Fast, team play focused shooter</a:t>
            </a:r>
          </a:p>
          <a:p>
            <a:endParaRPr lang="en-US" sz="2400" dirty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Berlin Sans FB" panose="020E0602020502020306" pitchFamily="34" charset="0"/>
              </a:rPr>
              <a:t>Lots of unique characters </a:t>
            </a:r>
          </a:p>
          <a:p>
            <a:endParaRPr lang="en-US" sz="2400" dirty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7134622" y="1159402"/>
            <a:ext cx="3562945" cy="871417"/>
            <a:chOff x="3742659" y="4022566"/>
            <a:chExt cx="4763388" cy="1017267"/>
          </a:xfrm>
          <a:solidFill>
            <a:srgbClr val="01EC8F"/>
          </a:solidFill>
        </p:grpSpPr>
        <p:sp>
          <p:nvSpPr>
            <p:cNvPr id="4" name="Isosceles Triangle 3"/>
            <p:cNvSpPr/>
            <p:nvPr/>
          </p:nvSpPr>
          <p:spPr>
            <a:xfrm rot="5400000">
              <a:off x="3350984" y="4414241"/>
              <a:ext cx="1017267" cy="233917"/>
            </a:xfrm>
            <a:prstGeom prst="triangle">
              <a:avLst>
                <a:gd name="adj" fmla="val 79266"/>
              </a:avLst>
            </a:prstGeom>
            <a:grpFill/>
            <a:effectLst>
              <a:innerShdw blurRad="114300">
                <a:prstClr val="black"/>
              </a:innerShdw>
              <a:softEdge rad="25400"/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rapezoid 4"/>
            <p:cNvSpPr/>
            <p:nvPr/>
          </p:nvSpPr>
          <p:spPr>
            <a:xfrm>
              <a:off x="3742660" y="4892040"/>
              <a:ext cx="4763387" cy="147793"/>
            </a:xfrm>
            <a:prstGeom prst="trapezoid">
              <a:avLst>
                <a:gd name="adj" fmla="val 247580"/>
              </a:avLst>
            </a:pr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134622" y="2220753"/>
            <a:ext cx="3562945" cy="871417"/>
            <a:chOff x="3742659" y="4022566"/>
            <a:chExt cx="4763388" cy="1017267"/>
          </a:xfrm>
          <a:solidFill>
            <a:srgbClr val="01EC8F"/>
          </a:solidFill>
        </p:grpSpPr>
        <p:sp>
          <p:nvSpPr>
            <p:cNvPr id="12" name="Isosceles Triangle 11"/>
            <p:cNvSpPr/>
            <p:nvPr/>
          </p:nvSpPr>
          <p:spPr>
            <a:xfrm rot="5400000">
              <a:off x="3350984" y="4414241"/>
              <a:ext cx="1017267" cy="233917"/>
            </a:xfrm>
            <a:prstGeom prst="triangle">
              <a:avLst>
                <a:gd name="adj" fmla="val 79266"/>
              </a:avLst>
            </a:prstGeom>
            <a:grpFill/>
            <a:effectLst>
              <a:innerShdw blurRad="114300">
                <a:prstClr val="black"/>
              </a:innerShdw>
              <a:softEdge rad="25400"/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/>
            <p:cNvSpPr/>
            <p:nvPr/>
          </p:nvSpPr>
          <p:spPr>
            <a:xfrm>
              <a:off x="3742660" y="4892040"/>
              <a:ext cx="4763387" cy="147793"/>
            </a:xfrm>
            <a:prstGeom prst="trapezoid">
              <a:avLst>
                <a:gd name="adj" fmla="val 247580"/>
              </a:avLst>
            </a:pr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4622" y="3128414"/>
            <a:ext cx="3562945" cy="871417"/>
            <a:chOff x="3742659" y="4022566"/>
            <a:chExt cx="4763388" cy="1017267"/>
          </a:xfrm>
          <a:solidFill>
            <a:srgbClr val="01EC8F"/>
          </a:solidFill>
        </p:grpSpPr>
        <p:sp>
          <p:nvSpPr>
            <p:cNvPr id="15" name="Isosceles Triangle 14"/>
            <p:cNvSpPr/>
            <p:nvPr/>
          </p:nvSpPr>
          <p:spPr>
            <a:xfrm rot="5400000">
              <a:off x="3350984" y="4414241"/>
              <a:ext cx="1017267" cy="233917"/>
            </a:xfrm>
            <a:prstGeom prst="triangle">
              <a:avLst>
                <a:gd name="adj" fmla="val 79266"/>
              </a:avLst>
            </a:prstGeom>
            <a:grpFill/>
            <a:effectLst>
              <a:innerShdw blurRad="114300">
                <a:prstClr val="black"/>
              </a:innerShdw>
              <a:softEdge rad="25400"/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apezoid 15"/>
            <p:cNvSpPr/>
            <p:nvPr/>
          </p:nvSpPr>
          <p:spPr>
            <a:xfrm>
              <a:off x="3742660" y="4892040"/>
              <a:ext cx="4763387" cy="147793"/>
            </a:xfrm>
            <a:prstGeom prst="trapezoid">
              <a:avLst>
                <a:gd name="adj" fmla="val 247580"/>
              </a:avLst>
            </a:prstGeom>
            <a:grp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52252" y="4070322"/>
            <a:ext cx="3704976" cy="871417"/>
            <a:chOff x="6691598" y="2073350"/>
            <a:chExt cx="3704976" cy="871417"/>
          </a:xfrm>
        </p:grpSpPr>
        <p:grpSp>
          <p:nvGrpSpPr>
            <p:cNvPr id="20" name="Group 19"/>
            <p:cNvGrpSpPr/>
            <p:nvPr/>
          </p:nvGrpSpPr>
          <p:grpSpPr>
            <a:xfrm>
              <a:off x="6691598" y="2073350"/>
              <a:ext cx="3562945" cy="871417"/>
              <a:chOff x="3742659" y="4022566"/>
              <a:chExt cx="4763388" cy="1017267"/>
            </a:xfrm>
            <a:solidFill>
              <a:srgbClr val="01EC8F"/>
            </a:solidFill>
          </p:grpSpPr>
          <p:sp>
            <p:nvSpPr>
              <p:cNvPr id="21" name="Isosceles Triangle 20"/>
              <p:cNvSpPr/>
              <p:nvPr/>
            </p:nvSpPr>
            <p:spPr>
              <a:xfrm rot="5400000">
                <a:off x="3350984" y="4414241"/>
                <a:ext cx="1017267" cy="233917"/>
              </a:xfrm>
              <a:prstGeom prst="triangle">
                <a:avLst>
                  <a:gd name="adj" fmla="val 79266"/>
                </a:avLst>
              </a:prstGeom>
              <a:grpFill/>
              <a:effectLst>
                <a:innerShdw blurRad="114300">
                  <a:prstClr val="black"/>
                </a:innerShdw>
                <a:softEdge rad="25400"/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rapezoid 21"/>
              <p:cNvSpPr/>
              <p:nvPr/>
            </p:nvSpPr>
            <p:spPr>
              <a:xfrm>
                <a:off x="3742660" y="4892040"/>
                <a:ext cx="4763387" cy="147793"/>
              </a:xfrm>
              <a:prstGeom prst="trapezoid">
                <a:avLst>
                  <a:gd name="adj" fmla="val 247580"/>
                </a:avLst>
              </a:prstGeom>
              <a:grpFill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866565" y="2356499"/>
              <a:ext cx="3530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Berlin Sans FB" panose="020E0602020502020306" pitchFamily="34" charset="0"/>
                </a:rPr>
                <a:t>Use of RPG elements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152252" y="5051236"/>
            <a:ext cx="3704976" cy="894300"/>
            <a:chOff x="6691598" y="2050468"/>
            <a:chExt cx="3704976" cy="894300"/>
          </a:xfrm>
        </p:grpSpPr>
        <p:grpSp>
          <p:nvGrpSpPr>
            <p:cNvPr id="26" name="Group 25"/>
            <p:cNvGrpSpPr/>
            <p:nvPr/>
          </p:nvGrpSpPr>
          <p:grpSpPr>
            <a:xfrm>
              <a:off x="6691598" y="2073350"/>
              <a:ext cx="3562945" cy="871418"/>
              <a:chOff x="3742659" y="4022565"/>
              <a:chExt cx="4763388" cy="1017268"/>
            </a:xfrm>
            <a:solidFill>
              <a:srgbClr val="01EC8F"/>
            </a:solidFill>
          </p:grpSpPr>
          <p:sp>
            <p:nvSpPr>
              <p:cNvPr id="28" name="Isosceles Triangle 27"/>
              <p:cNvSpPr/>
              <p:nvPr/>
            </p:nvSpPr>
            <p:spPr>
              <a:xfrm rot="5400000">
                <a:off x="3350984" y="4414240"/>
                <a:ext cx="1017267" cy="233918"/>
              </a:xfrm>
              <a:prstGeom prst="triangle">
                <a:avLst>
                  <a:gd name="adj" fmla="val 79266"/>
                </a:avLst>
              </a:prstGeom>
              <a:grpFill/>
              <a:effectLst>
                <a:innerShdw blurRad="114300">
                  <a:prstClr val="black"/>
                </a:innerShdw>
                <a:softEdge rad="25400"/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rapezoid 28"/>
              <p:cNvSpPr/>
              <p:nvPr/>
            </p:nvSpPr>
            <p:spPr>
              <a:xfrm>
                <a:off x="3742660" y="4892040"/>
                <a:ext cx="4763387" cy="147793"/>
              </a:xfrm>
              <a:prstGeom prst="trapezoid">
                <a:avLst>
                  <a:gd name="adj" fmla="val 247580"/>
                </a:avLst>
              </a:prstGeom>
              <a:grpFill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866565" y="2050468"/>
              <a:ext cx="35300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Berlin Sans FB" panose="020E0602020502020306" pitchFamily="34" charset="0"/>
                </a:rPr>
                <a:t>Rapid combat/quick &amp; frequent matches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404037" y="265814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What is </a:t>
            </a:r>
            <a:r>
              <a:rPr lang="en-US" sz="3600" dirty="0" err="1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Overwatch</a:t>
            </a:r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?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87" y="2701206"/>
            <a:ext cx="4662487" cy="172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3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62192" y="2579089"/>
            <a:ext cx="22500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Very polished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Active player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Perfectly balanced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Continually updated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buy to win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52977" y="230726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You should be playing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38090" y="1580632"/>
            <a:ext cx="3704975" cy="875263"/>
            <a:chOff x="6433465" y="2230055"/>
            <a:chExt cx="3704975" cy="875263"/>
          </a:xfrm>
        </p:grpSpPr>
        <p:sp>
          <p:nvSpPr>
            <p:cNvPr id="22" name="Parallelogram 21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7" name="Isosceles Triangle 6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Trapezoid 7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" name="TextBox 5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Very polished</a:t>
                </a: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7774120" y="4215658"/>
            <a:ext cx="3720322" cy="871418"/>
            <a:chOff x="7774120" y="4215658"/>
            <a:chExt cx="3720322" cy="871418"/>
          </a:xfrm>
        </p:grpSpPr>
        <p:sp>
          <p:nvSpPr>
            <p:cNvPr id="25" name="Parallelogram 24"/>
            <p:cNvSpPr/>
            <p:nvPr/>
          </p:nvSpPr>
          <p:spPr>
            <a:xfrm>
              <a:off x="7774120" y="4425160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789465" y="4215658"/>
              <a:ext cx="3704977" cy="871418"/>
              <a:chOff x="6691598" y="2073350"/>
              <a:chExt cx="3704977" cy="871418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3" name="Isosceles Triangle 12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Trapezoid 13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6866566" y="2351797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Expertly balanced</a:t>
                </a: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7599153" y="1580632"/>
            <a:ext cx="3704976" cy="871418"/>
            <a:chOff x="7599153" y="1580632"/>
            <a:chExt cx="3704976" cy="871418"/>
          </a:xfrm>
        </p:grpSpPr>
        <p:sp>
          <p:nvSpPr>
            <p:cNvPr id="24" name="Parallelogram 23"/>
            <p:cNvSpPr/>
            <p:nvPr/>
          </p:nvSpPr>
          <p:spPr>
            <a:xfrm>
              <a:off x="7618664" y="1780603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7599153" y="1580632"/>
              <a:ext cx="3704976" cy="871418"/>
              <a:chOff x="6691598" y="2073350"/>
              <a:chExt cx="3704976" cy="871418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8" name="Isosceles Triangle 17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rapezoid 18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6866565" y="2304182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Active player base</a:t>
                </a: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1011758" y="4213734"/>
            <a:ext cx="3704975" cy="875263"/>
            <a:chOff x="6433465" y="2230055"/>
            <a:chExt cx="3704975" cy="875263"/>
          </a:xfrm>
        </p:grpSpPr>
        <p:sp>
          <p:nvSpPr>
            <p:cNvPr id="31" name="Parallelogram 30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35" name="Isosceles Triangle 34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rapezoid 35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Continually updated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922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792558" y="1348614"/>
            <a:ext cx="4235166" cy="3769034"/>
            <a:chOff x="324958" y="503643"/>
            <a:chExt cx="4235166" cy="3769034"/>
          </a:xfrm>
        </p:grpSpPr>
        <p:sp>
          <p:nvSpPr>
            <p:cNvPr id="21" name="Rectangle: Top Corners One Rounded and One Snipped 2"/>
            <p:cNvSpPr/>
            <p:nvPr/>
          </p:nvSpPr>
          <p:spPr>
            <a:xfrm>
              <a:off x="324958" y="503643"/>
              <a:ext cx="3549162" cy="3552030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Diagonal Corners Snipped 3"/>
            <p:cNvSpPr/>
            <p:nvPr/>
          </p:nvSpPr>
          <p:spPr>
            <a:xfrm>
              <a:off x="585019" y="743491"/>
              <a:ext cx="3975105" cy="3529186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54114" y="834861"/>
              <a:ext cx="3615453" cy="33236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39163" y="318977"/>
            <a:ext cx="6230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basics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37708" y="2008918"/>
            <a:ext cx="2211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Shooting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Capture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King of the hill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Payload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Playing your role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60275" y="1824252"/>
            <a:ext cx="2624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 of capture point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24958" y="1348614"/>
            <a:ext cx="4235166" cy="3769034"/>
            <a:chOff x="324958" y="503643"/>
            <a:chExt cx="4235166" cy="3769034"/>
          </a:xfrm>
        </p:grpSpPr>
        <p:sp>
          <p:nvSpPr>
            <p:cNvPr id="15" name="Rectangle: Top Corners One Rounded and One Snipped 2"/>
            <p:cNvSpPr/>
            <p:nvPr/>
          </p:nvSpPr>
          <p:spPr>
            <a:xfrm>
              <a:off x="324958" y="503643"/>
              <a:ext cx="3549162" cy="3552030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Diagonal Corners Snipped 3"/>
            <p:cNvSpPr/>
            <p:nvPr/>
          </p:nvSpPr>
          <p:spPr>
            <a:xfrm>
              <a:off x="585019" y="743491"/>
              <a:ext cx="3975105" cy="3529186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54114" y="834861"/>
              <a:ext cx="3615453" cy="33236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66725" y="1645128"/>
            <a:ext cx="2624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 of payload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352977" y="230726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Match Basics</a:t>
            </a:r>
          </a:p>
        </p:txBody>
      </p:sp>
    </p:spTree>
    <p:extLst>
      <p:ext uri="{BB962C8B-B14F-4D97-AF65-F5344CB8AC3E}">
        <p14:creationId xmlns:p14="http://schemas.microsoft.com/office/powerpoint/2010/main" val="219718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3685955" y="1562571"/>
            <a:ext cx="4678325" cy="39234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93489" y="1194826"/>
            <a:ext cx="1871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Eras Bold ITC" panose="020B0907030504020204" pitchFamily="34" charset="0"/>
              </a:rPr>
              <a:t>Tank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62177" y="5467527"/>
            <a:ext cx="1871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Eras Bold ITC" panose="020B0907030504020204" pitchFamily="34" charset="0"/>
              </a:rPr>
              <a:t>Healer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37204" y="5467526"/>
            <a:ext cx="1871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Eras Bold ITC" panose="020B0907030504020204" pitchFamily="34" charset="0"/>
              </a:rPr>
              <a:t>Damage</a:t>
            </a:r>
          </a:p>
        </p:txBody>
      </p:sp>
      <p:sp>
        <p:nvSpPr>
          <p:cNvPr id="6" name="Oval 5"/>
          <p:cNvSpPr/>
          <p:nvPr/>
        </p:nvSpPr>
        <p:spPr>
          <a:xfrm>
            <a:off x="6046382" y="3596934"/>
            <a:ext cx="255181" cy="25518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99276" y="2980763"/>
            <a:ext cx="255181" cy="255181"/>
          </a:xfrm>
          <a:prstGeom prst="ellipse">
            <a:avLst/>
          </a:prstGeom>
          <a:solidFill>
            <a:srgbClr val="F216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76577" y="5164499"/>
            <a:ext cx="255181" cy="25518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37204" y="5184288"/>
            <a:ext cx="255181" cy="25518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5440326" y="5164498"/>
            <a:ext cx="255181" cy="2551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173973" y="2218245"/>
            <a:ext cx="255181" cy="255181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5935" y="510363"/>
            <a:ext cx="2626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Overwatch</a:t>
            </a:r>
            <a:r>
              <a:rPr lang="en-US" dirty="0"/>
              <a:t> characters often share traits from another corner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07032" y="1512446"/>
            <a:ext cx="26262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D.va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Widow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Zenyata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Mercy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Reindheart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Roadhog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9314119" y="2939786"/>
            <a:ext cx="255181" cy="25518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314119" y="1562571"/>
            <a:ext cx="255181" cy="255181"/>
          </a:xfrm>
          <a:prstGeom prst="ellipse">
            <a:avLst/>
          </a:prstGeom>
          <a:solidFill>
            <a:srgbClr val="F216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321206" y="2383015"/>
            <a:ext cx="255181" cy="25518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321206" y="1862444"/>
            <a:ext cx="255181" cy="25518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9314119" y="2134428"/>
            <a:ext cx="255181" cy="2551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9314119" y="2645100"/>
            <a:ext cx="255181" cy="255181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35935" y="2134428"/>
            <a:ext cx="2626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are of course other intangible characteristics, such as utility abilities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18366" y="111642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The RPG “Tri-Force”</a:t>
            </a:r>
          </a:p>
        </p:txBody>
      </p:sp>
    </p:spTree>
    <p:extLst>
      <p:ext uri="{BB962C8B-B14F-4D97-AF65-F5344CB8AC3E}">
        <p14:creationId xmlns:p14="http://schemas.microsoft.com/office/powerpoint/2010/main" val="78515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0154" y="107844"/>
            <a:ext cx="2150538" cy="3085554"/>
            <a:chOff x="5699051" y="1414130"/>
            <a:chExt cx="2445489" cy="3508744"/>
          </a:xfrm>
        </p:grpSpPr>
        <p:sp>
          <p:nvSpPr>
            <p:cNvPr id="3" name="Rectangle: Top Corners One Rounded and One Snipped 2"/>
            <p:cNvSpPr/>
            <p:nvPr/>
          </p:nvSpPr>
          <p:spPr>
            <a:xfrm>
              <a:off x="5699051" y="1414130"/>
              <a:ext cx="2062716" cy="3306726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: Diagonal Corners Snipped 3"/>
            <p:cNvSpPr/>
            <p:nvPr/>
          </p:nvSpPr>
          <p:spPr>
            <a:xfrm>
              <a:off x="5911703" y="1637414"/>
              <a:ext cx="2232837" cy="3285460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007395" y="1722474"/>
              <a:ext cx="2030819" cy="30940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60154" y="3597211"/>
            <a:ext cx="2150538" cy="3085554"/>
            <a:chOff x="5699051" y="1414130"/>
            <a:chExt cx="2445489" cy="3508744"/>
          </a:xfrm>
        </p:grpSpPr>
        <p:sp>
          <p:nvSpPr>
            <p:cNvPr id="11" name="Rectangle: Top Corners One Rounded and One Snipped 2"/>
            <p:cNvSpPr/>
            <p:nvPr/>
          </p:nvSpPr>
          <p:spPr>
            <a:xfrm>
              <a:off x="5699051" y="1414130"/>
              <a:ext cx="2062716" cy="3306726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Diagonal Corners Snipped 3"/>
            <p:cNvSpPr/>
            <p:nvPr/>
          </p:nvSpPr>
          <p:spPr>
            <a:xfrm>
              <a:off x="5911703" y="1637414"/>
              <a:ext cx="2232837" cy="3285460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07395" y="1722474"/>
              <a:ext cx="2030819" cy="30940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173186" y="3343165"/>
            <a:ext cx="364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Maybe character introduction page?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570796" y="378999"/>
            <a:ext cx="3704975" cy="875263"/>
            <a:chOff x="6433465" y="2230055"/>
            <a:chExt cx="3704975" cy="875263"/>
          </a:xfrm>
        </p:grpSpPr>
        <p:sp>
          <p:nvSpPr>
            <p:cNvPr id="27" name="Parallelogram 26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31" name="Isosceles Triangle 30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Trapezoid 31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6866564" y="2300560"/>
                <a:ext cx="35300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Only character without gun</a:t>
                </a: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2566075" y="1311166"/>
            <a:ext cx="3889381" cy="875263"/>
            <a:chOff x="6433465" y="2230055"/>
            <a:chExt cx="3704975" cy="875263"/>
          </a:xfrm>
        </p:grpSpPr>
        <p:sp>
          <p:nvSpPr>
            <p:cNvPr id="34" name="Parallelogram 33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38" name="Isosceles Triangle 37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rapezoid 38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7" name="TextBox 36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Can deploy a shield wall</a:t>
                </a: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2566075" y="4028833"/>
            <a:ext cx="4060356" cy="875263"/>
            <a:chOff x="6433465" y="2230055"/>
            <a:chExt cx="3704975" cy="875263"/>
          </a:xfrm>
        </p:grpSpPr>
        <p:sp>
          <p:nvSpPr>
            <p:cNvPr id="48" name="Parallelogram 47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6691598" y="2073350"/>
                <a:ext cx="3562946" cy="871418"/>
                <a:chOff x="3742659" y="4022565"/>
                <a:chExt cx="4763390" cy="1017268"/>
              </a:xfrm>
              <a:solidFill>
                <a:srgbClr val="01EC8F"/>
              </a:solidFill>
            </p:grpSpPr>
            <p:sp>
              <p:nvSpPr>
                <p:cNvPr id="52" name="Isosceles Triangle 51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Trapezoid 52"/>
                <p:cNvSpPr/>
                <p:nvPr/>
              </p:nvSpPr>
              <p:spPr>
                <a:xfrm>
                  <a:off x="3742661" y="4892040"/>
                  <a:ext cx="4763388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Continually heal damage</a:t>
                </a: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2566074" y="5254787"/>
            <a:ext cx="3889381" cy="875263"/>
            <a:chOff x="6433465" y="2230055"/>
            <a:chExt cx="3704975" cy="875263"/>
          </a:xfrm>
        </p:grpSpPr>
        <p:sp>
          <p:nvSpPr>
            <p:cNvPr id="55" name="Parallelogram 54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57" name="Group 56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59" name="Isosceles Triangle 58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Trapezoid 59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8" name="TextBox 57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Can also boost ally damage</a:t>
                </a: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6306356" y="91300"/>
            <a:ext cx="2150538" cy="3085554"/>
            <a:chOff x="5699051" y="1414130"/>
            <a:chExt cx="2445489" cy="3508744"/>
          </a:xfrm>
        </p:grpSpPr>
        <p:sp>
          <p:nvSpPr>
            <p:cNvPr id="62" name="Rectangle: Top Corners One Rounded and One Snipped 2"/>
            <p:cNvSpPr/>
            <p:nvPr/>
          </p:nvSpPr>
          <p:spPr>
            <a:xfrm>
              <a:off x="5699051" y="1414130"/>
              <a:ext cx="2062716" cy="3306726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Diagonal Corners Snipped 3"/>
            <p:cNvSpPr/>
            <p:nvPr/>
          </p:nvSpPr>
          <p:spPr>
            <a:xfrm>
              <a:off x="5911703" y="1637414"/>
              <a:ext cx="2232837" cy="3285460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007395" y="1722474"/>
              <a:ext cx="2030819" cy="30940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616998" y="362455"/>
            <a:ext cx="3704975" cy="875263"/>
            <a:chOff x="6433465" y="2230055"/>
            <a:chExt cx="3704975" cy="875263"/>
          </a:xfrm>
        </p:grpSpPr>
        <p:sp>
          <p:nvSpPr>
            <p:cNvPr id="66" name="Parallelogram 65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70" name="Isosceles Triangle 69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Trapezoid 70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9" name="TextBox 68"/>
              <p:cNvSpPr txBox="1"/>
              <p:nvPr/>
            </p:nvSpPr>
            <p:spPr>
              <a:xfrm>
                <a:off x="6866564" y="2300560"/>
                <a:ext cx="35300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000" dirty="0">
                  <a:solidFill>
                    <a:schemeClr val="bg1"/>
                  </a:solidFill>
                  <a:latin typeface="Berlin Sans FB" panose="020E0602020502020306" pitchFamily="34" charset="0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8612279" y="1398734"/>
            <a:ext cx="3709694" cy="875263"/>
            <a:chOff x="6433465" y="2230055"/>
            <a:chExt cx="3704975" cy="875263"/>
          </a:xfrm>
        </p:grpSpPr>
        <p:sp>
          <p:nvSpPr>
            <p:cNvPr id="73" name="Parallelogram 72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75" name="Group 74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77" name="Isosceles Triangle 76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Trapezoid 77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6" name="TextBox 75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400" dirty="0">
                  <a:solidFill>
                    <a:schemeClr val="bg1"/>
                  </a:solidFill>
                  <a:latin typeface="Berlin Sans FB" panose="020E0602020502020306" pitchFamily="34" charset="0"/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6325253" y="3708300"/>
            <a:ext cx="2150538" cy="3085554"/>
            <a:chOff x="5699051" y="1414130"/>
            <a:chExt cx="2445489" cy="3508744"/>
          </a:xfrm>
        </p:grpSpPr>
        <p:sp>
          <p:nvSpPr>
            <p:cNvPr id="80" name="Rectangle: Top Corners One Rounded and One Snipped 2"/>
            <p:cNvSpPr/>
            <p:nvPr/>
          </p:nvSpPr>
          <p:spPr>
            <a:xfrm>
              <a:off x="5699051" y="1414130"/>
              <a:ext cx="2062716" cy="3306726"/>
            </a:xfrm>
            <a:prstGeom prst="snipRoundRect">
              <a:avLst/>
            </a:prstGeom>
            <a:solidFill>
              <a:srgbClr val="FE5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Diagonal Corners Snipped 3"/>
            <p:cNvSpPr/>
            <p:nvPr/>
          </p:nvSpPr>
          <p:spPr>
            <a:xfrm>
              <a:off x="5911703" y="1637414"/>
              <a:ext cx="2232837" cy="3285460"/>
            </a:xfrm>
            <a:prstGeom prst="snip2Diag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007395" y="1722474"/>
              <a:ext cx="2030819" cy="30940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8635895" y="3979455"/>
            <a:ext cx="3704975" cy="875263"/>
            <a:chOff x="6433465" y="2230055"/>
            <a:chExt cx="3704975" cy="875263"/>
          </a:xfrm>
        </p:grpSpPr>
        <p:sp>
          <p:nvSpPr>
            <p:cNvPr id="84" name="Parallelogram 83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88" name="Isosceles Triangle 87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Trapezoid 88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87" name="TextBox 86"/>
              <p:cNvSpPr txBox="1"/>
              <p:nvPr/>
            </p:nvSpPr>
            <p:spPr>
              <a:xfrm>
                <a:off x="6866564" y="2300560"/>
                <a:ext cx="35300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000" dirty="0">
                  <a:solidFill>
                    <a:schemeClr val="bg1"/>
                  </a:solidFill>
                  <a:latin typeface="Berlin Sans FB" panose="020E0602020502020306" pitchFamily="34" charset="0"/>
                </a:endParaRPr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8631176" y="5015734"/>
            <a:ext cx="3709694" cy="875263"/>
            <a:chOff x="6433465" y="2230055"/>
            <a:chExt cx="3704975" cy="875263"/>
          </a:xfrm>
        </p:grpSpPr>
        <p:sp>
          <p:nvSpPr>
            <p:cNvPr id="91" name="Parallelogram 90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93" name="Group 92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95" name="Isosceles Triangle 94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Trapezoid 95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4" name="TextBox 93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400" dirty="0">
                  <a:solidFill>
                    <a:schemeClr val="bg1"/>
                  </a:solidFill>
                  <a:latin typeface="Berlin Sans FB" panose="020E0602020502020306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623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6229350" y="846687"/>
            <a:ext cx="5962650" cy="2460621"/>
            <a:chOff x="855923" y="1637414"/>
            <a:chExt cx="3652282" cy="3094074"/>
          </a:xfrm>
        </p:grpSpPr>
        <p:sp>
          <p:nvSpPr>
            <p:cNvPr id="25" name="Isosceles Triangle 24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Rein dropping shield to pop rocket/</a:t>
              </a:r>
              <a:r>
                <a:rPr lang="en-US" dirty="0" err="1">
                  <a:solidFill>
                    <a:schemeClr val="tx1"/>
                  </a:solidFill>
                </a:rPr>
                <a:t>nade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71794" y="4200491"/>
            <a:ext cx="5960841" cy="2460621"/>
            <a:chOff x="855923" y="1637414"/>
            <a:chExt cx="3652282" cy="3094074"/>
          </a:xfrm>
        </p:grpSpPr>
        <p:sp>
          <p:nvSpPr>
            <p:cNvPr id="21" name="Isosceles Triangle 20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7713" y="4180417"/>
            <a:ext cx="5499326" cy="2460621"/>
            <a:chOff x="855923" y="1637414"/>
            <a:chExt cx="3652282" cy="3094074"/>
          </a:xfrm>
        </p:grpSpPr>
        <p:sp>
          <p:nvSpPr>
            <p:cNvPr id="17" name="Isosceles Triangle 16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Mercy healing?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8863" y="817549"/>
            <a:ext cx="5561847" cy="2476353"/>
            <a:chOff x="855923" y="1637414"/>
            <a:chExt cx="3652282" cy="3094074"/>
          </a:xfrm>
        </p:grpSpPr>
        <p:sp>
          <p:nvSpPr>
            <p:cNvPr id="9" name="Isosceles Triangle 8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Flanker avoiding the choke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83629" y="100270"/>
            <a:ext cx="6230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Characters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81616" y="4132316"/>
            <a:ext cx="37046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feel distinct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Tailored kit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Fits into one of 4 defined roles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Weapons generally dictate class</a:t>
            </a:r>
          </a:p>
        </p:txBody>
      </p:sp>
      <p:sp>
        <p:nvSpPr>
          <p:cNvPr id="4" name="Rectangle 3"/>
          <p:cNvSpPr/>
          <p:nvPr/>
        </p:nvSpPr>
        <p:spPr>
          <a:xfrm>
            <a:off x="6355080" y="230120"/>
            <a:ext cx="5280660" cy="574158"/>
          </a:xfrm>
          <a:prstGeom prst="rect">
            <a:avLst/>
          </a:prstGeom>
          <a:solidFill>
            <a:srgbClr val="7E5673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3600" dirty="0">
                <a:latin typeface="Eras Bold ITC" panose="020B0907030504020204" pitchFamily="34" charset="0"/>
              </a:rPr>
              <a:t>TANK</a:t>
            </a:r>
          </a:p>
        </p:txBody>
      </p:sp>
      <p:sp>
        <p:nvSpPr>
          <p:cNvPr id="5" name="Rectangle 4"/>
          <p:cNvSpPr/>
          <p:nvPr/>
        </p:nvSpPr>
        <p:spPr>
          <a:xfrm>
            <a:off x="6355080" y="3516040"/>
            <a:ext cx="5278885" cy="574158"/>
          </a:xfrm>
          <a:prstGeom prst="rect">
            <a:avLst/>
          </a:prstGeom>
          <a:solidFill>
            <a:srgbClr val="7E5673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3600" dirty="0">
                <a:latin typeface="Eras Bold ITC" panose="020B0907030504020204" pitchFamily="34" charset="0"/>
              </a:rPr>
              <a:t>DEFENSE</a:t>
            </a:r>
          </a:p>
        </p:txBody>
      </p:sp>
      <p:sp>
        <p:nvSpPr>
          <p:cNvPr id="6" name="Rectangle 5"/>
          <p:cNvSpPr/>
          <p:nvPr/>
        </p:nvSpPr>
        <p:spPr>
          <a:xfrm>
            <a:off x="302869" y="230119"/>
            <a:ext cx="4879963" cy="577829"/>
          </a:xfrm>
          <a:prstGeom prst="rect">
            <a:avLst/>
          </a:prstGeom>
          <a:solidFill>
            <a:srgbClr val="7E5673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3600" dirty="0">
                <a:latin typeface="Eras Bold ITC" panose="020B0907030504020204" pitchFamily="34" charset="0"/>
              </a:rPr>
              <a:t>OFFENSE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9308" y="3511559"/>
            <a:ext cx="4784111" cy="574158"/>
          </a:xfrm>
          <a:prstGeom prst="rect">
            <a:avLst/>
          </a:prstGeom>
          <a:solidFill>
            <a:srgbClr val="7E5673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3600" dirty="0">
                <a:latin typeface="Eras Bold ITC" panose="020B0907030504020204" pitchFamily="34" charset="0"/>
              </a:rPr>
              <a:t>SUPPORT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540" y="869100"/>
            <a:ext cx="4517772" cy="257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7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6146" y="4709301"/>
            <a:ext cx="3625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 effect ~ High Cooldown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Have enormous effect on match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Many are one shot mechanics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Give character much identity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Usually decided win or lose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Work best when used in tandem </a:t>
            </a:r>
          </a:p>
        </p:txBody>
      </p:sp>
      <p:sp>
        <p:nvSpPr>
          <p:cNvPr id="4" name="Rectangle 3"/>
          <p:cNvSpPr/>
          <p:nvPr/>
        </p:nvSpPr>
        <p:spPr>
          <a:xfrm>
            <a:off x="3127347" y="295502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“Ultimate” Abilities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29332" y="1570570"/>
            <a:ext cx="5315208" cy="875263"/>
            <a:chOff x="6433465" y="2230055"/>
            <a:chExt cx="3704975" cy="875263"/>
          </a:xfrm>
        </p:grpSpPr>
        <p:sp>
          <p:nvSpPr>
            <p:cNvPr id="6" name="Parallelogram 5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0" name="Isosceles Triangle 9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Trapezoid 10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High Impact &amp; High Cool-down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729331" y="2973456"/>
            <a:ext cx="3704975" cy="875263"/>
            <a:chOff x="6433465" y="2230055"/>
            <a:chExt cx="3704975" cy="875263"/>
          </a:xfrm>
        </p:grpSpPr>
        <p:sp>
          <p:nvSpPr>
            <p:cNvPr id="13" name="Parallelogram 12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7" name="Isosceles Triangle 16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Trapezoid 17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6" name="TextBox 15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Can decide matches</a:t>
                </a: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729331" y="4372496"/>
            <a:ext cx="3704975" cy="875263"/>
            <a:chOff x="6433465" y="2230055"/>
            <a:chExt cx="3704975" cy="875263"/>
          </a:xfrm>
        </p:grpSpPr>
        <p:sp>
          <p:nvSpPr>
            <p:cNvPr id="20" name="Parallelogram 19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24" name="Isosceles Triangle 23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rapezoid 24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Many are “One Shot”</a:t>
                </a: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7374576" y="1299720"/>
            <a:ext cx="4543285" cy="2545153"/>
            <a:chOff x="9308913" y="1991411"/>
            <a:chExt cx="2642558" cy="2757305"/>
          </a:xfrm>
        </p:grpSpPr>
        <p:sp>
          <p:nvSpPr>
            <p:cNvPr id="27" name="Parallelogram 26"/>
            <p:cNvSpPr/>
            <p:nvPr/>
          </p:nvSpPr>
          <p:spPr>
            <a:xfrm>
              <a:off x="9308913" y="1991411"/>
              <a:ext cx="2642558" cy="2757305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504457" y="2175629"/>
              <a:ext cx="2287140" cy="23888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Pahra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ulti</a:t>
              </a:r>
              <a:r>
                <a:rPr lang="en-US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073423" y="3927814"/>
            <a:ext cx="2642558" cy="2757305"/>
            <a:chOff x="9308913" y="1991411"/>
            <a:chExt cx="2642558" cy="2757305"/>
          </a:xfrm>
        </p:grpSpPr>
        <p:sp>
          <p:nvSpPr>
            <p:cNvPr id="30" name="Parallelogram 29"/>
            <p:cNvSpPr/>
            <p:nvPr/>
          </p:nvSpPr>
          <p:spPr>
            <a:xfrm>
              <a:off x="9308913" y="1991411"/>
              <a:ext cx="2642558" cy="2757305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680396" y="2175629"/>
              <a:ext cx="1899592" cy="23888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Glowing </a:t>
              </a:r>
              <a:r>
                <a:rPr lang="en-US" dirty="0" err="1">
                  <a:solidFill>
                    <a:schemeClr val="tx1"/>
                  </a:solidFill>
                </a:rPr>
                <a:t>Ulti</a:t>
              </a:r>
              <a:r>
                <a:rPr lang="en-US" dirty="0">
                  <a:solidFill>
                    <a:schemeClr val="tx1"/>
                  </a:solidFill>
                </a:rPr>
                <a:t> icon?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9331" y="5625639"/>
            <a:ext cx="3704975" cy="875263"/>
            <a:chOff x="6433465" y="2230055"/>
            <a:chExt cx="3704975" cy="875263"/>
          </a:xfrm>
        </p:grpSpPr>
        <p:sp>
          <p:nvSpPr>
            <p:cNvPr id="33" name="Parallelogram 32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37" name="Isosceles Triangle 36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Trapezoid 37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Give character identity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048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52977" y="230726"/>
            <a:ext cx="5454503" cy="797442"/>
          </a:xfrm>
          <a:prstGeom prst="rect">
            <a:avLst/>
          </a:prstGeom>
          <a:solidFill>
            <a:srgbClr val="FE5FD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itannic Bold" panose="020B0903060703020204" pitchFamily="34" charset="0"/>
              </a:rPr>
              <a:t>Map Interactions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64957" y="1377252"/>
            <a:ext cx="3913921" cy="875263"/>
            <a:chOff x="6433465" y="2230055"/>
            <a:chExt cx="3704975" cy="875263"/>
          </a:xfrm>
        </p:grpSpPr>
        <p:sp>
          <p:nvSpPr>
            <p:cNvPr id="6" name="Parallelogram 5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10" name="Isosceles Triangle 9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Trapezoid 10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Areas influence decisions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4393" y="1028169"/>
            <a:ext cx="5876681" cy="2771936"/>
            <a:chOff x="855923" y="1637414"/>
            <a:chExt cx="3652282" cy="3094074"/>
          </a:xfrm>
        </p:grpSpPr>
        <p:sp>
          <p:nvSpPr>
            <p:cNvPr id="13" name="Isosceles Triangle 12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Rooms next to A on Anubis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64956" y="2780138"/>
            <a:ext cx="3704975" cy="875263"/>
            <a:chOff x="6433465" y="2230055"/>
            <a:chExt cx="3704975" cy="875263"/>
          </a:xfrm>
        </p:grpSpPr>
        <p:sp>
          <p:nvSpPr>
            <p:cNvPr id="17" name="Parallelogram 16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21" name="Isosceles Triangle 20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Trapezoid 21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Choke points </a:t>
                </a: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764956" y="4258896"/>
            <a:ext cx="3704975" cy="875263"/>
            <a:chOff x="6433465" y="2230055"/>
            <a:chExt cx="3704975" cy="875263"/>
          </a:xfrm>
        </p:grpSpPr>
        <p:sp>
          <p:nvSpPr>
            <p:cNvPr id="24" name="Parallelogram 23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28" name="Isosceles Triangle 27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Trapezoid 28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27" name="TextBox 26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Spawn locations</a:t>
                </a: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6485348" y="3908759"/>
            <a:ext cx="5876681" cy="2771936"/>
            <a:chOff x="855923" y="1637414"/>
            <a:chExt cx="3652282" cy="3094074"/>
          </a:xfrm>
        </p:grpSpPr>
        <p:sp>
          <p:nvSpPr>
            <p:cNvPr id="35" name="Isosceles Triangle 34"/>
            <p:cNvSpPr/>
            <p:nvPr/>
          </p:nvSpPr>
          <p:spPr>
            <a:xfrm rot="21249698">
              <a:off x="855923" y="2881423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sosceles Triangle 35"/>
            <p:cNvSpPr/>
            <p:nvPr/>
          </p:nvSpPr>
          <p:spPr>
            <a:xfrm rot="10317076">
              <a:off x="855923" y="1637414"/>
              <a:ext cx="3652282" cy="185006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008277" y="1950701"/>
              <a:ext cx="3106523" cy="252065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Choke points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64956" y="5738955"/>
            <a:ext cx="3704975" cy="875263"/>
            <a:chOff x="6433465" y="2230055"/>
            <a:chExt cx="3704975" cy="875263"/>
          </a:xfrm>
        </p:grpSpPr>
        <p:sp>
          <p:nvSpPr>
            <p:cNvPr id="39" name="Parallelogram 38"/>
            <p:cNvSpPr/>
            <p:nvPr/>
          </p:nvSpPr>
          <p:spPr>
            <a:xfrm>
              <a:off x="6433465" y="2443402"/>
              <a:ext cx="3432931" cy="661916"/>
            </a:xfrm>
            <a:prstGeom prst="parallelogram">
              <a:avLst/>
            </a:prstGeom>
            <a:solidFill>
              <a:srgbClr val="7E2F68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433465" y="2230055"/>
              <a:ext cx="3704975" cy="871418"/>
              <a:chOff x="6691598" y="2073350"/>
              <a:chExt cx="3704975" cy="871418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6691598" y="2073350"/>
                <a:ext cx="3562945" cy="871418"/>
                <a:chOff x="3742659" y="4022565"/>
                <a:chExt cx="4763388" cy="1017268"/>
              </a:xfrm>
              <a:solidFill>
                <a:srgbClr val="01EC8F"/>
              </a:solidFill>
            </p:grpSpPr>
            <p:sp>
              <p:nvSpPr>
                <p:cNvPr id="43" name="Isosceles Triangle 42"/>
                <p:cNvSpPr/>
                <p:nvPr/>
              </p:nvSpPr>
              <p:spPr>
                <a:xfrm rot="5400000">
                  <a:off x="3350984" y="4414240"/>
                  <a:ext cx="1017267" cy="233918"/>
                </a:xfrm>
                <a:prstGeom prst="triangle">
                  <a:avLst>
                    <a:gd name="adj" fmla="val 79266"/>
                  </a:avLst>
                </a:prstGeom>
                <a:grpFill/>
                <a:effectLst>
                  <a:innerShdw blurRad="114300">
                    <a:prstClr val="black"/>
                  </a:innerShdw>
                  <a:softEdge rad="25400"/>
                </a:effectLst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Trapezoid 43"/>
                <p:cNvSpPr/>
                <p:nvPr/>
              </p:nvSpPr>
              <p:spPr>
                <a:xfrm>
                  <a:off x="3742660" y="4892040"/>
                  <a:ext cx="4763387" cy="147793"/>
                </a:xfrm>
                <a:prstGeom prst="trapezoid">
                  <a:avLst>
                    <a:gd name="adj" fmla="val 247580"/>
                  </a:avLst>
                </a:prstGeom>
                <a:grpFill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2" name="TextBox 41"/>
              <p:cNvSpPr txBox="1"/>
              <p:nvPr/>
            </p:nvSpPr>
            <p:spPr>
              <a:xfrm>
                <a:off x="6866564" y="2300560"/>
                <a:ext cx="35300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Berlin Sans FB" panose="020E0602020502020306" pitchFamily="34" charset="0"/>
                  </a:rPr>
                  <a:t>Short-Cuts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796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296</Words>
  <Application>Microsoft Office PowerPoint</Application>
  <PresentationFormat>Widescreen</PresentationFormat>
  <Paragraphs>98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Berlin Sans FB</vt:lpstr>
      <vt:lpstr>Britannic Bold</vt:lpstr>
      <vt:lpstr>Calibri</vt:lpstr>
      <vt:lpstr>Calibri Light</vt:lpstr>
      <vt:lpstr>Eras Bold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S</dc:creator>
  <cp:lastModifiedBy>Matt S</cp:lastModifiedBy>
  <cp:revision>38</cp:revision>
  <dcterms:created xsi:type="dcterms:W3CDTF">2017-04-14T06:35:06Z</dcterms:created>
  <dcterms:modified xsi:type="dcterms:W3CDTF">2017-04-19T01:15:17Z</dcterms:modified>
</cp:coreProperties>
</file>