
<file path=[Content_Types].xml><?xml version="1.0" encoding="utf-8"?>
<Types xmlns="http://schemas.openxmlformats.org/package/2006/content-types">
  <Default Extension="png" ContentType="image/png"/>
  <Default Extension="svg" ContentType="image/svg+xml"/>
  <Default Extension="mp3" ContentType="audio/mpe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0" r:id="rId3"/>
    <p:sldId id="259" r:id="rId4"/>
    <p:sldId id="261" r:id="rId5"/>
    <p:sldId id="278" r:id="rId6"/>
    <p:sldId id="275" r:id="rId7"/>
    <p:sldId id="262" r:id="rId8"/>
    <p:sldId id="279" r:id="rId9"/>
    <p:sldId id="263" r:id="rId10"/>
    <p:sldId id="264" r:id="rId11"/>
    <p:sldId id="280" r:id="rId12"/>
    <p:sldId id="267" r:id="rId13"/>
    <p:sldId id="268" r:id="rId14"/>
    <p:sldId id="265" r:id="rId15"/>
    <p:sldId id="283" r:id="rId16"/>
    <p:sldId id="266" r:id="rId17"/>
    <p:sldId id="269" r:id="rId18"/>
    <p:sldId id="270" r:id="rId19"/>
    <p:sldId id="281" r:id="rId20"/>
    <p:sldId id="277" r:id="rId21"/>
    <p:sldId id="271" r:id="rId22"/>
    <p:sldId id="272" r:id="rId23"/>
    <p:sldId id="273" r:id="rId24"/>
    <p:sldId id="274" r:id="rId25"/>
    <p:sldId id="28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971B2"/>
    <a:srgbClr val="B21212"/>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12" autoAdjust="0"/>
    <p:restoredTop sz="94660"/>
  </p:normalViewPr>
  <p:slideViewPr>
    <p:cSldViewPr snapToGrid="0">
      <p:cViewPr varScale="1">
        <p:scale>
          <a:sx n="67" d="100"/>
          <a:sy n="67" d="100"/>
        </p:scale>
        <p:origin x="88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FA7C981-EE86-4D4A-9138-D2B7FCDA939C}"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034EE-EA93-48CA-B78E-FE6300142264}" type="slidenum">
              <a:rPr lang="en-US" smtClean="0"/>
              <a:t>‹#›</a:t>
            </a:fld>
            <a:endParaRPr lang="en-US"/>
          </a:p>
        </p:txBody>
      </p:sp>
    </p:spTree>
    <p:extLst>
      <p:ext uri="{BB962C8B-B14F-4D97-AF65-F5344CB8AC3E}">
        <p14:creationId xmlns:p14="http://schemas.microsoft.com/office/powerpoint/2010/main" val="3254217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A7C981-EE86-4D4A-9138-D2B7FCDA939C}"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034EE-EA93-48CA-B78E-FE6300142264}" type="slidenum">
              <a:rPr lang="en-US" smtClean="0"/>
              <a:t>‹#›</a:t>
            </a:fld>
            <a:endParaRPr lang="en-US"/>
          </a:p>
        </p:txBody>
      </p:sp>
    </p:spTree>
    <p:extLst>
      <p:ext uri="{BB962C8B-B14F-4D97-AF65-F5344CB8AC3E}">
        <p14:creationId xmlns:p14="http://schemas.microsoft.com/office/powerpoint/2010/main" val="1836915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A7C981-EE86-4D4A-9138-D2B7FCDA939C}"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034EE-EA93-48CA-B78E-FE6300142264}" type="slidenum">
              <a:rPr lang="en-US" smtClean="0"/>
              <a:t>‹#›</a:t>
            </a:fld>
            <a:endParaRPr lang="en-US"/>
          </a:p>
        </p:txBody>
      </p:sp>
    </p:spTree>
    <p:extLst>
      <p:ext uri="{BB962C8B-B14F-4D97-AF65-F5344CB8AC3E}">
        <p14:creationId xmlns:p14="http://schemas.microsoft.com/office/powerpoint/2010/main" val="2018992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A7C981-EE86-4D4A-9138-D2B7FCDA939C}"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034EE-EA93-48CA-B78E-FE6300142264}" type="slidenum">
              <a:rPr lang="en-US" smtClean="0"/>
              <a:t>‹#›</a:t>
            </a:fld>
            <a:endParaRPr lang="en-US"/>
          </a:p>
        </p:txBody>
      </p:sp>
    </p:spTree>
    <p:extLst>
      <p:ext uri="{BB962C8B-B14F-4D97-AF65-F5344CB8AC3E}">
        <p14:creationId xmlns:p14="http://schemas.microsoft.com/office/powerpoint/2010/main" val="1536967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FA7C981-EE86-4D4A-9138-D2B7FCDA939C}"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034EE-EA93-48CA-B78E-FE6300142264}" type="slidenum">
              <a:rPr lang="en-US" smtClean="0"/>
              <a:t>‹#›</a:t>
            </a:fld>
            <a:endParaRPr lang="en-US"/>
          </a:p>
        </p:txBody>
      </p:sp>
    </p:spTree>
    <p:extLst>
      <p:ext uri="{BB962C8B-B14F-4D97-AF65-F5344CB8AC3E}">
        <p14:creationId xmlns:p14="http://schemas.microsoft.com/office/powerpoint/2010/main" val="1214909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A7C981-EE86-4D4A-9138-D2B7FCDA939C}" type="datetimeFigureOut">
              <a:rPr lang="en-US" smtClean="0"/>
              <a:t>3/21/2017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034EE-EA93-48CA-B78E-FE6300142264}" type="slidenum">
              <a:rPr lang="en-US" smtClean="0"/>
              <a:t>‹#›</a:t>
            </a:fld>
            <a:endParaRPr lang="en-US"/>
          </a:p>
        </p:txBody>
      </p:sp>
    </p:spTree>
    <p:extLst>
      <p:ext uri="{BB962C8B-B14F-4D97-AF65-F5344CB8AC3E}">
        <p14:creationId xmlns:p14="http://schemas.microsoft.com/office/powerpoint/2010/main" val="3010619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A7C981-EE86-4D4A-9138-D2B7FCDA939C}" type="datetimeFigureOut">
              <a:rPr lang="en-US" smtClean="0"/>
              <a:t>3/21/2017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D034EE-EA93-48CA-B78E-FE6300142264}" type="slidenum">
              <a:rPr lang="en-US" smtClean="0"/>
              <a:t>‹#›</a:t>
            </a:fld>
            <a:endParaRPr lang="en-US"/>
          </a:p>
        </p:txBody>
      </p:sp>
    </p:spTree>
    <p:extLst>
      <p:ext uri="{BB962C8B-B14F-4D97-AF65-F5344CB8AC3E}">
        <p14:creationId xmlns:p14="http://schemas.microsoft.com/office/powerpoint/2010/main" val="4223788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A7C981-EE86-4D4A-9138-D2B7FCDA939C}" type="datetimeFigureOut">
              <a:rPr lang="en-US" smtClean="0"/>
              <a:t>3/21/2017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D034EE-EA93-48CA-B78E-FE6300142264}" type="slidenum">
              <a:rPr lang="en-US" smtClean="0"/>
              <a:t>‹#›</a:t>
            </a:fld>
            <a:endParaRPr lang="en-US"/>
          </a:p>
        </p:txBody>
      </p:sp>
    </p:spTree>
    <p:extLst>
      <p:ext uri="{BB962C8B-B14F-4D97-AF65-F5344CB8AC3E}">
        <p14:creationId xmlns:p14="http://schemas.microsoft.com/office/powerpoint/2010/main" val="3525771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A7C981-EE86-4D4A-9138-D2B7FCDA939C}" type="datetimeFigureOut">
              <a:rPr lang="en-US" smtClean="0"/>
              <a:t>3/21/2017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D034EE-EA93-48CA-B78E-FE6300142264}" type="slidenum">
              <a:rPr lang="en-US" smtClean="0"/>
              <a:t>‹#›</a:t>
            </a:fld>
            <a:endParaRPr lang="en-US"/>
          </a:p>
        </p:txBody>
      </p:sp>
    </p:spTree>
    <p:extLst>
      <p:ext uri="{BB962C8B-B14F-4D97-AF65-F5344CB8AC3E}">
        <p14:creationId xmlns:p14="http://schemas.microsoft.com/office/powerpoint/2010/main" val="4166227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FA7C981-EE86-4D4A-9138-D2B7FCDA939C}" type="datetimeFigureOut">
              <a:rPr lang="en-US" smtClean="0"/>
              <a:t>3/21/2017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034EE-EA93-48CA-B78E-FE6300142264}" type="slidenum">
              <a:rPr lang="en-US" smtClean="0"/>
              <a:t>‹#›</a:t>
            </a:fld>
            <a:endParaRPr lang="en-US"/>
          </a:p>
        </p:txBody>
      </p:sp>
    </p:spTree>
    <p:extLst>
      <p:ext uri="{BB962C8B-B14F-4D97-AF65-F5344CB8AC3E}">
        <p14:creationId xmlns:p14="http://schemas.microsoft.com/office/powerpoint/2010/main" val="626432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FA7C981-EE86-4D4A-9138-D2B7FCDA939C}" type="datetimeFigureOut">
              <a:rPr lang="en-US" smtClean="0"/>
              <a:t>3/21/2017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034EE-EA93-48CA-B78E-FE6300142264}" type="slidenum">
              <a:rPr lang="en-US" smtClean="0"/>
              <a:t>‹#›</a:t>
            </a:fld>
            <a:endParaRPr lang="en-US"/>
          </a:p>
        </p:txBody>
      </p:sp>
    </p:spTree>
    <p:extLst>
      <p:ext uri="{BB962C8B-B14F-4D97-AF65-F5344CB8AC3E}">
        <p14:creationId xmlns:p14="http://schemas.microsoft.com/office/powerpoint/2010/main" val="1684709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60000"/>
                <a:lumOff val="40000"/>
              </a:schemeClr>
            </a:gs>
            <a:gs pos="57000">
              <a:schemeClr val="accent1">
                <a:lumMod val="45000"/>
                <a:lumOff val="55000"/>
              </a:schemeClr>
            </a:gs>
            <a:gs pos="72000">
              <a:schemeClr val="tx2">
                <a:lumMod val="60000"/>
                <a:lumOff val="40000"/>
              </a:schemeClr>
            </a:gs>
            <a:gs pos="100000">
              <a:schemeClr val="accent1">
                <a:lumMod val="30000"/>
                <a:lumOff val="7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A7C981-EE86-4D4A-9138-D2B7FCDA939C}" type="datetimeFigureOut">
              <a:rPr lang="en-US" smtClean="0"/>
              <a:t>3/21/2017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D034EE-EA93-48CA-B78E-FE6300142264}" type="slidenum">
              <a:rPr lang="en-US" smtClean="0"/>
              <a:t>‹#›</a:t>
            </a:fld>
            <a:endParaRPr lang="en-US"/>
          </a:p>
        </p:txBody>
      </p:sp>
    </p:spTree>
    <p:extLst>
      <p:ext uri="{BB962C8B-B14F-4D97-AF65-F5344CB8AC3E}">
        <p14:creationId xmlns:p14="http://schemas.microsoft.com/office/powerpoint/2010/main" val="23981851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7.xml"/><Relationship Id="rId18" Type="http://schemas.openxmlformats.org/officeDocument/2006/relationships/image" Target="../media/image14.svg"/><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16.svg"/><Relationship Id="rId7" Type="http://schemas.openxmlformats.org/officeDocument/2006/relationships/slide" Target="slide12.xml"/><Relationship Id="rId12" Type="http://schemas.openxmlformats.org/officeDocument/2006/relationships/image" Target="../media/image10.svg"/><Relationship Id="rId17" Type="http://schemas.openxmlformats.org/officeDocument/2006/relationships/image" Target="../media/image13.png"/><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slide" Target="slide6.xml"/><Relationship Id="rId20" Type="http://schemas.openxmlformats.org/officeDocument/2006/relationships/image" Target="../media/image15.png"/><Relationship Id="rId29"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9.png"/><Relationship Id="rId24" Type="http://schemas.openxmlformats.org/officeDocument/2006/relationships/image" Target="../media/image20.svg"/><Relationship Id="rId5" Type="http://schemas.openxmlformats.org/officeDocument/2006/relationships/image" Target="../media/image17.png"/><Relationship Id="rId15" Type="http://schemas.openxmlformats.org/officeDocument/2006/relationships/image" Target="../media/image12.svg"/><Relationship Id="rId23" Type="http://schemas.openxmlformats.org/officeDocument/2006/relationships/image" Target="../media/image19.png"/><Relationship Id="rId28" Type="http://schemas.openxmlformats.org/officeDocument/2006/relationships/image" Target="../media/image26.jpeg"/><Relationship Id="rId10" Type="http://schemas.openxmlformats.org/officeDocument/2006/relationships/slide" Target="slide9.xml"/><Relationship Id="rId19" Type="http://schemas.openxmlformats.org/officeDocument/2006/relationships/slide" Target="slide14.xml"/><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 Id="rId22" Type="http://schemas.openxmlformats.org/officeDocument/2006/relationships/slide" Target="slide22.xml"/><Relationship Id="rId27" Type="http://schemas.openxmlformats.org/officeDocument/2006/relationships/image" Target="../media/image22.svg"/></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7.xml"/><Relationship Id="rId18" Type="http://schemas.openxmlformats.org/officeDocument/2006/relationships/image" Target="../media/image14.svg"/><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16.svg"/><Relationship Id="rId7" Type="http://schemas.openxmlformats.org/officeDocument/2006/relationships/slide" Target="slide12.xml"/><Relationship Id="rId12" Type="http://schemas.openxmlformats.org/officeDocument/2006/relationships/image" Target="../media/image10.svg"/><Relationship Id="rId17" Type="http://schemas.openxmlformats.org/officeDocument/2006/relationships/image" Target="../media/image13.png"/><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slide" Target="slide6.xml"/><Relationship Id="rId20"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9.png"/><Relationship Id="rId24" Type="http://schemas.openxmlformats.org/officeDocument/2006/relationships/image" Target="../media/image20.svg"/><Relationship Id="rId5" Type="http://schemas.openxmlformats.org/officeDocument/2006/relationships/image" Target="../media/image17.png"/><Relationship Id="rId15" Type="http://schemas.openxmlformats.org/officeDocument/2006/relationships/image" Target="../media/image12.svg"/><Relationship Id="rId23" Type="http://schemas.openxmlformats.org/officeDocument/2006/relationships/image" Target="../media/image19.png"/><Relationship Id="rId28" Type="http://schemas.openxmlformats.org/officeDocument/2006/relationships/image" Target="../media/image28.png"/><Relationship Id="rId10" Type="http://schemas.openxmlformats.org/officeDocument/2006/relationships/slide" Target="slide9.xml"/><Relationship Id="rId19" Type="http://schemas.openxmlformats.org/officeDocument/2006/relationships/slide" Target="slide14.xml"/><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 Id="rId22" Type="http://schemas.openxmlformats.org/officeDocument/2006/relationships/slide" Target="slide22.xml"/><Relationship Id="rId27" Type="http://schemas.openxmlformats.org/officeDocument/2006/relationships/image" Target="../media/image22.svg"/></Relationships>
</file>

<file path=ppt/slides/_rels/slide12.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9.png"/><Relationship Id="rId18" Type="http://schemas.openxmlformats.org/officeDocument/2006/relationships/slide" Target="slide6.xml"/><Relationship Id="rId26" Type="http://schemas.openxmlformats.org/officeDocument/2006/relationships/image" Target="../media/image20.svg"/><Relationship Id="rId3" Type="http://schemas.openxmlformats.org/officeDocument/2006/relationships/slideLayout" Target="../slideLayouts/slideLayout7.xml"/><Relationship Id="rId21" Type="http://schemas.openxmlformats.org/officeDocument/2006/relationships/slide" Target="slide14.xml"/><Relationship Id="rId7" Type="http://schemas.openxmlformats.org/officeDocument/2006/relationships/image" Target="../media/image17.png"/><Relationship Id="rId12" Type="http://schemas.openxmlformats.org/officeDocument/2006/relationships/slide" Target="slide9.xml"/><Relationship Id="rId17" Type="http://schemas.openxmlformats.org/officeDocument/2006/relationships/image" Target="../media/image12.svg"/><Relationship Id="rId25" Type="http://schemas.openxmlformats.org/officeDocument/2006/relationships/image" Target="../media/image19.png"/><Relationship Id="rId2" Type="http://schemas.openxmlformats.org/officeDocument/2006/relationships/audio" Target="../media/media1.mp3"/><Relationship Id="rId16" Type="http://schemas.openxmlformats.org/officeDocument/2006/relationships/image" Target="../media/image11.png"/><Relationship Id="rId20" Type="http://schemas.openxmlformats.org/officeDocument/2006/relationships/image" Target="../media/image14.svg"/><Relationship Id="rId29" Type="http://schemas.openxmlformats.org/officeDocument/2006/relationships/image" Target="../media/image22.svg"/><Relationship Id="rId1" Type="http://schemas.microsoft.com/office/2007/relationships/media" Target="../media/media1.mp3"/><Relationship Id="rId6" Type="http://schemas.openxmlformats.org/officeDocument/2006/relationships/slide" Target="slide4.xml"/><Relationship Id="rId11" Type="http://schemas.openxmlformats.org/officeDocument/2006/relationships/image" Target="../media/image8.svg"/><Relationship Id="rId24" Type="http://schemas.openxmlformats.org/officeDocument/2006/relationships/slide" Target="slide22.xml"/><Relationship Id="rId5" Type="http://schemas.openxmlformats.org/officeDocument/2006/relationships/image" Target="../media/image6.svg"/><Relationship Id="rId15" Type="http://schemas.openxmlformats.org/officeDocument/2006/relationships/slide" Target="slide17.xml"/><Relationship Id="rId23" Type="http://schemas.openxmlformats.org/officeDocument/2006/relationships/image" Target="../media/image16.svg"/><Relationship Id="rId28" Type="http://schemas.openxmlformats.org/officeDocument/2006/relationships/image" Target="../media/image21.png"/><Relationship Id="rId10" Type="http://schemas.openxmlformats.org/officeDocument/2006/relationships/image" Target="../media/image7.png"/><Relationship Id="rId19"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slide" Target="slide12.xml"/><Relationship Id="rId14" Type="http://schemas.openxmlformats.org/officeDocument/2006/relationships/image" Target="../media/image10.svg"/><Relationship Id="rId22" Type="http://schemas.openxmlformats.org/officeDocument/2006/relationships/image" Target="../media/image15.png"/><Relationship Id="rId27" Type="http://schemas.openxmlformats.org/officeDocument/2006/relationships/slide" Target="slide21.xml"/><Relationship Id="rId30" Type="http://schemas.openxmlformats.org/officeDocument/2006/relationships/image" Target="../media/image29.png"/></Relationships>
</file>

<file path=ppt/slides/_rels/slide13.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9.png"/><Relationship Id="rId18" Type="http://schemas.openxmlformats.org/officeDocument/2006/relationships/slide" Target="slide6.xml"/><Relationship Id="rId26" Type="http://schemas.openxmlformats.org/officeDocument/2006/relationships/image" Target="../media/image20.svg"/><Relationship Id="rId3" Type="http://schemas.openxmlformats.org/officeDocument/2006/relationships/slideLayout" Target="../slideLayouts/slideLayout7.xml"/><Relationship Id="rId21" Type="http://schemas.openxmlformats.org/officeDocument/2006/relationships/slide" Target="slide14.xml"/><Relationship Id="rId7" Type="http://schemas.openxmlformats.org/officeDocument/2006/relationships/image" Target="../media/image17.png"/><Relationship Id="rId12" Type="http://schemas.openxmlformats.org/officeDocument/2006/relationships/slide" Target="slide9.xml"/><Relationship Id="rId17" Type="http://schemas.openxmlformats.org/officeDocument/2006/relationships/image" Target="../media/image12.svg"/><Relationship Id="rId25" Type="http://schemas.openxmlformats.org/officeDocument/2006/relationships/image" Target="../media/image19.png"/><Relationship Id="rId2" Type="http://schemas.openxmlformats.org/officeDocument/2006/relationships/audio" Target="../media/media2.mp3"/><Relationship Id="rId16" Type="http://schemas.openxmlformats.org/officeDocument/2006/relationships/image" Target="../media/image11.png"/><Relationship Id="rId20" Type="http://schemas.openxmlformats.org/officeDocument/2006/relationships/image" Target="../media/image14.svg"/><Relationship Id="rId29" Type="http://schemas.openxmlformats.org/officeDocument/2006/relationships/image" Target="../media/image22.svg"/><Relationship Id="rId1" Type="http://schemas.microsoft.com/office/2007/relationships/media" Target="../media/media2.mp3"/><Relationship Id="rId6" Type="http://schemas.openxmlformats.org/officeDocument/2006/relationships/slide" Target="slide4.xml"/><Relationship Id="rId11" Type="http://schemas.openxmlformats.org/officeDocument/2006/relationships/image" Target="../media/image8.svg"/><Relationship Id="rId24" Type="http://schemas.openxmlformats.org/officeDocument/2006/relationships/slide" Target="slide22.xml"/><Relationship Id="rId5" Type="http://schemas.openxmlformats.org/officeDocument/2006/relationships/image" Target="../media/image6.svg"/><Relationship Id="rId15" Type="http://schemas.openxmlformats.org/officeDocument/2006/relationships/slide" Target="slide17.xml"/><Relationship Id="rId23" Type="http://schemas.openxmlformats.org/officeDocument/2006/relationships/image" Target="../media/image16.svg"/><Relationship Id="rId28" Type="http://schemas.openxmlformats.org/officeDocument/2006/relationships/image" Target="../media/image21.png"/><Relationship Id="rId10" Type="http://schemas.openxmlformats.org/officeDocument/2006/relationships/image" Target="../media/image7.png"/><Relationship Id="rId19"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slide" Target="slide12.xml"/><Relationship Id="rId14" Type="http://schemas.openxmlformats.org/officeDocument/2006/relationships/image" Target="../media/image10.svg"/><Relationship Id="rId22" Type="http://schemas.openxmlformats.org/officeDocument/2006/relationships/image" Target="../media/image15.png"/><Relationship Id="rId27" Type="http://schemas.openxmlformats.org/officeDocument/2006/relationships/slide" Target="slide21.xml"/><Relationship Id="rId30" Type="http://schemas.openxmlformats.org/officeDocument/2006/relationships/image" Target="../media/image29.pn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7.xml"/><Relationship Id="rId18" Type="http://schemas.openxmlformats.org/officeDocument/2006/relationships/image" Target="../media/image14.svg"/><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16.svg"/><Relationship Id="rId7" Type="http://schemas.openxmlformats.org/officeDocument/2006/relationships/slide" Target="slide12.xml"/><Relationship Id="rId12" Type="http://schemas.openxmlformats.org/officeDocument/2006/relationships/image" Target="../media/image10.svg"/><Relationship Id="rId17" Type="http://schemas.openxmlformats.org/officeDocument/2006/relationships/image" Target="../media/image13.png"/><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slide" Target="slide6.xml"/><Relationship Id="rId20"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9.png"/><Relationship Id="rId24" Type="http://schemas.openxmlformats.org/officeDocument/2006/relationships/image" Target="../media/image20.svg"/><Relationship Id="rId5" Type="http://schemas.openxmlformats.org/officeDocument/2006/relationships/image" Target="../media/image17.png"/><Relationship Id="rId15" Type="http://schemas.openxmlformats.org/officeDocument/2006/relationships/image" Target="../media/image12.svg"/><Relationship Id="rId23" Type="http://schemas.openxmlformats.org/officeDocument/2006/relationships/image" Target="../media/image19.png"/><Relationship Id="rId10" Type="http://schemas.openxmlformats.org/officeDocument/2006/relationships/slide" Target="slide9.xml"/><Relationship Id="rId19" Type="http://schemas.openxmlformats.org/officeDocument/2006/relationships/slide" Target="slide14.xml"/><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 Id="rId22" Type="http://schemas.openxmlformats.org/officeDocument/2006/relationships/slide" Target="slide22.xml"/><Relationship Id="rId27" Type="http://schemas.openxmlformats.org/officeDocument/2006/relationships/image" Target="../media/image22.svg"/></Relationships>
</file>

<file path=ppt/slides/_rels/slide15.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image" Target="../media/image10.svg"/><Relationship Id="rId18" Type="http://schemas.openxmlformats.org/officeDocument/2006/relationships/image" Target="../media/image13.png"/><Relationship Id="rId26" Type="http://schemas.openxmlformats.org/officeDocument/2006/relationships/slide" Target="slide21.xml"/><Relationship Id="rId3" Type="http://schemas.openxmlformats.org/officeDocument/2006/relationships/image" Target="../media/image5.png"/><Relationship Id="rId21" Type="http://schemas.openxmlformats.org/officeDocument/2006/relationships/image" Target="../media/image15.png"/><Relationship Id="rId7" Type="http://schemas.openxmlformats.org/officeDocument/2006/relationships/image" Target="../media/image18.svg"/><Relationship Id="rId12" Type="http://schemas.openxmlformats.org/officeDocument/2006/relationships/image" Target="../media/image9.png"/><Relationship Id="rId17" Type="http://schemas.openxmlformats.org/officeDocument/2006/relationships/slide" Target="slide6.xml"/><Relationship Id="rId25" Type="http://schemas.openxmlformats.org/officeDocument/2006/relationships/image" Target="../media/image20.svg"/><Relationship Id="rId2" Type="http://schemas.openxmlformats.org/officeDocument/2006/relationships/image" Target="../media/image30.gif"/><Relationship Id="rId16" Type="http://schemas.openxmlformats.org/officeDocument/2006/relationships/image" Target="../media/image12.svg"/><Relationship Id="rId20" Type="http://schemas.openxmlformats.org/officeDocument/2006/relationships/slide" Target="slide14.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slide" Target="slide9.xml"/><Relationship Id="rId24" Type="http://schemas.openxmlformats.org/officeDocument/2006/relationships/image" Target="../media/image19.png"/><Relationship Id="rId5" Type="http://schemas.openxmlformats.org/officeDocument/2006/relationships/slide" Target="slide4.xml"/><Relationship Id="rId15" Type="http://schemas.openxmlformats.org/officeDocument/2006/relationships/image" Target="../media/image11.png"/><Relationship Id="rId23" Type="http://schemas.openxmlformats.org/officeDocument/2006/relationships/slide" Target="slide22.xml"/><Relationship Id="rId28" Type="http://schemas.openxmlformats.org/officeDocument/2006/relationships/image" Target="../media/image22.svg"/><Relationship Id="rId10" Type="http://schemas.openxmlformats.org/officeDocument/2006/relationships/image" Target="../media/image8.svg"/><Relationship Id="rId19" Type="http://schemas.openxmlformats.org/officeDocument/2006/relationships/image" Target="../media/image14.svg"/><Relationship Id="rId4" Type="http://schemas.openxmlformats.org/officeDocument/2006/relationships/image" Target="../media/image6.svg"/><Relationship Id="rId9" Type="http://schemas.openxmlformats.org/officeDocument/2006/relationships/image" Target="../media/image7.png"/><Relationship Id="rId14" Type="http://schemas.openxmlformats.org/officeDocument/2006/relationships/slide" Target="slide17.xml"/><Relationship Id="rId22" Type="http://schemas.openxmlformats.org/officeDocument/2006/relationships/image" Target="../media/image16.svg"/><Relationship Id="rId27" Type="http://schemas.openxmlformats.org/officeDocument/2006/relationships/image" Target="../media/image21.png"/></Relationships>
</file>

<file path=ppt/slides/_rels/slide1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7.xml"/><Relationship Id="rId18" Type="http://schemas.openxmlformats.org/officeDocument/2006/relationships/image" Target="../media/image14.svg"/><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16.svg"/><Relationship Id="rId7" Type="http://schemas.openxmlformats.org/officeDocument/2006/relationships/slide" Target="slide12.xml"/><Relationship Id="rId12" Type="http://schemas.openxmlformats.org/officeDocument/2006/relationships/image" Target="../media/image10.svg"/><Relationship Id="rId17" Type="http://schemas.openxmlformats.org/officeDocument/2006/relationships/image" Target="../media/image13.png"/><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slide" Target="slide6.xml"/><Relationship Id="rId20"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9.png"/><Relationship Id="rId24" Type="http://schemas.openxmlformats.org/officeDocument/2006/relationships/image" Target="../media/image20.svg"/><Relationship Id="rId5" Type="http://schemas.openxmlformats.org/officeDocument/2006/relationships/image" Target="../media/image17.png"/><Relationship Id="rId15" Type="http://schemas.openxmlformats.org/officeDocument/2006/relationships/image" Target="../media/image12.svg"/><Relationship Id="rId23" Type="http://schemas.openxmlformats.org/officeDocument/2006/relationships/image" Target="../media/image19.png"/><Relationship Id="rId10" Type="http://schemas.openxmlformats.org/officeDocument/2006/relationships/slide" Target="slide9.xml"/><Relationship Id="rId19" Type="http://schemas.openxmlformats.org/officeDocument/2006/relationships/slide" Target="slide14.xml"/><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 Id="rId22" Type="http://schemas.openxmlformats.org/officeDocument/2006/relationships/slide" Target="slide22.xml"/><Relationship Id="rId27" Type="http://schemas.openxmlformats.org/officeDocument/2006/relationships/image" Target="../media/image22.svg"/></Relationships>
</file>

<file path=ppt/slides/_rels/slide17.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7.xml"/><Relationship Id="rId18" Type="http://schemas.openxmlformats.org/officeDocument/2006/relationships/image" Target="../media/image14.svg"/><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16.svg"/><Relationship Id="rId7" Type="http://schemas.openxmlformats.org/officeDocument/2006/relationships/slide" Target="slide12.xml"/><Relationship Id="rId12" Type="http://schemas.openxmlformats.org/officeDocument/2006/relationships/image" Target="../media/image10.svg"/><Relationship Id="rId17" Type="http://schemas.openxmlformats.org/officeDocument/2006/relationships/image" Target="../media/image13.png"/><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slide" Target="slide6.xml"/><Relationship Id="rId20"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9.png"/><Relationship Id="rId24" Type="http://schemas.openxmlformats.org/officeDocument/2006/relationships/image" Target="../media/image20.svg"/><Relationship Id="rId5" Type="http://schemas.openxmlformats.org/officeDocument/2006/relationships/image" Target="../media/image17.png"/><Relationship Id="rId15" Type="http://schemas.openxmlformats.org/officeDocument/2006/relationships/image" Target="../media/image12.svg"/><Relationship Id="rId23" Type="http://schemas.openxmlformats.org/officeDocument/2006/relationships/image" Target="../media/image19.png"/><Relationship Id="rId10" Type="http://schemas.openxmlformats.org/officeDocument/2006/relationships/slide" Target="slide9.xml"/><Relationship Id="rId19" Type="http://schemas.openxmlformats.org/officeDocument/2006/relationships/slide" Target="slide14.xml"/><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 Id="rId22" Type="http://schemas.openxmlformats.org/officeDocument/2006/relationships/slide" Target="slide22.xml"/><Relationship Id="rId27" Type="http://schemas.openxmlformats.org/officeDocument/2006/relationships/image" Target="../media/image22.svg"/></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7.xml"/><Relationship Id="rId18" Type="http://schemas.openxmlformats.org/officeDocument/2006/relationships/image" Target="../media/image14.svg"/><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16.svg"/><Relationship Id="rId7" Type="http://schemas.openxmlformats.org/officeDocument/2006/relationships/slide" Target="slide12.xml"/><Relationship Id="rId12" Type="http://schemas.openxmlformats.org/officeDocument/2006/relationships/image" Target="../media/image10.svg"/><Relationship Id="rId17" Type="http://schemas.openxmlformats.org/officeDocument/2006/relationships/image" Target="../media/image13.png"/><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slide" Target="slide6.xml"/><Relationship Id="rId20"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9.png"/><Relationship Id="rId24" Type="http://schemas.openxmlformats.org/officeDocument/2006/relationships/image" Target="../media/image20.svg"/><Relationship Id="rId5" Type="http://schemas.openxmlformats.org/officeDocument/2006/relationships/image" Target="../media/image17.png"/><Relationship Id="rId15" Type="http://schemas.openxmlformats.org/officeDocument/2006/relationships/image" Target="../media/image12.svg"/><Relationship Id="rId23" Type="http://schemas.openxmlformats.org/officeDocument/2006/relationships/image" Target="../media/image19.png"/><Relationship Id="rId10" Type="http://schemas.openxmlformats.org/officeDocument/2006/relationships/slide" Target="slide9.xml"/><Relationship Id="rId19" Type="http://schemas.openxmlformats.org/officeDocument/2006/relationships/slide" Target="slide14.xml"/><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 Id="rId22" Type="http://schemas.openxmlformats.org/officeDocument/2006/relationships/slide" Target="slide22.xml"/><Relationship Id="rId27" Type="http://schemas.openxmlformats.org/officeDocument/2006/relationships/image" Target="../media/image22.sv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slide" Target="slide9.xml"/><Relationship Id="rId18" Type="http://schemas.openxmlformats.org/officeDocument/2006/relationships/image" Target="../media/image12.svg"/><Relationship Id="rId26" Type="http://schemas.openxmlformats.org/officeDocument/2006/relationships/image" Target="../media/image19.png"/><Relationship Id="rId3" Type="http://schemas.openxmlformats.org/officeDocument/2006/relationships/image" Target="../media/image31.jpeg"/><Relationship Id="rId21" Type="http://schemas.openxmlformats.org/officeDocument/2006/relationships/image" Target="../media/image14.svg"/><Relationship Id="rId7" Type="http://schemas.openxmlformats.org/officeDocument/2006/relationships/slide" Target="slide4.xml"/><Relationship Id="rId12" Type="http://schemas.openxmlformats.org/officeDocument/2006/relationships/image" Target="../media/image8.svg"/><Relationship Id="rId17" Type="http://schemas.openxmlformats.org/officeDocument/2006/relationships/image" Target="../media/image11.png"/><Relationship Id="rId25" Type="http://schemas.openxmlformats.org/officeDocument/2006/relationships/slide" Target="slide22.xml"/><Relationship Id="rId2" Type="http://schemas.openxmlformats.org/officeDocument/2006/relationships/slideLayout" Target="../slideLayouts/slideLayout7.xml"/><Relationship Id="rId16" Type="http://schemas.openxmlformats.org/officeDocument/2006/relationships/slide" Target="slide17.xml"/><Relationship Id="rId20" Type="http://schemas.openxmlformats.org/officeDocument/2006/relationships/image" Target="../media/image13.png"/><Relationship Id="rId29" Type="http://schemas.openxmlformats.org/officeDocument/2006/relationships/image" Target="../media/image21.png"/><Relationship Id="rId1" Type="http://schemas.openxmlformats.org/officeDocument/2006/relationships/video" Target="https://www.youtube.com/embed/1-dDoA9V2rs" TargetMode="External"/><Relationship Id="rId6" Type="http://schemas.openxmlformats.org/officeDocument/2006/relationships/image" Target="../media/image6.svg"/><Relationship Id="rId11" Type="http://schemas.openxmlformats.org/officeDocument/2006/relationships/image" Target="../media/image7.png"/><Relationship Id="rId24" Type="http://schemas.openxmlformats.org/officeDocument/2006/relationships/image" Target="../media/image16.svg"/><Relationship Id="rId5" Type="http://schemas.openxmlformats.org/officeDocument/2006/relationships/image" Target="../media/image5.png"/><Relationship Id="rId15" Type="http://schemas.openxmlformats.org/officeDocument/2006/relationships/image" Target="../media/image10.svg"/><Relationship Id="rId23" Type="http://schemas.openxmlformats.org/officeDocument/2006/relationships/image" Target="../media/image15.png"/><Relationship Id="rId28" Type="http://schemas.openxmlformats.org/officeDocument/2006/relationships/slide" Target="slide21.xml"/><Relationship Id="rId10" Type="http://schemas.openxmlformats.org/officeDocument/2006/relationships/slide" Target="slide12.xml"/><Relationship Id="rId19" Type="http://schemas.openxmlformats.org/officeDocument/2006/relationships/slide" Target="slide6.xml"/><Relationship Id="rId4" Type="http://schemas.openxmlformats.org/officeDocument/2006/relationships/hyperlink" Target="https://www.youtube.com/yt/press/statistics.html" TargetMode="External"/><Relationship Id="rId9" Type="http://schemas.openxmlformats.org/officeDocument/2006/relationships/image" Target="../media/image18.svg"/><Relationship Id="rId14" Type="http://schemas.openxmlformats.org/officeDocument/2006/relationships/image" Target="../media/image9.png"/><Relationship Id="rId22" Type="http://schemas.openxmlformats.org/officeDocument/2006/relationships/slide" Target="slide14.xml"/><Relationship Id="rId27" Type="http://schemas.openxmlformats.org/officeDocument/2006/relationships/image" Target="../media/image20.svg"/><Relationship Id="rId30" Type="http://schemas.openxmlformats.org/officeDocument/2006/relationships/image" Target="../media/image22.sv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slide" Target="slide17.xml"/><Relationship Id="rId13" Type="http://schemas.openxmlformats.org/officeDocument/2006/relationships/image" Target="../media/image14.svg"/><Relationship Id="rId18" Type="http://schemas.openxmlformats.org/officeDocument/2006/relationships/image" Target="../media/image19.png"/><Relationship Id="rId26" Type="http://schemas.openxmlformats.org/officeDocument/2006/relationships/image" Target="../media/image17.png"/><Relationship Id="rId3" Type="http://schemas.openxmlformats.org/officeDocument/2006/relationships/image" Target="../media/image7.png"/><Relationship Id="rId21" Type="http://schemas.openxmlformats.org/officeDocument/2006/relationships/image" Target="../media/image21.png"/><Relationship Id="rId7" Type="http://schemas.openxmlformats.org/officeDocument/2006/relationships/image" Target="../media/image10.svg"/><Relationship Id="rId12" Type="http://schemas.openxmlformats.org/officeDocument/2006/relationships/image" Target="../media/image13.png"/><Relationship Id="rId17" Type="http://schemas.openxmlformats.org/officeDocument/2006/relationships/slide" Target="slide22.xml"/><Relationship Id="rId25" Type="http://schemas.openxmlformats.org/officeDocument/2006/relationships/slide" Target="slide4.xml"/><Relationship Id="rId2" Type="http://schemas.openxmlformats.org/officeDocument/2006/relationships/slide" Target="slide12.xml"/><Relationship Id="rId16" Type="http://schemas.openxmlformats.org/officeDocument/2006/relationships/image" Target="../media/image16.svg"/><Relationship Id="rId20" Type="http://schemas.openxmlformats.org/officeDocument/2006/relationships/slide" Target="slide21.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slide" Target="slide6.xml"/><Relationship Id="rId24" Type="http://schemas.openxmlformats.org/officeDocument/2006/relationships/image" Target="../media/image6.svg"/><Relationship Id="rId5" Type="http://schemas.openxmlformats.org/officeDocument/2006/relationships/slide" Target="slide9.xml"/><Relationship Id="rId15" Type="http://schemas.openxmlformats.org/officeDocument/2006/relationships/image" Target="../media/image15.png"/><Relationship Id="rId23" Type="http://schemas.openxmlformats.org/officeDocument/2006/relationships/image" Target="../media/image5.png"/><Relationship Id="rId10" Type="http://schemas.openxmlformats.org/officeDocument/2006/relationships/image" Target="../media/image12.svg"/><Relationship Id="rId19" Type="http://schemas.openxmlformats.org/officeDocument/2006/relationships/image" Target="../media/image20.svg"/><Relationship Id="rId4" Type="http://schemas.openxmlformats.org/officeDocument/2006/relationships/image" Target="../media/image8.svg"/><Relationship Id="rId9" Type="http://schemas.openxmlformats.org/officeDocument/2006/relationships/image" Target="../media/image11.png"/><Relationship Id="rId14" Type="http://schemas.openxmlformats.org/officeDocument/2006/relationships/slide" Target="slide14.xml"/><Relationship Id="rId22" Type="http://schemas.openxmlformats.org/officeDocument/2006/relationships/image" Target="../media/image22.svg"/><Relationship Id="rId27" Type="http://schemas.openxmlformats.org/officeDocument/2006/relationships/image" Target="../media/image18.svg"/></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7.xml"/><Relationship Id="rId18" Type="http://schemas.openxmlformats.org/officeDocument/2006/relationships/image" Target="../media/image14.svg"/><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16.svg"/><Relationship Id="rId7" Type="http://schemas.openxmlformats.org/officeDocument/2006/relationships/slide" Target="slide12.xml"/><Relationship Id="rId12" Type="http://schemas.openxmlformats.org/officeDocument/2006/relationships/image" Target="../media/image10.svg"/><Relationship Id="rId17" Type="http://schemas.openxmlformats.org/officeDocument/2006/relationships/image" Target="../media/image13.png"/><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slide" Target="slide6.xml"/><Relationship Id="rId20"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9.png"/><Relationship Id="rId24" Type="http://schemas.openxmlformats.org/officeDocument/2006/relationships/image" Target="../media/image20.svg"/><Relationship Id="rId5" Type="http://schemas.openxmlformats.org/officeDocument/2006/relationships/image" Target="../media/image17.png"/><Relationship Id="rId15" Type="http://schemas.openxmlformats.org/officeDocument/2006/relationships/image" Target="../media/image12.svg"/><Relationship Id="rId23" Type="http://schemas.openxmlformats.org/officeDocument/2006/relationships/image" Target="../media/image19.png"/><Relationship Id="rId10" Type="http://schemas.openxmlformats.org/officeDocument/2006/relationships/slide" Target="slide9.xml"/><Relationship Id="rId19" Type="http://schemas.openxmlformats.org/officeDocument/2006/relationships/slide" Target="slide14.xml"/><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 Id="rId22" Type="http://schemas.openxmlformats.org/officeDocument/2006/relationships/slide" Target="slide22.xml"/><Relationship Id="rId27" Type="http://schemas.openxmlformats.org/officeDocument/2006/relationships/image" Target="../media/image22.svg"/></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7.xml"/><Relationship Id="rId18" Type="http://schemas.openxmlformats.org/officeDocument/2006/relationships/image" Target="../media/image14.svg"/><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16.svg"/><Relationship Id="rId7" Type="http://schemas.openxmlformats.org/officeDocument/2006/relationships/slide" Target="slide12.xml"/><Relationship Id="rId12" Type="http://schemas.openxmlformats.org/officeDocument/2006/relationships/image" Target="../media/image10.svg"/><Relationship Id="rId17" Type="http://schemas.openxmlformats.org/officeDocument/2006/relationships/image" Target="../media/image13.png"/><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slide" Target="slide6.xml"/><Relationship Id="rId20"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9.png"/><Relationship Id="rId24" Type="http://schemas.openxmlformats.org/officeDocument/2006/relationships/image" Target="../media/image20.svg"/><Relationship Id="rId5" Type="http://schemas.openxmlformats.org/officeDocument/2006/relationships/image" Target="../media/image17.png"/><Relationship Id="rId15" Type="http://schemas.openxmlformats.org/officeDocument/2006/relationships/image" Target="../media/image12.svg"/><Relationship Id="rId23" Type="http://schemas.openxmlformats.org/officeDocument/2006/relationships/image" Target="../media/image19.png"/><Relationship Id="rId10" Type="http://schemas.openxmlformats.org/officeDocument/2006/relationships/slide" Target="slide9.xml"/><Relationship Id="rId19" Type="http://schemas.openxmlformats.org/officeDocument/2006/relationships/slide" Target="slide14.xml"/><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 Id="rId22" Type="http://schemas.openxmlformats.org/officeDocument/2006/relationships/slide" Target="slide22.xml"/><Relationship Id="rId27" Type="http://schemas.openxmlformats.org/officeDocument/2006/relationships/image" Target="../media/image22.svg"/></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7.xml"/><Relationship Id="rId18" Type="http://schemas.openxmlformats.org/officeDocument/2006/relationships/image" Target="../media/image14.svg"/><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16.svg"/><Relationship Id="rId7" Type="http://schemas.openxmlformats.org/officeDocument/2006/relationships/slide" Target="slide12.xml"/><Relationship Id="rId12" Type="http://schemas.openxmlformats.org/officeDocument/2006/relationships/image" Target="../media/image10.svg"/><Relationship Id="rId17" Type="http://schemas.openxmlformats.org/officeDocument/2006/relationships/image" Target="../media/image13.png"/><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slide" Target="slide6.xml"/><Relationship Id="rId20"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9.png"/><Relationship Id="rId24" Type="http://schemas.openxmlformats.org/officeDocument/2006/relationships/image" Target="../media/image20.svg"/><Relationship Id="rId5" Type="http://schemas.openxmlformats.org/officeDocument/2006/relationships/image" Target="../media/image17.png"/><Relationship Id="rId15" Type="http://schemas.openxmlformats.org/officeDocument/2006/relationships/image" Target="../media/image12.svg"/><Relationship Id="rId23" Type="http://schemas.openxmlformats.org/officeDocument/2006/relationships/image" Target="../media/image19.png"/><Relationship Id="rId10" Type="http://schemas.openxmlformats.org/officeDocument/2006/relationships/slide" Target="slide9.xml"/><Relationship Id="rId19" Type="http://schemas.openxmlformats.org/officeDocument/2006/relationships/slide" Target="slide14.xml"/><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 Id="rId22" Type="http://schemas.openxmlformats.org/officeDocument/2006/relationships/slide" Target="slide22.xml"/><Relationship Id="rId27" Type="http://schemas.openxmlformats.org/officeDocument/2006/relationships/image" Target="../media/image22.svg"/></Relationships>
</file>

<file path=ppt/slides/_rels/slide24.xml.rels><?xml version="1.0" encoding="UTF-8" standalone="yes"?>
<Relationships xmlns="http://schemas.openxmlformats.org/package/2006/relationships"><Relationship Id="rId8" Type="http://schemas.openxmlformats.org/officeDocument/2006/relationships/hyperlink" Target="https://www.warnerbros.com/sites/default/files/styles/key_art_270x400/public/lord_of_rings_return_of_king_keyart.jpg?itok=Nm8uIKID" TargetMode="External"/><Relationship Id="rId13" Type="http://schemas.openxmlformats.org/officeDocument/2006/relationships/hyperlink" Target="https://upload.wikimedia.org/wikipedia/commons/thumb/7/78/Stiftskirche_Melk_Deckenfresko_Langhaus_Mittelfeld.JPG/1280px-Stiftskirche_Melk_Deckenfresko_Langhaus_Mittelfeld.JPG" TargetMode="External"/><Relationship Id="rId3" Type="http://schemas.openxmlformats.org/officeDocument/2006/relationships/image" Target="../media/image6.svg"/><Relationship Id="rId7" Type="http://schemas.openxmlformats.org/officeDocument/2006/relationships/hyperlink" Target="https://www.warnerbros.com/sites/default/files/styles/key_art_270x400/public/lord_of_rings_fellowship_of_ring_keyart.jpg?itok=SWJPEchf" TargetMode="External"/><Relationship Id="rId12" Type="http://schemas.openxmlformats.org/officeDocument/2006/relationships/hyperlink" Target="https://upload.wikimedia.org/wikipedia/commons/b/b0/Victory_at_Sea_-_title_card.jpg" TargetMode="Externa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hyperlink" Target="https://upload.wikimedia.org/wikipedia/commons/4/47/Pinocchio_title_card.png" TargetMode="External"/><Relationship Id="rId5" Type="http://schemas.openxmlformats.org/officeDocument/2006/relationships/image" Target="../media/image17.png"/><Relationship Id="rId10" Type="http://schemas.openxmlformats.org/officeDocument/2006/relationships/hyperlink" Target="https://upload.wikimedia.org/wikipedia/commons/d/d1/ASCII-7_table.gif" TargetMode="External"/><Relationship Id="rId4" Type="http://schemas.openxmlformats.org/officeDocument/2006/relationships/slide" Target="slide4.xml"/><Relationship Id="rId9" Type="http://schemas.openxmlformats.org/officeDocument/2006/relationships/hyperlink" Target="https://www.warnerbros.com/sites/default/files/styles/key_art_270x400/public/lord_of_rings_two_towers_keyart.jpg?itok=052DS9KN" TargetMode="External"/><Relationship Id="rId14" Type="http://schemas.openxmlformats.org/officeDocument/2006/relationships/hyperlink" Target="https://upload.wikimedia.org/wikipedia/commons/d/d2/2007-01-13_Cat_in_a_box_(8652495133).jpg"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archive.org/details/Classical_Sampler-9615/Kevin_MacLeod_-_The_Endless.mp3" TargetMode="External"/><Relationship Id="rId2" Type="http://schemas.openxmlformats.org/officeDocument/2006/relationships/hyperlink" Target="https://archive.org/details/Classical_Sampler-9615/Kevin_MacLeod_-_Also_Sprach_Zarathustra.mp3" TargetMode="External"/><Relationship Id="rId1" Type="http://schemas.openxmlformats.org/officeDocument/2006/relationships/slideLayout" Target="../slideLayouts/slideLayout7.xml"/><Relationship Id="rId4" Type="http://schemas.openxmlformats.org/officeDocument/2006/relationships/hyperlink" Target="https://upload.wikimedia.org/wikipedia/commons/8/8b/Phi_Phenomenon.gi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slide" Target="slide9.xml"/><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slide" Target="slide14.xml"/><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slide" Target="slide12.xml"/><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image" Target="../media/image18.svg"/><Relationship Id="rId20" Type="http://schemas.openxmlformats.org/officeDocument/2006/relationships/slide" Target="slide6.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4.svg"/><Relationship Id="rId24" Type="http://schemas.openxmlformats.org/officeDocument/2006/relationships/image" Target="../media/image20.svg"/><Relationship Id="rId5" Type="http://schemas.openxmlformats.org/officeDocument/2006/relationships/image" Target="../media/image8.svg"/><Relationship Id="rId15" Type="http://schemas.openxmlformats.org/officeDocument/2006/relationships/image" Target="../media/image17.png"/><Relationship Id="rId23" Type="http://schemas.openxmlformats.org/officeDocument/2006/relationships/image" Target="../media/image19.png"/><Relationship Id="rId10" Type="http://schemas.openxmlformats.org/officeDocument/2006/relationships/image" Target="../media/image13.png"/><Relationship Id="rId19" Type="http://schemas.openxmlformats.org/officeDocument/2006/relationships/slide" Target="slide17.xml"/><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slide" Target="slide4.xml"/><Relationship Id="rId22" Type="http://schemas.openxmlformats.org/officeDocument/2006/relationships/slide" Target="slide22.xml"/><Relationship Id="rId27" Type="http://schemas.openxmlformats.org/officeDocument/2006/relationships/image" Target="../media/image22.svg"/></Relationships>
</file>

<file path=ppt/slides/_rels/slide5.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sv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7.xml"/><Relationship Id="rId18" Type="http://schemas.openxmlformats.org/officeDocument/2006/relationships/image" Target="../media/image14.svg"/><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16.svg"/><Relationship Id="rId7" Type="http://schemas.openxmlformats.org/officeDocument/2006/relationships/slide" Target="slide12.xml"/><Relationship Id="rId12" Type="http://schemas.openxmlformats.org/officeDocument/2006/relationships/image" Target="../media/image10.svg"/><Relationship Id="rId17" Type="http://schemas.openxmlformats.org/officeDocument/2006/relationships/image" Target="../media/image13.png"/><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slide" Target="slide6.xml"/><Relationship Id="rId20"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9.png"/><Relationship Id="rId24" Type="http://schemas.openxmlformats.org/officeDocument/2006/relationships/image" Target="../media/image20.svg"/><Relationship Id="rId5" Type="http://schemas.openxmlformats.org/officeDocument/2006/relationships/image" Target="../media/image17.png"/><Relationship Id="rId15" Type="http://schemas.openxmlformats.org/officeDocument/2006/relationships/image" Target="../media/image12.svg"/><Relationship Id="rId23" Type="http://schemas.openxmlformats.org/officeDocument/2006/relationships/image" Target="../media/image19.png"/><Relationship Id="rId10" Type="http://schemas.openxmlformats.org/officeDocument/2006/relationships/slide" Target="slide9.xml"/><Relationship Id="rId19" Type="http://schemas.openxmlformats.org/officeDocument/2006/relationships/slide" Target="slide14.xml"/><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 Id="rId22" Type="http://schemas.openxmlformats.org/officeDocument/2006/relationships/slide" Target="slide22.xml"/><Relationship Id="rId27" Type="http://schemas.openxmlformats.org/officeDocument/2006/relationships/image" Target="../media/image22.sv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7.xml"/><Relationship Id="rId18" Type="http://schemas.openxmlformats.org/officeDocument/2006/relationships/image" Target="../media/image14.svg"/><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16.svg"/><Relationship Id="rId7" Type="http://schemas.openxmlformats.org/officeDocument/2006/relationships/slide" Target="slide12.xml"/><Relationship Id="rId12" Type="http://schemas.openxmlformats.org/officeDocument/2006/relationships/image" Target="../media/image10.svg"/><Relationship Id="rId17" Type="http://schemas.openxmlformats.org/officeDocument/2006/relationships/image" Target="../media/image13.png"/><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slide" Target="slide6.xml"/><Relationship Id="rId20"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9.png"/><Relationship Id="rId24" Type="http://schemas.openxmlformats.org/officeDocument/2006/relationships/image" Target="../media/image20.svg"/><Relationship Id="rId5" Type="http://schemas.openxmlformats.org/officeDocument/2006/relationships/image" Target="../media/image17.png"/><Relationship Id="rId15" Type="http://schemas.openxmlformats.org/officeDocument/2006/relationships/image" Target="../media/image12.svg"/><Relationship Id="rId23" Type="http://schemas.openxmlformats.org/officeDocument/2006/relationships/image" Target="../media/image19.png"/><Relationship Id="rId28" Type="http://schemas.openxmlformats.org/officeDocument/2006/relationships/image" Target="../media/image23.gif"/><Relationship Id="rId10" Type="http://schemas.openxmlformats.org/officeDocument/2006/relationships/slide" Target="slide9.xml"/><Relationship Id="rId19" Type="http://schemas.openxmlformats.org/officeDocument/2006/relationships/slide" Target="slide14.xml"/><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 Id="rId22" Type="http://schemas.openxmlformats.org/officeDocument/2006/relationships/slide" Target="slide22.xml"/><Relationship Id="rId27" Type="http://schemas.openxmlformats.org/officeDocument/2006/relationships/image" Target="../media/image22.svg"/></Relationships>
</file>

<file path=ppt/slides/_rels/slide8.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9.png"/><Relationship Id="rId18" Type="http://schemas.openxmlformats.org/officeDocument/2006/relationships/slide" Target="slide6.xml"/><Relationship Id="rId26" Type="http://schemas.openxmlformats.org/officeDocument/2006/relationships/image" Target="../media/image20.svg"/><Relationship Id="rId3" Type="http://schemas.openxmlformats.org/officeDocument/2006/relationships/image" Target="../media/image25.png"/><Relationship Id="rId21" Type="http://schemas.openxmlformats.org/officeDocument/2006/relationships/slide" Target="slide14.xml"/><Relationship Id="rId7" Type="http://schemas.openxmlformats.org/officeDocument/2006/relationships/image" Target="../media/image17.png"/><Relationship Id="rId12" Type="http://schemas.openxmlformats.org/officeDocument/2006/relationships/slide" Target="slide9.xml"/><Relationship Id="rId17" Type="http://schemas.openxmlformats.org/officeDocument/2006/relationships/image" Target="../media/image12.svg"/><Relationship Id="rId25" Type="http://schemas.openxmlformats.org/officeDocument/2006/relationships/image" Target="../media/image19.png"/><Relationship Id="rId2" Type="http://schemas.openxmlformats.org/officeDocument/2006/relationships/image" Target="../media/image24.jpeg"/><Relationship Id="rId16" Type="http://schemas.openxmlformats.org/officeDocument/2006/relationships/image" Target="../media/image11.png"/><Relationship Id="rId20" Type="http://schemas.openxmlformats.org/officeDocument/2006/relationships/image" Target="../media/image14.svg"/><Relationship Id="rId29" Type="http://schemas.openxmlformats.org/officeDocument/2006/relationships/image" Target="../media/image22.svg"/><Relationship Id="rId1" Type="http://schemas.openxmlformats.org/officeDocument/2006/relationships/slideLayout" Target="../slideLayouts/slideLayout7.xml"/><Relationship Id="rId6" Type="http://schemas.openxmlformats.org/officeDocument/2006/relationships/slide" Target="slide4.xml"/><Relationship Id="rId11" Type="http://schemas.openxmlformats.org/officeDocument/2006/relationships/image" Target="../media/image8.svg"/><Relationship Id="rId24" Type="http://schemas.openxmlformats.org/officeDocument/2006/relationships/slide" Target="slide22.xml"/><Relationship Id="rId5" Type="http://schemas.openxmlformats.org/officeDocument/2006/relationships/image" Target="../media/image6.svg"/><Relationship Id="rId15" Type="http://schemas.openxmlformats.org/officeDocument/2006/relationships/slide" Target="slide17.xml"/><Relationship Id="rId23" Type="http://schemas.openxmlformats.org/officeDocument/2006/relationships/image" Target="../media/image16.svg"/><Relationship Id="rId28" Type="http://schemas.openxmlformats.org/officeDocument/2006/relationships/image" Target="../media/image21.png"/><Relationship Id="rId10" Type="http://schemas.openxmlformats.org/officeDocument/2006/relationships/image" Target="../media/image7.png"/><Relationship Id="rId19"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slide" Target="slide12.xml"/><Relationship Id="rId14" Type="http://schemas.openxmlformats.org/officeDocument/2006/relationships/image" Target="../media/image10.svg"/><Relationship Id="rId22" Type="http://schemas.openxmlformats.org/officeDocument/2006/relationships/image" Target="../media/image15.png"/><Relationship Id="rId27" Type="http://schemas.openxmlformats.org/officeDocument/2006/relationships/slide" Target="slide21.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7.xml"/><Relationship Id="rId18" Type="http://schemas.openxmlformats.org/officeDocument/2006/relationships/image" Target="../media/image14.svg"/><Relationship Id="rId26"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16.svg"/><Relationship Id="rId7" Type="http://schemas.openxmlformats.org/officeDocument/2006/relationships/slide" Target="slide12.xml"/><Relationship Id="rId12" Type="http://schemas.openxmlformats.org/officeDocument/2006/relationships/image" Target="../media/image10.svg"/><Relationship Id="rId17" Type="http://schemas.openxmlformats.org/officeDocument/2006/relationships/image" Target="../media/image13.png"/><Relationship Id="rId25" Type="http://schemas.openxmlformats.org/officeDocument/2006/relationships/slide" Target="slide21.xml"/><Relationship Id="rId2" Type="http://schemas.openxmlformats.org/officeDocument/2006/relationships/image" Target="../media/image5.png"/><Relationship Id="rId16" Type="http://schemas.openxmlformats.org/officeDocument/2006/relationships/slide" Target="slide6.xml"/><Relationship Id="rId20"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9.png"/><Relationship Id="rId24" Type="http://schemas.openxmlformats.org/officeDocument/2006/relationships/image" Target="../media/image20.svg"/><Relationship Id="rId5" Type="http://schemas.openxmlformats.org/officeDocument/2006/relationships/image" Target="../media/image17.png"/><Relationship Id="rId15" Type="http://schemas.openxmlformats.org/officeDocument/2006/relationships/image" Target="../media/image12.svg"/><Relationship Id="rId23" Type="http://schemas.openxmlformats.org/officeDocument/2006/relationships/image" Target="../media/image19.png"/><Relationship Id="rId10" Type="http://schemas.openxmlformats.org/officeDocument/2006/relationships/slide" Target="slide9.xml"/><Relationship Id="rId19" Type="http://schemas.openxmlformats.org/officeDocument/2006/relationships/slide" Target="slide14.xml"/><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 Id="rId22" Type="http://schemas.openxmlformats.org/officeDocument/2006/relationships/slide" Target="slide22.xml"/><Relationship Id="rId27" Type="http://schemas.openxmlformats.org/officeDocument/2006/relationships/image" Target="../media/image2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609725" y="1785938"/>
            <a:ext cx="8972550" cy="3286125"/>
          </a:xfrm>
          <a:prstGeom prst="rect">
            <a:avLst/>
          </a:prstGeom>
          <a:solidFill>
            <a:srgbClr val="B2121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2781631" y="2438698"/>
            <a:ext cx="6628738"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solidFill>
                  <a:schemeClr val="accent4"/>
                </a:solidFill>
                <a:effectLst>
                  <a:outerShdw dist="38100" dir="2640000" algn="bl" rotWithShape="0">
                    <a:schemeClr val="accent1"/>
                  </a:outerShdw>
                </a:effectLst>
                <a:latin typeface="Bauhaus 93" panose="04030905020B02020C02" pitchFamily="82" charset="0"/>
              </a:rPr>
              <a:t>Multimedia and You!</a:t>
            </a:r>
          </a:p>
        </p:txBody>
      </p:sp>
      <p:sp>
        <p:nvSpPr>
          <p:cNvPr id="4" name="TextBox 3"/>
          <p:cNvSpPr txBox="1"/>
          <p:nvPr/>
        </p:nvSpPr>
        <p:spPr>
          <a:xfrm>
            <a:off x="2338388" y="3244334"/>
            <a:ext cx="7515225" cy="954107"/>
          </a:xfrm>
          <a:prstGeom prst="rect">
            <a:avLst/>
          </a:prstGeom>
          <a:noFill/>
        </p:spPr>
        <p:txBody>
          <a:bodyPr wrap="square" rtlCol="0">
            <a:spAutoFit/>
          </a:bodyPr>
          <a:lstStyle/>
          <a:p>
            <a:pPr algn="ctr"/>
            <a:r>
              <a:rPr lang="en-US" sz="2800" dirty="0">
                <a:latin typeface="Elephant" panose="02020904090505020303" pitchFamily="18" charset="0"/>
              </a:rPr>
              <a:t>A crash course on the basic elements of multimedia</a:t>
            </a:r>
          </a:p>
        </p:txBody>
      </p:sp>
    </p:spTree>
    <p:extLst>
      <p:ext uri="{BB962C8B-B14F-4D97-AF65-F5344CB8AC3E}">
        <p14:creationId xmlns:p14="http://schemas.microsoft.com/office/powerpoint/2010/main" val="1434634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sp>
        <p:nvSpPr>
          <p:cNvPr id="12" name="Rectangle 11"/>
          <p:cNvSpPr/>
          <p:nvPr/>
        </p:nvSpPr>
        <p:spPr>
          <a:xfrm>
            <a:off x="1362554" y="241443"/>
            <a:ext cx="9438795" cy="2186432"/>
          </a:xfrm>
          <a:prstGeom prst="rect">
            <a:avLst/>
          </a:prstGeom>
        </p:spPr>
        <p:txBody>
          <a:bodyPr wrap="square">
            <a:spAutoFit/>
          </a:bodyPr>
          <a:lstStyle/>
          <a:p>
            <a:pPr>
              <a:lnSpc>
                <a:spcPct val="107000"/>
              </a:lnSpc>
              <a:spcBef>
                <a:spcPts val="1800"/>
              </a:spcBef>
              <a:spcAft>
                <a:spcPts val="1800"/>
              </a:spcAft>
            </a:pPr>
            <a:r>
              <a:rPr lang="en-US" sz="2000" dirty="0">
                <a:latin typeface="Palatino Linotype" panose="02040502050505030304" pitchFamily="18" charset="0"/>
                <a:ea typeface="Times New Roman" panose="02020603050405020304" pitchFamily="18" charset="0"/>
                <a:cs typeface="Arial" panose="020B0604020202020204" pitchFamily="34" charset="0"/>
              </a:rPr>
              <a:t>Technically, it is important to distinguish between the two methods images are rendered by a computer, bitmaps and vector drawings.</a:t>
            </a:r>
            <a:endParaRPr lang="en-US" sz="2000" dirty="0">
              <a:latin typeface="Palatino Linotype" panose="02040502050505030304" pitchFamily="18" charset="0"/>
              <a:ea typeface="Times New Roman" panose="02020603050405020304" pitchFamily="18" charset="0"/>
              <a:cs typeface="Times New Roman" panose="02020603050405020304" pitchFamily="18" charset="0"/>
            </a:endParaRPr>
          </a:p>
          <a:p>
            <a:pPr>
              <a:lnSpc>
                <a:spcPct val="107000"/>
              </a:lnSpc>
              <a:spcBef>
                <a:spcPts val="1800"/>
              </a:spcBef>
              <a:spcAft>
                <a:spcPts val="1800"/>
              </a:spcAft>
            </a:pPr>
            <a:r>
              <a:rPr lang="en-US" sz="2000" dirty="0">
                <a:latin typeface="Palatino Linotype" panose="02040502050505030304" pitchFamily="18" charset="0"/>
                <a:ea typeface="Times New Roman" panose="02020603050405020304" pitchFamily="18" charset="0"/>
                <a:cs typeface="Arial" panose="020B0604020202020204" pitchFamily="34" charset="0"/>
              </a:rPr>
              <a:t>Bitmaps are collections of colors that are rendered in a rectangular grid by on screen pixels. They can require a lot of memory to store the picture information as the physical dimensions of the image increases.</a:t>
            </a:r>
            <a:endParaRPr lang="en-US" sz="2000" dirty="0">
              <a:effectLst/>
              <a:latin typeface="Palatino Linotype" panose="02040502050505030304" pitchFamily="18" charset="0"/>
              <a:ea typeface="Calibri" panose="020F0502020204030204" pitchFamily="34" charset="0"/>
              <a:cs typeface="Times New Roman" panose="02020603050405020304" pitchFamily="18" charset="0"/>
            </a:endParaRPr>
          </a:p>
        </p:txBody>
      </p:sp>
      <p:pic>
        <p:nvPicPr>
          <p:cNvPr id="13" name="Graphic 12" descr="Speakers">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4543" y="6422254"/>
            <a:ext cx="496657" cy="496657"/>
          </a:xfrm>
          <a:prstGeom prst="rect">
            <a:avLst/>
          </a:prstGeom>
        </p:spPr>
      </p:pic>
      <p:pic>
        <p:nvPicPr>
          <p:cNvPr id="14" name="Graphic 13" descr="Camera">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93409" y="6412215"/>
            <a:ext cx="457779" cy="457779"/>
          </a:xfrm>
          <a:prstGeom prst="rect">
            <a:avLst/>
          </a:prstGeom>
        </p:spPr>
      </p:pic>
      <p:pic>
        <p:nvPicPr>
          <p:cNvPr id="15" name="Graphic 14" descr="Play">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25084" y="6466237"/>
            <a:ext cx="369605" cy="369605"/>
          </a:xfrm>
          <a:prstGeom prst="rect">
            <a:avLst/>
          </a:prstGeom>
        </p:spPr>
      </p:pic>
      <p:pic>
        <p:nvPicPr>
          <p:cNvPr id="16" name="Graphic 15" descr="Document">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18909" y="6422254"/>
            <a:ext cx="381146" cy="381146"/>
          </a:xfrm>
          <a:prstGeom prst="rect">
            <a:avLst/>
          </a:prstGeom>
        </p:spPr>
      </p:pic>
      <p:pic>
        <p:nvPicPr>
          <p:cNvPr id="17" name="Graphic 16" descr="Film reel">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34555" y="6376869"/>
            <a:ext cx="497175" cy="497175"/>
          </a:xfrm>
          <a:prstGeom prst="rect">
            <a:avLst/>
          </a:prstGeom>
        </p:spPr>
      </p:pic>
      <p:pic>
        <p:nvPicPr>
          <p:cNvPr id="18" name="Graphic 17"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19" name="Graphic 18"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pic>
        <p:nvPicPr>
          <p:cNvPr id="4098" name="Picture 2" descr="https://upload.wikimedia.org/wikipedia/commons/thumb/7/78/Stiftskirche_Melk_Deckenfresko_Langhaus_Mittelfeld.JPG/1280px-Stiftskirche_Melk_Deckenfresko_Langhaus_Mittelfeld.JPG"/>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316076" y="3303131"/>
            <a:ext cx="4665782" cy="31090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29"/>
          <a:stretch>
            <a:fillRect/>
          </a:stretch>
        </p:blipFill>
        <p:spPr>
          <a:xfrm>
            <a:off x="6918534" y="3221340"/>
            <a:ext cx="4733925" cy="3190875"/>
          </a:xfrm>
          <a:prstGeom prst="rect">
            <a:avLst/>
          </a:prstGeom>
        </p:spPr>
      </p:pic>
      <p:sp>
        <p:nvSpPr>
          <p:cNvPr id="8" name="TextBox 7"/>
          <p:cNvSpPr txBox="1"/>
          <p:nvPr/>
        </p:nvSpPr>
        <p:spPr>
          <a:xfrm>
            <a:off x="1076271" y="2520987"/>
            <a:ext cx="9449280" cy="646331"/>
          </a:xfrm>
          <a:prstGeom prst="rect">
            <a:avLst/>
          </a:prstGeom>
          <a:noFill/>
        </p:spPr>
        <p:txBody>
          <a:bodyPr wrap="square" rtlCol="0">
            <a:spAutoFit/>
          </a:bodyPr>
          <a:lstStyle/>
          <a:p>
            <a:r>
              <a:rPr lang="en-US" dirty="0"/>
              <a:t>Beautiful, right? But as we look closer we can see the grid of colored squares(or bitmap) that the computer uses to make up the image.</a:t>
            </a:r>
          </a:p>
        </p:txBody>
      </p:sp>
    </p:spTree>
    <p:extLst>
      <p:ext uri="{BB962C8B-B14F-4D97-AF65-F5344CB8AC3E}">
        <p14:creationId xmlns:p14="http://schemas.microsoft.com/office/powerpoint/2010/main" val="3353146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0276" y="455938"/>
            <a:ext cx="7458075" cy="2051267"/>
          </a:xfrm>
          <a:prstGeom prst="rect">
            <a:avLst/>
          </a:prstGeom>
        </p:spPr>
        <p:txBody>
          <a:bodyPr wrap="square">
            <a:spAutoFit/>
          </a:bodyPr>
          <a:lstStyle/>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Vector images are stored as a series of instructions about how the image is to be drawn. These images can scale from the size of a logo on a business card up to the size of an advertisement on the side of a skyscraper with no loss in image clarity.</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pic>
        <p:nvPicPr>
          <p:cNvPr id="5" name="Graphic 4" descr="Speakers">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4543" y="6422254"/>
            <a:ext cx="496657" cy="496657"/>
          </a:xfrm>
          <a:prstGeom prst="rect">
            <a:avLst/>
          </a:prstGeom>
        </p:spPr>
      </p:pic>
      <p:pic>
        <p:nvPicPr>
          <p:cNvPr id="6" name="Graphic 5" descr="Camera">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93409" y="6412215"/>
            <a:ext cx="457779" cy="457779"/>
          </a:xfrm>
          <a:prstGeom prst="rect">
            <a:avLst/>
          </a:prstGeom>
        </p:spPr>
      </p:pic>
      <p:pic>
        <p:nvPicPr>
          <p:cNvPr id="7" name="Graphic 6" descr="Play">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25084" y="6466237"/>
            <a:ext cx="369605" cy="369605"/>
          </a:xfrm>
          <a:prstGeom prst="rect">
            <a:avLst/>
          </a:prstGeom>
        </p:spPr>
      </p:pic>
      <p:pic>
        <p:nvPicPr>
          <p:cNvPr id="8" name="Graphic 7" descr="Document">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18909" y="6422254"/>
            <a:ext cx="381146" cy="381146"/>
          </a:xfrm>
          <a:prstGeom prst="rect">
            <a:avLst/>
          </a:prstGeom>
        </p:spPr>
      </p:pic>
      <p:pic>
        <p:nvPicPr>
          <p:cNvPr id="9" name="Graphic 8" descr="Film reel">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34555" y="6376869"/>
            <a:ext cx="497175" cy="497175"/>
          </a:xfrm>
          <a:prstGeom prst="rect">
            <a:avLst/>
          </a:prstGeom>
        </p:spPr>
      </p:pic>
      <p:pic>
        <p:nvPicPr>
          <p:cNvPr id="10" name="Graphic 9"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11" name="Graphic 10"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pic>
        <p:nvPicPr>
          <p:cNvPr id="5124" name="Picture 4" descr="https://upload.wikimedia.org/wikipedia/commons/thumb/9/99/Bezier_grad123.svg/640px-Bezier_grad123.svg.png"/>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540043" y="2752726"/>
            <a:ext cx="6096000" cy="218122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434285" y="3098738"/>
            <a:ext cx="4723503" cy="1569660"/>
          </a:xfrm>
          <a:prstGeom prst="rect">
            <a:avLst/>
          </a:prstGeom>
          <a:noFill/>
        </p:spPr>
        <p:txBody>
          <a:bodyPr wrap="square" rtlCol="0">
            <a:spAutoFit/>
          </a:bodyPr>
          <a:lstStyle/>
          <a:p>
            <a:r>
              <a:rPr lang="en-US" sz="2400" dirty="0">
                <a:latin typeface="Palatino Linotype" panose="02040502050505030304" pitchFamily="18" charset="0"/>
              </a:rPr>
              <a:t>Drawn using </a:t>
            </a:r>
            <a:r>
              <a:rPr lang="en-US" sz="2400" dirty="0" err="1">
                <a:latin typeface="Palatino Linotype" panose="02040502050505030304" pitchFamily="18" charset="0"/>
              </a:rPr>
              <a:t>Beizer</a:t>
            </a:r>
            <a:r>
              <a:rPr lang="en-US" sz="2400" dirty="0">
                <a:latin typeface="Palatino Linotype" panose="02040502050505030304" pitchFamily="18" charset="0"/>
              </a:rPr>
              <a:t> curves, which connects a line between plotted points based on parameters entered. </a:t>
            </a:r>
          </a:p>
        </p:txBody>
      </p:sp>
    </p:spTree>
    <p:extLst>
      <p:ext uri="{BB962C8B-B14F-4D97-AF65-F5344CB8AC3E}">
        <p14:creationId xmlns:p14="http://schemas.microsoft.com/office/powerpoint/2010/main" val="3548718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915" y="6100365"/>
            <a:ext cx="914400" cy="914400"/>
          </a:xfrm>
          <a:prstGeom prst="rect">
            <a:avLst/>
          </a:prstGeom>
        </p:spPr>
      </p:pic>
      <p:pic>
        <p:nvPicPr>
          <p:cNvPr id="4" name="Graphic 3" descr="Signpost">
            <a:hlinkClick r:id="rId6" action="ppaction://hlinksldjump"/>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915" y="0"/>
            <a:ext cx="914400" cy="914400"/>
          </a:xfrm>
          <a:prstGeom prst="rect">
            <a:avLst/>
          </a:prstGeom>
        </p:spPr>
      </p:pic>
      <p:sp>
        <p:nvSpPr>
          <p:cNvPr id="12" name="Rectangle 11"/>
          <p:cNvSpPr/>
          <p:nvPr/>
        </p:nvSpPr>
        <p:spPr>
          <a:xfrm>
            <a:off x="2249235" y="1401414"/>
            <a:ext cx="9043062" cy="3303277"/>
          </a:xfrm>
          <a:prstGeom prst="rect">
            <a:avLst/>
          </a:prstGeom>
        </p:spPr>
        <p:txBody>
          <a:bodyPr wrap="square">
            <a:spAutoFit/>
          </a:bodyPr>
          <a:lstStyle/>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Audio is one of two senses that we can most easily manipulate with multimedia, the first being sight. It is a very sensual form of media. </a:t>
            </a:r>
          </a:p>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Used properly it can do tasks as varied as indicating a button has been pressed, to draw attention to a state change, to provide a human connection via soothing voice over or to set an emotional tone with suspenseful or triumphant music.</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0" name="Graphic 19" descr="Speakers">
            <a:hlinkClick r:id="rId9" action="ppaction://hlinksldjump"/>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544543" y="6422254"/>
            <a:ext cx="496657" cy="496657"/>
          </a:xfrm>
          <a:prstGeom prst="rect">
            <a:avLst/>
          </a:prstGeom>
        </p:spPr>
      </p:pic>
      <p:pic>
        <p:nvPicPr>
          <p:cNvPr id="21" name="Graphic 20" descr="Camera">
            <a:hlinkClick r:id="rId12" action="ppaction://hlinksldjump"/>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193409" y="6412215"/>
            <a:ext cx="457779" cy="457779"/>
          </a:xfrm>
          <a:prstGeom prst="rect">
            <a:avLst/>
          </a:prstGeom>
        </p:spPr>
      </p:pic>
      <p:pic>
        <p:nvPicPr>
          <p:cNvPr id="22" name="Graphic 21" descr="Play">
            <a:hlinkClick r:id="rId15" action="ppaction://hlinksldjump"/>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325084" y="6466237"/>
            <a:ext cx="369605" cy="369605"/>
          </a:xfrm>
          <a:prstGeom prst="rect">
            <a:avLst/>
          </a:prstGeom>
        </p:spPr>
      </p:pic>
      <p:pic>
        <p:nvPicPr>
          <p:cNvPr id="23" name="Graphic 22" descr="Document">
            <a:hlinkClick r:id="rId18" action="ppaction://hlinksldjump"/>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1918909" y="6422254"/>
            <a:ext cx="381146" cy="381146"/>
          </a:xfrm>
          <a:prstGeom prst="rect">
            <a:avLst/>
          </a:prstGeom>
        </p:spPr>
      </p:pic>
      <p:pic>
        <p:nvPicPr>
          <p:cNvPr id="24" name="Graphic 23" descr="Film reel">
            <a:hlinkClick r:id="rId21" action="ppaction://hlinksldjump"/>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5934555" y="6376869"/>
            <a:ext cx="497175" cy="497175"/>
          </a:xfrm>
          <a:prstGeom prst="rect">
            <a:avLst/>
          </a:prstGeom>
        </p:spPr>
      </p:pic>
      <p:pic>
        <p:nvPicPr>
          <p:cNvPr id="25" name="Graphic 24" descr="Optical disc">
            <a:hlinkClick r:id="rId24" action="ppaction://hlinksldjump"/>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9913672" y="6359174"/>
            <a:ext cx="532566" cy="532566"/>
          </a:xfrm>
          <a:prstGeom prst="rect">
            <a:avLst/>
          </a:prstGeom>
        </p:spPr>
      </p:pic>
      <p:pic>
        <p:nvPicPr>
          <p:cNvPr id="26" name="Graphic 25" descr="Mining Tools">
            <a:hlinkClick r:id="rId27" action="ppaction://hlinksldjump"/>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8588043" y="6415576"/>
            <a:ext cx="432274" cy="432274"/>
          </a:xfrm>
          <a:prstGeom prst="rect">
            <a:avLst/>
          </a:prstGeom>
        </p:spPr>
      </p:pic>
      <p:sp>
        <p:nvSpPr>
          <p:cNvPr id="27" name="TextBox 26"/>
          <p:cNvSpPr txBox="1"/>
          <p:nvPr/>
        </p:nvSpPr>
        <p:spPr>
          <a:xfrm>
            <a:off x="2300055" y="320283"/>
            <a:ext cx="4470711" cy="61555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3400" dirty="0">
                <a:latin typeface="Gill Sans Ultra Bold" panose="020B0A02020104020203" pitchFamily="34" charset="0"/>
              </a:rPr>
              <a:t>AUDIO</a:t>
            </a:r>
          </a:p>
        </p:txBody>
      </p:sp>
      <p:pic>
        <p:nvPicPr>
          <p:cNvPr id="6" name="shortbuildup">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30"/>
          <a:stretch>
            <a:fillRect/>
          </a:stretch>
        </p:blipFill>
        <p:spPr>
          <a:xfrm>
            <a:off x="2300055" y="5150077"/>
            <a:ext cx="609600" cy="609600"/>
          </a:xfrm>
          <a:prstGeom prst="rect">
            <a:avLst/>
          </a:prstGeom>
        </p:spPr>
      </p:pic>
    </p:spTree>
    <p:extLst>
      <p:ext uri="{BB962C8B-B14F-4D97-AF65-F5344CB8AC3E}">
        <p14:creationId xmlns:p14="http://schemas.microsoft.com/office/powerpoint/2010/main" val="3799068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53" presetClass="entr" presetSubtype="16"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anim calcmode="lin" valueType="num">
                                      <p:cBhvr>
                                        <p:cTn id="9" dur="500" fill="hold"/>
                                        <p:tgtEl>
                                          <p:spTgt spid="27"/>
                                        </p:tgtEl>
                                        <p:attrNameLst>
                                          <p:attrName>ppt_w</p:attrName>
                                        </p:attrNameLst>
                                      </p:cBhvr>
                                      <p:tavLst>
                                        <p:tav tm="0">
                                          <p:val>
                                            <p:fltVal val="0"/>
                                          </p:val>
                                        </p:tav>
                                        <p:tav tm="100000">
                                          <p:val>
                                            <p:strVal val="#ppt_w"/>
                                          </p:val>
                                        </p:tav>
                                      </p:tavLst>
                                    </p:anim>
                                    <p:anim calcmode="lin" valueType="num">
                                      <p:cBhvr>
                                        <p:cTn id="10" dur="500" fill="hold"/>
                                        <p:tgtEl>
                                          <p:spTgt spid="27"/>
                                        </p:tgtEl>
                                        <p:attrNameLst>
                                          <p:attrName>ppt_h</p:attrName>
                                        </p:attrNameLst>
                                      </p:cBhvr>
                                      <p:tavLst>
                                        <p:tav tm="0">
                                          <p:val>
                                            <p:fltVal val="0"/>
                                          </p:val>
                                        </p:tav>
                                        <p:tav tm="100000">
                                          <p:val>
                                            <p:strVal val="#ppt_h"/>
                                          </p:val>
                                        </p:tav>
                                      </p:tavLst>
                                    </p:anim>
                                    <p:animEffect transition="in" filter="fade">
                                      <p:cBhvr>
                                        <p:cTn id="1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2" fill="hold" display="0">
                  <p:stCondLst>
                    <p:cond delay="indefinite"/>
                  </p:stCondLst>
                  <p:endCondLst>
                    <p:cond evt="onStopAudio" delay="0">
                      <p:tgtEl>
                        <p:sldTgt/>
                      </p:tgtEl>
                    </p:cond>
                  </p:endCondLst>
                </p:cTn>
                <p:tgtEl>
                  <p:spTgt spid="6"/>
                </p:tgtEl>
              </p:cMediaNode>
            </p:audio>
          </p:childTnLst>
        </p:cTn>
      </p:par>
    </p:tnLst>
    <p:bldLst>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915" y="6100365"/>
            <a:ext cx="914400" cy="914400"/>
          </a:xfrm>
          <a:prstGeom prst="rect">
            <a:avLst/>
          </a:prstGeom>
        </p:spPr>
      </p:pic>
      <p:pic>
        <p:nvPicPr>
          <p:cNvPr id="4" name="Graphic 3" descr="Signpost">
            <a:hlinkClick r:id="rId6" action="ppaction://hlinksldjump"/>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915" y="0"/>
            <a:ext cx="914400" cy="914400"/>
          </a:xfrm>
          <a:prstGeom prst="rect">
            <a:avLst/>
          </a:prstGeom>
        </p:spPr>
      </p:pic>
      <p:pic>
        <p:nvPicPr>
          <p:cNvPr id="13" name="Graphic 12" descr="Speakers">
            <a:hlinkClick r:id="rId9" action="ppaction://hlinksldjump"/>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544543" y="6422254"/>
            <a:ext cx="496657" cy="496657"/>
          </a:xfrm>
          <a:prstGeom prst="rect">
            <a:avLst/>
          </a:prstGeom>
        </p:spPr>
      </p:pic>
      <p:pic>
        <p:nvPicPr>
          <p:cNvPr id="14" name="Graphic 13" descr="Camera">
            <a:hlinkClick r:id="rId12" action="ppaction://hlinksldjump"/>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193409" y="6412215"/>
            <a:ext cx="457779" cy="457779"/>
          </a:xfrm>
          <a:prstGeom prst="rect">
            <a:avLst/>
          </a:prstGeom>
        </p:spPr>
      </p:pic>
      <p:pic>
        <p:nvPicPr>
          <p:cNvPr id="15" name="Graphic 14" descr="Play">
            <a:hlinkClick r:id="rId15" action="ppaction://hlinksldjump"/>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325084" y="6466237"/>
            <a:ext cx="369605" cy="369605"/>
          </a:xfrm>
          <a:prstGeom prst="rect">
            <a:avLst/>
          </a:prstGeom>
        </p:spPr>
      </p:pic>
      <p:pic>
        <p:nvPicPr>
          <p:cNvPr id="16" name="Graphic 15" descr="Document">
            <a:hlinkClick r:id="rId18" action="ppaction://hlinksldjump"/>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1918909" y="6422254"/>
            <a:ext cx="381146" cy="381146"/>
          </a:xfrm>
          <a:prstGeom prst="rect">
            <a:avLst/>
          </a:prstGeom>
        </p:spPr>
      </p:pic>
      <p:pic>
        <p:nvPicPr>
          <p:cNvPr id="17" name="Graphic 16" descr="Film reel">
            <a:hlinkClick r:id="rId21" action="ppaction://hlinksldjump"/>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5934555" y="6376869"/>
            <a:ext cx="497175" cy="497175"/>
          </a:xfrm>
          <a:prstGeom prst="rect">
            <a:avLst/>
          </a:prstGeom>
        </p:spPr>
      </p:pic>
      <p:pic>
        <p:nvPicPr>
          <p:cNvPr id="18" name="Graphic 17" descr="Optical disc">
            <a:hlinkClick r:id="rId24" action="ppaction://hlinksldjump"/>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9913672" y="6359174"/>
            <a:ext cx="532566" cy="532566"/>
          </a:xfrm>
          <a:prstGeom prst="rect">
            <a:avLst/>
          </a:prstGeom>
        </p:spPr>
      </p:pic>
      <p:pic>
        <p:nvPicPr>
          <p:cNvPr id="19" name="Graphic 18" descr="Mining Tools">
            <a:hlinkClick r:id="rId27" action="ppaction://hlinksldjump"/>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8588043" y="6415576"/>
            <a:ext cx="432274" cy="432274"/>
          </a:xfrm>
          <a:prstGeom prst="rect">
            <a:avLst/>
          </a:prstGeom>
        </p:spPr>
      </p:pic>
      <p:sp>
        <p:nvSpPr>
          <p:cNvPr id="20" name="Rectangle 19"/>
          <p:cNvSpPr/>
          <p:nvPr/>
        </p:nvSpPr>
        <p:spPr>
          <a:xfrm>
            <a:off x="1918909" y="914400"/>
            <a:ext cx="8393208" cy="865878"/>
          </a:xfrm>
          <a:prstGeom prst="rect">
            <a:avLst/>
          </a:prstGeom>
        </p:spPr>
        <p:txBody>
          <a:bodyPr wrap="square">
            <a:spAutoFit/>
          </a:bodyPr>
          <a:lstStyle/>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Technically the challenge for audio is to limit the file size while maintaining fidelity of the sound wave. </a:t>
            </a:r>
          </a:p>
        </p:txBody>
      </p:sp>
      <p:pic>
        <p:nvPicPr>
          <p:cNvPr id="12" name="shortoldtimey">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30"/>
          <a:stretch>
            <a:fillRect/>
          </a:stretch>
        </p:blipFill>
        <p:spPr>
          <a:xfrm>
            <a:off x="5250172" y="5176598"/>
            <a:ext cx="609600" cy="609600"/>
          </a:xfrm>
          <a:prstGeom prst="rect">
            <a:avLst/>
          </a:prstGeom>
        </p:spPr>
      </p:pic>
      <p:sp>
        <p:nvSpPr>
          <p:cNvPr id="2" name="Rectangle 1"/>
          <p:cNvSpPr/>
          <p:nvPr/>
        </p:nvSpPr>
        <p:spPr>
          <a:xfrm>
            <a:off x="1918909" y="4271641"/>
            <a:ext cx="7550125" cy="1656094"/>
          </a:xfrm>
          <a:prstGeom prst="rect">
            <a:avLst/>
          </a:prstGeom>
        </p:spPr>
        <p:txBody>
          <a:bodyPr wrap="square">
            <a:spAutoFit/>
          </a:bodyPr>
          <a:lstStyle/>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In a project where there are many channels of overlapping audio, an additional challenge is in ensuring that the resulting mix blends properly so that the computer can render the sounds.</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2415349" y="2025916"/>
            <a:ext cx="6888845" cy="2054088"/>
          </a:xfrm>
          <a:prstGeom prst="rect">
            <a:avLst/>
          </a:prstGeom>
        </p:spPr>
        <p:txBody>
          <a:bodyPr wrap="square">
            <a:spAutoFit/>
          </a:bodyPr>
          <a:lstStyle/>
          <a:p>
            <a:pPr>
              <a:lnSpc>
                <a:spcPct val="107000"/>
              </a:lnSpc>
              <a:spcBef>
                <a:spcPts val="1800"/>
              </a:spcBef>
              <a:spcAft>
                <a:spcPts val="1800"/>
              </a:spcAft>
            </a:pPr>
            <a:r>
              <a:rPr lang="en-US" sz="2000" dirty="0">
                <a:latin typeface="Palatino Linotype" panose="02040502050505030304" pitchFamily="18" charset="0"/>
                <a:ea typeface="Times New Roman" panose="02020603050405020304" pitchFamily="18" charset="0"/>
                <a:cs typeface="Arial" panose="020B0604020202020204" pitchFamily="34" charset="0"/>
              </a:rPr>
              <a:t>This idea of balancing file size and fidelity is commonly referred to as a </a:t>
            </a:r>
            <a:r>
              <a:rPr lang="en-US" sz="2000" b="1" dirty="0">
                <a:latin typeface="Palatino Linotype" panose="02040502050505030304" pitchFamily="18" charset="0"/>
                <a:ea typeface="Times New Roman" panose="02020603050405020304" pitchFamily="18" charset="0"/>
                <a:cs typeface="Arial" panose="020B0604020202020204" pitchFamily="34" charset="0"/>
              </a:rPr>
              <a:t>law of the minimum</a:t>
            </a:r>
            <a:r>
              <a:rPr lang="en-US" sz="2000" dirty="0">
                <a:latin typeface="Palatino Linotype" panose="02040502050505030304" pitchFamily="18" charset="0"/>
                <a:ea typeface="Times New Roman" panose="02020603050405020304" pitchFamily="18" charset="0"/>
                <a:cs typeface="Arial" panose="020B0604020202020204" pitchFamily="34" charset="0"/>
              </a:rPr>
              <a:t>, which can be summed up as finding a balance between the quality of a final product and its file size. For example, saving a video at 720p instead of 1080p so that it will fit on your Google Drive.</a:t>
            </a: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417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985"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pic>
        <p:nvPicPr>
          <p:cNvPr id="12" name="Graphic 11" descr="Speakers">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4543" y="6422254"/>
            <a:ext cx="496657" cy="496657"/>
          </a:xfrm>
          <a:prstGeom prst="rect">
            <a:avLst/>
          </a:prstGeom>
        </p:spPr>
      </p:pic>
      <p:pic>
        <p:nvPicPr>
          <p:cNvPr id="13" name="Graphic 12" descr="Camera">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93409" y="6412215"/>
            <a:ext cx="457779" cy="457779"/>
          </a:xfrm>
          <a:prstGeom prst="rect">
            <a:avLst/>
          </a:prstGeom>
        </p:spPr>
      </p:pic>
      <p:pic>
        <p:nvPicPr>
          <p:cNvPr id="14" name="Graphic 13" descr="Play">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25084" y="6466237"/>
            <a:ext cx="369605" cy="369605"/>
          </a:xfrm>
          <a:prstGeom prst="rect">
            <a:avLst/>
          </a:prstGeom>
        </p:spPr>
      </p:pic>
      <p:pic>
        <p:nvPicPr>
          <p:cNvPr id="15" name="Graphic 14" descr="Document">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18909" y="6422254"/>
            <a:ext cx="381146" cy="381146"/>
          </a:xfrm>
          <a:prstGeom prst="rect">
            <a:avLst/>
          </a:prstGeom>
        </p:spPr>
      </p:pic>
      <p:pic>
        <p:nvPicPr>
          <p:cNvPr id="16" name="Graphic 15" descr="Film reel">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34555" y="6376869"/>
            <a:ext cx="497175" cy="497175"/>
          </a:xfrm>
          <a:prstGeom prst="rect">
            <a:avLst/>
          </a:prstGeom>
        </p:spPr>
      </p:pic>
      <p:pic>
        <p:nvPicPr>
          <p:cNvPr id="17" name="Graphic 16"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18" name="Graphic 17"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sp>
        <p:nvSpPr>
          <p:cNvPr id="19" name="Rectangle 18"/>
          <p:cNvSpPr/>
          <p:nvPr/>
        </p:nvSpPr>
        <p:spPr>
          <a:xfrm>
            <a:off x="2300055" y="1124366"/>
            <a:ext cx="6096000" cy="2051267"/>
          </a:xfrm>
          <a:prstGeom prst="rect">
            <a:avLst/>
          </a:prstGeom>
        </p:spPr>
        <p:txBody>
          <a:bodyPr>
            <a:spAutoFit/>
          </a:bodyPr>
          <a:lstStyle/>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Animation can be challenging to consider when developing multimedia. Yes, it is the medium in which Pixar and </a:t>
            </a:r>
            <a:r>
              <a:rPr lang="en-US" sz="2400" dirty="0" err="1">
                <a:latin typeface="Palatino Linotype" panose="02040502050505030304" pitchFamily="18" charset="0"/>
                <a:ea typeface="Times New Roman" panose="02020603050405020304" pitchFamily="18" charset="0"/>
                <a:cs typeface="Arial" panose="020B0604020202020204" pitchFamily="34" charset="0"/>
              </a:rPr>
              <a:t>Dreamworks</a:t>
            </a:r>
            <a:r>
              <a:rPr lang="en-US" sz="2400" dirty="0">
                <a:latin typeface="Palatino Linotype" panose="02040502050505030304" pitchFamily="18" charset="0"/>
                <a:ea typeface="Times New Roman" panose="02020603050405020304" pitchFamily="18" charset="0"/>
                <a:cs typeface="Arial" panose="020B0604020202020204" pitchFamily="34" charset="0"/>
              </a:rPr>
              <a:t> perform their magic, but animation is more than rendered characters.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TextBox 19"/>
          <p:cNvSpPr txBox="1"/>
          <p:nvPr/>
        </p:nvSpPr>
        <p:spPr>
          <a:xfrm>
            <a:off x="2300055" y="320283"/>
            <a:ext cx="4470711" cy="61555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3400" dirty="0">
                <a:latin typeface="Gill Sans Ultra Bold" panose="020B0A02020104020203" pitchFamily="34" charset="0"/>
              </a:rPr>
              <a:t>ANIMATION</a:t>
            </a:r>
          </a:p>
        </p:txBody>
      </p:sp>
      <p:sp>
        <p:nvSpPr>
          <p:cNvPr id="2" name="TextBox 1"/>
          <p:cNvSpPr txBox="1"/>
          <p:nvPr/>
        </p:nvSpPr>
        <p:spPr>
          <a:xfrm>
            <a:off x="628650" y="3486150"/>
            <a:ext cx="11001375" cy="1200329"/>
          </a:xfrm>
          <a:prstGeom prst="rect">
            <a:avLst/>
          </a:prstGeom>
          <a:noFill/>
        </p:spPr>
        <p:txBody>
          <a:bodyPr wrap="square" rtlCol="0">
            <a:spAutoFit/>
          </a:bodyPr>
          <a:lstStyle/>
          <a:p>
            <a:r>
              <a:rPr lang="en-US" sz="2400" dirty="0">
                <a:latin typeface="Palatino Linotype" panose="02040502050505030304" pitchFamily="18" charset="0"/>
              </a:rPr>
              <a:t>Traditionally, animation was done painstakingly by hand, with the artist drawing characters and scenes frame by frame on clear paper. This is then photographed to create each frame, and then compiled into the final product.</a:t>
            </a:r>
          </a:p>
        </p:txBody>
      </p:sp>
    </p:spTree>
    <p:extLst>
      <p:ext uri="{BB962C8B-B14F-4D97-AF65-F5344CB8AC3E}">
        <p14:creationId xmlns:p14="http://schemas.microsoft.com/office/powerpoint/2010/main" val="2644914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8/8b/Phi_Phenomenon.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224338" y="2867025"/>
            <a:ext cx="3743325" cy="11239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57250" y="371475"/>
            <a:ext cx="10229850" cy="830997"/>
          </a:xfrm>
          <a:prstGeom prst="rect">
            <a:avLst/>
          </a:prstGeom>
          <a:noFill/>
        </p:spPr>
        <p:txBody>
          <a:bodyPr wrap="square" rtlCol="0">
            <a:spAutoFit/>
          </a:bodyPr>
          <a:lstStyle/>
          <a:p>
            <a:r>
              <a:rPr lang="en-US" sz="2400" dirty="0">
                <a:latin typeface="Palatino Linotype" panose="02040502050505030304" pitchFamily="18" charset="0"/>
              </a:rPr>
              <a:t>To achieve what we are seeing during an animation, multimedia creators rely on two tricks of the human brain, </a:t>
            </a:r>
            <a:r>
              <a:rPr lang="en-US" sz="2400" b="1" dirty="0">
                <a:latin typeface="Palatino Linotype" panose="02040502050505030304" pitchFamily="18" charset="0"/>
              </a:rPr>
              <a:t>persistence of vision </a:t>
            </a:r>
            <a:r>
              <a:rPr lang="en-US" sz="2400" dirty="0">
                <a:latin typeface="Palatino Linotype" panose="02040502050505030304" pitchFamily="18" charset="0"/>
              </a:rPr>
              <a:t>and </a:t>
            </a:r>
            <a:r>
              <a:rPr lang="en-US" sz="2400" b="1" dirty="0">
                <a:latin typeface="Palatino Linotype" panose="02040502050505030304" pitchFamily="18" charset="0"/>
              </a:rPr>
              <a:t>phi</a:t>
            </a:r>
            <a:r>
              <a:rPr lang="en-US" sz="2400" dirty="0">
                <a:latin typeface="Palatino Linotype" panose="02040502050505030304" pitchFamily="18" charset="0"/>
              </a:rPr>
              <a:t>. </a:t>
            </a:r>
          </a:p>
        </p:txBody>
      </p:sp>
      <p:sp>
        <p:nvSpPr>
          <p:cNvPr id="3" name="TextBox 2"/>
          <p:cNvSpPr txBox="1"/>
          <p:nvPr/>
        </p:nvSpPr>
        <p:spPr>
          <a:xfrm>
            <a:off x="628650" y="1857375"/>
            <a:ext cx="3457575" cy="2677656"/>
          </a:xfrm>
          <a:prstGeom prst="rect">
            <a:avLst/>
          </a:prstGeom>
          <a:noFill/>
        </p:spPr>
        <p:txBody>
          <a:bodyPr wrap="square" rtlCol="0">
            <a:spAutoFit/>
          </a:bodyPr>
          <a:lstStyle/>
          <a:p>
            <a:r>
              <a:rPr lang="en-US" sz="2400" dirty="0">
                <a:latin typeface="Palatino Linotype" panose="02040502050505030304" pitchFamily="18" charset="0"/>
              </a:rPr>
              <a:t>“In persistence of vision, an object seen by the human eye remains mapped on the eye’s retina for </a:t>
            </a:r>
            <a:r>
              <a:rPr lang="en-US" sz="2400" dirty="0" err="1">
                <a:latin typeface="Palatino Linotype" panose="02040502050505030304" pitchFamily="18" charset="0"/>
              </a:rPr>
              <a:t>abrief</a:t>
            </a:r>
            <a:r>
              <a:rPr lang="en-US" sz="2400" dirty="0">
                <a:latin typeface="Palatino Linotype" panose="02040502050505030304" pitchFamily="18" charset="0"/>
              </a:rPr>
              <a:t> time after viewing”(Vaughn 145)</a:t>
            </a:r>
          </a:p>
        </p:txBody>
      </p:sp>
      <p:sp>
        <p:nvSpPr>
          <p:cNvPr id="5" name="TextBox 4"/>
          <p:cNvSpPr txBox="1"/>
          <p:nvPr/>
        </p:nvSpPr>
        <p:spPr>
          <a:xfrm>
            <a:off x="8310563" y="1857375"/>
            <a:ext cx="3457575" cy="1569660"/>
          </a:xfrm>
          <a:prstGeom prst="rect">
            <a:avLst/>
          </a:prstGeom>
          <a:noFill/>
        </p:spPr>
        <p:txBody>
          <a:bodyPr wrap="square" rtlCol="0">
            <a:spAutoFit/>
          </a:bodyPr>
          <a:lstStyle/>
          <a:p>
            <a:r>
              <a:rPr lang="en-US" sz="2400" dirty="0">
                <a:latin typeface="Palatino Linotype" panose="02040502050505030304" pitchFamily="18" charset="0"/>
              </a:rPr>
              <a:t>Phi-”the human mind’s need to conceptually complete a perceived action”(Vaughn 145)</a:t>
            </a:r>
          </a:p>
        </p:txBody>
      </p:sp>
      <p:sp>
        <p:nvSpPr>
          <p:cNvPr id="4" name="TextBox 3"/>
          <p:cNvSpPr txBox="1"/>
          <p:nvPr/>
        </p:nvSpPr>
        <p:spPr>
          <a:xfrm>
            <a:off x="1271588" y="4589769"/>
            <a:ext cx="9815512" cy="1200329"/>
          </a:xfrm>
          <a:prstGeom prst="rect">
            <a:avLst/>
          </a:prstGeom>
          <a:noFill/>
        </p:spPr>
        <p:txBody>
          <a:bodyPr wrap="square" rtlCol="0">
            <a:spAutoFit/>
          </a:bodyPr>
          <a:lstStyle/>
          <a:p>
            <a:r>
              <a:rPr lang="en-US" sz="2400" dirty="0">
                <a:latin typeface="Palatino Linotype" panose="02040502050505030304" pitchFamily="18" charset="0"/>
              </a:rPr>
              <a:t>Thanks to these two tricks, the dot above seems to run along the edge of the square, but in reality each dot is simply being colored in, one after the other, but our brains fill in the gaps</a:t>
            </a:r>
          </a:p>
        </p:txBody>
      </p:sp>
      <p:pic>
        <p:nvPicPr>
          <p:cNvPr id="7" name="Graphic 6" descr="Back">
            <a:hlinkClick r:id="" action="ppaction://hlinkshowjump?jump=previousslide"/>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915" y="6100365"/>
            <a:ext cx="914400" cy="914400"/>
          </a:xfrm>
          <a:prstGeom prst="rect">
            <a:avLst/>
          </a:prstGeom>
        </p:spPr>
      </p:pic>
      <p:pic>
        <p:nvPicPr>
          <p:cNvPr id="8" name="Graphic 7" descr="Signpost">
            <a:hlinkClick r:id="rId5" action="ppaction://hlinksldjump"/>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915" y="0"/>
            <a:ext cx="914400" cy="914400"/>
          </a:xfrm>
          <a:prstGeom prst="rect">
            <a:avLst/>
          </a:prstGeom>
        </p:spPr>
      </p:pic>
      <p:pic>
        <p:nvPicPr>
          <p:cNvPr id="9" name="Graphic 8" descr="Speakers">
            <a:hlinkClick r:id="rId8" action="ppaction://hlinksldjump"/>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544543" y="6422254"/>
            <a:ext cx="496657" cy="496657"/>
          </a:xfrm>
          <a:prstGeom prst="rect">
            <a:avLst/>
          </a:prstGeom>
        </p:spPr>
      </p:pic>
      <p:pic>
        <p:nvPicPr>
          <p:cNvPr id="10" name="Graphic 9" descr="Camera">
            <a:hlinkClick r:id="rId11" action="ppaction://hlinksldjump"/>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193409" y="6412215"/>
            <a:ext cx="457779" cy="457779"/>
          </a:xfrm>
          <a:prstGeom prst="rect">
            <a:avLst/>
          </a:prstGeom>
        </p:spPr>
      </p:pic>
      <p:pic>
        <p:nvPicPr>
          <p:cNvPr id="11" name="Graphic 10" descr="Play">
            <a:hlinkClick r:id="rId14" action="ppaction://hlinksldjump"/>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7325084" y="6466237"/>
            <a:ext cx="369605" cy="369605"/>
          </a:xfrm>
          <a:prstGeom prst="rect">
            <a:avLst/>
          </a:prstGeom>
        </p:spPr>
      </p:pic>
      <p:pic>
        <p:nvPicPr>
          <p:cNvPr id="12" name="Graphic 11" descr="Document">
            <a:hlinkClick r:id="rId17" action="ppaction://hlinksldjump"/>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918909" y="6422254"/>
            <a:ext cx="381146" cy="381146"/>
          </a:xfrm>
          <a:prstGeom prst="rect">
            <a:avLst/>
          </a:prstGeom>
        </p:spPr>
      </p:pic>
      <p:pic>
        <p:nvPicPr>
          <p:cNvPr id="13" name="Graphic 12" descr="Film reel">
            <a:hlinkClick r:id="rId20" action="ppaction://hlinksldjump"/>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5934555" y="6376869"/>
            <a:ext cx="497175" cy="497175"/>
          </a:xfrm>
          <a:prstGeom prst="rect">
            <a:avLst/>
          </a:prstGeom>
        </p:spPr>
      </p:pic>
      <p:pic>
        <p:nvPicPr>
          <p:cNvPr id="14" name="Graphic 13" descr="Optical disc">
            <a:hlinkClick r:id="rId23" action="ppaction://hlinksldjump"/>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9913672" y="6359174"/>
            <a:ext cx="532566" cy="532566"/>
          </a:xfrm>
          <a:prstGeom prst="rect">
            <a:avLst/>
          </a:prstGeom>
        </p:spPr>
      </p:pic>
      <p:pic>
        <p:nvPicPr>
          <p:cNvPr id="15" name="Graphic 14" descr="Mining Tools">
            <a:hlinkClick r:id="rId26" action="ppaction://hlinksldjump"/>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8588043" y="6415576"/>
            <a:ext cx="432274" cy="432274"/>
          </a:xfrm>
          <a:prstGeom prst="rect">
            <a:avLst/>
          </a:prstGeom>
        </p:spPr>
      </p:pic>
    </p:spTree>
    <p:extLst>
      <p:ext uri="{BB962C8B-B14F-4D97-AF65-F5344CB8AC3E}">
        <p14:creationId xmlns:p14="http://schemas.microsoft.com/office/powerpoint/2010/main" val="8164432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pic>
        <p:nvPicPr>
          <p:cNvPr id="12" name="Graphic 11" descr="Speakers">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4543" y="6422254"/>
            <a:ext cx="496657" cy="496657"/>
          </a:xfrm>
          <a:prstGeom prst="rect">
            <a:avLst/>
          </a:prstGeom>
        </p:spPr>
      </p:pic>
      <p:pic>
        <p:nvPicPr>
          <p:cNvPr id="13" name="Graphic 12" descr="Camera">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93409" y="6412215"/>
            <a:ext cx="457779" cy="457779"/>
          </a:xfrm>
          <a:prstGeom prst="rect">
            <a:avLst/>
          </a:prstGeom>
        </p:spPr>
      </p:pic>
      <p:pic>
        <p:nvPicPr>
          <p:cNvPr id="14" name="Graphic 13" descr="Play">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25084" y="6466237"/>
            <a:ext cx="369605" cy="369605"/>
          </a:xfrm>
          <a:prstGeom prst="rect">
            <a:avLst/>
          </a:prstGeom>
        </p:spPr>
      </p:pic>
      <p:pic>
        <p:nvPicPr>
          <p:cNvPr id="15" name="Graphic 14" descr="Document">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18909" y="6422254"/>
            <a:ext cx="381146" cy="381146"/>
          </a:xfrm>
          <a:prstGeom prst="rect">
            <a:avLst/>
          </a:prstGeom>
        </p:spPr>
      </p:pic>
      <p:pic>
        <p:nvPicPr>
          <p:cNvPr id="16" name="Graphic 15" descr="Film reel">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34555" y="6376869"/>
            <a:ext cx="497175" cy="497175"/>
          </a:xfrm>
          <a:prstGeom prst="rect">
            <a:avLst/>
          </a:prstGeom>
        </p:spPr>
      </p:pic>
      <p:pic>
        <p:nvPicPr>
          <p:cNvPr id="17" name="Graphic 16"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18" name="Graphic 17"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sp>
        <p:nvSpPr>
          <p:cNvPr id="19" name="Rectangle 18"/>
          <p:cNvSpPr/>
          <p:nvPr/>
        </p:nvSpPr>
        <p:spPr>
          <a:xfrm>
            <a:off x="2924317" y="914400"/>
            <a:ext cx="6096000" cy="4093621"/>
          </a:xfrm>
          <a:prstGeom prst="rect">
            <a:avLst/>
          </a:prstGeom>
        </p:spPr>
        <p:txBody>
          <a:bodyPr>
            <a:spAutoFit/>
          </a:bodyPr>
          <a:lstStyle/>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For a computer interface, animation can show that the system is loading or ready for input. It can provide a visual cue between screen changes. It can provide a hint by casting a glow on a navigation element.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The key with animation is to exercise restraint. Subtle is almost always better than flamboyant.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76709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pic>
        <p:nvPicPr>
          <p:cNvPr id="12" name="Graphic 11" descr="Speakers">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4543" y="6422254"/>
            <a:ext cx="496657" cy="496657"/>
          </a:xfrm>
          <a:prstGeom prst="rect">
            <a:avLst/>
          </a:prstGeom>
        </p:spPr>
      </p:pic>
      <p:pic>
        <p:nvPicPr>
          <p:cNvPr id="13" name="Graphic 12" descr="Camera">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93409" y="6412215"/>
            <a:ext cx="457779" cy="457779"/>
          </a:xfrm>
          <a:prstGeom prst="rect">
            <a:avLst/>
          </a:prstGeom>
        </p:spPr>
      </p:pic>
      <p:pic>
        <p:nvPicPr>
          <p:cNvPr id="14" name="Graphic 13" descr="Play">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25084" y="6466237"/>
            <a:ext cx="369605" cy="369605"/>
          </a:xfrm>
          <a:prstGeom prst="rect">
            <a:avLst/>
          </a:prstGeom>
        </p:spPr>
      </p:pic>
      <p:pic>
        <p:nvPicPr>
          <p:cNvPr id="15" name="Graphic 14" descr="Document">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18909" y="6422254"/>
            <a:ext cx="381146" cy="381146"/>
          </a:xfrm>
          <a:prstGeom prst="rect">
            <a:avLst/>
          </a:prstGeom>
        </p:spPr>
      </p:pic>
      <p:pic>
        <p:nvPicPr>
          <p:cNvPr id="16" name="Graphic 15" descr="Film reel">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34555" y="6376869"/>
            <a:ext cx="497175" cy="497175"/>
          </a:xfrm>
          <a:prstGeom prst="rect">
            <a:avLst/>
          </a:prstGeom>
        </p:spPr>
      </p:pic>
      <p:pic>
        <p:nvPicPr>
          <p:cNvPr id="17" name="Graphic 16"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18" name="Graphic 17"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sp>
        <p:nvSpPr>
          <p:cNvPr id="19" name="Rectangle 18"/>
          <p:cNvSpPr/>
          <p:nvPr/>
        </p:nvSpPr>
        <p:spPr>
          <a:xfrm>
            <a:off x="2359684" y="1210409"/>
            <a:ext cx="7770154" cy="4093621"/>
          </a:xfrm>
          <a:prstGeom prst="rect">
            <a:avLst/>
          </a:prstGeom>
        </p:spPr>
        <p:txBody>
          <a:bodyPr wrap="square">
            <a:spAutoFit/>
          </a:bodyPr>
          <a:lstStyle/>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Video production is a field unto itself. Its use in professional and personal communication has exploded in recent years. Most computer systems ship with video cameras built in to the monitor bezels and all modern smartphones include video recording capability.</a:t>
            </a:r>
          </a:p>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 Popular websites like YouTube and Vimeo have democratized the video distribution process, allowing amateur video producers to share their efforts with the world.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TextBox 19"/>
          <p:cNvSpPr txBox="1"/>
          <p:nvPr/>
        </p:nvSpPr>
        <p:spPr>
          <a:xfrm>
            <a:off x="2300055" y="320283"/>
            <a:ext cx="4470711" cy="61555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3400" dirty="0">
                <a:latin typeface="Gill Sans Ultra Bold" panose="020B0A02020104020203" pitchFamily="34" charset="0"/>
              </a:rPr>
              <a:t>VIDEO</a:t>
            </a:r>
          </a:p>
        </p:txBody>
      </p:sp>
    </p:spTree>
    <p:extLst>
      <p:ext uri="{BB962C8B-B14F-4D97-AF65-F5344CB8AC3E}">
        <p14:creationId xmlns:p14="http://schemas.microsoft.com/office/powerpoint/2010/main" val="229946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pic>
        <p:nvPicPr>
          <p:cNvPr id="12" name="Graphic 11" descr="Speakers">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4543" y="6422254"/>
            <a:ext cx="496657" cy="496657"/>
          </a:xfrm>
          <a:prstGeom prst="rect">
            <a:avLst/>
          </a:prstGeom>
        </p:spPr>
      </p:pic>
      <p:pic>
        <p:nvPicPr>
          <p:cNvPr id="13" name="Graphic 12" descr="Camera">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93409" y="6412215"/>
            <a:ext cx="457779" cy="457779"/>
          </a:xfrm>
          <a:prstGeom prst="rect">
            <a:avLst/>
          </a:prstGeom>
        </p:spPr>
      </p:pic>
      <p:pic>
        <p:nvPicPr>
          <p:cNvPr id="14" name="Graphic 13" descr="Play">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25084" y="6466237"/>
            <a:ext cx="369605" cy="369605"/>
          </a:xfrm>
          <a:prstGeom prst="rect">
            <a:avLst/>
          </a:prstGeom>
        </p:spPr>
      </p:pic>
      <p:pic>
        <p:nvPicPr>
          <p:cNvPr id="15" name="Graphic 14" descr="Document">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18909" y="6422254"/>
            <a:ext cx="381146" cy="381146"/>
          </a:xfrm>
          <a:prstGeom prst="rect">
            <a:avLst/>
          </a:prstGeom>
        </p:spPr>
      </p:pic>
      <p:pic>
        <p:nvPicPr>
          <p:cNvPr id="16" name="Graphic 15" descr="Film reel">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34555" y="6376869"/>
            <a:ext cx="497175" cy="497175"/>
          </a:xfrm>
          <a:prstGeom prst="rect">
            <a:avLst/>
          </a:prstGeom>
        </p:spPr>
      </p:pic>
      <p:pic>
        <p:nvPicPr>
          <p:cNvPr id="17" name="Graphic 16"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18" name="Graphic 17"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sp>
        <p:nvSpPr>
          <p:cNvPr id="19" name="Rectangle 18"/>
          <p:cNvSpPr/>
          <p:nvPr/>
        </p:nvSpPr>
        <p:spPr>
          <a:xfrm>
            <a:off x="2061387" y="914400"/>
            <a:ext cx="7852285" cy="3698448"/>
          </a:xfrm>
          <a:prstGeom prst="rect">
            <a:avLst/>
          </a:prstGeom>
        </p:spPr>
        <p:txBody>
          <a:bodyPr wrap="square">
            <a:spAutoFit/>
          </a:bodyPr>
          <a:lstStyle/>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The technical challenge with video is the sheer amount of data that is necessary to render video smoothly. The challenge of the technical multimedia producer is to maintain the highest clarity with the lowest data rate possible for the delivery system.</a:t>
            </a:r>
            <a:endParaRPr lang="en-US" sz="2400" dirty="0">
              <a:effectLst/>
              <a:latin typeface="Palatino Linotype" panose="02040502050505030304" pitchFamily="18" charset="0"/>
              <a:ea typeface="Calibri" panose="020F0502020204030204" pitchFamily="34" charset="0"/>
              <a:cs typeface="Times New Roman" panose="02020603050405020304" pitchFamily="18" charset="0"/>
            </a:endParaRPr>
          </a:p>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To accomplish this it is necessary to render the video in different compressed formats and to test which give the best throughput while maintaining a smooth framerate.</a:t>
            </a:r>
            <a:endParaRPr lang="en-US" sz="2400" dirty="0">
              <a:effectLst/>
              <a:latin typeface="Palatino Linotype" panose="020405020505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9504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1-dDoA9V2rs">
            <a:hlinkClick r:id="" action="ppaction://media"/>
          </p:cNvPr>
          <p:cNvPicPr>
            <a:picLocks noRot="1" noChangeAspect="1"/>
          </p:cNvPicPr>
          <p:nvPr>
            <a:videoFile r:link="rId1"/>
          </p:nvPr>
        </p:nvPicPr>
        <p:blipFill>
          <a:blip r:embed="rId3"/>
          <a:stretch>
            <a:fillRect/>
          </a:stretch>
        </p:blipFill>
        <p:spPr>
          <a:xfrm>
            <a:off x="3686175" y="1600200"/>
            <a:ext cx="4895851" cy="3671888"/>
          </a:xfrm>
          <a:prstGeom prst="rect">
            <a:avLst/>
          </a:prstGeom>
        </p:spPr>
      </p:pic>
      <p:sp>
        <p:nvSpPr>
          <p:cNvPr id="4" name="TextBox 3"/>
          <p:cNvSpPr txBox="1"/>
          <p:nvPr/>
        </p:nvSpPr>
        <p:spPr>
          <a:xfrm>
            <a:off x="357188" y="1414463"/>
            <a:ext cx="2914650" cy="1631216"/>
          </a:xfrm>
          <a:prstGeom prst="rect">
            <a:avLst/>
          </a:prstGeom>
          <a:noFill/>
        </p:spPr>
        <p:txBody>
          <a:bodyPr wrap="square" rtlCol="0">
            <a:spAutoFit/>
          </a:bodyPr>
          <a:lstStyle/>
          <a:p>
            <a:r>
              <a:rPr lang="en-US" sz="2000" dirty="0">
                <a:latin typeface="Palatino Linotype" panose="02040502050505030304" pitchFamily="18" charset="0"/>
              </a:rPr>
              <a:t>Did you know that “every day, people watch hundreds of millions of hours on YouTube”*.</a:t>
            </a:r>
          </a:p>
        </p:txBody>
      </p:sp>
      <p:sp>
        <p:nvSpPr>
          <p:cNvPr id="5" name="TextBox 4"/>
          <p:cNvSpPr txBox="1"/>
          <p:nvPr/>
        </p:nvSpPr>
        <p:spPr>
          <a:xfrm>
            <a:off x="278606" y="5857875"/>
            <a:ext cx="6815138" cy="369332"/>
          </a:xfrm>
          <a:prstGeom prst="rect">
            <a:avLst/>
          </a:prstGeom>
          <a:noFill/>
        </p:spPr>
        <p:txBody>
          <a:bodyPr wrap="square" rtlCol="0">
            <a:spAutoFit/>
          </a:bodyPr>
          <a:lstStyle/>
          <a:p>
            <a:r>
              <a:rPr lang="en-US" dirty="0"/>
              <a:t>* Source: </a:t>
            </a:r>
            <a:r>
              <a:rPr lang="en-US" dirty="0">
                <a:hlinkClick r:id="rId4"/>
              </a:rPr>
              <a:t>https://www.youtube.com/yt/press/statistics.html</a:t>
            </a:r>
            <a:r>
              <a:rPr lang="en-US" dirty="0"/>
              <a:t> </a:t>
            </a:r>
          </a:p>
        </p:txBody>
      </p:sp>
      <p:sp>
        <p:nvSpPr>
          <p:cNvPr id="6" name="TextBox 5"/>
          <p:cNvSpPr txBox="1"/>
          <p:nvPr/>
        </p:nvSpPr>
        <p:spPr>
          <a:xfrm>
            <a:off x="357188" y="3251447"/>
            <a:ext cx="3057525" cy="1631216"/>
          </a:xfrm>
          <a:prstGeom prst="rect">
            <a:avLst/>
          </a:prstGeom>
          <a:noFill/>
        </p:spPr>
        <p:txBody>
          <a:bodyPr wrap="square" rtlCol="0">
            <a:spAutoFit/>
          </a:bodyPr>
          <a:lstStyle/>
          <a:p>
            <a:r>
              <a:rPr lang="en-US" sz="2000" dirty="0">
                <a:latin typeface="Palatino Linotype" panose="02040502050505030304" pitchFamily="18" charset="0"/>
              </a:rPr>
              <a:t>Here’s a short video I put together to show how audio and video can combine to create unique experiences.</a:t>
            </a:r>
          </a:p>
        </p:txBody>
      </p:sp>
      <p:pic>
        <p:nvPicPr>
          <p:cNvPr id="8" name="Graphic 7" descr="Back">
            <a:hlinkClick r:id="" action="ppaction://hlinkshowjump?jump=previousslide"/>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6100365"/>
            <a:ext cx="914400" cy="914400"/>
          </a:xfrm>
          <a:prstGeom prst="rect">
            <a:avLst/>
          </a:prstGeom>
        </p:spPr>
      </p:pic>
      <p:pic>
        <p:nvPicPr>
          <p:cNvPr id="9" name="Graphic 8" descr="Signpost">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915" y="0"/>
            <a:ext cx="914400" cy="914400"/>
          </a:xfrm>
          <a:prstGeom prst="rect">
            <a:avLst/>
          </a:prstGeom>
        </p:spPr>
      </p:pic>
      <p:pic>
        <p:nvPicPr>
          <p:cNvPr id="10" name="Graphic 9" descr="Speakers">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544543" y="6422254"/>
            <a:ext cx="496657" cy="496657"/>
          </a:xfrm>
          <a:prstGeom prst="rect">
            <a:avLst/>
          </a:prstGeom>
        </p:spPr>
      </p:pic>
      <p:pic>
        <p:nvPicPr>
          <p:cNvPr id="11" name="Graphic 10" descr="Camera">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193409" y="6412215"/>
            <a:ext cx="457779" cy="457779"/>
          </a:xfrm>
          <a:prstGeom prst="rect">
            <a:avLst/>
          </a:prstGeom>
        </p:spPr>
      </p:pic>
      <p:pic>
        <p:nvPicPr>
          <p:cNvPr id="12" name="Graphic 11" descr="Play">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7325084" y="6466237"/>
            <a:ext cx="369605" cy="369605"/>
          </a:xfrm>
          <a:prstGeom prst="rect">
            <a:avLst/>
          </a:prstGeom>
        </p:spPr>
      </p:pic>
      <p:pic>
        <p:nvPicPr>
          <p:cNvPr id="13" name="Graphic 12" descr="Document">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918909" y="6422254"/>
            <a:ext cx="381146" cy="381146"/>
          </a:xfrm>
          <a:prstGeom prst="rect">
            <a:avLst/>
          </a:prstGeom>
        </p:spPr>
      </p:pic>
      <p:pic>
        <p:nvPicPr>
          <p:cNvPr id="14" name="Graphic 13" descr="Film reel">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5934555" y="6376869"/>
            <a:ext cx="497175" cy="497175"/>
          </a:xfrm>
          <a:prstGeom prst="rect">
            <a:avLst/>
          </a:prstGeom>
        </p:spPr>
      </p:pic>
      <p:pic>
        <p:nvPicPr>
          <p:cNvPr id="15" name="Graphic 14" descr="Optical disc">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9913672" y="6359174"/>
            <a:ext cx="532566" cy="532566"/>
          </a:xfrm>
          <a:prstGeom prst="rect">
            <a:avLst/>
          </a:prstGeom>
        </p:spPr>
      </p:pic>
      <p:pic>
        <p:nvPicPr>
          <p:cNvPr id="16" name="Graphic 15" descr="Mining Tools">
            <a:hlinkClick r:id="rId28" action="ppaction://hlinksldjump"/>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8588043" y="6415576"/>
            <a:ext cx="432274" cy="432274"/>
          </a:xfrm>
          <a:prstGeom prst="rect">
            <a:avLst/>
          </a:prstGeom>
        </p:spPr>
      </p:pic>
    </p:spTree>
    <p:extLst>
      <p:ext uri="{BB962C8B-B14F-4D97-AF65-F5344CB8AC3E}">
        <p14:creationId xmlns:p14="http://schemas.microsoft.com/office/powerpoint/2010/main" val="179532712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36307" y="3114675"/>
            <a:ext cx="6086475" cy="2308324"/>
          </a:xfrm>
          <a:prstGeom prst="rect">
            <a:avLst/>
          </a:prstGeom>
          <a:noFill/>
        </p:spPr>
        <p:txBody>
          <a:bodyPr wrap="square" rtlCol="0">
            <a:spAutoFit/>
          </a:bodyPr>
          <a:lstStyle/>
          <a:p>
            <a:endParaRPr lang="en-US" sz="2400" dirty="0">
              <a:latin typeface="Palatino Linotype" panose="02040502050505030304" pitchFamily="18" charset="0"/>
            </a:endParaRPr>
          </a:p>
          <a:p>
            <a:r>
              <a:rPr lang="en-US" sz="2400" dirty="0">
                <a:latin typeface="Palatino Linotype" panose="02040502050505030304" pitchFamily="18" charset="0"/>
              </a:rPr>
              <a:t>Take, for example, the Lord of the Rings film trilogy, or any other modern movie. Their combination of different types of media deliver compelling, emotional experiences.</a:t>
            </a:r>
          </a:p>
        </p:txBody>
      </p:sp>
      <p:sp>
        <p:nvSpPr>
          <p:cNvPr id="4" name="TextBox 3"/>
          <p:cNvSpPr txBox="1"/>
          <p:nvPr/>
        </p:nvSpPr>
        <p:spPr>
          <a:xfrm>
            <a:off x="942975" y="592127"/>
            <a:ext cx="6150769" cy="2677656"/>
          </a:xfrm>
          <a:prstGeom prst="rect">
            <a:avLst/>
          </a:prstGeom>
          <a:noFill/>
        </p:spPr>
        <p:txBody>
          <a:bodyPr wrap="square" rtlCol="0">
            <a:spAutoFit/>
          </a:bodyPr>
          <a:lstStyle/>
          <a:p>
            <a:r>
              <a:rPr lang="en-US" sz="2400" dirty="0">
                <a:latin typeface="Palatino Linotype" panose="02040502050505030304" pitchFamily="18" charset="0"/>
              </a:rPr>
              <a:t>Multimedia is any combination of more than one type of media. It is works that range from the garden variety meme, who’s combination of text and image are multiple parts of media, all the way to much more complex works of art, like films and interactive websites.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3744" y="620881"/>
            <a:ext cx="3729038" cy="2493794"/>
          </a:xfrm>
          <a:prstGeom prst="rect">
            <a:avLst/>
          </a:prstGeom>
        </p:spPr>
      </p:pic>
      <p:sp>
        <p:nvSpPr>
          <p:cNvPr id="6" name="TextBox 5"/>
          <p:cNvSpPr txBox="1"/>
          <p:nvPr/>
        </p:nvSpPr>
        <p:spPr>
          <a:xfrm>
            <a:off x="7493794" y="1943100"/>
            <a:ext cx="2963256" cy="1200329"/>
          </a:xfrm>
          <a:prstGeom prst="rect">
            <a:avLst/>
          </a:prstGeom>
          <a:noFill/>
        </p:spPr>
        <p:txBody>
          <a:bodyPr wrap="square" rtlCol="0">
            <a:spAutoFit/>
          </a:bodyPr>
          <a:lstStyle/>
          <a:p>
            <a:pPr algn="ctr"/>
            <a:r>
              <a:rPr lang="en-US" sz="2400" dirty="0">
                <a:latin typeface="Rockwell Extra Bold" panose="02060903040505020403" pitchFamily="18" charset="0"/>
              </a:rPr>
              <a:t>Let the Dog come</a:t>
            </a:r>
          </a:p>
          <a:p>
            <a:pPr algn="ctr"/>
            <a:r>
              <a:rPr lang="en-US" sz="2400" dirty="0">
                <a:latin typeface="Rockwell Extra Bold" panose="02060903040505020403" pitchFamily="18" charset="0"/>
              </a:rPr>
              <a:t>I am ready</a:t>
            </a:r>
          </a:p>
        </p:txBody>
      </p:sp>
      <p:pic>
        <p:nvPicPr>
          <p:cNvPr id="1026" name="Picture 2" descr="https://www.warnerbros.com/sites/default/files/styles/key_art_270x400/public/lord_of_rings_fellowship_of_ring_keyart.jpg?itok=SWJPEch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2975" y="3386138"/>
            <a:ext cx="1572953" cy="235943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warnerbros.com/sites/default/files/styles/key_art_270x400/public/lord_of_rings_return_of_king_keyart.jpg?itok=Nm8uIKI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8210" y="3386138"/>
            <a:ext cx="1611422" cy="235943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warnerbros.com/sites/default/files/styles/key_art_270x400/public/lord_of_rings_two_towers_keyart.jpg?itok=052DS9K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19275" y="4239279"/>
            <a:ext cx="1566863" cy="2350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16013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0055" y="1518872"/>
            <a:ext cx="6096000" cy="3303277"/>
          </a:xfrm>
          <a:prstGeom prst="rect">
            <a:avLst/>
          </a:prstGeom>
        </p:spPr>
        <p:txBody>
          <a:bodyPr>
            <a:spAutoFit/>
          </a:bodyPr>
          <a:lstStyle/>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When designing multimedia, as the designer you weave these many elements together into a complex tapestry of sights and sounds. </a:t>
            </a:r>
          </a:p>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Choosing the best way to give the viewer control over their experience is a challenge, but very rewarding.</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Graphic 2" descr="Speakers">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44543" y="6422254"/>
            <a:ext cx="496657" cy="496657"/>
          </a:xfrm>
          <a:prstGeom prst="rect">
            <a:avLst/>
          </a:prstGeom>
        </p:spPr>
      </p:pic>
      <p:pic>
        <p:nvPicPr>
          <p:cNvPr id="4" name="Graphic 3" descr="Camera">
            <a:hlinkClick r:id="rId5" action="ppaction://hlinksldjump"/>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193409" y="6412215"/>
            <a:ext cx="457779" cy="457779"/>
          </a:xfrm>
          <a:prstGeom prst="rect">
            <a:avLst/>
          </a:prstGeom>
        </p:spPr>
      </p:pic>
      <p:pic>
        <p:nvPicPr>
          <p:cNvPr id="5" name="Graphic 4" descr="Play">
            <a:hlinkClick r:id="rId8" action="ppaction://hlinksldjump"/>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325084" y="6466237"/>
            <a:ext cx="369605" cy="369605"/>
          </a:xfrm>
          <a:prstGeom prst="rect">
            <a:avLst/>
          </a:prstGeom>
        </p:spPr>
      </p:pic>
      <p:pic>
        <p:nvPicPr>
          <p:cNvPr id="6" name="Graphic 5" descr="Document">
            <a:hlinkClick r:id="rId11" action="ppaction://hlinksldjump"/>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918909" y="6422254"/>
            <a:ext cx="381146" cy="381146"/>
          </a:xfrm>
          <a:prstGeom prst="rect">
            <a:avLst/>
          </a:prstGeom>
        </p:spPr>
      </p:pic>
      <p:pic>
        <p:nvPicPr>
          <p:cNvPr id="7" name="Graphic 6" descr="Film reel">
            <a:hlinkClick r:id="rId14" action="ppaction://hlinksldjump"/>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934555" y="6376869"/>
            <a:ext cx="497175" cy="497175"/>
          </a:xfrm>
          <a:prstGeom prst="rect">
            <a:avLst/>
          </a:prstGeom>
        </p:spPr>
      </p:pic>
      <p:pic>
        <p:nvPicPr>
          <p:cNvPr id="8" name="Graphic 7" descr="Optical disc">
            <a:hlinkClick r:id="rId17" action="ppaction://hlinksldjump"/>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9913672" y="6359174"/>
            <a:ext cx="532566" cy="532566"/>
          </a:xfrm>
          <a:prstGeom prst="rect">
            <a:avLst/>
          </a:prstGeom>
        </p:spPr>
      </p:pic>
      <p:pic>
        <p:nvPicPr>
          <p:cNvPr id="9" name="Graphic 8" descr="Mining Tools">
            <a:hlinkClick r:id="rId20" action="ppaction://hlinksldjump"/>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8588043" y="6415576"/>
            <a:ext cx="432274" cy="432274"/>
          </a:xfrm>
          <a:prstGeom prst="rect">
            <a:avLst/>
          </a:prstGeom>
        </p:spPr>
      </p:pic>
      <p:pic>
        <p:nvPicPr>
          <p:cNvPr id="10" name="Graphic 9" descr="Back">
            <a:hlinkClick r:id="" action="ppaction://hlinkshowjump?jump=previousslide"/>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22915" y="6100365"/>
            <a:ext cx="914400" cy="914400"/>
          </a:xfrm>
          <a:prstGeom prst="rect">
            <a:avLst/>
          </a:prstGeom>
        </p:spPr>
      </p:pic>
      <p:pic>
        <p:nvPicPr>
          <p:cNvPr id="11" name="Graphic 10" descr="Signpost">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22915" y="0"/>
            <a:ext cx="914400" cy="914400"/>
          </a:xfrm>
          <a:prstGeom prst="rect">
            <a:avLst/>
          </a:prstGeom>
        </p:spPr>
      </p:pic>
      <p:sp>
        <p:nvSpPr>
          <p:cNvPr id="13" name="TextBox 12"/>
          <p:cNvSpPr txBox="1"/>
          <p:nvPr/>
        </p:nvSpPr>
        <p:spPr>
          <a:xfrm>
            <a:off x="2300055" y="320283"/>
            <a:ext cx="4470711" cy="61555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3400" dirty="0">
                <a:latin typeface="Gill Sans Ultra Bold" panose="020B0A02020104020203" pitchFamily="34" charset="0"/>
              </a:rPr>
              <a:t>INTERACTIVITY</a:t>
            </a:r>
          </a:p>
        </p:txBody>
      </p:sp>
    </p:spTree>
    <p:extLst>
      <p:ext uri="{BB962C8B-B14F-4D97-AF65-F5344CB8AC3E}">
        <p14:creationId xmlns:p14="http://schemas.microsoft.com/office/powerpoint/2010/main" val="373707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pic>
        <p:nvPicPr>
          <p:cNvPr id="12" name="Graphic 11" descr="Speakers">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4543" y="6422254"/>
            <a:ext cx="496657" cy="496657"/>
          </a:xfrm>
          <a:prstGeom prst="rect">
            <a:avLst/>
          </a:prstGeom>
        </p:spPr>
      </p:pic>
      <p:pic>
        <p:nvPicPr>
          <p:cNvPr id="13" name="Graphic 12" descr="Camera">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93409" y="6412215"/>
            <a:ext cx="457779" cy="457779"/>
          </a:xfrm>
          <a:prstGeom prst="rect">
            <a:avLst/>
          </a:prstGeom>
        </p:spPr>
      </p:pic>
      <p:pic>
        <p:nvPicPr>
          <p:cNvPr id="14" name="Graphic 13" descr="Play">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25084" y="6466237"/>
            <a:ext cx="369605" cy="369605"/>
          </a:xfrm>
          <a:prstGeom prst="rect">
            <a:avLst/>
          </a:prstGeom>
        </p:spPr>
      </p:pic>
      <p:pic>
        <p:nvPicPr>
          <p:cNvPr id="15" name="Graphic 14" descr="Document">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18909" y="6422254"/>
            <a:ext cx="381146" cy="381146"/>
          </a:xfrm>
          <a:prstGeom prst="rect">
            <a:avLst/>
          </a:prstGeom>
        </p:spPr>
      </p:pic>
      <p:pic>
        <p:nvPicPr>
          <p:cNvPr id="16" name="Graphic 15" descr="Film reel">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34555" y="6376869"/>
            <a:ext cx="497175" cy="497175"/>
          </a:xfrm>
          <a:prstGeom prst="rect">
            <a:avLst/>
          </a:prstGeom>
        </p:spPr>
      </p:pic>
      <p:pic>
        <p:nvPicPr>
          <p:cNvPr id="17" name="Graphic 16"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18" name="Graphic 17"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sp>
        <p:nvSpPr>
          <p:cNvPr id="19" name="TextBox 18"/>
          <p:cNvSpPr txBox="1"/>
          <p:nvPr/>
        </p:nvSpPr>
        <p:spPr>
          <a:xfrm>
            <a:off x="2300055" y="320283"/>
            <a:ext cx="4470711" cy="61555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3400" dirty="0">
                <a:latin typeface="Gill Sans Ultra Bold" panose="020B0A02020104020203" pitchFamily="34" charset="0"/>
              </a:rPr>
              <a:t>HARDWARE</a:t>
            </a:r>
          </a:p>
        </p:txBody>
      </p:sp>
      <p:sp>
        <p:nvSpPr>
          <p:cNvPr id="5" name="TextBox 4"/>
          <p:cNvSpPr txBox="1"/>
          <p:nvPr/>
        </p:nvSpPr>
        <p:spPr>
          <a:xfrm>
            <a:off x="1212583" y="1171575"/>
            <a:ext cx="9002979" cy="4708981"/>
          </a:xfrm>
          <a:prstGeom prst="rect">
            <a:avLst/>
          </a:prstGeom>
          <a:noFill/>
        </p:spPr>
        <p:txBody>
          <a:bodyPr wrap="square" rtlCol="0">
            <a:spAutoFit/>
          </a:bodyPr>
          <a:lstStyle/>
          <a:p>
            <a:r>
              <a:rPr lang="en-US" sz="2000" dirty="0">
                <a:latin typeface="Palatino Linotype" panose="02040502050505030304" pitchFamily="18" charset="0"/>
              </a:rPr>
              <a:t>The most basic and essential piece of hardware that multimedia producers need is a computer.</a:t>
            </a:r>
          </a:p>
          <a:p>
            <a:r>
              <a:rPr lang="en-US" sz="2000" dirty="0">
                <a:latin typeface="Palatino Linotype" panose="02040502050505030304" pitchFamily="18" charset="0"/>
              </a:rPr>
              <a:t>This is where all modern works are created, so a powerful computer is essential if you would like to produce multimedia. However, there are a few additional pieces of hardware you may wish to acquire as well such as:</a:t>
            </a:r>
          </a:p>
          <a:p>
            <a:pPr marL="285750" indent="-285750">
              <a:buFont typeface="Arial" panose="020B0604020202020204" pitchFamily="34" charset="0"/>
              <a:buChar char="•"/>
            </a:pPr>
            <a:r>
              <a:rPr lang="en-US" sz="2000" dirty="0">
                <a:latin typeface="Palatino Linotype" panose="02040502050505030304" pitchFamily="18" charset="0"/>
              </a:rPr>
              <a:t>A graphics/video card- this is essential for video editing as it can improve the render and processing time when creating videos. It can also help when editing videos.</a:t>
            </a:r>
          </a:p>
          <a:p>
            <a:pPr marL="285750" indent="-285750">
              <a:buFont typeface="Arial" panose="020B0604020202020204" pitchFamily="34" charset="0"/>
              <a:buChar char="•"/>
            </a:pPr>
            <a:r>
              <a:rPr lang="en-US" sz="2000" dirty="0">
                <a:latin typeface="Palatino Linotype" panose="02040502050505030304" pitchFamily="18" charset="0"/>
              </a:rPr>
              <a:t>A sound card- this can help when producing quality audio.</a:t>
            </a:r>
          </a:p>
          <a:p>
            <a:pPr marL="285750" indent="-285750">
              <a:buFont typeface="Arial" panose="020B0604020202020204" pitchFamily="34" charset="0"/>
              <a:buChar char="•"/>
            </a:pPr>
            <a:r>
              <a:rPr lang="en-US" sz="2000" dirty="0">
                <a:latin typeface="Palatino Linotype" panose="02040502050505030304" pitchFamily="18" charset="0"/>
              </a:rPr>
              <a:t>A midi-keyboard- if you would like to create your own music from scratch, and have the knowledge to play a keyboard, this can help you create much faster.</a:t>
            </a:r>
          </a:p>
          <a:p>
            <a:pPr marL="285750" indent="-285750">
              <a:buFont typeface="Arial" panose="020B0604020202020204" pitchFamily="34" charset="0"/>
              <a:buChar char="•"/>
            </a:pPr>
            <a:r>
              <a:rPr lang="en-US" sz="2000" dirty="0">
                <a:latin typeface="Palatino Linotype" panose="02040502050505030304" pitchFamily="18" charset="0"/>
              </a:rPr>
              <a:t>A DSLR camera- if you would like to capture video or pictures to be used in your multimedia projects a quality DSLR camera will produce great results, though a cell phone can be used in a pinch.</a:t>
            </a:r>
          </a:p>
        </p:txBody>
      </p:sp>
    </p:spTree>
    <p:extLst>
      <p:ext uri="{BB962C8B-B14F-4D97-AF65-F5344CB8AC3E}">
        <p14:creationId xmlns:p14="http://schemas.microsoft.com/office/powerpoint/2010/main" val="114285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pic>
        <p:nvPicPr>
          <p:cNvPr id="12" name="Graphic 11" descr="Speakers">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4543" y="6422254"/>
            <a:ext cx="496657" cy="496657"/>
          </a:xfrm>
          <a:prstGeom prst="rect">
            <a:avLst/>
          </a:prstGeom>
        </p:spPr>
      </p:pic>
      <p:pic>
        <p:nvPicPr>
          <p:cNvPr id="13" name="Graphic 12" descr="Camera">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93409" y="6412215"/>
            <a:ext cx="457779" cy="457779"/>
          </a:xfrm>
          <a:prstGeom prst="rect">
            <a:avLst/>
          </a:prstGeom>
        </p:spPr>
      </p:pic>
      <p:pic>
        <p:nvPicPr>
          <p:cNvPr id="14" name="Graphic 13" descr="Play">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25084" y="6466237"/>
            <a:ext cx="369605" cy="369605"/>
          </a:xfrm>
          <a:prstGeom prst="rect">
            <a:avLst/>
          </a:prstGeom>
        </p:spPr>
      </p:pic>
      <p:pic>
        <p:nvPicPr>
          <p:cNvPr id="15" name="Graphic 14" descr="Document">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18909" y="6422254"/>
            <a:ext cx="381146" cy="381146"/>
          </a:xfrm>
          <a:prstGeom prst="rect">
            <a:avLst/>
          </a:prstGeom>
        </p:spPr>
      </p:pic>
      <p:pic>
        <p:nvPicPr>
          <p:cNvPr id="16" name="Graphic 15" descr="Film reel">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34555" y="6376869"/>
            <a:ext cx="497175" cy="497175"/>
          </a:xfrm>
          <a:prstGeom prst="rect">
            <a:avLst/>
          </a:prstGeom>
        </p:spPr>
      </p:pic>
      <p:pic>
        <p:nvPicPr>
          <p:cNvPr id="17" name="Graphic 16"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18" name="Graphic 17"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sp>
        <p:nvSpPr>
          <p:cNvPr id="19" name="TextBox 18"/>
          <p:cNvSpPr txBox="1"/>
          <p:nvPr/>
        </p:nvSpPr>
        <p:spPr>
          <a:xfrm>
            <a:off x="2300055" y="320283"/>
            <a:ext cx="4470711" cy="61555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3400" dirty="0">
                <a:latin typeface="Gill Sans Ultra Bold" panose="020B0A02020104020203" pitchFamily="34" charset="0"/>
              </a:rPr>
              <a:t>SOFTWARE</a:t>
            </a:r>
          </a:p>
        </p:txBody>
      </p:sp>
      <p:sp>
        <p:nvSpPr>
          <p:cNvPr id="5" name="TextBox 4"/>
          <p:cNvSpPr txBox="1"/>
          <p:nvPr/>
        </p:nvSpPr>
        <p:spPr>
          <a:xfrm>
            <a:off x="1100138" y="1585913"/>
            <a:ext cx="10001250" cy="3477875"/>
          </a:xfrm>
          <a:prstGeom prst="rect">
            <a:avLst/>
          </a:prstGeom>
          <a:noFill/>
        </p:spPr>
        <p:txBody>
          <a:bodyPr wrap="square" rtlCol="0">
            <a:spAutoFit/>
          </a:bodyPr>
          <a:lstStyle/>
          <a:p>
            <a:r>
              <a:rPr lang="en-US" sz="2200" dirty="0">
                <a:latin typeface="Palatino Linotype" panose="02040502050505030304" pitchFamily="18" charset="0"/>
              </a:rPr>
              <a:t>Along with the hardware that is required to create multimedia, there is a plethora of software available to help you create your masterpiece. </a:t>
            </a:r>
          </a:p>
          <a:p>
            <a:endParaRPr lang="en-US" sz="2200" dirty="0">
              <a:latin typeface="Palatino Linotype" panose="02040502050505030304" pitchFamily="18" charset="0"/>
            </a:endParaRPr>
          </a:p>
          <a:p>
            <a:r>
              <a:rPr lang="en-US" sz="2200" dirty="0">
                <a:latin typeface="Palatino Linotype" panose="02040502050505030304" pitchFamily="18" charset="0"/>
              </a:rPr>
              <a:t>The standard for most producers is the products offered through Adobe, such as:</a:t>
            </a:r>
          </a:p>
          <a:p>
            <a:pPr marL="742950" lvl="1" indent="-285750">
              <a:buFont typeface="Arial" panose="020B0604020202020204" pitchFamily="34" charset="0"/>
              <a:buChar char="•"/>
            </a:pPr>
            <a:r>
              <a:rPr lang="en-US" sz="2200" dirty="0">
                <a:latin typeface="Palatino Linotype" panose="02040502050505030304" pitchFamily="18" charset="0"/>
              </a:rPr>
              <a:t>Adobe Premier Pro- a video editing program </a:t>
            </a:r>
          </a:p>
          <a:p>
            <a:pPr marL="742950" lvl="1" indent="-285750">
              <a:buFont typeface="Arial" panose="020B0604020202020204" pitchFamily="34" charset="0"/>
              <a:buChar char="•"/>
            </a:pPr>
            <a:r>
              <a:rPr lang="en-US" sz="2200" dirty="0">
                <a:latin typeface="Palatino Linotype" panose="02040502050505030304" pitchFamily="18" charset="0"/>
              </a:rPr>
              <a:t>Adobe Audition- a sound editing program</a:t>
            </a:r>
          </a:p>
          <a:p>
            <a:pPr marL="742950" lvl="1" indent="-285750">
              <a:buFont typeface="Arial" panose="020B0604020202020204" pitchFamily="34" charset="0"/>
              <a:buChar char="•"/>
            </a:pPr>
            <a:r>
              <a:rPr lang="en-US" sz="2200" dirty="0">
                <a:latin typeface="Palatino Linotype" panose="02040502050505030304" pitchFamily="18" charset="0"/>
              </a:rPr>
              <a:t>Adobe animate- an animation program</a:t>
            </a:r>
          </a:p>
          <a:p>
            <a:pPr marL="742950" lvl="1" indent="-285750">
              <a:buFont typeface="Arial" panose="020B0604020202020204" pitchFamily="34" charset="0"/>
              <a:buChar char="•"/>
            </a:pPr>
            <a:r>
              <a:rPr lang="en-US" sz="2200" dirty="0">
                <a:latin typeface="Palatino Linotype" panose="02040502050505030304" pitchFamily="18" charset="0"/>
              </a:rPr>
              <a:t>Adobe Illustrator- a drawing program that can create vector images</a:t>
            </a:r>
          </a:p>
          <a:p>
            <a:pPr marL="742950" lvl="1" indent="-285750">
              <a:buFont typeface="Arial" panose="020B0604020202020204" pitchFamily="34" charset="0"/>
              <a:buChar char="•"/>
            </a:pPr>
            <a:r>
              <a:rPr lang="en-US" sz="2200" dirty="0">
                <a:latin typeface="Palatino Linotype" panose="02040502050505030304" pitchFamily="18" charset="0"/>
              </a:rPr>
              <a:t>Adobe Photoshop- a photo editing program</a:t>
            </a:r>
          </a:p>
        </p:txBody>
      </p:sp>
    </p:spTree>
    <p:extLst>
      <p:ext uri="{BB962C8B-B14F-4D97-AF65-F5344CB8AC3E}">
        <p14:creationId xmlns:p14="http://schemas.microsoft.com/office/powerpoint/2010/main" val="534189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pic>
        <p:nvPicPr>
          <p:cNvPr id="12" name="Graphic 11" descr="Speakers">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4543" y="6422254"/>
            <a:ext cx="496657" cy="496657"/>
          </a:xfrm>
          <a:prstGeom prst="rect">
            <a:avLst/>
          </a:prstGeom>
        </p:spPr>
      </p:pic>
      <p:pic>
        <p:nvPicPr>
          <p:cNvPr id="13" name="Graphic 12" descr="Camera">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93409" y="6412215"/>
            <a:ext cx="457779" cy="457779"/>
          </a:xfrm>
          <a:prstGeom prst="rect">
            <a:avLst/>
          </a:prstGeom>
        </p:spPr>
      </p:pic>
      <p:pic>
        <p:nvPicPr>
          <p:cNvPr id="14" name="Graphic 13" descr="Play">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25084" y="6466237"/>
            <a:ext cx="369605" cy="369605"/>
          </a:xfrm>
          <a:prstGeom prst="rect">
            <a:avLst/>
          </a:prstGeom>
        </p:spPr>
      </p:pic>
      <p:pic>
        <p:nvPicPr>
          <p:cNvPr id="15" name="Graphic 14" descr="Document">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18909" y="6422254"/>
            <a:ext cx="381146" cy="381146"/>
          </a:xfrm>
          <a:prstGeom prst="rect">
            <a:avLst/>
          </a:prstGeom>
        </p:spPr>
      </p:pic>
      <p:pic>
        <p:nvPicPr>
          <p:cNvPr id="16" name="Graphic 15" descr="Film reel">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34555" y="6376869"/>
            <a:ext cx="497175" cy="497175"/>
          </a:xfrm>
          <a:prstGeom prst="rect">
            <a:avLst/>
          </a:prstGeom>
        </p:spPr>
      </p:pic>
      <p:pic>
        <p:nvPicPr>
          <p:cNvPr id="17" name="Graphic 16"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18" name="Graphic 17"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sp>
        <p:nvSpPr>
          <p:cNvPr id="19" name="TextBox 18"/>
          <p:cNvSpPr txBox="1"/>
          <p:nvPr/>
        </p:nvSpPr>
        <p:spPr>
          <a:xfrm>
            <a:off x="2300055" y="320283"/>
            <a:ext cx="4470711" cy="61555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3400" dirty="0">
                <a:latin typeface="Gill Sans Ultra Bold" panose="020B0A02020104020203" pitchFamily="34" charset="0"/>
              </a:rPr>
              <a:t>COPYRIGHTS</a:t>
            </a:r>
          </a:p>
        </p:txBody>
      </p:sp>
      <p:sp>
        <p:nvSpPr>
          <p:cNvPr id="5" name="TextBox 4"/>
          <p:cNvSpPr txBox="1"/>
          <p:nvPr/>
        </p:nvSpPr>
        <p:spPr>
          <a:xfrm>
            <a:off x="1752574" y="1228726"/>
            <a:ext cx="9358312" cy="4154984"/>
          </a:xfrm>
          <a:prstGeom prst="rect">
            <a:avLst/>
          </a:prstGeom>
          <a:noFill/>
        </p:spPr>
        <p:txBody>
          <a:bodyPr wrap="square" rtlCol="0">
            <a:spAutoFit/>
          </a:bodyPr>
          <a:lstStyle/>
          <a:p>
            <a:r>
              <a:rPr lang="en-US" sz="2200" dirty="0">
                <a:latin typeface="Palatino Linotype" panose="02040502050505030304" pitchFamily="18" charset="0"/>
              </a:rPr>
              <a:t>A very important thing to keep in mind when you are creating multimedia is that when the content you are using isn’t entirely you own, you must respect other creators rights to the work they have created. This is where copyrights comes into play, legally protecting the work and it’s owner from the work being </a:t>
            </a:r>
            <a:r>
              <a:rPr lang="en-US" sz="2200" b="1" dirty="0">
                <a:latin typeface="Palatino Linotype" panose="02040502050505030304" pitchFamily="18" charset="0"/>
              </a:rPr>
              <a:t>reproduced</a:t>
            </a:r>
            <a:r>
              <a:rPr lang="en-US" sz="2200" dirty="0">
                <a:latin typeface="Palatino Linotype" panose="02040502050505030304" pitchFamily="18" charset="0"/>
              </a:rPr>
              <a:t> or </a:t>
            </a:r>
            <a:r>
              <a:rPr lang="en-US" sz="2200" b="1" dirty="0">
                <a:latin typeface="Palatino Linotype" panose="02040502050505030304" pitchFamily="18" charset="0"/>
              </a:rPr>
              <a:t>redistributed</a:t>
            </a:r>
            <a:r>
              <a:rPr lang="en-US" sz="2200" dirty="0">
                <a:latin typeface="Palatino Linotype" panose="02040502050505030304" pitchFamily="18" charset="0"/>
              </a:rPr>
              <a:t> without the author’s permission. </a:t>
            </a:r>
          </a:p>
          <a:p>
            <a:endParaRPr lang="en-US" sz="2200" dirty="0">
              <a:latin typeface="Palatino Linotype" panose="02040502050505030304" pitchFamily="18" charset="0"/>
            </a:endParaRPr>
          </a:p>
          <a:p>
            <a:r>
              <a:rPr lang="en-US" sz="2200" dirty="0">
                <a:latin typeface="Palatino Linotype" panose="02040502050505030304" pitchFamily="18" charset="0"/>
              </a:rPr>
              <a:t>Typically, the duration of a copyright spans the author’s life plus 50-100 years(</a:t>
            </a:r>
            <a:r>
              <a:rPr lang="en-US" sz="2200" dirty="0" err="1">
                <a:latin typeface="Palatino Linotype" panose="02040502050505030304" pitchFamily="18" charset="0"/>
              </a:rPr>
              <a:t>wikipedia</a:t>
            </a:r>
            <a:r>
              <a:rPr lang="en-US" sz="2200" dirty="0">
                <a:latin typeface="Palatino Linotype" panose="02040502050505030304" pitchFamily="18" charset="0"/>
              </a:rPr>
              <a:t>).</a:t>
            </a:r>
          </a:p>
          <a:p>
            <a:endParaRPr lang="en-US" sz="2200" dirty="0">
              <a:latin typeface="Palatino Linotype" panose="02040502050505030304" pitchFamily="18" charset="0"/>
            </a:endParaRPr>
          </a:p>
          <a:p>
            <a:r>
              <a:rPr lang="en-US" sz="2200" dirty="0">
                <a:latin typeface="Palatino Linotype" panose="02040502050505030304" pitchFamily="18" charset="0"/>
              </a:rPr>
              <a:t>If you aren’t using work that you didn’t create always take care to follow copyright law.</a:t>
            </a:r>
          </a:p>
        </p:txBody>
      </p:sp>
    </p:spTree>
    <p:extLst>
      <p:ext uri="{BB962C8B-B14F-4D97-AF65-F5344CB8AC3E}">
        <p14:creationId xmlns:p14="http://schemas.microsoft.com/office/powerpoint/2010/main" val="841099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sp>
        <p:nvSpPr>
          <p:cNvPr id="5" name="Rectangle 4"/>
          <p:cNvSpPr/>
          <p:nvPr/>
        </p:nvSpPr>
        <p:spPr>
          <a:xfrm>
            <a:off x="891485" y="1314450"/>
            <a:ext cx="10553701" cy="5078313"/>
          </a:xfrm>
          <a:prstGeom prst="rect">
            <a:avLst/>
          </a:prstGeom>
        </p:spPr>
        <p:txBody>
          <a:bodyPr wrap="square">
            <a:spAutoFit/>
          </a:bodyPr>
          <a:lstStyle/>
          <a:p>
            <a:r>
              <a:rPr lang="en-US" dirty="0"/>
              <a:t>Lord of the Rings is the property of Warner Brothers Studios, </a:t>
            </a:r>
            <a:r>
              <a:rPr lang="en-US" dirty="0" err="1"/>
              <a:t>inc.</a:t>
            </a:r>
            <a:r>
              <a:rPr lang="en-US" dirty="0"/>
              <a:t> Images if cover art used under fair use exceptions. </a:t>
            </a:r>
          </a:p>
          <a:p>
            <a:r>
              <a:rPr lang="en-US" dirty="0"/>
              <a:t>Links: </a:t>
            </a:r>
          </a:p>
          <a:p>
            <a:r>
              <a:rPr lang="en-US" dirty="0">
                <a:hlinkClick r:id="rId7"/>
              </a:rPr>
              <a:t>https://www.warnerbros.com/sites/default/files/styles/key_art_270x400/public/lord_of_rings_fellowship_of_ring_keyart.jpg?itok=SWJPEchf</a:t>
            </a:r>
            <a:endParaRPr lang="en-US" dirty="0"/>
          </a:p>
          <a:p>
            <a:r>
              <a:rPr lang="en-US" u="sng" dirty="0">
                <a:hlinkClick r:id="rId8"/>
              </a:rPr>
              <a:t>https://www.warnerbros.com/sites/default/files/styles/key_art_270x400/public/lord_of_rings_return_of_king_keyart.jpg?itok=Nm8uIKID</a:t>
            </a:r>
            <a:r>
              <a:rPr lang="en-US" dirty="0"/>
              <a:t> </a:t>
            </a:r>
          </a:p>
          <a:p>
            <a:r>
              <a:rPr lang="en-US" u="sng" dirty="0">
                <a:hlinkClick r:id="rId9"/>
              </a:rPr>
              <a:t>https://www.warnerbros.com/sites/default/files/styles/key_art_270x400/public/lord_of_rings_two_towers_keyart.jpg?itok=052DS9KN</a:t>
            </a:r>
            <a:endParaRPr lang="en-US" dirty="0"/>
          </a:p>
          <a:p>
            <a:r>
              <a:rPr lang="en-US" dirty="0"/>
              <a:t>All other photos sourced from Wikimedia commons</a:t>
            </a:r>
          </a:p>
          <a:p>
            <a:r>
              <a:rPr lang="en-US" dirty="0"/>
              <a:t>Links:</a:t>
            </a:r>
          </a:p>
          <a:p>
            <a:r>
              <a:rPr lang="en-US" u="sng" dirty="0">
                <a:hlinkClick r:id="rId10"/>
              </a:rPr>
              <a:t>https://upload.wikimedia.org/wikipedia/commons/d/d1/ASCII-7_table.gif</a:t>
            </a:r>
            <a:endParaRPr lang="en-US" dirty="0"/>
          </a:p>
          <a:p>
            <a:r>
              <a:rPr lang="en-US" u="sng" dirty="0">
                <a:hlinkClick r:id="rId11"/>
              </a:rPr>
              <a:t>https://upload.wikimedia.org/wikipedia/commons/4/47/Pinocchio_title_card.png</a:t>
            </a:r>
            <a:endParaRPr lang="en-US" dirty="0"/>
          </a:p>
          <a:p>
            <a:r>
              <a:rPr lang="en-US" u="sng" dirty="0">
                <a:hlinkClick r:id="rId12"/>
              </a:rPr>
              <a:t>https://upload.wikimedia.org/wikipedia/commons/b/b0/Victory_at_Sea_-_title_card.jpg</a:t>
            </a:r>
            <a:endParaRPr lang="en-US" dirty="0"/>
          </a:p>
          <a:p>
            <a:r>
              <a:rPr lang="en-US" u="sng" dirty="0">
                <a:hlinkClick r:id="rId13"/>
              </a:rPr>
              <a:t>https://upload.wikimedia.org/wikipedia/commons/thumb/7/78/Stiftskirche_Melk_Deckenfresko_Langhaus_Mittelfeld.JPG/1280px-Stiftskirche_Melk_Deckenfresko_Langhaus_Mittelfeld.JPG</a:t>
            </a:r>
            <a:endParaRPr lang="en-US" dirty="0"/>
          </a:p>
          <a:p>
            <a:r>
              <a:rPr lang="en-US" u="sng" dirty="0">
                <a:hlinkClick r:id="rId14"/>
              </a:rPr>
              <a:t>https://upload.wikimedia.org/wikipedia/commons/d/d2/2007-01-13_Cat_in_a_box_%288652495133%29.jpg</a:t>
            </a:r>
            <a:endParaRPr lang="en-US" dirty="0"/>
          </a:p>
          <a:p>
            <a:endParaRPr lang="en-US" dirty="0"/>
          </a:p>
        </p:txBody>
      </p:sp>
      <p:sp>
        <p:nvSpPr>
          <p:cNvPr id="6" name="TextBox 5"/>
          <p:cNvSpPr txBox="1"/>
          <p:nvPr/>
        </p:nvSpPr>
        <p:spPr>
          <a:xfrm>
            <a:off x="2300055" y="320283"/>
            <a:ext cx="4470711" cy="61555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3400" dirty="0">
                <a:latin typeface="Gill Sans Ultra Bold" panose="020B0A02020104020203" pitchFamily="34" charset="0"/>
              </a:rPr>
              <a:t>CREDITS</a:t>
            </a:r>
          </a:p>
        </p:txBody>
      </p:sp>
    </p:spTree>
    <p:extLst>
      <p:ext uri="{BB962C8B-B14F-4D97-AF65-F5344CB8AC3E}">
        <p14:creationId xmlns:p14="http://schemas.microsoft.com/office/powerpoint/2010/main" val="1717359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00055" y="320283"/>
            <a:ext cx="5472345" cy="61555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3400" dirty="0">
                <a:latin typeface="Gill Sans Ultra Bold" panose="020B0A02020104020203" pitchFamily="34" charset="0"/>
              </a:rPr>
              <a:t>CREDITS CONT.</a:t>
            </a:r>
          </a:p>
        </p:txBody>
      </p:sp>
      <p:sp>
        <p:nvSpPr>
          <p:cNvPr id="3" name="TextBox 2"/>
          <p:cNvSpPr txBox="1"/>
          <p:nvPr/>
        </p:nvSpPr>
        <p:spPr>
          <a:xfrm>
            <a:off x="1114425" y="1371600"/>
            <a:ext cx="9986963" cy="2862322"/>
          </a:xfrm>
          <a:prstGeom prst="rect">
            <a:avLst/>
          </a:prstGeom>
          <a:noFill/>
        </p:spPr>
        <p:txBody>
          <a:bodyPr wrap="square" rtlCol="0">
            <a:spAutoFit/>
          </a:bodyPr>
          <a:lstStyle/>
          <a:p>
            <a:r>
              <a:rPr lang="en-US" dirty="0"/>
              <a:t>All Audio sourced from archive.org and created by Kevin MacLeod.</a:t>
            </a:r>
          </a:p>
          <a:p>
            <a:r>
              <a:rPr lang="en-US" dirty="0"/>
              <a:t>Links:</a:t>
            </a:r>
          </a:p>
          <a:p>
            <a:r>
              <a:rPr lang="en-US" dirty="0">
                <a:hlinkClick r:id="rId2"/>
              </a:rPr>
              <a:t>https://archive.org/details/Classical_Sampler-9615/Kevin_MacLeod_-_Also_Sprach_Zarathustra.mp3</a:t>
            </a:r>
            <a:endParaRPr lang="en-US" dirty="0"/>
          </a:p>
          <a:p>
            <a:r>
              <a:rPr lang="en-US" dirty="0">
                <a:hlinkClick r:id="rId3"/>
              </a:rPr>
              <a:t>https://archive.org/details/Classical_Sampler-9615/Kevin_MacLeod_-_The_Endless.mp3</a:t>
            </a:r>
            <a:r>
              <a:rPr lang="en-US" dirty="0"/>
              <a:t> </a:t>
            </a:r>
          </a:p>
          <a:p>
            <a:endParaRPr lang="en-US" dirty="0"/>
          </a:p>
          <a:p>
            <a:r>
              <a:rPr lang="en-US" dirty="0"/>
              <a:t>Animation related definitions sourced from </a:t>
            </a:r>
            <a:r>
              <a:rPr lang="en-US" i="1" dirty="0"/>
              <a:t>Multimedia: Making it Work Ninth Edition</a:t>
            </a:r>
            <a:r>
              <a:rPr lang="en-US" dirty="0"/>
              <a:t> by Tay Vaughn</a:t>
            </a:r>
          </a:p>
          <a:p>
            <a:r>
              <a:rPr lang="en-US" dirty="0"/>
              <a:t>Animation graphic sourced from Wikimedia commons: </a:t>
            </a:r>
            <a:r>
              <a:rPr lang="en-US" dirty="0">
                <a:hlinkClick r:id="rId4"/>
              </a:rPr>
              <a:t>https://upload.wikimedia.org/wikipedia/commons/8/8b/Phi_Phenomenon.gif</a:t>
            </a:r>
            <a:r>
              <a:rPr lang="en-US" dirty="0"/>
              <a:t> </a:t>
            </a:r>
            <a:r>
              <a:rPr lang="en-US" dirty="0"/>
              <a:t> </a:t>
            </a:r>
          </a:p>
          <a:p>
            <a:endParaRPr lang="en-US" dirty="0"/>
          </a:p>
          <a:p>
            <a:r>
              <a:rPr lang="en-US" dirty="0"/>
              <a:t>Video is an original work by Matthew Schilling.</a:t>
            </a:r>
          </a:p>
        </p:txBody>
      </p:sp>
    </p:spTree>
    <p:extLst>
      <p:ext uri="{BB962C8B-B14F-4D97-AF65-F5344CB8AC3E}">
        <p14:creationId xmlns:p14="http://schemas.microsoft.com/office/powerpoint/2010/main" val="144789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5393" y="1656192"/>
            <a:ext cx="9701214" cy="4462760"/>
          </a:xfrm>
          <a:prstGeom prst="rect">
            <a:avLst/>
          </a:prstGeom>
          <a:noFill/>
        </p:spPr>
        <p:txBody>
          <a:bodyPr wrap="square" rtlCol="0">
            <a:spAutoFit/>
          </a:bodyPr>
          <a:lstStyle/>
          <a:p>
            <a:endParaRPr lang="en-US" sz="2000" dirty="0">
              <a:latin typeface="Palatino Linotype" panose="02040502050505030304" pitchFamily="18" charset="0"/>
            </a:endParaRPr>
          </a:p>
          <a:p>
            <a:r>
              <a:rPr lang="en-US" sz="2400" dirty="0">
                <a:latin typeface="Palatino Linotype" panose="02040502050505030304" pitchFamily="18" charset="0"/>
              </a:rPr>
              <a:t>According to longtime multimedia creator, Tay Vaughan, the five building blocks of multimedia are text, image, animation, audio and video. </a:t>
            </a:r>
          </a:p>
          <a:p>
            <a:endParaRPr lang="en-US" sz="2400" dirty="0">
              <a:latin typeface="Palatino Linotype" panose="02040502050505030304" pitchFamily="18" charset="0"/>
            </a:endParaRPr>
          </a:p>
          <a:p>
            <a:r>
              <a:rPr lang="en-US" sz="2400" dirty="0">
                <a:latin typeface="Palatino Linotype" panose="02040502050505030304" pitchFamily="18" charset="0"/>
              </a:rPr>
              <a:t>Each of these media forms brings something different to your project. </a:t>
            </a:r>
          </a:p>
          <a:p>
            <a:endParaRPr lang="en-US" sz="2400" dirty="0">
              <a:latin typeface="Palatino Linotype" panose="02040502050505030304" pitchFamily="18" charset="0"/>
            </a:endParaRPr>
          </a:p>
          <a:p>
            <a:r>
              <a:rPr lang="en-US" sz="2400" dirty="0">
                <a:latin typeface="Palatino Linotype" panose="02040502050505030304" pitchFamily="18" charset="0"/>
              </a:rPr>
              <a:t>It is Necessary to understand both the emotional impact carried by the form and the technical challenges they present.</a:t>
            </a:r>
          </a:p>
          <a:p>
            <a:endParaRPr lang="en-US" sz="2400" dirty="0">
              <a:latin typeface="Palatino Linotype" panose="02040502050505030304" pitchFamily="18" charset="0"/>
            </a:endParaRPr>
          </a:p>
          <a:p>
            <a:r>
              <a:rPr lang="en-US" sz="2400" dirty="0">
                <a:latin typeface="Palatino Linotype" panose="02040502050505030304" pitchFamily="18" charset="0"/>
              </a:rPr>
              <a:t>It is important to deploy these different elements skillfully to create compelling multimedia projects.</a:t>
            </a:r>
          </a:p>
        </p:txBody>
      </p:sp>
      <p:sp>
        <p:nvSpPr>
          <p:cNvPr id="14" name="Rectangle 13"/>
          <p:cNvSpPr/>
          <p:nvPr/>
        </p:nvSpPr>
        <p:spPr>
          <a:xfrm>
            <a:off x="3873276" y="644099"/>
            <a:ext cx="4915128" cy="707886"/>
          </a:xfrm>
          <a:prstGeom prst="rect">
            <a:avLst/>
          </a:prstGeom>
        </p:spPr>
        <p:txBody>
          <a:bodyPr wrap="none">
            <a:spAutoFit/>
          </a:bodyPr>
          <a:lstStyle/>
          <a:p>
            <a:r>
              <a:rPr lang="en-US" sz="4000" dirty="0">
                <a:latin typeface="Palatino Linotype" panose="02040502050505030304" pitchFamily="18" charset="0"/>
              </a:rPr>
              <a:t>What is multimedia?</a:t>
            </a:r>
          </a:p>
        </p:txBody>
      </p:sp>
      <p:pic>
        <p:nvPicPr>
          <p:cNvPr id="37" name="Graphic 36"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spTree>
    <p:extLst>
      <p:ext uri="{BB962C8B-B14F-4D97-AF65-F5344CB8AC3E}">
        <p14:creationId xmlns:p14="http://schemas.microsoft.com/office/powerpoint/2010/main" val="289253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386316" y="5741007"/>
            <a:ext cx="8186738" cy="615553"/>
          </a:xfrm>
          <a:prstGeom prst="rect">
            <a:avLst/>
          </a:prstGeom>
          <a:noFill/>
        </p:spPr>
        <p:txBody>
          <a:bodyPr wrap="square" rtlCol="0">
            <a:spAutoFit/>
          </a:bodyPr>
          <a:lstStyle/>
          <a:p>
            <a:pPr algn="ctr"/>
            <a:r>
              <a:rPr lang="en-US" sz="1700" dirty="0">
                <a:latin typeface="Gill Sans Ultra Bold" panose="020B0A02020104020203" pitchFamily="34" charset="0"/>
              </a:rPr>
              <a:t>Click any of the links below to jump to that section of the presentation at any time!</a:t>
            </a:r>
          </a:p>
        </p:txBody>
      </p:sp>
      <p:sp>
        <p:nvSpPr>
          <p:cNvPr id="9" name="TextBox 8"/>
          <p:cNvSpPr txBox="1"/>
          <p:nvPr/>
        </p:nvSpPr>
        <p:spPr>
          <a:xfrm>
            <a:off x="0" y="5478175"/>
            <a:ext cx="1671638" cy="830997"/>
          </a:xfrm>
          <a:prstGeom prst="rect">
            <a:avLst/>
          </a:prstGeom>
          <a:noFill/>
        </p:spPr>
        <p:txBody>
          <a:bodyPr wrap="square" rtlCol="0">
            <a:spAutoFit/>
          </a:bodyPr>
          <a:lstStyle/>
          <a:p>
            <a:pPr algn="ctr"/>
            <a:r>
              <a:rPr lang="en-US" sz="1600" dirty="0">
                <a:latin typeface="Gill Sans Ultra Bold" panose="020B0A02020104020203" pitchFamily="34" charset="0"/>
              </a:rPr>
              <a:t>Click here to go back one</a:t>
            </a:r>
          </a:p>
        </p:txBody>
      </p:sp>
      <p:pic>
        <p:nvPicPr>
          <p:cNvPr id="10" name="Graphic 9"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sp>
        <p:nvSpPr>
          <p:cNvPr id="11" name="Cylinder 10"/>
          <p:cNvSpPr/>
          <p:nvPr/>
        </p:nvSpPr>
        <p:spPr>
          <a:xfrm>
            <a:off x="2300055" y="3532097"/>
            <a:ext cx="1157287" cy="75045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ylinder 11"/>
          <p:cNvSpPr/>
          <p:nvPr/>
        </p:nvSpPr>
        <p:spPr>
          <a:xfrm>
            <a:off x="3976457" y="3532097"/>
            <a:ext cx="1157287" cy="75045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ylinder 12"/>
          <p:cNvSpPr/>
          <p:nvPr/>
        </p:nvSpPr>
        <p:spPr>
          <a:xfrm>
            <a:off x="7345866" y="3560546"/>
            <a:ext cx="1157287" cy="75045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ylinder 13"/>
          <p:cNvSpPr/>
          <p:nvPr/>
        </p:nvSpPr>
        <p:spPr>
          <a:xfrm>
            <a:off x="5647812" y="3532097"/>
            <a:ext cx="1157287" cy="75045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ylinder 14"/>
          <p:cNvSpPr/>
          <p:nvPr/>
        </p:nvSpPr>
        <p:spPr>
          <a:xfrm>
            <a:off x="8966366" y="3532097"/>
            <a:ext cx="1157287" cy="75045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454839" y="3275368"/>
            <a:ext cx="1121565" cy="430887"/>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200" dirty="0">
                <a:latin typeface="Cooper Black" panose="0208090404030B020404" pitchFamily="18" charset="0"/>
              </a:rPr>
              <a:t>Text</a:t>
            </a:r>
          </a:p>
        </p:txBody>
      </p:sp>
      <p:sp>
        <p:nvSpPr>
          <p:cNvPr id="17" name="TextBox 16"/>
          <p:cNvSpPr txBox="1"/>
          <p:nvPr/>
        </p:nvSpPr>
        <p:spPr>
          <a:xfrm>
            <a:off x="4012179" y="3275366"/>
            <a:ext cx="1121565" cy="430887"/>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200" dirty="0">
                <a:latin typeface="Cooper Black" panose="0208090404030B020404" pitchFamily="18" charset="0"/>
              </a:rPr>
              <a:t>Image</a:t>
            </a:r>
          </a:p>
        </p:txBody>
      </p:sp>
      <p:sp>
        <p:nvSpPr>
          <p:cNvPr id="18" name="TextBox 17"/>
          <p:cNvSpPr txBox="1"/>
          <p:nvPr/>
        </p:nvSpPr>
        <p:spPr>
          <a:xfrm>
            <a:off x="7082143" y="3303816"/>
            <a:ext cx="1810940" cy="430887"/>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200" dirty="0">
                <a:latin typeface="Cooper Black" panose="0208090404030B020404" pitchFamily="18" charset="0"/>
              </a:rPr>
              <a:t>Animation</a:t>
            </a:r>
          </a:p>
        </p:txBody>
      </p:sp>
      <p:sp>
        <p:nvSpPr>
          <p:cNvPr id="19" name="TextBox 18"/>
          <p:cNvSpPr txBox="1"/>
          <p:nvPr/>
        </p:nvSpPr>
        <p:spPr>
          <a:xfrm>
            <a:off x="9066081" y="3270483"/>
            <a:ext cx="1121565" cy="430887"/>
          </a:xfrm>
          <a:prstGeom prst="rect">
            <a:avLst/>
          </a:prstGeom>
          <a:noFill/>
          <a:effectLst>
            <a:glow rad="101600">
              <a:schemeClr val="bg1">
                <a:alpha val="60000"/>
              </a:schemeClr>
            </a:glow>
            <a:outerShdw blurRad="50800" dist="38100" dir="2700000" algn="tl" rotWithShape="0">
              <a:prstClr val="black">
                <a:alpha val="40000"/>
              </a:prstClr>
            </a:outerShdw>
          </a:effectLst>
        </p:spPr>
        <p:txBody>
          <a:bodyPr wrap="square" rtlCol="0">
            <a:spAutoFit/>
          </a:bodyPr>
          <a:lstStyle/>
          <a:p>
            <a:r>
              <a:rPr lang="en-US" sz="2200" dirty="0">
                <a:latin typeface="Cooper Black" panose="0208090404030B020404" pitchFamily="18" charset="0"/>
              </a:rPr>
              <a:t>Video</a:t>
            </a:r>
          </a:p>
        </p:txBody>
      </p:sp>
      <p:sp>
        <p:nvSpPr>
          <p:cNvPr id="20" name="TextBox 19"/>
          <p:cNvSpPr txBox="1"/>
          <p:nvPr/>
        </p:nvSpPr>
        <p:spPr>
          <a:xfrm>
            <a:off x="5723715" y="3270484"/>
            <a:ext cx="1121565" cy="430887"/>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200" dirty="0">
                <a:latin typeface="Cooper Black" panose="0208090404030B020404" pitchFamily="18" charset="0"/>
              </a:rPr>
              <a:t>Audio</a:t>
            </a:r>
          </a:p>
        </p:txBody>
      </p:sp>
      <p:pic>
        <p:nvPicPr>
          <p:cNvPr id="21" name="Graphic 20" descr="Speakers"/>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83401" y="3578357"/>
            <a:ext cx="863198" cy="863198"/>
          </a:xfrm>
          <a:prstGeom prst="rect">
            <a:avLst/>
          </a:prstGeom>
        </p:spPr>
      </p:pic>
      <p:pic>
        <p:nvPicPr>
          <p:cNvPr id="22" name="Graphic 21" descr="Camera"/>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143453" y="3596588"/>
            <a:ext cx="795628" cy="795628"/>
          </a:xfrm>
          <a:prstGeom prst="rect">
            <a:avLst/>
          </a:prstGeom>
        </p:spPr>
      </p:pic>
      <p:pic>
        <p:nvPicPr>
          <p:cNvPr id="23" name="Graphic 22" descr="Play"/>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296618" y="3652201"/>
            <a:ext cx="642379" cy="642379"/>
          </a:xfrm>
          <a:prstGeom prst="rect">
            <a:avLst/>
          </a:prstGeom>
        </p:spPr>
      </p:pic>
      <p:pic>
        <p:nvPicPr>
          <p:cNvPr id="24" name="Graphic 23" descr="Document"/>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535658" y="3663183"/>
            <a:ext cx="662438" cy="662438"/>
          </a:xfrm>
          <a:prstGeom prst="rect">
            <a:avLst/>
          </a:prstGeom>
        </p:spPr>
      </p:pic>
      <p:pic>
        <p:nvPicPr>
          <p:cNvPr id="25" name="Graphic 24" descr="Film reel"/>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480555" y="3581205"/>
            <a:ext cx="864098" cy="864098"/>
          </a:xfrm>
          <a:prstGeom prst="rect">
            <a:avLst/>
          </a:prstGeom>
        </p:spPr>
      </p:pic>
      <p:sp>
        <p:nvSpPr>
          <p:cNvPr id="27" name="TextBox 26"/>
          <p:cNvSpPr txBox="1"/>
          <p:nvPr/>
        </p:nvSpPr>
        <p:spPr>
          <a:xfrm>
            <a:off x="3595571" y="1816237"/>
            <a:ext cx="8465537" cy="523220"/>
          </a:xfrm>
          <a:prstGeom prst="rect">
            <a:avLst/>
          </a:prstGeom>
          <a:noFill/>
        </p:spPr>
        <p:txBody>
          <a:bodyPr wrap="square" rtlCol="0">
            <a:spAutoFit/>
          </a:bodyPr>
          <a:lstStyle/>
          <a:p>
            <a:r>
              <a:rPr lang="en-US" sz="2800" dirty="0">
                <a:latin typeface="Palatino Linotype" panose="02040502050505030304" pitchFamily="18" charset="0"/>
              </a:rPr>
              <a:t>The Five Building Blocks of </a:t>
            </a:r>
          </a:p>
        </p:txBody>
      </p:sp>
      <p:sp>
        <p:nvSpPr>
          <p:cNvPr id="28" name="TextBox 27"/>
          <p:cNvSpPr txBox="1"/>
          <p:nvPr/>
        </p:nvSpPr>
        <p:spPr>
          <a:xfrm>
            <a:off x="4121163" y="2470264"/>
            <a:ext cx="3946228" cy="800219"/>
          </a:xfrm>
          <a:prstGeom prst="rect">
            <a:avLst/>
          </a:prstGeom>
          <a:noFill/>
        </p:spPr>
        <p:txBody>
          <a:bodyPr wrap="square" rtlCol="0">
            <a:spAutoFit/>
          </a:bodyPr>
          <a:lstStyle/>
          <a:p>
            <a:r>
              <a:rPr lang="en-US" sz="4600" dirty="0">
                <a:latin typeface="Cooper Black" panose="0208090404030B020404" pitchFamily="18" charset="0"/>
              </a:rPr>
              <a:t>Multimedia</a:t>
            </a:r>
          </a:p>
        </p:txBody>
      </p:sp>
      <p:sp>
        <p:nvSpPr>
          <p:cNvPr id="29" name="TextBox 28"/>
          <p:cNvSpPr txBox="1"/>
          <p:nvPr/>
        </p:nvSpPr>
        <p:spPr>
          <a:xfrm>
            <a:off x="1151721" y="116316"/>
            <a:ext cx="3389546" cy="584775"/>
          </a:xfrm>
          <a:prstGeom prst="rect">
            <a:avLst/>
          </a:prstGeom>
          <a:noFill/>
        </p:spPr>
        <p:txBody>
          <a:bodyPr wrap="square" rtlCol="0">
            <a:spAutoFit/>
          </a:bodyPr>
          <a:lstStyle/>
          <a:p>
            <a:r>
              <a:rPr lang="en-US" sz="1600" dirty="0">
                <a:latin typeface="Gill Sans Ultra Bold" panose="020B0A02020104020203" pitchFamily="34" charset="0"/>
              </a:rPr>
              <a:t>Click this icon to return to this page at any time</a:t>
            </a:r>
          </a:p>
        </p:txBody>
      </p:sp>
      <p:pic>
        <p:nvPicPr>
          <p:cNvPr id="31" name="Graphic 30" descr="Signpost">
            <a:hlinkClick r:id="rId14" action="ppaction://hlinksldjump"/>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915" y="0"/>
            <a:ext cx="914400" cy="914400"/>
          </a:xfrm>
          <a:prstGeom prst="rect">
            <a:avLst/>
          </a:prstGeom>
        </p:spPr>
      </p:pic>
      <p:pic>
        <p:nvPicPr>
          <p:cNvPr id="48" name="Graphic 47" descr="Speakers">
            <a:hlinkClick r:id="rId17" action="ppaction://hlinksldjump"/>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44543" y="6422254"/>
            <a:ext cx="496657" cy="496657"/>
          </a:xfrm>
          <a:prstGeom prst="rect">
            <a:avLst/>
          </a:prstGeom>
        </p:spPr>
      </p:pic>
      <p:pic>
        <p:nvPicPr>
          <p:cNvPr id="49" name="Graphic 48" descr="Camera">
            <a:hlinkClick r:id="rId18" action="ppaction://hlinksldjump"/>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193409" y="6412215"/>
            <a:ext cx="457779" cy="457779"/>
          </a:xfrm>
          <a:prstGeom prst="rect">
            <a:avLst/>
          </a:prstGeom>
        </p:spPr>
      </p:pic>
      <p:pic>
        <p:nvPicPr>
          <p:cNvPr id="50" name="Graphic 49" descr="Play">
            <a:hlinkClick r:id="rId19"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325084" y="6466237"/>
            <a:ext cx="369605" cy="369605"/>
          </a:xfrm>
          <a:prstGeom prst="rect">
            <a:avLst/>
          </a:prstGeom>
        </p:spPr>
      </p:pic>
      <p:pic>
        <p:nvPicPr>
          <p:cNvPr id="51" name="Graphic 50" descr="Document">
            <a:hlinkClick r:id="rId20" action="ppaction://hlinksldjump"/>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918909" y="6422254"/>
            <a:ext cx="381146" cy="381146"/>
          </a:xfrm>
          <a:prstGeom prst="rect">
            <a:avLst/>
          </a:prstGeom>
        </p:spPr>
      </p:pic>
      <p:pic>
        <p:nvPicPr>
          <p:cNvPr id="52" name="Graphic 51" descr="Film reel">
            <a:hlinkClick r:id="rId21" action="ppaction://hlinksldjump"/>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934555" y="6376869"/>
            <a:ext cx="497175" cy="497175"/>
          </a:xfrm>
          <a:prstGeom prst="rect">
            <a:avLst/>
          </a:prstGeom>
        </p:spPr>
      </p:pic>
      <p:pic>
        <p:nvPicPr>
          <p:cNvPr id="53" name="Graphic 52"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54" name="Graphic 53"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spTree>
    <p:extLst>
      <p:ext uri="{BB962C8B-B14F-4D97-AF65-F5344CB8AC3E}">
        <p14:creationId xmlns:p14="http://schemas.microsoft.com/office/powerpoint/2010/main" val="2954352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2000" accel="25000" decel="50000" fill="hold" nodeType="withEffect">
                                  <p:stCondLst>
                                    <p:cond delay="2400"/>
                                  </p:stCondLst>
                                  <p:childTnLst>
                                    <p:animRot by="21600000">
                                      <p:cBhvr>
                                        <p:cTn id="6" dur="3000" fill="hold"/>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ylinder 1"/>
          <p:cNvSpPr/>
          <p:nvPr/>
        </p:nvSpPr>
        <p:spPr>
          <a:xfrm>
            <a:off x="4643120" y="2419164"/>
            <a:ext cx="1452881" cy="105276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ylinder 2"/>
          <p:cNvSpPr/>
          <p:nvPr/>
        </p:nvSpPr>
        <p:spPr>
          <a:xfrm>
            <a:off x="2383667" y="2478141"/>
            <a:ext cx="1562903" cy="99378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 y="2028063"/>
            <a:ext cx="12192000" cy="523220"/>
          </a:xfrm>
          <a:prstGeom prst="rect">
            <a:avLst/>
          </a:prstGeom>
          <a:noFill/>
        </p:spPr>
        <p:txBody>
          <a:bodyPr wrap="square" rtlCol="0">
            <a:spAutoFit/>
          </a:bodyPr>
          <a:lstStyle/>
          <a:p>
            <a:r>
              <a:rPr lang="en-US" sz="2800" dirty="0">
                <a:latin typeface="Palatino Linotype" panose="02040502050505030304" pitchFamily="18" charset="0"/>
              </a:rPr>
              <a:t>There are also </a:t>
            </a:r>
            <a:r>
              <a:rPr lang="en-US" sz="2800" b="1" dirty="0">
                <a:latin typeface="Palatino Linotype" panose="02040502050505030304" pitchFamily="18" charset="0"/>
              </a:rPr>
              <a:t>hardware</a:t>
            </a:r>
            <a:r>
              <a:rPr lang="en-US" sz="2800" dirty="0">
                <a:latin typeface="Palatino Linotype" panose="02040502050505030304" pitchFamily="18" charset="0"/>
              </a:rPr>
              <a:t> and </a:t>
            </a:r>
            <a:r>
              <a:rPr lang="en-US" sz="2800" b="1" dirty="0">
                <a:latin typeface="Palatino Linotype" panose="02040502050505030304" pitchFamily="18" charset="0"/>
              </a:rPr>
              <a:t>software</a:t>
            </a:r>
            <a:r>
              <a:rPr lang="en-US" sz="2800" dirty="0">
                <a:latin typeface="Palatino Linotype" panose="02040502050505030304" pitchFamily="18" charset="0"/>
              </a:rPr>
              <a:t> requirements to produce multimedia</a:t>
            </a:r>
          </a:p>
        </p:txBody>
      </p:sp>
      <p:pic>
        <p:nvPicPr>
          <p:cNvPr id="5" name="Graphic 4" descr="Optical disc"/>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12923" y="2558565"/>
            <a:ext cx="994243" cy="994243"/>
          </a:xfrm>
          <a:prstGeom prst="rect">
            <a:avLst/>
          </a:prstGeom>
        </p:spPr>
      </p:pic>
      <p:pic>
        <p:nvPicPr>
          <p:cNvPr id="6" name="Graphic 5" descr="Mining Tools"/>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47895" y="2576883"/>
            <a:ext cx="919855" cy="919855"/>
          </a:xfrm>
          <a:prstGeom prst="rect">
            <a:avLst/>
          </a:prstGeom>
        </p:spPr>
      </p:pic>
    </p:spTree>
    <p:extLst>
      <p:ext uri="{BB962C8B-B14F-4D97-AF65-F5344CB8AC3E}">
        <p14:creationId xmlns:p14="http://schemas.microsoft.com/office/powerpoint/2010/main" val="2495737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sp>
        <p:nvSpPr>
          <p:cNvPr id="12" name="Rectangle 11"/>
          <p:cNvSpPr/>
          <p:nvPr/>
        </p:nvSpPr>
        <p:spPr>
          <a:xfrm>
            <a:off x="1490924" y="1153206"/>
            <a:ext cx="9144000" cy="4622997"/>
          </a:xfrm>
          <a:prstGeom prst="rect">
            <a:avLst/>
          </a:prstGeom>
        </p:spPr>
        <p:txBody>
          <a:bodyPr wrap="square">
            <a:spAutoFit/>
          </a:bodyPr>
          <a:lstStyle/>
          <a:p>
            <a:pPr>
              <a:lnSpc>
                <a:spcPct val="107000"/>
              </a:lnSpc>
              <a:spcBef>
                <a:spcPts val="1800"/>
              </a:spcBef>
              <a:spcAft>
                <a:spcPts val="1800"/>
              </a:spcAft>
            </a:pPr>
            <a:r>
              <a:rPr lang="en-US" sz="2200" dirty="0">
                <a:latin typeface="Palatino Linotype" panose="02040502050505030304" pitchFamily="18" charset="0"/>
                <a:ea typeface="Times New Roman" panose="02020603050405020304" pitchFamily="18" charset="0"/>
                <a:cs typeface="Times New Roman" panose="02020603050405020304" pitchFamily="18" charset="0"/>
              </a:rPr>
              <a:t>This multimedia form surrounds us in computer environments. It’s prevalence prevents us from realizing it’s importance in conveying information and providing easy to use navigation. Also, it is important to remember that text has technical concerns as well.</a:t>
            </a:r>
            <a:endParaRPr lang="en-US" sz="2200" dirty="0">
              <a:effectLst/>
              <a:latin typeface="Palatino Linotype" panose="02040502050505030304" pitchFamily="18" charset="0"/>
              <a:ea typeface="Calibri" panose="020F0502020204030204" pitchFamily="34" charset="0"/>
              <a:cs typeface="Times New Roman" panose="02020603050405020304" pitchFamily="18" charset="0"/>
            </a:endParaRPr>
          </a:p>
          <a:p>
            <a:pPr>
              <a:lnSpc>
                <a:spcPct val="107000"/>
              </a:lnSpc>
              <a:spcBef>
                <a:spcPts val="1800"/>
              </a:spcBef>
              <a:spcAft>
                <a:spcPts val="1800"/>
              </a:spcAft>
            </a:pPr>
            <a:r>
              <a:rPr lang="en-US" sz="2200" dirty="0">
                <a:latin typeface="Palatino Linotype" panose="02040502050505030304" pitchFamily="18" charset="0"/>
                <a:ea typeface="Times New Roman" panose="02020603050405020304" pitchFamily="18" charset="0"/>
                <a:cs typeface="Times New Roman" panose="02020603050405020304" pitchFamily="18" charset="0"/>
              </a:rPr>
              <a:t>When using text as navigation, it is important to consider your audience. Choose words that will clearly indicate where links lead and use those same terms as the headings for the screens they lead to.</a:t>
            </a:r>
            <a:endParaRPr lang="en-US" sz="2200" dirty="0">
              <a:effectLst/>
              <a:latin typeface="Palatino Linotype" panose="02040502050505030304" pitchFamily="18" charset="0"/>
              <a:ea typeface="Calibri" panose="020F0502020204030204" pitchFamily="34" charset="0"/>
              <a:cs typeface="Times New Roman" panose="02020603050405020304" pitchFamily="18" charset="0"/>
            </a:endParaRPr>
          </a:p>
          <a:p>
            <a:pPr>
              <a:lnSpc>
                <a:spcPct val="107000"/>
              </a:lnSpc>
              <a:spcBef>
                <a:spcPts val="1800"/>
              </a:spcBef>
              <a:spcAft>
                <a:spcPts val="1800"/>
              </a:spcAft>
            </a:pPr>
            <a:r>
              <a:rPr lang="en-US" sz="2200" dirty="0">
                <a:latin typeface="Palatino Linotype" panose="02040502050505030304" pitchFamily="18" charset="0"/>
                <a:ea typeface="Times New Roman" panose="02020603050405020304" pitchFamily="18" charset="0"/>
                <a:cs typeface="Times New Roman" panose="02020603050405020304" pitchFamily="18" charset="0"/>
              </a:rPr>
              <a:t>Researchers have shown that when reading on screen your reading speed is slower than off of paper. It is important to write concisely when developing screen based media. Emphasize brevity and clarity.</a:t>
            </a:r>
            <a:endParaRPr lang="en-US" sz="2200" dirty="0">
              <a:effectLst/>
              <a:latin typeface="Palatino Linotype" panose="02040502050505030304" pitchFamily="18" charset="0"/>
              <a:ea typeface="Calibri" panose="020F0502020204030204" pitchFamily="34" charset="0"/>
              <a:cs typeface="Times New Roman" panose="02020603050405020304" pitchFamily="18" charset="0"/>
            </a:endParaRPr>
          </a:p>
        </p:txBody>
      </p:sp>
      <p:sp>
        <p:nvSpPr>
          <p:cNvPr id="13" name="TextBox 12"/>
          <p:cNvSpPr txBox="1"/>
          <p:nvPr/>
        </p:nvSpPr>
        <p:spPr>
          <a:xfrm>
            <a:off x="2300055" y="320283"/>
            <a:ext cx="4470711" cy="61555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3400" dirty="0">
                <a:latin typeface="Gill Sans Ultra Bold" panose="020B0A02020104020203" pitchFamily="34" charset="0"/>
              </a:rPr>
              <a:t>TEXT</a:t>
            </a:r>
          </a:p>
        </p:txBody>
      </p:sp>
      <p:pic>
        <p:nvPicPr>
          <p:cNvPr id="14" name="Graphic 13" descr="Speakers">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4543" y="6422254"/>
            <a:ext cx="496657" cy="496657"/>
          </a:xfrm>
          <a:prstGeom prst="rect">
            <a:avLst/>
          </a:prstGeom>
        </p:spPr>
      </p:pic>
      <p:pic>
        <p:nvPicPr>
          <p:cNvPr id="15" name="Graphic 14" descr="Camera">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93409" y="6412215"/>
            <a:ext cx="457779" cy="457779"/>
          </a:xfrm>
          <a:prstGeom prst="rect">
            <a:avLst/>
          </a:prstGeom>
        </p:spPr>
      </p:pic>
      <p:pic>
        <p:nvPicPr>
          <p:cNvPr id="16" name="Graphic 15" descr="Play">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25084" y="6466237"/>
            <a:ext cx="369605" cy="369605"/>
          </a:xfrm>
          <a:prstGeom prst="rect">
            <a:avLst/>
          </a:prstGeom>
        </p:spPr>
      </p:pic>
      <p:pic>
        <p:nvPicPr>
          <p:cNvPr id="17" name="Graphic 16" descr="Document">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18909" y="6422254"/>
            <a:ext cx="381146" cy="381146"/>
          </a:xfrm>
          <a:prstGeom prst="rect">
            <a:avLst/>
          </a:prstGeom>
        </p:spPr>
      </p:pic>
      <p:pic>
        <p:nvPicPr>
          <p:cNvPr id="18" name="Graphic 17" descr="Film reel">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34555" y="6376869"/>
            <a:ext cx="497175" cy="497175"/>
          </a:xfrm>
          <a:prstGeom prst="rect">
            <a:avLst/>
          </a:prstGeom>
        </p:spPr>
      </p:pic>
      <p:pic>
        <p:nvPicPr>
          <p:cNvPr id="19" name="Graphic 18"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20" name="Graphic 19"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spTree>
    <p:extLst>
      <p:ext uri="{BB962C8B-B14F-4D97-AF65-F5344CB8AC3E}">
        <p14:creationId xmlns:p14="http://schemas.microsoft.com/office/powerpoint/2010/main" val="2089156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sp>
        <p:nvSpPr>
          <p:cNvPr id="12" name="Rectangle 11"/>
          <p:cNvSpPr/>
          <p:nvPr/>
        </p:nvSpPr>
        <p:spPr>
          <a:xfrm>
            <a:off x="1302238" y="312053"/>
            <a:ext cx="9144000" cy="1888146"/>
          </a:xfrm>
          <a:prstGeom prst="rect">
            <a:avLst/>
          </a:prstGeom>
        </p:spPr>
        <p:txBody>
          <a:bodyPr wrap="square">
            <a:spAutoFit/>
          </a:bodyPr>
          <a:lstStyle/>
          <a:p>
            <a:pPr>
              <a:lnSpc>
                <a:spcPct val="107000"/>
              </a:lnSpc>
              <a:spcBef>
                <a:spcPts val="1800"/>
              </a:spcBef>
              <a:spcAft>
                <a:spcPts val="1800"/>
              </a:spcAft>
            </a:pPr>
            <a:r>
              <a:rPr lang="en-US" sz="2200" dirty="0">
                <a:latin typeface="Palatino Linotype" panose="02040502050505030304" pitchFamily="18" charset="0"/>
                <a:ea typeface="Times New Roman" panose="02020603050405020304" pitchFamily="18" charset="0"/>
                <a:cs typeface="Arial" panose="020B0604020202020204" pitchFamily="34" charset="0"/>
              </a:rPr>
              <a:t>To a computer, text is a series of numeric codes. The two major encoding schemes are ASCII and Unicode. ASCII was developed before Unicode and is only suitable for display characters in English and some Western languages. Unicode is the new dominant form and allows typefaces to encode characters from every language on earth.</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Graphic 12" descr="Speakers">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4543" y="6422254"/>
            <a:ext cx="496657" cy="496657"/>
          </a:xfrm>
          <a:prstGeom prst="rect">
            <a:avLst/>
          </a:prstGeom>
        </p:spPr>
      </p:pic>
      <p:pic>
        <p:nvPicPr>
          <p:cNvPr id="14" name="Graphic 13" descr="Camera">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93409" y="6412215"/>
            <a:ext cx="457779" cy="457779"/>
          </a:xfrm>
          <a:prstGeom prst="rect">
            <a:avLst/>
          </a:prstGeom>
        </p:spPr>
      </p:pic>
      <p:pic>
        <p:nvPicPr>
          <p:cNvPr id="15" name="Graphic 14" descr="Play">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25084" y="6466237"/>
            <a:ext cx="369605" cy="369605"/>
          </a:xfrm>
          <a:prstGeom prst="rect">
            <a:avLst/>
          </a:prstGeom>
        </p:spPr>
      </p:pic>
      <p:pic>
        <p:nvPicPr>
          <p:cNvPr id="16" name="Graphic 15" descr="Document">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18909" y="6422254"/>
            <a:ext cx="381146" cy="381146"/>
          </a:xfrm>
          <a:prstGeom prst="rect">
            <a:avLst/>
          </a:prstGeom>
        </p:spPr>
      </p:pic>
      <p:pic>
        <p:nvPicPr>
          <p:cNvPr id="17" name="Graphic 16" descr="Film reel">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34555" y="6376869"/>
            <a:ext cx="497175" cy="497175"/>
          </a:xfrm>
          <a:prstGeom prst="rect">
            <a:avLst/>
          </a:prstGeom>
        </p:spPr>
      </p:pic>
      <p:pic>
        <p:nvPicPr>
          <p:cNvPr id="18" name="Graphic 17"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19" name="Graphic 18"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pic>
        <p:nvPicPr>
          <p:cNvPr id="2050" name="Picture 2" descr="https://upload.wikimedia.org/wikipedia/commons/d/d1/ASCII-7_table.gif"/>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041200" y="2399973"/>
            <a:ext cx="5931600" cy="32959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71500" y="2657341"/>
            <a:ext cx="4221371" cy="3754874"/>
          </a:xfrm>
          <a:prstGeom prst="rect">
            <a:avLst/>
          </a:prstGeom>
          <a:noFill/>
        </p:spPr>
        <p:txBody>
          <a:bodyPr wrap="square" rtlCol="0">
            <a:spAutoFit/>
          </a:bodyPr>
          <a:lstStyle/>
          <a:p>
            <a:r>
              <a:rPr lang="en-US" sz="2200" dirty="0">
                <a:latin typeface="Palatino Linotype" panose="02040502050505030304" pitchFamily="18" charset="0"/>
                <a:ea typeface="Times New Roman" panose="02020603050405020304" pitchFamily="18" charset="0"/>
                <a:cs typeface="Arial" panose="020B0604020202020204" pitchFamily="34" charset="0"/>
              </a:rPr>
              <a:t>Type is rendered by individual fonts that are on a computer. In order for your audience to be able to see the typeface you have chosen you must either get permission to embed the typeface in your product, license the typeface for use or convert elements of your text to pixels, rendering it as an image.</a:t>
            </a:r>
            <a:endParaRPr lang="en-US" sz="22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651550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71575" y="842963"/>
            <a:ext cx="9101138" cy="1846659"/>
          </a:xfrm>
          <a:prstGeom prst="rect">
            <a:avLst/>
          </a:prstGeom>
          <a:noFill/>
        </p:spPr>
        <p:txBody>
          <a:bodyPr wrap="square" rtlCol="0">
            <a:spAutoFit/>
          </a:bodyPr>
          <a:lstStyle/>
          <a:p>
            <a:r>
              <a:rPr lang="en-US" sz="2200" dirty="0">
                <a:latin typeface="Palatino Linotype" panose="02040502050505030304" pitchFamily="18" charset="0"/>
              </a:rPr>
              <a:t>Text also has the unique privilege of giving the first impression. Quite often the first thing that media consumers see is text. Whether it be the stylized title of a movie</a:t>
            </a:r>
            <a:r>
              <a:rPr lang="en-US" sz="2400" dirty="0">
                <a:latin typeface="Palatino Linotype" panose="02040502050505030304" pitchFamily="18" charset="0"/>
              </a:rPr>
              <a:t>, the first heading on a webpage, or the title of a song, text is almost always leading the way.</a:t>
            </a:r>
            <a:endParaRPr lang="en-US" sz="2400" dirty="0"/>
          </a:p>
          <a:p>
            <a:endParaRPr lang="en-US" sz="2200" dirty="0">
              <a:latin typeface="Palatino Linotype" panose="02040502050505030304" pitchFamily="18" charset="0"/>
            </a:endParaRPr>
          </a:p>
        </p:txBody>
      </p:sp>
      <p:pic>
        <p:nvPicPr>
          <p:cNvPr id="3074" name="Picture 2" descr="https://upload.wikimedia.org/wikipedia/commons/b/b0/Victory_at_Sea_-_title_car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1574" y="2475310"/>
            <a:ext cx="4614863" cy="377044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upload.wikimedia.org/wikipedia/commons/4/47/Pinocchio_title_car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7913" y="2475310"/>
            <a:ext cx="5009604" cy="3770442"/>
          </a:xfrm>
          <a:prstGeom prst="rect">
            <a:avLst/>
          </a:prstGeom>
          <a:noFill/>
          <a:extLst>
            <a:ext uri="{909E8E84-426E-40DD-AFC4-6F175D3DCCD1}">
              <a14:hiddenFill xmlns:a14="http://schemas.microsoft.com/office/drawing/2010/main">
                <a:solidFill>
                  <a:srgbClr val="FFFFFF"/>
                </a:solidFill>
              </a14:hiddenFill>
            </a:ext>
          </a:extLst>
        </p:spPr>
      </p:pic>
      <p:pic>
        <p:nvPicPr>
          <p:cNvPr id="7" name="Graphic 6" descr="Back">
            <a:hlinkClick r:id="" action="ppaction://hlinkshowjump?jump=previousslide"/>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915" y="6100365"/>
            <a:ext cx="914400" cy="914400"/>
          </a:xfrm>
          <a:prstGeom prst="rect">
            <a:avLst/>
          </a:prstGeom>
        </p:spPr>
      </p:pic>
      <p:pic>
        <p:nvPicPr>
          <p:cNvPr id="8" name="Graphic 7" descr="Signpost">
            <a:hlinkClick r:id="rId6" action="ppaction://hlinksldjump"/>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915" y="0"/>
            <a:ext cx="914400" cy="914400"/>
          </a:xfrm>
          <a:prstGeom prst="rect">
            <a:avLst/>
          </a:prstGeom>
        </p:spPr>
      </p:pic>
      <p:pic>
        <p:nvPicPr>
          <p:cNvPr id="9" name="Graphic 8" descr="Speakers">
            <a:hlinkClick r:id="rId9" action="ppaction://hlinksldjump"/>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544543" y="6422254"/>
            <a:ext cx="496657" cy="496657"/>
          </a:xfrm>
          <a:prstGeom prst="rect">
            <a:avLst/>
          </a:prstGeom>
        </p:spPr>
      </p:pic>
      <p:pic>
        <p:nvPicPr>
          <p:cNvPr id="10" name="Graphic 9" descr="Camera">
            <a:hlinkClick r:id="rId12" action="ppaction://hlinksldjump"/>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193409" y="6412215"/>
            <a:ext cx="457779" cy="457779"/>
          </a:xfrm>
          <a:prstGeom prst="rect">
            <a:avLst/>
          </a:prstGeom>
        </p:spPr>
      </p:pic>
      <p:pic>
        <p:nvPicPr>
          <p:cNvPr id="11" name="Graphic 10" descr="Play">
            <a:hlinkClick r:id="rId15" action="ppaction://hlinksldjump"/>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325084" y="6466237"/>
            <a:ext cx="369605" cy="369605"/>
          </a:xfrm>
          <a:prstGeom prst="rect">
            <a:avLst/>
          </a:prstGeom>
        </p:spPr>
      </p:pic>
      <p:pic>
        <p:nvPicPr>
          <p:cNvPr id="12" name="Graphic 11" descr="Document">
            <a:hlinkClick r:id="rId18" action="ppaction://hlinksldjump"/>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1918909" y="6422254"/>
            <a:ext cx="381146" cy="381146"/>
          </a:xfrm>
          <a:prstGeom prst="rect">
            <a:avLst/>
          </a:prstGeom>
        </p:spPr>
      </p:pic>
      <p:pic>
        <p:nvPicPr>
          <p:cNvPr id="13" name="Graphic 12" descr="Film reel">
            <a:hlinkClick r:id="rId21" action="ppaction://hlinksldjump"/>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5934555" y="6376869"/>
            <a:ext cx="497175" cy="497175"/>
          </a:xfrm>
          <a:prstGeom prst="rect">
            <a:avLst/>
          </a:prstGeom>
        </p:spPr>
      </p:pic>
      <p:pic>
        <p:nvPicPr>
          <p:cNvPr id="14" name="Graphic 13" descr="Optical disc">
            <a:hlinkClick r:id="rId24" action="ppaction://hlinksldjump"/>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9913672" y="6359174"/>
            <a:ext cx="532566" cy="532566"/>
          </a:xfrm>
          <a:prstGeom prst="rect">
            <a:avLst/>
          </a:prstGeom>
        </p:spPr>
      </p:pic>
      <p:pic>
        <p:nvPicPr>
          <p:cNvPr id="15" name="Graphic 14" descr="Mining Tools">
            <a:hlinkClick r:id="rId27" action="ppaction://hlinksldjump"/>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8588043" y="6415576"/>
            <a:ext cx="432274" cy="432274"/>
          </a:xfrm>
          <a:prstGeom prst="rect">
            <a:avLst/>
          </a:prstGeom>
        </p:spPr>
      </p:pic>
    </p:spTree>
    <p:extLst>
      <p:ext uri="{BB962C8B-B14F-4D97-AF65-F5344CB8AC3E}">
        <p14:creationId xmlns:p14="http://schemas.microsoft.com/office/powerpoint/2010/main" val="1399120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Back">
            <a:hlinkClick r:id="" action="ppaction://hlinkshowjump?jump=previousslide"/>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5" y="6100365"/>
            <a:ext cx="914400" cy="914400"/>
          </a:xfrm>
          <a:prstGeom prst="rect">
            <a:avLst/>
          </a:prstGeom>
        </p:spPr>
      </p:pic>
      <p:pic>
        <p:nvPicPr>
          <p:cNvPr id="4" name="Graphic 3" descr="Signpos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915" y="0"/>
            <a:ext cx="914400" cy="914400"/>
          </a:xfrm>
          <a:prstGeom prst="rect">
            <a:avLst/>
          </a:prstGeom>
        </p:spPr>
      </p:pic>
      <p:sp>
        <p:nvSpPr>
          <p:cNvPr id="12" name="Rectangle 11"/>
          <p:cNvSpPr/>
          <p:nvPr/>
        </p:nvSpPr>
        <p:spPr>
          <a:xfrm>
            <a:off x="999698" y="1566992"/>
            <a:ext cx="10132760" cy="4110549"/>
          </a:xfrm>
          <a:prstGeom prst="rect">
            <a:avLst/>
          </a:prstGeom>
        </p:spPr>
        <p:txBody>
          <a:bodyPr wrap="square">
            <a:spAutoFit/>
          </a:bodyPr>
          <a:lstStyle/>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A common maxim holds that “an image is worth a thousand words.” A properly composed image can convey strong emotion and resonate with your audience. It is important to use images wisely. Be honest with yourself and your audience about the degree to which the images are manipulated to get the desired effect.</a:t>
            </a:r>
            <a:endParaRPr lang="en-US" sz="2400" dirty="0">
              <a:effectLst/>
              <a:latin typeface="Palatino Linotype" panose="02040502050505030304" pitchFamily="18" charset="0"/>
              <a:ea typeface="Calibri" panose="020F0502020204030204" pitchFamily="34" charset="0"/>
              <a:cs typeface="Times New Roman" panose="02020603050405020304" pitchFamily="18" charset="0"/>
            </a:endParaRPr>
          </a:p>
          <a:p>
            <a:pPr>
              <a:lnSpc>
                <a:spcPct val="107000"/>
              </a:lnSpc>
              <a:spcBef>
                <a:spcPts val="1800"/>
              </a:spcBef>
              <a:spcAft>
                <a:spcPts val="1800"/>
              </a:spcAft>
            </a:pPr>
            <a:r>
              <a:rPr lang="en-US" sz="2400" dirty="0">
                <a:latin typeface="Palatino Linotype" panose="02040502050505030304" pitchFamily="18" charset="0"/>
                <a:ea typeface="Times New Roman" panose="02020603050405020304" pitchFamily="18" charset="0"/>
                <a:cs typeface="Arial" panose="020B0604020202020204" pitchFamily="34" charset="0"/>
              </a:rPr>
              <a:t>Also, remember that almost every non-background element that is seen, including navigation buttons, icons, widgets and indicators, and gradients within these elements, in addition to your content can be an image.</a:t>
            </a:r>
            <a:endParaRPr lang="en-US" sz="2400" dirty="0">
              <a:effectLst/>
              <a:latin typeface="Palatino Linotype" panose="02040502050505030304" pitchFamily="18" charset="0"/>
              <a:ea typeface="Calibri" panose="020F0502020204030204" pitchFamily="34" charset="0"/>
              <a:cs typeface="Times New Roman" panose="02020603050405020304" pitchFamily="18" charset="0"/>
            </a:endParaRPr>
          </a:p>
        </p:txBody>
      </p:sp>
      <p:pic>
        <p:nvPicPr>
          <p:cNvPr id="13" name="Graphic 12" descr="Speakers">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4543" y="6422254"/>
            <a:ext cx="496657" cy="496657"/>
          </a:xfrm>
          <a:prstGeom prst="rect">
            <a:avLst/>
          </a:prstGeom>
        </p:spPr>
      </p:pic>
      <p:pic>
        <p:nvPicPr>
          <p:cNvPr id="14" name="Graphic 13" descr="Camera">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193409" y="6412215"/>
            <a:ext cx="457779" cy="457779"/>
          </a:xfrm>
          <a:prstGeom prst="rect">
            <a:avLst/>
          </a:prstGeom>
        </p:spPr>
      </p:pic>
      <p:pic>
        <p:nvPicPr>
          <p:cNvPr id="15" name="Graphic 14" descr="Play">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25084" y="6466237"/>
            <a:ext cx="369605" cy="369605"/>
          </a:xfrm>
          <a:prstGeom prst="rect">
            <a:avLst/>
          </a:prstGeom>
        </p:spPr>
      </p:pic>
      <p:pic>
        <p:nvPicPr>
          <p:cNvPr id="16" name="Graphic 15" descr="Document">
            <a:hlinkClick r:id="rId16" action="ppaction://hlinksldjump"/>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18909" y="6422254"/>
            <a:ext cx="381146" cy="381146"/>
          </a:xfrm>
          <a:prstGeom prst="rect">
            <a:avLst/>
          </a:prstGeom>
        </p:spPr>
      </p:pic>
      <p:pic>
        <p:nvPicPr>
          <p:cNvPr id="17" name="Graphic 16" descr="Film reel">
            <a:hlinkClick r:id="rId19" action="ppaction://hlinksldjump"/>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934555" y="6376869"/>
            <a:ext cx="497175" cy="497175"/>
          </a:xfrm>
          <a:prstGeom prst="rect">
            <a:avLst/>
          </a:prstGeom>
        </p:spPr>
      </p:pic>
      <p:pic>
        <p:nvPicPr>
          <p:cNvPr id="18" name="Graphic 17" descr="Optical disc">
            <a:hlinkClick r:id="rId22" action="ppaction://hlinksldjump"/>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9913672" y="6359174"/>
            <a:ext cx="532566" cy="532566"/>
          </a:xfrm>
          <a:prstGeom prst="rect">
            <a:avLst/>
          </a:prstGeom>
        </p:spPr>
      </p:pic>
      <p:pic>
        <p:nvPicPr>
          <p:cNvPr id="19" name="Graphic 18" descr="Mining Tools">
            <a:hlinkClick r:id="rId25" action="ppaction://hlinksldjump"/>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8588043" y="6415576"/>
            <a:ext cx="432274" cy="432274"/>
          </a:xfrm>
          <a:prstGeom prst="rect">
            <a:avLst/>
          </a:prstGeom>
        </p:spPr>
      </p:pic>
      <p:sp>
        <p:nvSpPr>
          <p:cNvPr id="20" name="TextBox 19"/>
          <p:cNvSpPr txBox="1"/>
          <p:nvPr/>
        </p:nvSpPr>
        <p:spPr>
          <a:xfrm>
            <a:off x="2300055" y="320283"/>
            <a:ext cx="4470711" cy="61555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3400" dirty="0">
                <a:latin typeface="Gill Sans Ultra Bold" panose="020B0A02020104020203" pitchFamily="34" charset="0"/>
              </a:rPr>
              <a:t>IMAGES</a:t>
            </a:r>
          </a:p>
        </p:txBody>
      </p:sp>
    </p:spTree>
    <p:extLst>
      <p:ext uri="{BB962C8B-B14F-4D97-AF65-F5344CB8AC3E}">
        <p14:creationId xmlns:p14="http://schemas.microsoft.com/office/powerpoint/2010/main" val="903579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9334</TotalTime>
  <Words>2209</Words>
  <Application>Microsoft Office PowerPoint</Application>
  <PresentationFormat>Widescreen</PresentationFormat>
  <Paragraphs>113</Paragraphs>
  <Slides>25</Slides>
  <Notes>0</Notes>
  <HiddenSlides>0</HiddenSlides>
  <MMClips>3</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Bauhaus 93</vt:lpstr>
      <vt:lpstr>Calibri</vt:lpstr>
      <vt:lpstr>Calibri Light</vt:lpstr>
      <vt:lpstr>Cooper Black</vt:lpstr>
      <vt:lpstr>Elephant</vt:lpstr>
      <vt:lpstr>Gill Sans Ultra Bold</vt:lpstr>
      <vt:lpstr>Palatino Linotype</vt:lpstr>
      <vt:lpstr>Rockwell Extra Bold</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Schilling</dc:creator>
  <cp:lastModifiedBy>Matthew Schilling</cp:lastModifiedBy>
  <cp:revision>66</cp:revision>
  <dcterms:created xsi:type="dcterms:W3CDTF">2017-03-18T07:01:19Z</dcterms:created>
  <dcterms:modified xsi:type="dcterms:W3CDTF">2017-03-24T19:17:35Z</dcterms:modified>
</cp:coreProperties>
</file>