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2" r:id="rId7"/>
    <p:sldId id="261" r:id="rId8"/>
    <p:sldId id="263" r:id="rId9"/>
    <p:sldId id="264" r:id="rId10"/>
    <p:sldId id="265" r:id="rId11"/>
    <p:sldId id="268" r:id="rId12"/>
    <p:sldId id="266" r:id="rId13"/>
    <p:sldId id="269" r:id="rId14"/>
    <p:sldId id="26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0" d="100"/>
          <a:sy n="60" d="100"/>
        </p:scale>
        <p:origin x="42" y="1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808D06A-46DD-494D-9449-4D603A417F4B}"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914679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08D06A-46DD-494D-9449-4D603A417F4B}"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1181389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08D06A-46DD-494D-9449-4D603A417F4B}"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297635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808D06A-46DD-494D-9449-4D603A417F4B}"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3700276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08D06A-46DD-494D-9449-4D603A417F4B}" type="datetimeFigureOut">
              <a:rPr lang="en-US" smtClean="0"/>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2880644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808D06A-46DD-494D-9449-4D603A417F4B}"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833516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808D06A-46DD-494D-9449-4D603A417F4B}" type="datetimeFigureOut">
              <a:rPr lang="en-US" smtClean="0"/>
              <a:t>4/27/2017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2889915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08D06A-46DD-494D-9449-4D603A417F4B}" type="datetimeFigureOut">
              <a:rPr lang="en-US" smtClean="0"/>
              <a:t>4/27/2017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1831870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08D06A-46DD-494D-9449-4D603A417F4B}" type="datetimeFigureOut">
              <a:rPr lang="en-US" smtClean="0"/>
              <a:t>4/27/2017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134675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08D06A-46DD-494D-9449-4D603A417F4B}"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657135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08D06A-46DD-494D-9449-4D603A417F4B}" type="datetimeFigureOut">
              <a:rPr lang="en-US" smtClean="0"/>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7EC57A-07FE-47F6-A6AC-6928E5F836A4}" type="slidenum">
              <a:rPr lang="en-US" smtClean="0"/>
              <a:t>‹#›</a:t>
            </a:fld>
            <a:endParaRPr lang="en-US"/>
          </a:p>
        </p:txBody>
      </p:sp>
    </p:spTree>
    <p:extLst>
      <p:ext uri="{BB962C8B-B14F-4D97-AF65-F5344CB8AC3E}">
        <p14:creationId xmlns:p14="http://schemas.microsoft.com/office/powerpoint/2010/main" val="37527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08D06A-46DD-494D-9449-4D603A417F4B}" type="datetimeFigureOut">
              <a:rPr lang="en-US" smtClean="0"/>
              <a:t>4/27/2017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7EC57A-07FE-47F6-A6AC-6928E5F836A4}" type="slidenum">
              <a:rPr lang="en-US" smtClean="0"/>
              <a:t>‹#›</a:t>
            </a:fld>
            <a:endParaRPr lang="en-US"/>
          </a:p>
        </p:txBody>
      </p:sp>
    </p:spTree>
    <p:extLst>
      <p:ext uri="{BB962C8B-B14F-4D97-AF65-F5344CB8AC3E}">
        <p14:creationId xmlns:p14="http://schemas.microsoft.com/office/powerpoint/2010/main" val="2661639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1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13.xm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png"/><Relationship Id="rId7" Type="http://schemas.openxmlformats.org/officeDocument/2006/relationships/slide" Target="slide4.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3.jpg"/><Relationship Id="rId1" Type="http://schemas.openxmlformats.org/officeDocument/2006/relationships/slideLayout" Target="../slideLayouts/slideLayout10.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6.jpg"/><Relationship Id="rId1" Type="http://schemas.openxmlformats.org/officeDocument/2006/relationships/slideLayout" Target="../slideLayouts/slideLayout10.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10.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2071" y="640747"/>
            <a:ext cx="7887855" cy="1283999"/>
          </a:xfrm>
        </p:spPr>
        <p:txBody>
          <a:bodyPr/>
          <a:lstStyle/>
          <a:p>
            <a:r>
              <a:rPr lang="en-US" dirty="0">
                <a:solidFill>
                  <a:schemeClr val="bg1"/>
                </a:solidFill>
                <a:latin typeface="Impact" panose="020B0806030902050204" pitchFamily="34" charset="0"/>
              </a:rPr>
              <a:t>OVERWATCH</a:t>
            </a:r>
          </a:p>
        </p:txBody>
      </p:sp>
      <p:sp>
        <p:nvSpPr>
          <p:cNvPr id="3" name="Subtitle 2"/>
          <p:cNvSpPr>
            <a:spLocks noGrp="1"/>
          </p:cNvSpPr>
          <p:nvPr>
            <p:ph type="subTitle" idx="1"/>
          </p:nvPr>
        </p:nvSpPr>
        <p:spPr>
          <a:xfrm>
            <a:off x="1523999" y="2515560"/>
            <a:ext cx="9144000" cy="1655762"/>
          </a:xfrm>
        </p:spPr>
        <p:txBody>
          <a:bodyPr/>
          <a:lstStyle/>
          <a:p>
            <a:r>
              <a:rPr lang="en-US" dirty="0">
                <a:solidFill>
                  <a:schemeClr val="bg1"/>
                </a:solidFill>
                <a:latin typeface="Impact" panose="020B0806030902050204" pitchFamily="34" charset="0"/>
              </a:rPr>
              <a:t>Presented by Ryan Strano</a:t>
            </a:r>
          </a:p>
        </p:txBody>
      </p:sp>
      <p:sp>
        <p:nvSpPr>
          <p:cNvPr id="4" name="TextBox 3"/>
          <p:cNvSpPr txBox="1"/>
          <p:nvPr/>
        </p:nvSpPr>
        <p:spPr>
          <a:xfrm>
            <a:off x="2549235" y="1943762"/>
            <a:ext cx="7093527" cy="369332"/>
          </a:xfrm>
          <a:prstGeom prst="rect">
            <a:avLst/>
          </a:prstGeom>
          <a:noFill/>
        </p:spPr>
        <p:txBody>
          <a:bodyPr wrap="square" rtlCol="0">
            <a:spAutoFit/>
          </a:bodyPr>
          <a:lstStyle/>
          <a:p>
            <a:r>
              <a:rPr lang="en-US" dirty="0">
                <a:solidFill>
                  <a:schemeClr val="bg1"/>
                </a:solidFill>
                <a:latin typeface="DINPro-Medium" panose="02000503030000020004" pitchFamily="50" charset="0"/>
              </a:rPr>
              <a:t>A world from the future that still reflects our own present and past.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529" y="2332110"/>
            <a:ext cx="2404269" cy="2404269"/>
          </a:xfrm>
          <a:prstGeom prst="rect">
            <a:avLst/>
          </a:prstGeom>
        </p:spPr>
      </p:pic>
      <p:pic>
        <p:nvPicPr>
          <p:cNvPr id="8" name="Picture 7"/>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a:xfrm>
            <a:off x="3199102" y="3231104"/>
            <a:ext cx="5793792" cy="3062064"/>
          </a:xfrm>
          <a:prstGeom prst="rect">
            <a:avLst/>
          </a:prstGeom>
        </p:spPr>
      </p:pic>
      <p:pic>
        <p:nvPicPr>
          <p:cNvPr id="1026" name="Picture 2" descr="http://i.imgur.com/YZ4w2ey.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9837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581400" y="291234"/>
            <a:ext cx="4989945" cy="1325563"/>
          </a:xfrm>
        </p:spPr>
        <p:txBody>
          <a:bodyPr/>
          <a:lstStyle/>
          <a:p>
            <a:r>
              <a:rPr lang="en-US" dirty="0">
                <a:latin typeface="Impact" panose="020B0806030902050204" pitchFamily="34" charset="0"/>
              </a:rPr>
              <a:t>Humans and </a:t>
            </a:r>
            <a:r>
              <a:rPr lang="en-US" dirty="0" err="1">
                <a:latin typeface="Impact" panose="020B0806030902050204" pitchFamily="34" charset="0"/>
              </a:rPr>
              <a:t>Omnics</a:t>
            </a:r>
            <a:r>
              <a:rPr lang="en-US" dirty="0">
                <a:latin typeface="Impact" panose="020B0806030902050204" pitchFamily="34" charset="0"/>
              </a:rPr>
              <a:t> </a:t>
            </a:r>
          </a:p>
        </p:txBody>
      </p:sp>
      <p:sp>
        <p:nvSpPr>
          <p:cNvPr id="3" name="TextBox 2"/>
          <p:cNvSpPr txBox="1"/>
          <p:nvPr/>
        </p:nvSpPr>
        <p:spPr>
          <a:xfrm>
            <a:off x="766618" y="1884218"/>
            <a:ext cx="10307782" cy="3970318"/>
          </a:xfrm>
          <a:prstGeom prst="rect">
            <a:avLst/>
          </a:prstGeom>
          <a:noFill/>
        </p:spPr>
        <p:txBody>
          <a:bodyPr wrap="square" rtlCol="0">
            <a:spAutoFit/>
          </a:bodyPr>
          <a:lstStyle/>
          <a:p>
            <a:r>
              <a:rPr lang="en-US" dirty="0">
                <a:latin typeface="DINPro-Medium" panose="02000503030000020004" pitchFamily="50" charset="0"/>
              </a:rPr>
              <a:t>The war of the </a:t>
            </a:r>
            <a:r>
              <a:rPr lang="en-US" dirty="0" err="1">
                <a:latin typeface="DINPro-Medium" panose="02000503030000020004" pitchFamily="50" charset="0"/>
              </a:rPr>
              <a:t>Omnic</a:t>
            </a:r>
            <a:r>
              <a:rPr lang="en-US" dirty="0">
                <a:latin typeface="DINPro-Medium" panose="02000503030000020004" pitchFamily="50" charset="0"/>
              </a:rPr>
              <a:t> Crisis hindered many countries, after the war, a city in Africa allowed </a:t>
            </a:r>
            <a:r>
              <a:rPr lang="en-US" dirty="0" err="1">
                <a:latin typeface="DINPro-Medium" panose="02000503030000020004" pitchFamily="50" charset="0"/>
              </a:rPr>
              <a:t>omnics</a:t>
            </a:r>
            <a:r>
              <a:rPr lang="en-US" dirty="0">
                <a:latin typeface="DINPro-Medium" panose="02000503030000020004" pitchFamily="50" charset="0"/>
              </a:rPr>
              <a:t> and humans to live as equals, this collaboration led to the creation of </a:t>
            </a:r>
            <a:r>
              <a:rPr lang="en-US" dirty="0" err="1">
                <a:latin typeface="DINPro-Medium" panose="02000503030000020004" pitchFamily="50" charset="0"/>
              </a:rPr>
              <a:t>Numbani</a:t>
            </a:r>
            <a:r>
              <a:rPr lang="en-US" dirty="0">
                <a:latin typeface="DINPro-Medium" panose="02000503030000020004" pitchFamily="50" charset="0"/>
              </a:rPr>
              <a:t>, known as the city of Harmony, a technologically advanced city not usually expected in the midst of the African savannah. </a:t>
            </a:r>
          </a:p>
          <a:p>
            <a:endParaRPr lang="en-US" dirty="0">
              <a:latin typeface="DINPro-Medium" panose="02000503030000020004" pitchFamily="50" charset="0"/>
            </a:endParaRPr>
          </a:p>
          <a:p>
            <a:r>
              <a:rPr lang="en-US" dirty="0">
                <a:latin typeface="DINPro-Medium" panose="02000503030000020004" pitchFamily="50" charset="0"/>
              </a:rPr>
              <a:t>The connection of this city is similar to countries that benefitted from</a:t>
            </a:r>
          </a:p>
          <a:p>
            <a:r>
              <a:rPr lang="en-US" dirty="0">
                <a:latin typeface="DINPro-Medium" panose="02000503030000020004" pitchFamily="50" charset="0"/>
              </a:rPr>
              <a:t>immigrants/traders/colonization, helping improve the lifestyle.</a:t>
            </a:r>
          </a:p>
          <a:p>
            <a:endParaRPr lang="en-US" dirty="0">
              <a:latin typeface="DINPro-Medium" panose="02000503030000020004" pitchFamily="50" charset="0"/>
            </a:endParaRPr>
          </a:p>
          <a:p>
            <a:endParaRPr lang="en-US" dirty="0">
              <a:latin typeface="DINPro-Medium" panose="02000503030000020004" pitchFamily="50" charset="0"/>
            </a:endParaRPr>
          </a:p>
          <a:p>
            <a:r>
              <a:rPr lang="en-US" dirty="0">
                <a:latin typeface="DINPro-Medium" panose="02000503030000020004" pitchFamily="50" charset="0"/>
              </a:rPr>
              <a:t>Strangely enough, there are also implied romantic relationships </a:t>
            </a:r>
          </a:p>
          <a:p>
            <a:r>
              <a:rPr lang="en-US" dirty="0">
                <a:latin typeface="DINPro-Medium" panose="02000503030000020004" pitchFamily="50" charset="0"/>
              </a:rPr>
              <a:t>between humans and </a:t>
            </a:r>
            <a:r>
              <a:rPr lang="en-US" dirty="0" err="1">
                <a:latin typeface="DINPro-Medium" panose="02000503030000020004" pitchFamily="50" charset="0"/>
              </a:rPr>
              <a:t>omnics</a:t>
            </a:r>
            <a:r>
              <a:rPr lang="en-US" dirty="0">
                <a:latin typeface="DINPro-Medium" panose="02000503030000020004" pitchFamily="50" charset="0"/>
              </a:rPr>
              <a:t>, shown here. </a:t>
            </a:r>
          </a:p>
          <a:p>
            <a:r>
              <a:rPr lang="en-US" dirty="0" err="1">
                <a:latin typeface="DINPro-Medium" panose="02000503030000020004" pitchFamily="50" charset="0"/>
              </a:rPr>
              <a:t>Omnics</a:t>
            </a:r>
            <a:r>
              <a:rPr lang="en-US" dirty="0">
                <a:latin typeface="DINPro-Medium" panose="02000503030000020004" pitchFamily="50" charset="0"/>
              </a:rPr>
              <a:t> either try to emulate human behavior or it seems</a:t>
            </a:r>
          </a:p>
          <a:p>
            <a:r>
              <a:rPr lang="en-US" dirty="0">
                <a:latin typeface="DINPro-Medium" panose="02000503030000020004" pitchFamily="50" charset="0"/>
              </a:rPr>
              <a:t>in this universe robots are basically sentient.</a:t>
            </a:r>
          </a:p>
          <a:p>
            <a:endParaRPr lang="en-US" dirty="0">
              <a:latin typeface="DINPro-Medium" panose="02000503030000020004" pitchFamily="50" charset="0"/>
            </a:endParaRPr>
          </a:p>
        </p:txBody>
      </p:sp>
      <p:pic>
        <p:nvPicPr>
          <p:cNvPr id="3078" name="Picture 6" descr="http://i.imgur.com/74CJUy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8916" y="3905965"/>
            <a:ext cx="3835184" cy="24027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i.imgur.com/YZ4w2ey.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923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69327" y="226580"/>
            <a:ext cx="4204855" cy="1325563"/>
          </a:xfrm>
        </p:spPr>
        <p:txBody>
          <a:bodyPr/>
          <a:lstStyle/>
          <a:p>
            <a:r>
              <a:rPr lang="en-US" dirty="0" err="1"/>
              <a:t>Omnic</a:t>
            </a:r>
            <a:r>
              <a:rPr lang="en-US" dirty="0"/>
              <a:t> religion</a:t>
            </a:r>
          </a:p>
        </p:txBody>
      </p:sp>
      <p:pic>
        <p:nvPicPr>
          <p:cNvPr id="5122" name="Picture 2" descr="Shambali banner 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2671" y="143453"/>
            <a:ext cx="913471" cy="17375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96833" y="2158878"/>
            <a:ext cx="10289309" cy="2585323"/>
          </a:xfrm>
          <a:prstGeom prst="rect">
            <a:avLst/>
          </a:prstGeom>
          <a:noFill/>
        </p:spPr>
        <p:txBody>
          <a:bodyPr wrap="square" rtlCol="0">
            <a:spAutoFit/>
          </a:bodyPr>
          <a:lstStyle/>
          <a:p>
            <a:r>
              <a:rPr lang="en-US" dirty="0">
                <a:latin typeface="DINPro-Medium" panose="02000503030000020004" pitchFamily="50" charset="0"/>
              </a:rPr>
              <a:t>After the </a:t>
            </a:r>
            <a:r>
              <a:rPr lang="en-US" dirty="0" err="1">
                <a:latin typeface="DINPro-Medium" panose="02000503030000020004" pitchFamily="50" charset="0"/>
              </a:rPr>
              <a:t>omnic</a:t>
            </a:r>
            <a:r>
              <a:rPr lang="en-US" dirty="0">
                <a:latin typeface="DINPro-Medium" panose="02000503030000020004" pitchFamily="50" charset="0"/>
              </a:rPr>
              <a:t> crisis, a group of </a:t>
            </a:r>
            <a:r>
              <a:rPr lang="en-US" dirty="0" err="1">
                <a:latin typeface="DINPro-Medium" panose="02000503030000020004" pitchFamily="50" charset="0"/>
              </a:rPr>
              <a:t>omnics</a:t>
            </a:r>
            <a:r>
              <a:rPr lang="en-US" dirty="0">
                <a:latin typeface="DINPro-Medium" panose="02000503030000020004" pitchFamily="50" charset="0"/>
              </a:rPr>
              <a:t> abandon their pre-programmed lives started a monastery deep in the Himalayas, after many years of meditation on the nature of existence, they came to the belief that they were more than artificial intelligences and that, like humans, they possessed the essence of a soul. </a:t>
            </a:r>
          </a:p>
          <a:p>
            <a:endParaRPr lang="en-US" dirty="0">
              <a:latin typeface="DINPro-Medium" panose="02000503030000020004" pitchFamily="50" charset="0"/>
            </a:endParaRPr>
          </a:p>
          <a:p>
            <a:r>
              <a:rPr lang="en-US" dirty="0">
                <a:latin typeface="DINPro-Medium" panose="02000503030000020004" pitchFamily="50" charset="0"/>
              </a:rPr>
              <a:t>They also believe in the existence of an entity known as the Iris which sees humans and </a:t>
            </a:r>
            <a:r>
              <a:rPr lang="en-US" dirty="0" err="1">
                <a:latin typeface="DINPro-Medium" panose="02000503030000020004" pitchFamily="50" charset="0"/>
              </a:rPr>
              <a:t>omnics</a:t>
            </a:r>
            <a:r>
              <a:rPr lang="en-US" dirty="0">
                <a:latin typeface="DINPro-Medium" panose="02000503030000020004" pitchFamily="50" charset="0"/>
              </a:rPr>
              <a:t> as equals who coexist in harmony. </a:t>
            </a:r>
          </a:p>
          <a:p>
            <a:endParaRPr lang="en-US" dirty="0">
              <a:latin typeface="DINPro-Medium" panose="02000503030000020004" pitchFamily="50" charset="0"/>
            </a:endParaRPr>
          </a:p>
          <a:p>
            <a:r>
              <a:rPr lang="en-US" dirty="0" err="1">
                <a:latin typeface="DINPro-Medium" panose="02000503030000020004" pitchFamily="50" charset="0"/>
              </a:rPr>
              <a:t>Zenyatta</a:t>
            </a:r>
            <a:r>
              <a:rPr lang="en-US" dirty="0">
                <a:latin typeface="DINPro-Medium" panose="02000503030000020004" pitchFamily="50" charset="0"/>
              </a:rPr>
              <a:t> is an example of one of these robot monks that lived here in the mountains.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9310" y="3897162"/>
            <a:ext cx="2273899" cy="2960838"/>
          </a:xfrm>
          <a:prstGeom prst="rect">
            <a:avLst/>
          </a:prstGeom>
        </p:spPr>
      </p:pic>
      <p:pic>
        <p:nvPicPr>
          <p:cNvPr id="6" name="Picture 2" descr="http://i.imgur.com/YZ4w2ey.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5393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2000"/>
            <a:lum/>
          </a:blip>
          <a:srcRect/>
          <a:stretch>
            <a:fillRect b="-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22093" y="98709"/>
            <a:ext cx="5800379" cy="1325563"/>
          </a:xfrm>
        </p:spPr>
        <p:txBody>
          <a:bodyPr/>
          <a:lstStyle/>
          <a:p>
            <a:r>
              <a:rPr lang="en-US" dirty="0">
                <a:latin typeface="Impact" panose="020B0806030902050204" pitchFamily="34" charset="0"/>
              </a:rPr>
              <a:t>Fight for Rights.</a:t>
            </a:r>
          </a:p>
        </p:txBody>
      </p:sp>
      <p:pic>
        <p:nvPicPr>
          <p:cNvPr id="4098" name="Picture 2" descr="http://i.imgur.com/f8j54m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6680" y="453965"/>
            <a:ext cx="3173424" cy="29138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727" y="4617493"/>
            <a:ext cx="4637556" cy="2089334"/>
          </a:xfrm>
          <a:prstGeom prst="rect">
            <a:avLst/>
          </a:prstGeom>
        </p:spPr>
      </p:pic>
      <p:sp>
        <p:nvSpPr>
          <p:cNvPr id="6" name="TextBox 5"/>
          <p:cNvSpPr txBox="1"/>
          <p:nvPr/>
        </p:nvSpPr>
        <p:spPr>
          <a:xfrm>
            <a:off x="184727" y="1101106"/>
            <a:ext cx="7758545" cy="3416320"/>
          </a:xfrm>
          <a:prstGeom prst="rect">
            <a:avLst/>
          </a:prstGeom>
          <a:noFill/>
        </p:spPr>
        <p:txBody>
          <a:bodyPr wrap="square" rtlCol="0">
            <a:spAutoFit/>
          </a:bodyPr>
          <a:lstStyle/>
          <a:p>
            <a:r>
              <a:rPr lang="en-US" dirty="0">
                <a:solidFill>
                  <a:srgbClr val="FFC000"/>
                </a:solidFill>
                <a:latin typeface="DINPro-Medium" panose="02000503030000020004" pitchFamily="50" charset="0"/>
              </a:rPr>
              <a:t>In other cities, such as London, there are fights for equal treatment of </a:t>
            </a:r>
            <a:r>
              <a:rPr lang="en-US" dirty="0" err="1">
                <a:solidFill>
                  <a:srgbClr val="FFC000"/>
                </a:solidFill>
                <a:latin typeface="DINPro-Medium" panose="02000503030000020004" pitchFamily="50" charset="0"/>
              </a:rPr>
              <a:t>Omnics</a:t>
            </a:r>
            <a:r>
              <a:rPr lang="en-US" dirty="0">
                <a:solidFill>
                  <a:srgbClr val="FFC000"/>
                </a:solidFill>
                <a:latin typeface="DINPro-Medium" panose="02000503030000020004" pitchFamily="50" charset="0"/>
              </a:rPr>
              <a:t>. Similarities pop up when the </a:t>
            </a:r>
            <a:r>
              <a:rPr lang="en-US" dirty="0" err="1">
                <a:solidFill>
                  <a:srgbClr val="FFC000"/>
                </a:solidFill>
                <a:latin typeface="DINPro-Medium" panose="02000503030000020004" pitchFamily="50" charset="0"/>
              </a:rPr>
              <a:t>Omnics</a:t>
            </a:r>
            <a:r>
              <a:rPr lang="en-US" dirty="0">
                <a:solidFill>
                  <a:srgbClr val="FFC000"/>
                </a:solidFill>
                <a:latin typeface="DINPro-Medium" panose="02000503030000020004" pitchFamily="50" charset="0"/>
              </a:rPr>
              <a:t> are forced to be segregated to live in the underground parts of the city, in order to move around must go through militarized checkpoints.</a:t>
            </a:r>
          </a:p>
          <a:p>
            <a:endParaRPr lang="en-US" dirty="0">
              <a:solidFill>
                <a:srgbClr val="FFC000"/>
              </a:solidFill>
              <a:latin typeface="DINPro-Medium" panose="02000503030000020004" pitchFamily="50" charset="0"/>
            </a:endParaRPr>
          </a:p>
          <a:p>
            <a:r>
              <a:rPr lang="en-US" dirty="0">
                <a:solidFill>
                  <a:srgbClr val="FFC000"/>
                </a:solidFill>
                <a:latin typeface="DINPro-Medium" panose="02000503030000020004" pitchFamily="50" charset="0"/>
              </a:rPr>
              <a:t>This kind of treatment started their own insurrection, rogue </a:t>
            </a:r>
            <a:r>
              <a:rPr lang="en-US" dirty="0" err="1">
                <a:solidFill>
                  <a:srgbClr val="FFC000"/>
                </a:solidFill>
                <a:latin typeface="DINPro-Medium" panose="02000503030000020004" pitchFamily="50" charset="0"/>
              </a:rPr>
              <a:t>omnics</a:t>
            </a:r>
            <a:r>
              <a:rPr lang="en-US" dirty="0">
                <a:solidFill>
                  <a:srgbClr val="FFC000"/>
                </a:solidFill>
                <a:latin typeface="DINPro-Medium" panose="02000503030000020004" pitchFamily="50" charset="0"/>
              </a:rPr>
              <a:t> started an extremist/terrorist group that utilized violence to achieve </a:t>
            </a:r>
            <a:r>
              <a:rPr lang="en-US" dirty="0" err="1">
                <a:solidFill>
                  <a:srgbClr val="FFC000"/>
                </a:solidFill>
                <a:latin typeface="DINPro-Medium" panose="02000503030000020004" pitchFamily="50" charset="0"/>
              </a:rPr>
              <a:t>omnic</a:t>
            </a:r>
            <a:r>
              <a:rPr lang="en-US" dirty="0">
                <a:solidFill>
                  <a:srgbClr val="FFC000"/>
                </a:solidFill>
                <a:latin typeface="DINPro-Medium" panose="02000503030000020004" pitchFamily="50" charset="0"/>
              </a:rPr>
              <a:t> rights, even right as the city went to actually build them a new place to live, to help human-</a:t>
            </a:r>
            <a:r>
              <a:rPr lang="en-US" dirty="0" err="1">
                <a:solidFill>
                  <a:srgbClr val="FFC000"/>
                </a:solidFill>
                <a:latin typeface="DINPro-Medium" panose="02000503030000020004" pitchFamily="50" charset="0"/>
              </a:rPr>
              <a:t>omnic</a:t>
            </a:r>
            <a:r>
              <a:rPr lang="en-US" dirty="0">
                <a:solidFill>
                  <a:srgbClr val="FFC000"/>
                </a:solidFill>
                <a:latin typeface="DINPro-Medium" panose="02000503030000020004" pitchFamily="50" charset="0"/>
              </a:rPr>
              <a:t> relations, they launched a surprise attack that killed thousands. This situation would then be turned around by a team of </a:t>
            </a:r>
            <a:r>
              <a:rPr lang="en-US" dirty="0" err="1">
                <a:solidFill>
                  <a:srgbClr val="FFC000"/>
                </a:solidFill>
                <a:latin typeface="DINPro-Medium" panose="02000503030000020004" pitchFamily="50" charset="0"/>
              </a:rPr>
              <a:t>Overwatch</a:t>
            </a:r>
            <a:r>
              <a:rPr lang="en-US" dirty="0">
                <a:solidFill>
                  <a:srgbClr val="FFC000"/>
                </a:solidFill>
                <a:latin typeface="DINPro-Medium" panose="02000503030000020004" pitchFamily="50" charset="0"/>
              </a:rPr>
              <a:t> members (who were not actually allowed to operate in London at the time)</a:t>
            </a:r>
          </a:p>
        </p:txBody>
      </p:sp>
      <p:sp>
        <p:nvSpPr>
          <p:cNvPr id="7" name="TextBox 6"/>
          <p:cNvSpPr txBox="1"/>
          <p:nvPr/>
        </p:nvSpPr>
        <p:spPr>
          <a:xfrm>
            <a:off x="5763490" y="4240427"/>
            <a:ext cx="5144655" cy="1477328"/>
          </a:xfrm>
          <a:prstGeom prst="rect">
            <a:avLst/>
          </a:prstGeom>
          <a:noFill/>
        </p:spPr>
        <p:txBody>
          <a:bodyPr wrap="square" rtlCol="0">
            <a:spAutoFit/>
          </a:bodyPr>
          <a:lstStyle/>
          <a:p>
            <a:r>
              <a:rPr lang="en-US" dirty="0">
                <a:solidFill>
                  <a:srgbClr val="FFC000"/>
                </a:solidFill>
                <a:latin typeface="DINPro-Medium" panose="02000503030000020004" pitchFamily="50" charset="0"/>
              </a:rPr>
              <a:t>The fight for rights of robots may not seem as important as our fights for the equality of man in the real world, but the similarities and misunderstanding between the groups are similar. </a:t>
            </a:r>
          </a:p>
        </p:txBody>
      </p:sp>
      <p:pic>
        <p:nvPicPr>
          <p:cNvPr id="8" name="Picture 2" descr="http://i.imgur.com/YZ4w2ey.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894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2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093129" y="323180"/>
            <a:ext cx="3859635" cy="1325563"/>
          </a:xfrm>
        </p:spPr>
        <p:txBody>
          <a:bodyPr/>
          <a:lstStyle/>
          <a:p>
            <a:r>
              <a:rPr lang="en-US" dirty="0"/>
              <a:t>Our real world</a:t>
            </a:r>
          </a:p>
        </p:txBody>
      </p:sp>
      <p:sp>
        <p:nvSpPr>
          <p:cNvPr id="3" name="TextBox 2"/>
          <p:cNvSpPr txBox="1"/>
          <p:nvPr/>
        </p:nvSpPr>
        <p:spPr>
          <a:xfrm>
            <a:off x="763398" y="2701689"/>
            <a:ext cx="10033233" cy="2031325"/>
          </a:xfrm>
          <a:prstGeom prst="rect">
            <a:avLst/>
          </a:prstGeom>
          <a:noFill/>
        </p:spPr>
        <p:txBody>
          <a:bodyPr wrap="square" rtlCol="0">
            <a:spAutoFit/>
          </a:bodyPr>
          <a:lstStyle/>
          <a:p>
            <a:r>
              <a:rPr lang="en-US" dirty="0">
                <a:latin typeface="DINPro-Medium" panose="02000503030000020004" pitchFamily="50" charset="0"/>
              </a:rPr>
              <a:t>Even though the world of </a:t>
            </a:r>
            <a:r>
              <a:rPr lang="en-US" dirty="0" err="1">
                <a:latin typeface="DINPro-Medium" panose="02000503030000020004" pitchFamily="50" charset="0"/>
              </a:rPr>
              <a:t>Overwatch</a:t>
            </a:r>
            <a:r>
              <a:rPr lang="en-US" dirty="0">
                <a:latin typeface="DINPro-Medium" panose="02000503030000020004" pitchFamily="50" charset="0"/>
              </a:rPr>
              <a:t> takes place in a completely fictional setting, what would you think of robots asking for the rights of humans? What if robots turned on us and attacked just like in </a:t>
            </a:r>
            <a:r>
              <a:rPr lang="en-US" dirty="0" err="1">
                <a:latin typeface="DINPro-Medium" panose="02000503030000020004" pitchFamily="50" charset="0"/>
              </a:rPr>
              <a:t>Overwatch</a:t>
            </a:r>
            <a:r>
              <a:rPr lang="en-US" dirty="0">
                <a:latin typeface="DINPro-Medium" panose="02000503030000020004" pitchFamily="50" charset="0"/>
              </a:rPr>
              <a:t>?</a:t>
            </a:r>
          </a:p>
          <a:p>
            <a:endParaRPr lang="en-US" dirty="0">
              <a:latin typeface="DINPro-Medium" panose="02000503030000020004" pitchFamily="50" charset="0"/>
            </a:endParaRPr>
          </a:p>
          <a:p>
            <a:r>
              <a:rPr lang="en-US" dirty="0">
                <a:latin typeface="DINPro-Medium" panose="02000503030000020004" pitchFamily="50" charset="0"/>
              </a:rPr>
              <a:t>The fight of humans and </a:t>
            </a:r>
            <a:r>
              <a:rPr lang="en-US" dirty="0" err="1">
                <a:latin typeface="DINPro-Medium" panose="02000503030000020004" pitchFamily="50" charset="0"/>
              </a:rPr>
              <a:t>omnics</a:t>
            </a:r>
            <a:r>
              <a:rPr lang="en-US" dirty="0">
                <a:latin typeface="DINPro-Medium" panose="02000503030000020004" pitchFamily="50" charset="0"/>
              </a:rPr>
              <a:t> very much reflect how our own world dealt with different races, different religions, and different people altogether. We can be in complete harmony, but there is always strife and disagreement between members of all groups.</a:t>
            </a:r>
          </a:p>
        </p:txBody>
      </p:sp>
      <p:pic>
        <p:nvPicPr>
          <p:cNvPr id="4" name="Picture 2" descr="http://i.imgur.com/YZ4w2ey.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210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4273" y="208107"/>
            <a:ext cx="2717800" cy="1325563"/>
          </a:xfrm>
        </p:spPr>
        <p:txBody>
          <a:bodyPr/>
          <a:lstStyle/>
          <a:p>
            <a:r>
              <a:rPr lang="en-US" dirty="0">
                <a:latin typeface="Impact" panose="020B0806030902050204" pitchFamily="34" charset="0"/>
              </a:rPr>
              <a:t>Disclaimer</a:t>
            </a:r>
          </a:p>
        </p:txBody>
      </p:sp>
      <p:sp>
        <p:nvSpPr>
          <p:cNvPr id="3" name="TextBox 2"/>
          <p:cNvSpPr txBox="1"/>
          <p:nvPr/>
        </p:nvSpPr>
        <p:spPr>
          <a:xfrm>
            <a:off x="378692" y="1801091"/>
            <a:ext cx="11083636" cy="2031325"/>
          </a:xfrm>
          <a:prstGeom prst="rect">
            <a:avLst/>
          </a:prstGeom>
          <a:noFill/>
        </p:spPr>
        <p:txBody>
          <a:bodyPr wrap="square" rtlCol="0">
            <a:spAutoFit/>
          </a:bodyPr>
          <a:lstStyle/>
          <a:p>
            <a:r>
              <a:rPr lang="en-US" dirty="0"/>
              <a:t>As the game is solely a multiplayer game, you never get to see this part of the story unless you look for it elsewhere. </a:t>
            </a:r>
          </a:p>
          <a:p>
            <a:r>
              <a:rPr lang="en-US" dirty="0"/>
              <a:t>The lore and game are basically completely separate. They really don’t throw this whole social issue of </a:t>
            </a:r>
            <a:r>
              <a:rPr lang="en-US" dirty="0" err="1"/>
              <a:t>Omnics</a:t>
            </a:r>
            <a:r>
              <a:rPr lang="en-US" dirty="0"/>
              <a:t> and humans at you in-game other than a few character’s remarks and interactions, and some characters being </a:t>
            </a:r>
            <a:r>
              <a:rPr lang="en-US" dirty="0" err="1"/>
              <a:t>Omnics</a:t>
            </a:r>
            <a:r>
              <a:rPr lang="en-US" dirty="0"/>
              <a:t> themselves.</a:t>
            </a:r>
          </a:p>
          <a:p>
            <a:endParaRPr lang="en-US" dirty="0"/>
          </a:p>
          <a:p>
            <a:r>
              <a:rPr lang="en-US" dirty="0"/>
              <a:t>All art was taken from with permission from game-art-hq.com. Mostly official art, but some fan art used at backgrounds.</a:t>
            </a:r>
          </a:p>
        </p:txBody>
      </p:sp>
    </p:spTree>
    <p:extLst>
      <p:ext uri="{BB962C8B-B14F-4D97-AF65-F5344CB8AC3E}">
        <p14:creationId xmlns:p14="http://schemas.microsoft.com/office/powerpoint/2010/main" val="3123750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Impact" panose="020B0806030902050204" pitchFamily="34" charset="0"/>
              </a:rPr>
              <a:t>What is </a:t>
            </a:r>
            <a:r>
              <a:rPr lang="en-US" dirty="0" err="1">
                <a:solidFill>
                  <a:schemeClr val="bg1"/>
                </a:solidFill>
                <a:latin typeface="Impact" panose="020B0806030902050204" pitchFamily="34" charset="0"/>
              </a:rPr>
              <a:t>Overwatch</a:t>
            </a:r>
            <a:r>
              <a:rPr lang="en-US" dirty="0">
                <a:solidFill>
                  <a:schemeClr val="bg1"/>
                </a:solidFill>
                <a:latin typeface="Impact" panose="020B0806030902050204" pitchFamily="34" charset="0"/>
              </a:rPr>
              <a:t>?</a:t>
            </a:r>
          </a:p>
        </p:txBody>
      </p:sp>
      <p:sp>
        <p:nvSpPr>
          <p:cNvPr id="3" name="Content Placeholder 2"/>
          <p:cNvSpPr>
            <a:spLocks noGrp="1"/>
          </p:cNvSpPr>
          <p:nvPr>
            <p:ph idx="1"/>
          </p:nvPr>
        </p:nvSpPr>
        <p:spPr>
          <a:xfrm>
            <a:off x="838200" y="1825625"/>
            <a:ext cx="10515600" cy="2155248"/>
          </a:xfrm>
        </p:spPr>
        <p:txBody>
          <a:bodyPr/>
          <a:lstStyle/>
          <a:p>
            <a:r>
              <a:rPr lang="en-US" dirty="0" err="1">
                <a:solidFill>
                  <a:schemeClr val="bg1"/>
                </a:solidFill>
                <a:latin typeface="DINPro-Medium" panose="02000503030000020004" pitchFamily="50" charset="0"/>
              </a:rPr>
              <a:t>Overwatch</a:t>
            </a:r>
            <a:r>
              <a:rPr lang="en-US" dirty="0">
                <a:solidFill>
                  <a:schemeClr val="bg1"/>
                </a:solidFill>
                <a:latin typeface="DINPro-Medium" panose="02000503030000020004" pitchFamily="50" charset="0"/>
              </a:rPr>
              <a:t> is a multiplayer team-based first person shooter game for the PC, Xbox One and PS4. The game is specifically a class-based shooter with 24 characters all different with their traits, abilities, roles and personality. Built so anyone can play.</a:t>
            </a:r>
          </a:p>
        </p:txBody>
      </p:sp>
      <p:pic>
        <p:nvPicPr>
          <p:cNvPr id="1032" name="Picture 8" descr="Image result for overwatch competitive art"/>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99654" y="3544755"/>
            <a:ext cx="4872356" cy="273768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upload.wikimedia.org/wikipedia/en/8/8f/Overwatch_cover_art_%28PC%2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6494" y="3539181"/>
            <a:ext cx="1938570" cy="27432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imgur.com/YZ4w2ey.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768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latin typeface="Impact" panose="020B0806030902050204" pitchFamily="34" charset="0"/>
              </a:rPr>
              <a:t>Some characters to explain gameplay.</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4883" y="1637304"/>
            <a:ext cx="1597306" cy="2061041"/>
          </a:xfrm>
        </p:spPr>
      </p:pic>
      <p:sp>
        <p:nvSpPr>
          <p:cNvPr id="6" name="TextBox 5"/>
          <p:cNvSpPr txBox="1"/>
          <p:nvPr/>
        </p:nvSpPr>
        <p:spPr>
          <a:xfrm>
            <a:off x="1918010" y="1999115"/>
            <a:ext cx="3969834" cy="1477328"/>
          </a:xfrm>
          <a:prstGeom prst="rect">
            <a:avLst/>
          </a:prstGeom>
          <a:noFill/>
        </p:spPr>
        <p:txBody>
          <a:bodyPr wrap="square" rtlCol="0">
            <a:spAutoFit/>
          </a:bodyPr>
          <a:lstStyle/>
          <a:p>
            <a:r>
              <a:rPr lang="en-US" dirty="0" err="1">
                <a:solidFill>
                  <a:schemeClr val="bg1"/>
                </a:solidFill>
                <a:latin typeface="DINPro-Medium" panose="02000503030000020004" pitchFamily="50" charset="0"/>
              </a:rPr>
              <a:t>Pharah</a:t>
            </a:r>
            <a:r>
              <a:rPr lang="en-US" dirty="0">
                <a:solidFill>
                  <a:schemeClr val="bg1"/>
                </a:solidFill>
                <a:latin typeface="DINPro-Medium" panose="02000503030000020004" pitchFamily="50" charset="0"/>
              </a:rPr>
              <a:t> is an Egyptian woman in an experimental combat suit designed for flight and a rocket launcher, she is in the offense category for her devastating firepower.</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883" y="4198050"/>
            <a:ext cx="1880604" cy="2331996"/>
          </a:xfrm>
          <a:prstGeom prst="rect">
            <a:avLst/>
          </a:prstGeom>
        </p:spPr>
      </p:pic>
      <p:sp>
        <p:nvSpPr>
          <p:cNvPr id="9" name="TextBox 8"/>
          <p:cNvSpPr txBox="1"/>
          <p:nvPr/>
        </p:nvSpPr>
        <p:spPr>
          <a:xfrm>
            <a:off x="1918010" y="4337825"/>
            <a:ext cx="3969834" cy="1754326"/>
          </a:xfrm>
          <a:prstGeom prst="rect">
            <a:avLst/>
          </a:prstGeom>
          <a:noFill/>
        </p:spPr>
        <p:txBody>
          <a:bodyPr wrap="square" rtlCol="0">
            <a:spAutoFit/>
          </a:bodyPr>
          <a:lstStyle/>
          <a:p>
            <a:r>
              <a:rPr lang="en-US" dirty="0" err="1">
                <a:solidFill>
                  <a:schemeClr val="bg1"/>
                </a:solidFill>
                <a:latin typeface="DINPro-Medium" panose="02000503030000020004" pitchFamily="50" charset="0"/>
              </a:rPr>
              <a:t>Hanzo</a:t>
            </a:r>
            <a:r>
              <a:rPr lang="en-US" dirty="0">
                <a:solidFill>
                  <a:schemeClr val="bg1"/>
                </a:solidFill>
                <a:latin typeface="DINPro-Medium" panose="02000503030000020004" pitchFamily="50" charset="0"/>
              </a:rPr>
              <a:t> is a Japanese assassin who uses his bow and arrow to attack from a distance, as a sniper: he is an incredible force to lock down open areas, putting him in the defense category.</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42878" y="1364656"/>
            <a:ext cx="2707814" cy="2542478"/>
          </a:xfrm>
          <a:prstGeom prst="rect">
            <a:avLst/>
          </a:prstGeom>
        </p:spPr>
      </p:pic>
      <p:sp>
        <p:nvSpPr>
          <p:cNvPr id="12" name="TextBox 11"/>
          <p:cNvSpPr txBox="1"/>
          <p:nvPr/>
        </p:nvSpPr>
        <p:spPr>
          <a:xfrm>
            <a:off x="8450692" y="1545375"/>
            <a:ext cx="3741308" cy="2308324"/>
          </a:xfrm>
          <a:prstGeom prst="rect">
            <a:avLst/>
          </a:prstGeom>
          <a:noFill/>
        </p:spPr>
        <p:txBody>
          <a:bodyPr wrap="square" rtlCol="0">
            <a:spAutoFit/>
          </a:bodyPr>
          <a:lstStyle/>
          <a:p>
            <a:r>
              <a:rPr lang="en-US" dirty="0">
                <a:solidFill>
                  <a:schemeClr val="bg1"/>
                </a:solidFill>
                <a:latin typeface="DINPro-Medium" panose="02000503030000020004" pitchFamily="50" charset="0"/>
              </a:rPr>
              <a:t>Winston is a super-intelligent, genetically engineered Gorilla raised on the Moon, has a protective barrier for his allies and himself that the enemy can’t shoot through, not dealing a ton of damage but serving as a Tank for his team.</a:t>
            </a:r>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26176" y="3759434"/>
            <a:ext cx="2049185" cy="3098566"/>
          </a:xfrm>
          <a:prstGeom prst="rect">
            <a:avLst/>
          </a:prstGeom>
        </p:spPr>
      </p:pic>
      <p:sp>
        <p:nvSpPr>
          <p:cNvPr id="23" name="TextBox 22"/>
          <p:cNvSpPr txBox="1"/>
          <p:nvPr/>
        </p:nvSpPr>
        <p:spPr>
          <a:xfrm>
            <a:off x="8450692" y="4337825"/>
            <a:ext cx="3545358" cy="2031325"/>
          </a:xfrm>
          <a:prstGeom prst="rect">
            <a:avLst/>
          </a:prstGeom>
          <a:noFill/>
        </p:spPr>
        <p:txBody>
          <a:bodyPr wrap="square" rtlCol="0">
            <a:spAutoFit/>
          </a:bodyPr>
          <a:lstStyle/>
          <a:p>
            <a:r>
              <a:rPr lang="en-US" dirty="0">
                <a:solidFill>
                  <a:schemeClr val="bg1"/>
                </a:solidFill>
                <a:latin typeface="DINPro-Medium" panose="02000503030000020004" pitchFamily="50" charset="0"/>
              </a:rPr>
              <a:t>Lucio is a celebrity/DJ from Brazil who uses the power of music to heal his allies as well as apply a speed boost to everyone in his radius. Uses a sound gun, but is ultimately a support.</a:t>
            </a:r>
          </a:p>
        </p:txBody>
      </p:sp>
      <p:pic>
        <p:nvPicPr>
          <p:cNvPr id="13" name="Picture 2" descr="http://i.imgur.com/YZ4w2ey.png">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10687781" y="123187"/>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18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3200" y="500062"/>
            <a:ext cx="5089236" cy="1325563"/>
          </a:xfrm>
        </p:spPr>
        <p:txBody>
          <a:bodyPr/>
          <a:lstStyle/>
          <a:p>
            <a:r>
              <a:rPr lang="en-US" dirty="0">
                <a:latin typeface="Impact" panose="020B0806030902050204" pitchFamily="34" charset="0"/>
              </a:rPr>
              <a:t> </a:t>
            </a:r>
            <a:r>
              <a:rPr lang="en-US" dirty="0">
                <a:solidFill>
                  <a:schemeClr val="accent2">
                    <a:lumMod val="60000"/>
                    <a:lumOff val="40000"/>
                  </a:schemeClr>
                </a:solidFill>
                <a:latin typeface="Impact" panose="020B0806030902050204" pitchFamily="34" charset="0"/>
              </a:rPr>
              <a:t>World </a:t>
            </a:r>
            <a:r>
              <a:rPr lang="en-US" dirty="0">
                <a:latin typeface="Impact" panose="020B0806030902050204" pitchFamily="34" charset="0"/>
              </a:rPr>
              <a:t>of </a:t>
            </a:r>
            <a:r>
              <a:rPr lang="en-US" dirty="0" err="1">
                <a:solidFill>
                  <a:schemeClr val="bg1"/>
                </a:solidFill>
                <a:latin typeface="Impact" panose="020B0806030902050204" pitchFamily="34" charset="0"/>
              </a:rPr>
              <a:t>Overwatch</a:t>
            </a:r>
            <a:endParaRPr lang="en-US" dirty="0">
              <a:solidFill>
                <a:schemeClr val="bg1"/>
              </a:solidFill>
              <a:latin typeface="Impact" panose="020B0806030902050204" pitchFamily="34" charset="0"/>
            </a:endParaRPr>
          </a:p>
        </p:txBody>
      </p:sp>
      <p:sp>
        <p:nvSpPr>
          <p:cNvPr id="3" name="Content Placeholder 2"/>
          <p:cNvSpPr>
            <a:spLocks noGrp="1"/>
          </p:cNvSpPr>
          <p:nvPr>
            <p:ph idx="1"/>
          </p:nvPr>
        </p:nvSpPr>
        <p:spPr>
          <a:xfrm>
            <a:off x="311728" y="1733260"/>
            <a:ext cx="5950527" cy="1277795"/>
          </a:xfrm>
        </p:spPr>
        <p:txBody>
          <a:bodyPr/>
          <a:lstStyle/>
          <a:p>
            <a:endParaRPr lang="en-US" dirty="0"/>
          </a:p>
          <a:p>
            <a:endParaRPr lang="en-US" dirty="0"/>
          </a:p>
        </p:txBody>
      </p:sp>
      <p:sp>
        <p:nvSpPr>
          <p:cNvPr id="4" name="TextBox 3"/>
          <p:cNvSpPr txBox="1"/>
          <p:nvPr/>
        </p:nvSpPr>
        <p:spPr>
          <a:xfrm>
            <a:off x="6613236" y="3694545"/>
            <a:ext cx="3583709" cy="1754326"/>
          </a:xfrm>
          <a:prstGeom prst="rect">
            <a:avLst/>
          </a:prstGeom>
          <a:noFill/>
        </p:spPr>
        <p:txBody>
          <a:bodyPr wrap="square" rtlCol="0">
            <a:spAutoFit/>
          </a:bodyPr>
          <a:lstStyle/>
          <a:p>
            <a:r>
              <a:rPr lang="en-US" sz="5400" dirty="0">
                <a:solidFill>
                  <a:srgbClr val="92D050"/>
                </a:solidFill>
              </a:rPr>
              <a:t>YEAR: 207X </a:t>
            </a:r>
          </a:p>
          <a:p>
            <a:r>
              <a:rPr lang="en-US" sz="5400" dirty="0">
                <a:solidFill>
                  <a:srgbClr val="92D050"/>
                </a:solidFill>
              </a:rPr>
              <a:t> </a:t>
            </a:r>
          </a:p>
        </p:txBody>
      </p:sp>
      <p:sp>
        <p:nvSpPr>
          <p:cNvPr id="5" name="TextBox 4"/>
          <p:cNvSpPr txBox="1"/>
          <p:nvPr/>
        </p:nvSpPr>
        <p:spPr>
          <a:xfrm>
            <a:off x="7943273" y="4571708"/>
            <a:ext cx="2253672" cy="646331"/>
          </a:xfrm>
          <a:prstGeom prst="rect">
            <a:avLst/>
          </a:prstGeom>
          <a:noFill/>
        </p:spPr>
        <p:txBody>
          <a:bodyPr wrap="square" rtlCol="0">
            <a:spAutoFit/>
          </a:bodyPr>
          <a:lstStyle/>
          <a:p>
            <a:r>
              <a:rPr lang="en-US" dirty="0">
                <a:solidFill>
                  <a:srgbClr val="92D050"/>
                </a:solidFill>
              </a:rPr>
              <a:t>Sometime in the mid 2070s*</a:t>
            </a:r>
          </a:p>
        </p:txBody>
      </p:sp>
      <p:pic>
        <p:nvPicPr>
          <p:cNvPr id="6" name="Picture 2" descr="http://i.imgur.com/YZ4w2ey.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367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5000"/>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6527" y="328180"/>
            <a:ext cx="8906164" cy="1325563"/>
          </a:xfrm>
        </p:spPr>
        <p:txBody>
          <a:bodyPr/>
          <a:lstStyle/>
          <a:p>
            <a:r>
              <a:rPr lang="en-US" dirty="0">
                <a:solidFill>
                  <a:schemeClr val="bg2">
                    <a:lumMod val="25000"/>
                  </a:schemeClr>
                </a:solidFill>
                <a:latin typeface="Impact" panose="020B0806030902050204" pitchFamily="34" charset="0"/>
              </a:rPr>
              <a:t>What was </a:t>
            </a:r>
            <a:r>
              <a:rPr lang="en-US" dirty="0" err="1">
                <a:solidFill>
                  <a:schemeClr val="bg2">
                    <a:lumMod val="25000"/>
                  </a:schemeClr>
                </a:solidFill>
                <a:latin typeface="Impact" panose="020B0806030902050204" pitchFamily="34" charset="0"/>
              </a:rPr>
              <a:t>Overwatch</a:t>
            </a:r>
            <a:r>
              <a:rPr lang="en-US" dirty="0">
                <a:solidFill>
                  <a:schemeClr val="bg2">
                    <a:lumMod val="25000"/>
                  </a:schemeClr>
                </a:solidFill>
                <a:latin typeface="Impact" panose="020B0806030902050204" pitchFamily="34" charset="0"/>
              </a:rPr>
              <a:t> founded as?</a:t>
            </a:r>
          </a:p>
        </p:txBody>
      </p:sp>
      <p:sp>
        <p:nvSpPr>
          <p:cNvPr id="3" name="Content Placeholder 2"/>
          <p:cNvSpPr>
            <a:spLocks noGrp="1"/>
          </p:cNvSpPr>
          <p:nvPr>
            <p:ph idx="1"/>
          </p:nvPr>
        </p:nvSpPr>
        <p:spPr>
          <a:xfrm>
            <a:off x="838200" y="3506643"/>
            <a:ext cx="10515600" cy="4351338"/>
          </a:xfrm>
        </p:spPr>
        <p:txBody>
          <a:bodyPr/>
          <a:lstStyle/>
          <a:p>
            <a:r>
              <a:rPr lang="en-US" dirty="0">
                <a:latin typeface="DINPro-Medium" panose="02000503030000020004" pitchFamily="50" charset="0"/>
              </a:rPr>
              <a:t>30 years ago, </a:t>
            </a:r>
            <a:r>
              <a:rPr lang="en-US" dirty="0" err="1">
                <a:latin typeface="DINPro-Medium" panose="02000503030000020004" pitchFamily="50" charset="0"/>
              </a:rPr>
              <a:t>Overwatch</a:t>
            </a:r>
            <a:r>
              <a:rPr lang="en-US" dirty="0">
                <a:latin typeface="DINPro-Medium" panose="02000503030000020004" pitchFamily="50" charset="0"/>
              </a:rPr>
              <a:t> was first an elite strike team consisting of 6 people including two genetically enhanced soldiers from the United States, engineer and weapon designer from Sweden, expert sniper from Egypt and more. This team was created in order to stop the worldwide threat known as the </a:t>
            </a:r>
            <a:r>
              <a:rPr lang="en-US" dirty="0" err="1">
                <a:latin typeface="DINPro-Medium" panose="02000503030000020004" pitchFamily="50" charset="0"/>
              </a:rPr>
              <a:t>Omnic</a:t>
            </a:r>
            <a:r>
              <a:rPr lang="en-US" dirty="0">
                <a:latin typeface="DINPro-Medium" panose="02000503030000020004" pitchFamily="50" charset="0"/>
              </a:rPr>
              <a:t> Crisis.</a:t>
            </a:r>
          </a:p>
        </p:txBody>
      </p:sp>
      <p:pic>
        <p:nvPicPr>
          <p:cNvPr id="4" name="Picture 2" descr="http://i.imgur.com/YZ4w2ey.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7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0"/>
            <a:lum/>
          </a:blip>
          <a:srcRect/>
          <a:stretch>
            <a:fillRect t="-2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4260273" cy="1325563"/>
          </a:xfrm>
        </p:spPr>
        <p:txBody>
          <a:bodyPr/>
          <a:lstStyle/>
          <a:p>
            <a:r>
              <a:rPr lang="en-US" dirty="0">
                <a:solidFill>
                  <a:srgbClr val="C00000"/>
                </a:solidFill>
                <a:latin typeface="Impact" panose="020B0806030902050204" pitchFamily="34" charset="0"/>
              </a:rPr>
              <a:t>The </a:t>
            </a:r>
            <a:r>
              <a:rPr lang="en-US" dirty="0" err="1">
                <a:solidFill>
                  <a:srgbClr val="C00000"/>
                </a:solidFill>
                <a:latin typeface="Impact" panose="020B0806030902050204" pitchFamily="34" charset="0"/>
              </a:rPr>
              <a:t>Omnic</a:t>
            </a:r>
            <a:r>
              <a:rPr lang="en-US" dirty="0">
                <a:solidFill>
                  <a:srgbClr val="C00000"/>
                </a:solidFill>
                <a:latin typeface="Impact" panose="020B0806030902050204" pitchFamily="34" charset="0"/>
              </a:rPr>
              <a:t> Crisis</a:t>
            </a:r>
          </a:p>
        </p:txBody>
      </p:sp>
      <p:sp>
        <p:nvSpPr>
          <p:cNvPr id="6" name="TextBox 5"/>
          <p:cNvSpPr txBox="1"/>
          <p:nvPr/>
        </p:nvSpPr>
        <p:spPr>
          <a:xfrm>
            <a:off x="1143000" y="2336800"/>
            <a:ext cx="10263909" cy="3416320"/>
          </a:xfrm>
          <a:prstGeom prst="rect">
            <a:avLst/>
          </a:prstGeom>
          <a:noFill/>
        </p:spPr>
        <p:txBody>
          <a:bodyPr wrap="square" rtlCol="0">
            <a:spAutoFit/>
          </a:bodyPr>
          <a:lstStyle/>
          <a:p>
            <a:r>
              <a:rPr lang="en-US" dirty="0">
                <a:latin typeface="DINPro-Medium" panose="02000503030000020004" pitchFamily="50" charset="0"/>
              </a:rPr>
              <a:t>The origin of the </a:t>
            </a:r>
            <a:r>
              <a:rPr lang="en-US" dirty="0" err="1">
                <a:latin typeface="DINPro-Medium" panose="02000503030000020004" pitchFamily="50" charset="0"/>
              </a:rPr>
              <a:t>Omnic</a:t>
            </a:r>
            <a:r>
              <a:rPr lang="en-US" dirty="0">
                <a:latin typeface="DINPro-Medium" panose="02000503030000020004" pitchFamily="50" charset="0"/>
              </a:rPr>
              <a:t> Crisis comes from the name of The </a:t>
            </a:r>
            <a:r>
              <a:rPr lang="en-US" dirty="0" err="1">
                <a:latin typeface="DINPro-Medium" panose="02000503030000020004" pitchFamily="50" charset="0"/>
              </a:rPr>
              <a:t>Omnica</a:t>
            </a:r>
            <a:r>
              <a:rPr lang="en-US" dirty="0">
                <a:latin typeface="DINPro-Medium" panose="02000503030000020004" pitchFamily="50" charset="0"/>
              </a:rPr>
              <a:t> Corporation, who had omnium factories that used robots and advanced technology to boost production and manufacturing in order to attain economic equality worldwide. These factories are fully automated self-improving robotics factories powered by nuclear power. These factories spanned the entire world.</a:t>
            </a:r>
          </a:p>
          <a:p>
            <a:endParaRPr lang="en-US" dirty="0">
              <a:latin typeface="DINPro-Medium" panose="02000503030000020004" pitchFamily="50" charset="0"/>
            </a:endParaRPr>
          </a:p>
          <a:p>
            <a:r>
              <a:rPr lang="en-US" dirty="0">
                <a:latin typeface="DINPro-Medium" panose="02000503030000020004" pitchFamily="50" charset="0"/>
              </a:rPr>
              <a:t>The </a:t>
            </a:r>
            <a:r>
              <a:rPr lang="en-US" dirty="0" err="1">
                <a:latin typeface="DINPro-Medium" panose="02000503030000020004" pitchFamily="50" charset="0"/>
              </a:rPr>
              <a:t>Omnica</a:t>
            </a:r>
            <a:r>
              <a:rPr lang="en-US" dirty="0">
                <a:latin typeface="DINPro-Medium" panose="02000503030000020004" pitchFamily="50" charset="0"/>
              </a:rPr>
              <a:t> Corporation was shut down after evidence of corporate fraud and every Omnium factory was shut down after. But after shutdown, the defunct robots (now referred to as </a:t>
            </a:r>
            <a:r>
              <a:rPr lang="en-US" dirty="0" err="1">
                <a:latin typeface="DINPro-Medium" panose="02000503030000020004" pitchFamily="50" charset="0"/>
              </a:rPr>
              <a:t>Omnics</a:t>
            </a:r>
            <a:r>
              <a:rPr lang="en-US" dirty="0">
                <a:latin typeface="DINPro-Medium" panose="02000503030000020004" pitchFamily="50" charset="0"/>
              </a:rPr>
              <a:t>) started up and began to start a large scale military campaign against all of mankind, building once again this time to destroy humans. They started producing weaponized bots, repurposed technology to be used for war.</a:t>
            </a:r>
          </a:p>
          <a:p>
            <a:endParaRPr lang="en-US" dirty="0">
              <a:latin typeface="DINPro-Medium" panose="02000503030000020004" pitchFamily="50" charset="0"/>
            </a:endParaRPr>
          </a:p>
          <a:p>
            <a:r>
              <a:rPr lang="en-US" dirty="0">
                <a:latin typeface="DINPro-Medium" panose="02000503030000020004" pitchFamily="50" charset="0"/>
              </a:rPr>
              <a:t>After almost 10 years of war, </a:t>
            </a:r>
            <a:r>
              <a:rPr lang="en-US" dirty="0" err="1">
                <a:latin typeface="DINPro-Medium" panose="02000503030000020004" pitchFamily="50" charset="0"/>
              </a:rPr>
              <a:t>Overwatch</a:t>
            </a:r>
            <a:r>
              <a:rPr lang="en-US" dirty="0">
                <a:latin typeface="DINPro-Medium" panose="02000503030000020004" pitchFamily="50" charset="0"/>
              </a:rPr>
              <a:t> ended up on top in this worldwide calamity.</a:t>
            </a:r>
          </a:p>
        </p:txBody>
      </p:sp>
      <p:pic>
        <p:nvPicPr>
          <p:cNvPr id="4" name="Picture 2" descr="http://i.imgur.com/YZ4w2ey.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7494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5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2478520"/>
          </a:xfrm>
        </p:spPr>
        <p:txBody>
          <a:bodyPr>
            <a:normAutofit fontScale="92500" lnSpcReduction="10000"/>
          </a:bodyPr>
          <a:lstStyle/>
          <a:p>
            <a:r>
              <a:rPr lang="en-US" dirty="0" err="1">
                <a:latin typeface="DINPro-Medium" panose="02000503030000020004" pitchFamily="50" charset="0"/>
              </a:rPr>
              <a:t>Overwatch</a:t>
            </a:r>
            <a:r>
              <a:rPr lang="en-US" dirty="0">
                <a:latin typeface="DINPro-Medium" panose="02000503030000020004" pitchFamily="50" charset="0"/>
              </a:rPr>
              <a:t> is an organization dedicated to international peacekeeping and scientific development currently shut down by the government and laws criminalizing action by the team. Shutdown was due to controversies about underground illegal actions of their </a:t>
            </a:r>
            <a:r>
              <a:rPr lang="en-US" dirty="0" err="1">
                <a:latin typeface="DINPro-Medium" panose="02000503030000020004" pitchFamily="50" charset="0"/>
              </a:rPr>
              <a:t>Blackwatch</a:t>
            </a:r>
            <a:r>
              <a:rPr lang="en-US" dirty="0">
                <a:latin typeface="DINPro-Medium" panose="02000503030000020004" pitchFamily="50" charset="0"/>
              </a:rPr>
              <a:t> Division, going to interfere with countries that are prohibiting their help and the public’s overall view of the organization acting like an international police in a negative light. </a:t>
            </a:r>
          </a:p>
        </p:txBody>
      </p:sp>
      <p:sp>
        <p:nvSpPr>
          <p:cNvPr id="4" name="TextBox 3"/>
          <p:cNvSpPr txBox="1"/>
          <p:nvPr/>
        </p:nvSpPr>
        <p:spPr>
          <a:xfrm>
            <a:off x="766618" y="249382"/>
            <a:ext cx="10594109" cy="1107996"/>
          </a:xfrm>
          <a:prstGeom prst="rect">
            <a:avLst/>
          </a:prstGeom>
          <a:noFill/>
        </p:spPr>
        <p:txBody>
          <a:bodyPr wrap="square" rtlCol="0">
            <a:spAutoFit/>
          </a:bodyPr>
          <a:lstStyle/>
          <a:p>
            <a:r>
              <a:rPr lang="en-US" sz="6600" dirty="0" err="1">
                <a:latin typeface="Impact" panose="020B0806030902050204" pitchFamily="34" charset="0"/>
              </a:rPr>
              <a:t>Overwatch</a:t>
            </a:r>
            <a:r>
              <a:rPr lang="en-US" sz="6600" dirty="0">
                <a:latin typeface="Impact" panose="020B0806030902050204" pitchFamily="34" charset="0"/>
              </a:rPr>
              <a:t>: The current state.</a:t>
            </a:r>
          </a:p>
        </p:txBody>
      </p:sp>
      <p:pic>
        <p:nvPicPr>
          <p:cNvPr id="3076" name="Picture 4" descr="http://2.media.dorkly.cvcdn.com/44/77/58f02cdd9d47d485bad8904cda0f83c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2037" y="4304145"/>
            <a:ext cx="4447518" cy="25037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i.imgur.com/YZ4w2ey.pn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115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11746" y="0"/>
            <a:ext cx="8699235" cy="1325563"/>
          </a:xfrm>
        </p:spPr>
        <p:txBody>
          <a:bodyPr>
            <a:normAutofit/>
          </a:bodyPr>
          <a:lstStyle/>
          <a:p>
            <a:r>
              <a:rPr lang="en-US" sz="3600" dirty="0" err="1">
                <a:latin typeface="Impact" panose="020B0806030902050204" pitchFamily="34" charset="0"/>
              </a:rPr>
              <a:t>Overwatch’s</a:t>
            </a:r>
            <a:r>
              <a:rPr lang="en-US" sz="3600" dirty="0">
                <a:latin typeface="Impact" panose="020B0806030902050204" pitchFamily="34" charset="0"/>
              </a:rPr>
              <a:t> similarities to real world events</a:t>
            </a:r>
          </a:p>
        </p:txBody>
      </p:sp>
      <p:pic>
        <p:nvPicPr>
          <p:cNvPr id="3" name="Picture 2" descr="http://i.imgur.com/YZ4w2ey.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804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b="-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92727" y="0"/>
            <a:ext cx="11895829" cy="1325563"/>
          </a:xfrm>
        </p:spPr>
        <p:txBody>
          <a:bodyPr/>
          <a:lstStyle/>
          <a:p>
            <a:r>
              <a:rPr lang="en-US" dirty="0" err="1">
                <a:latin typeface="Impact" panose="020B0806030902050204" pitchFamily="34" charset="0"/>
              </a:rPr>
              <a:t>Omnics</a:t>
            </a:r>
            <a:r>
              <a:rPr lang="en-US" dirty="0">
                <a:latin typeface="Impact" panose="020B0806030902050204" pitchFamily="34" charset="0"/>
              </a:rPr>
              <a:t> and the connection to discrimination.</a:t>
            </a:r>
          </a:p>
        </p:txBody>
      </p:sp>
      <p:sp>
        <p:nvSpPr>
          <p:cNvPr id="3" name="TextBox 2"/>
          <p:cNvSpPr txBox="1"/>
          <p:nvPr/>
        </p:nvSpPr>
        <p:spPr>
          <a:xfrm>
            <a:off x="1106906" y="1325563"/>
            <a:ext cx="9897978" cy="2585323"/>
          </a:xfrm>
          <a:prstGeom prst="rect">
            <a:avLst/>
          </a:prstGeom>
          <a:noFill/>
        </p:spPr>
        <p:txBody>
          <a:bodyPr wrap="square" rtlCol="0">
            <a:spAutoFit/>
          </a:bodyPr>
          <a:lstStyle/>
          <a:p>
            <a:r>
              <a:rPr lang="en-US" dirty="0">
                <a:latin typeface="DINPro-Medium" panose="02000503030000020004" pitchFamily="50" charset="0"/>
              </a:rPr>
              <a:t>Because of a the prior world war between humans and </a:t>
            </a:r>
            <a:r>
              <a:rPr lang="en-US" dirty="0" err="1">
                <a:latin typeface="DINPro-Medium" panose="02000503030000020004" pitchFamily="50" charset="0"/>
              </a:rPr>
              <a:t>Omnics</a:t>
            </a:r>
            <a:r>
              <a:rPr lang="en-US" dirty="0">
                <a:latin typeface="DINPro-Medium" panose="02000503030000020004" pitchFamily="50" charset="0"/>
              </a:rPr>
              <a:t>, they are treated poorly in most of the world, but there are some successful </a:t>
            </a:r>
            <a:r>
              <a:rPr lang="en-US" dirty="0" err="1">
                <a:latin typeface="DINPro-Medium" panose="02000503030000020004" pitchFamily="50" charset="0"/>
              </a:rPr>
              <a:t>Omnics</a:t>
            </a:r>
            <a:r>
              <a:rPr lang="en-US" dirty="0">
                <a:latin typeface="DINPro-Medium" panose="02000503030000020004" pitchFamily="50" charset="0"/>
              </a:rPr>
              <a:t> such as Hal-</a:t>
            </a:r>
            <a:r>
              <a:rPr lang="en-US" dirty="0" err="1">
                <a:latin typeface="DINPro-Medium" panose="02000503030000020004" pitchFamily="50" charset="0"/>
              </a:rPr>
              <a:t>fred</a:t>
            </a:r>
            <a:r>
              <a:rPr lang="en-US" dirty="0">
                <a:latin typeface="DINPro-Medium" panose="02000503030000020004" pitchFamily="50" charset="0"/>
              </a:rPr>
              <a:t> </a:t>
            </a:r>
            <a:r>
              <a:rPr lang="en-US" dirty="0" err="1">
                <a:latin typeface="DINPro-Medium" panose="02000503030000020004" pitchFamily="50" charset="0"/>
              </a:rPr>
              <a:t>Glitchbot</a:t>
            </a:r>
            <a:r>
              <a:rPr lang="en-US" dirty="0">
                <a:latin typeface="DINPro-Medium" panose="02000503030000020004" pitchFamily="50" charset="0"/>
              </a:rPr>
              <a:t>, a movie producer and director. But his movies often see criticism from the anti-</a:t>
            </a:r>
            <a:r>
              <a:rPr lang="en-US" dirty="0" err="1">
                <a:latin typeface="DINPro-Medium" panose="02000503030000020004" pitchFamily="50" charset="0"/>
              </a:rPr>
              <a:t>omnic</a:t>
            </a:r>
            <a:r>
              <a:rPr lang="en-US" dirty="0">
                <a:latin typeface="DINPro-Medium" panose="02000503030000020004" pitchFamily="50" charset="0"/>
              </a:rPr>
              <a:t> protesters of the world. There are many kinds of </a:t>
            </a:r>
            <a:r>
              <a:rPr lang="en-US" dirty="0" err="1">
                <a:latin typeface="DINPro-Medium" panose="02000503030000020004" pitchFamily="50" charset="0"/>
              </a:rPr>
              <a:t>omnics</a:t>
            </a:r>
            <a:r>
              <a:rPr lang="en-US" dirty="0">
                <a:latin typeface="DINPro-Medium" panose="02000503030000020004" pitchFamily="50" charset="0"/>
              </a:rPr>
              <a:t>, but the ones focused will mostly be the citizen </a:t>
            </a:r>
            <a:r>
              <a:rPr lang="en-US" dirty="0" err="1">
                <a:latin typeface="DINPro-Medium" panose="02000503030000020004" pitchFamily="50" charset="0"/>
              </a:rPr>
              <a:t>omnics</a:t>
            </a:r>
            <a:r>
              <a:rPr lang="en-US" dirty="0">
                <a:latin typeface="DINPro-Medium" panose="02000503030000020004" pitchFamily="50" charset="0"/>
              </a:rPr>
              <a:t> who live in the world today.</a:t>
            </a:r>
          </a:p>
          <a:p>
            <a:endParaRPr lang="en-US" dirty="0">
              <a:latin typeface="DINPro-Medium" panose="02000503030000020004" pitchFamily="50" charset="0"/>
            </a:endParaRPr>
          </a:p>
          <a:p>
            <a:r>
              <a:rPr lang="en-US" dirty="0">
                <a:latin typeface="DINPro-Medium" panose="02000503030000020004" pitchFamily="50" charset="0"/>
              </a:rPr>
              <a:t>I believe that there is some evidence to the </a:t>
            </a:r>
            <a:r>
              <a:rPr lang="en-US" dirty="0" err="1">
                <a:latin typeface="DINPro-Medium" panose="02000503030000020004" pitchFamily="50" charset="0"/>
              </a:rPr>
              <a:t>omnics</a:t>
            </a:r>
            <a:r>
              <a:rPr lang="en-US" dirty="0">
                <a:latin typeface="DINPro-Medium" panose="02000503030000020004" pitchFamily="50" charset="0"/>
              </a:rPr>
              <a:t> treatment being similar to how we treat other races and different cultures, humans judge solely what a robot is like because of a previous war. But there are those that also stand up for the marginalized bots.</a:t>
            </a:r>
          </a:p>
        </p:txBody>
      </p:sp>
      <p:pic>
        <p:nvPicPr>
          <p:cNvPr id="2052" name="Picture 4" descr="https://vignette2.wikia.nocookie.net/fictionalraces/images/6/61/Peace.jpg/revision/latest?cb=201611161519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913" y="4187794"/>
            <a:ext cx="6439902" cy="267020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i.imgur.com/Ka9JaS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504158"/>
            <a:ext cx="4899189" cy="20374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imgur.com/YZ4w2ey.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0780285" y="5446285"/>
            <a:ext cx="1411715" cy="1411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959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1198</Words>
  <Application>Microsoft Office PowerPoint</Application>
  <PresentationFormat>Widescreen</PresentationFormat>
  <Paragraphs>60</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DINPro-Medium</vt:lpstr>
      <vt:lpstr>Impact</vt:lpstr>
      <vt:lpstr>Office Theme</vt:lpstr>
      <vt:lpstr>OVERWATCH</vt:lpstr>
      <vt:lpstr>What is Overwatch?</vt:lpstr>
      <vt:lpstr>Some characters to explain gameplay.</vt:lpstr>
      <vt:lpstr> World of Overwatch</vt:lpstr>
      <vt:lpstr>What was Overwatch founded as?</vt:lpstr>
      <vt:lpstr>The Omnic Crisis</vt:lpstr>
      <vt:lpstr>PowerPoint Presentation</vt:lpstr>
      <vt:lpstr>Overwatch’s similarities to real world events</vt:lpstr>
      <vt:lpstr>Omnics and the connection to discrimination.</vt:lpstr>
      <vt:lpstr>Humans and Omnics </vt:lpstr>
      <vt:lpstr>Omnic religion</vt:lpstr>
      <vt:lpstr>Fight for Rights.</vt:lpstr>
      <vt:lpstr>Our real world</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OVERWATCH</dc:title>
  <dc:creator>Ryan Strano</dc:creator>
  <cp:lastModifiedBy>Ryan Strano</cp:lastModifiedBy>
  <cp:revision>29</cp:revision>
  <dcterms:created xsi:type="dcterms:W3CDTF">2017-04-23T00:45:17Z</dcterms:created>
  <dcterms:modified xsi:type="dcterms:W3CDTF">2017-04-27T20:19:26Z</dcterms:modified>
</cp:coreProperties>
</file>