
<file path=[Content_Types].xml><?xml version="1.0" encoding="utf-8"?>
<Types xmlns="http://schemas.openxmlformats.org/package/2006/content-types">
  <Default Extension="png&amp;ehk=5fdYnVoB5TXEGKlINxUFXQ&amp;r=0&amp;pid=OfficeInsert" ContentType="image/png"/>
  <Default Extension="png" ContentType="image/png"/>
  <Default Extension="jpg&amp;ehk=Z" ContentType="image/jpeg"/>
  <Default Extension="png&amp;ehk=LU5Y5VMBYtcMtkZ0nPK7Fw&amp;r=0&amp;pid=OfficeInsert" ContentType="image/png"/>
  <Default Extension="m4a" ContentType="audio/mp4"/>
  <Default Extension="jpeg" ContentType="image/jpeg"/>
  <Default Extension="rels" ContentType="application/vnd.openxmlformats-package.relationships+xml"/>
  <Default Extension="xml" ContentType="application/xml"/>
  <Default Extension="png&amp;ehk=p7X9LBX55" ContentType="image/png"/>
  <Default Extension="png&amp;ehk=n3NS5xaRBRW1" ContentType="image/png"/>
  <Default Extension="jpg&amp;ehk=9fLvxe3FxfbeyinT5qTJ2w&amp;r=0&amp;pid=OfficeInsert" ContentType="image/jpeg"/>
  <Default Extension="gif" ContentType="image/gif"/>
  <Default Extension="jpg&amp;ehk=9jtntWQV6nnS2eHhoa2w3w&amp;r=0&amp;pid=OfficeInsert" ContentType="image/jpeg"/>
  <Default Extension="jpg" ContentType="image/jpeg"/>
  <Default Extension="gif&amp;ehk=4YXc" ContentType="image/gif"/>
  <Default Extension="png&amp;ehk=wUp8nX1mV" ContentType="image/png"/>
  <Default Extension="jpg&amp;ehk=nnjVucYxI6Ezgksy5YuHUQ&amp;r=0&amp;pid=OfficeInsert" ContentType="image/jpeg"/>
  <Default Extension="png&amp;ehk=E0HpJc8wojxQMLd" ContentType="image/png"/>
  <Default Extension="png&amp;ehk=XhLnusMASlZrE"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59" r:id="rId6"/>
    <p:sldId id="260" r:id="rId7"/>
    <p:sldId id="261" r:id="rId8"/>
    <p:sldId id="262" r:id="rId9"/>
    <p:sldId id="264" r:id="rId10"/>
    <p:sldId id="265" r:id="rId11"/>
    <p:sldId id="266" r:id="rId12"/>
    <p:sldId id="267" r:id="rId13"/>
    <p:sldId id="268" r:id="rId14"/>
    <p:sldId id="269" r:id="rId15"/>
    <p:sldId id="27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1" d="100"/>
          <a:sy n="71" d="100"/>
        </p:scale>
        <p:origin x="66" y="18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3F7CF4E-05C9-4DC4-B6FE-E64ACB30C82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27825039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F7CF4E-05C9-4DC4-B6FE-E64ACB30C82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2615182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F7CF4E-05C9-4DC4-B6FE-E64ACB30C82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4242234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3F7CF4E-05C9-4DC4-B6FE-E64ACB30C82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108795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3F7CF4E-05C9-4DC4-B6FE-E64ACB30C821}" type="datetimeFigureOut">
              <a:rPr lang="en-US" smtClean="0"/>
              <a:t>3/24/2017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41026993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3F7CF4E-05C9-4DC4-B6FE-E64ACB30C821}" type="datetimeFigureOut">
              <a:rPr lang="en-US" smtClean="0"/>
              <a:t>3/24/2017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10706915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3F7CF4E-05C9-4DC4-B6FE-E64ACB30C821}" type="datetimeFigureOut">
              <a:rPr lang="en-US" smtClean="0"/>
              <a:t>3/24/2017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17990802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3F7CF4E-05C9-4DC4-B6FE-E64ACB30C821}" type="datetimeFigureOut">
              <a:rPr lang="en-US" smtClean="0"/>
              <a:t>3/24/2017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4114328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F7CF4E-05C9-4DC4-B6FE-E64ACB30C821}" type="datetimeFigureOut">
              <a:rPr lang="en-US" smtClean="0"/>
              <a:t>3/24/2017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2267454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3F7CF4E-05C9-4DC4-B6FE-E64ACB30C821}" type="datetimeFigureOut">
              <a:rPr lang="en-US" smtClean="0"/>
              <a:t>3/24/2017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36479499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3F7CF4E-05C9-4DC4-B6FE-E64ACB30C821}" type="datetimeFigureOut">
              <a:rPr lang="en-US" smtClean="0"/>
              <a:t>3/24/2017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4E6FA41-60D7-47CE-92A1-5BF1ED0DA519}" type="slidenum">
              <a:rPr lang="en-US" smtClean="0"/>
              <a:t>‹#›</a:t>
            </a:fld>
            <a:endParaRPr lang="en-US"/>
          </a:p>
        </p:txBody>
      </p:sp>
    </p:spTree>
    <p:extLst>
      <p:ext uri="{BB962C8B-B14F-4D97-AF65-F5344CB8AC3E}">
        <p14:creationId xmlns:p14="http://schemas.microsoft.com/office/powerpoint/2010/main" val="2992367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7000" b="-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F7CF4E-05C9-4DC4-B6FE-E64ACB30C821}" type="datetimeFigureOut">
              <a:rPr lang="en-US" smtClean="0"/>
              <a:t>3/24/2017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4E6FA41-60D7-47CE-92A1-5BF1ED0DA519}" type="slidenum">
              <a:rPr lang="en-US" smtClean="0"/>
              <a:t>‹#›</a:t>
            </a:fld>
            <a:endParaRPr lang="en-US"/>
          </a:p>
        </p:txBody>
      </p:sp>
    </p:spTree>
    <p:extLst>
      <p:ext uri="{BB962C8B-B14F-4D97-AF65-F5344CB8AC3E}">
        <p14:creationId xmlns:p14="http://schemas.microsoft.com/office/powerpoint/2010/main" val="33044847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amp;ehk=Z"/><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amp;ehk=E0HpJc8wojxQMLd"/><Relationship Id="rId2" Type="http://schemas.openxmlformats.org/officeDocument/2006/relationships/slide" Target="slide9.xml"/><Relationship Id="rId1" Type="http://schemas.openxmlformats.org/officeDocument/2006/relationships/slideLayout" Target="../slideLayouts/slideLayout2.xml"/><Relationship Id="rId4" Type="http://schemas.openxmlformats.org/officeDocument/2006/relationships/image" Target="../media/image18.png&amp;ehk=XhLnusMASlZrE"/></Relationships>
</file>

<file path=ppt/slides/_rels/slide14.xml.rels><?xml version="1.0" encoding="UTF-8" standalone="yes"?>
<Relationships xmlns="http://schemas.openxmlformats.org/package/2006/relationships"><Relationship Id="rId2" Type="http://schemas.openxmlformats.org/officeDocument/2006/relationships/hyperlink" Target="https://www.youtube.com/watch?v=H6SsB3JYqQg"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 Target="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jpg&amp;ehk=9jtntWQV6nnS2eHhoa2w3w&amp;r=0&amp;pid=OfficeInsert"/><Relationship Id="rId13" Type="http://schemas.openxmlformats.org/officeDocument/2006/relationships/slide" Target="slide9.xml"/><Relationship Id="rId3" Type="http://schemas.openxmlformats.org/officeDocument/2006/relationships/slide" Target="slide5.xml"/><Relationship Id="rId7" Type="http://schemas.openxmlformats.org/officeDocument/2006/relationships/image" Target="../media/image2.png&amp;ehk=LU5Y5VMBYtcMtkZ0nPK7Fw&amp;r=0&amp;pid=OfficeInsert"/><Relationship Id="rId12" Type="http://schemas.openxmlformats.org/officeDocument/2006/relationships/image" Target="../media/image7.png&amp;ehk=n3NS5xaRBRW1"/><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8.xml"/><Relationship Id="rId11" Type="http://schemas.openxmlformats.org/officeDocument/2006/relationships/image" Target="../media/image6.png&amp;ehk=wUp8nX1mV"/><Relationship Id="rId5" Type="http://schemas.openxmlformats.org/officeDocument/2006/relationships/slide" Target="slide7.xml"/><Relationship Id="rId10" Type="http://schemas.openxmlformats.org/officeDocument/2006/relationships/image" Target="../media/image5.gif&amp;ehk=4YXc"/><Relationship Id="rId4" Type="http://schemas.openxmlformats.org/officeDocument/2006/relationships/slide" Target="slide6.xml"/><Relationship Id="rId9" Type="http://schemas.openxmlformats.org/officeDocument/2006/relationships/image" Target="../media/image4.png&amp;ehk=p7X9LBX55"/></Relationships>
</file>

<file path=ppt/slides/_rels/slide4.xml.rels><?xml version="1.0" encoding="UTF-8" standalone="yes"?>
<Relationships xmlns="http://schemas.openxmlformats.org/package/2006/relationships"><Relationship Id="rId3" Type="http://schemas.openxmlformats.org/officeDocument/2006/relationships/image" Target="../media/image7.png&amp;ehk=n3NS5xaRBRW1"/><Relationship Id="rId2" Type="http://schemas.openxmlformats.org/officeDocument/2006/relationships/slide" Target="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amp;ehk=n3NS5xaRBRW1"/><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10.png&amp;ehk=5fdYnVoB5TXEGKlINxUFXQ&amp;r=0&amp;pid=OfficeInsert"/><Relationship Id="rId5" Type="http://schemas.openxmlformats.org/officeDocument/2006/relationships/image" Target="../media/image9.jpg&amp;ehk=9fLvxe3FxfbeyinT5qTJ2w&amp;r=0&amp;pid=OfficeInsert"/><Relationship Id="rId4" Type="http://schemas.openxmlformats.org/officeDocument/2006/relationships/image" Target="../media/image8.jpg&amp;ehk=nnjVucYxI6Ezgksy5YuHUQ&amp;r=0&amp;pid=OfficeInsert"/></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1.png"/><Relationship Id="rId5" Type="http://schemas.openxmlformats.org/officeDocument/2006/relationships/image" Target="../media/image7.png&amp;ehk=n3NS5xaRBRW1"/><Relationship Id="rId4" Type="http://schemas.openxmlformats.org/officeDocument/2006/relationships/slide" Target="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amp;ehk=n3NS5xaRBRW1"/><Relationship Id="rId7" Type="http://schemas.openxmlformats.org/officeDocument/2006/relationships/image" Target="../media/image15.gif"/><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image" Target="../media/image14.gif"/><Relationship Id="rId5" Type="http://schemas.openxmlformats.org/officeDocument/2006/relationships/image" Target="../media/image13.gif"/><Relationship Id="rId4" Type="http://schemas.openxmlformats.org/officeDocument/2006/relationships/image" Target="../media/image12.gif"/></Relationships>
</file>

<file path=ppt/slides/_rels/slide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hyperlink" Target="https://www.youtube.com/watch?v=suWsd372pQE" TargetMode="External"/><Relationship Id="rId1" Type="http://schemas.openxmlformats.org/officeDocument/2006/relationships/slideLayout" Target="../slideLayouts/slideLayout2.xml"/><Relationship Id="rId4" Type="http://schemas.openxmlformats.org/officeDocument/2006/relationships/image" Target="../media/image7.png&amp;ehk=n3NS5xaRBRW1"/></Relationships>
</file>

<file path=ppt/slides/_rels/slide9.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0.xml"/><Relationship Id="rId1" Type="http://schemas.openxmlformats.org/officeDocument/2006/relationships/slideLayout" Target="../slideLayouts/slideLayout2.xml"/><Relationship Id="rId6" Type="http://schemas.openxmlformats.org/officeDocument/2006/relationships/slide" Target="slide14.xml"/><Relationship Id="rId5" Type="http://schemas.openxmlformats.org/officeDocument/2006/relationships/slide" Target="slide13.xml"/><Relationship Id="rId4" Type="http://schemas.openxmlformats.org/officeDocument/2006/relationships/slide" Target="slide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941568"/>
          </a:xfrm>
        </p:spPr>
        <p:txBody>
          <a:bodyPr>
            <a:noAutofit/>
          </a:bodyPr>
          <a:lstStyle/>
          <a:p>
            <a:r>
              <a:rPr lang="en-US" sz="8000" dirty="0">
                <a:solidFill>
                  <a:schemeClr val="tx2">
                    <a:lumMod val="20000"/>
                    <a:lumOff val="80000"/>
                  </a:schemeClr>
                </a:solidFill>
                <a:latin typeface="Britannic Bold" panose="020B0903060703020204" pitchFamily="34" charset="0"/>
              </a:rPr>
              <a:t>Multimedia and You</a:t>
            </a:r>
          </a:p>
        </p:txBody>
      </p:sp>
      <p:sp>
        <p:nvSpPr>
          <p:cNvPr id="3" name="Subtitle 2"/>
          <p:cNvSpPr>
            <a:spLocks noGrp="1"/>
          </p:cNvSpPr>
          <p:nvPr>
            <p:ph type="subTitle" idx="1"/>
          </p:nvPr>
        </p:nvSpPr>
        <p:spPr>
          <a:xfrm>
            <a:off x="-1232262" y="5586767"/>
            <a:ext cx="9144000" cy="1655762"/>
          </a:xfrm>
        </p:spPr>
        <p:txBody>
          <a:bodyPr/>
          <a:lstStyle/>
          <a:p>
            <a:r>
              <a:rPr lang="en-US" dirty="0">
                <a:solidFill>
                  <a:schemeClr val="tx2">
                    <a:lumMod val="20000"/>
                    <a:lumOff val="80000"/>
                  </a:schemeClr>
                </a:solidFill>
                <a:latin typeface="Britannic Bold" panose="020B0903060703020204" pitchFamily="34" charset="0"/>
              </a:rPr>
              <a:t>Created by Ryan Strano</a:t>
            </a:r>
          </a:p>
        </p:txBody>
      </p:sp>
      <p:sp>
        <p:nvSpPr>
          <p:cNvPr id="4" name="Callout: Right Arrow 3">
            <a:hlinkClick r:id="rId2" action="ppaction://hlinksldjump"/>
          </p:cNvPr>
          <p:cNvSpPr/>
          <p:nvPr/>
        </p:nvSpPr>
        <p:spPr>
          <a:xfrm>
            <a:off x="7419703" y="2401498"/>
            <a:ext cx="3879669" cy="2390503"/>
          </a:xfrm>
          <a:prstGeom prst="rightArrowCallout">
            <a:avLst/>
          </a:prstGeom>
          <a:effectLst>
            <a:outerShdw blurRad="50800" dist="38100" dir="2700000" algn="tl" rotWithShape="0">
              <a:prstClr val="black">
                <a:alpha val="40000"/>
              </a:prstClr>
            </a:outerShdw>
          </a:effectLst>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 name="TextBox 4"/>
          <p:cNvSpPr txBox="1"/>
          <p:nvPr/>
        </p:nvSpPr>
        <p:spPr>
          <a:xfrm>
            <a:off x="7707086" y="3135085"/>
            <a:ext cx="2325188" cy="923330"/>
          </a:xfrm>
          <a:prstGeom prst="rect">
            <a:avLst/>
          </a:prstGeom>
          <a:noFill/>
        </p:spPr>
        <p:txBody>
          <a:bodyPr wrap="square" rtlCol="0">
            <a:spAutoFit/>
          </a:bodyPr>
          <a:lstStyle/>
          <a:p>
            <a:r>
              <a:rPr lang="en-US" sz="5400" dirty="0"/>
              <a:t>ENTER</a:t>
            </a:r>
          </a:p>
        </p:txBody>
      </p:sp>
    </p:spTree>
    <p:extLst>
      <p:ext uri="{BB962C8B-B14F-4D97-AF65-F5344CB8AC3E}">
        <p14:creationId xmlns:p14="http://schemas.microsoft.com/office/powerpoint/2010/main" val="2669176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Advanced Text</a:t>
            </a:r>
          </a:p>
        </p:txBody>
      </p:sp>
      <p:sp>
        <p:nvSpPr>
          <p:cNvPr id="3" name="Content Placeholder 2"/>
          <p:cNvSpPr>
            <a:spLocks noGrp="1"/>
          </p:cNvSpPr>
          <p:nvPr>
            <p:ph idx="1"/>
          </p:nvPr>
        </p:nvSpPr>
        <p:spPr/>
        <p:txBody>
          <a:bodyPr/>
          <a:lstStyle/>
          <a:p>
            <a:r>
              <a:rPr lang="en-US" dirty="0">
                <a:solidFill>
                  <a:schemeClr val="bg1"/>
                </a:solidFill>
              </a:rPr>
              <a:t>When it comes to selling your product you want to customize the experience and test out wording, but sometimes too complicated and you’ll scare away the customer! You need to keep it personal but very positive, because if you only have text to attract your customer, you will have to test and see what works.</a:t>
            </a:r>
          </a:p>
        </p:txBody>
      </p:sp>
      <p:sp>
        <p:nvSpPr>
          <p:cNvPr id="4" name="Lightning Bolt 3">
            <a:hlinkClick r:id="rId2" action="ppaction://hlinksldjump"/>
          </p:cNvPr>
          <p:cNvSpPr/>
          <p:nvPr/>
        </p:nvSpPr>
        <p:spPr>
          <a:xfrm>
            <a:off x="9457509" y="230188"/>
            <a:ext cx="1272989" cy="1325563"/>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59527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Advanced Images</a:t>
            </a:r>
          </a:p>
        </p:txBody>
      </p:sp>
      <p:sp>
        <p:nvSpPr>
          <p:cNvPr id="3" name="Content Placeholder 2"/>
          <p:cNvSpPr>
            <a:spLocks noGrp="1"/>
          </p:cNvSpPr>
          <p:nvPr>
            <p:ph idx="1"/>
          </p:nvPr>
        </p:nvSpPr>
        <p:spPr/>
        <p:txBody>
          <a:bodyPr/>
          <a:lstStyle/>
          <a:p>
            <a:r>
              <a:rPr lang="en-US" dirty="0">
                <a:solidFill>
                  <a:schemeClr val="bg1"/>
                </a:solidFill>
              </a:rPr>
              <a:t>Images come in all kind of sizes, so when you’re advertising your product you can make them go on the sidebar real long, maybe have a square image to click below, the sky’s the limit when it comes to sizes of images, but you’ve got to keep the format correct and at a quality you can use for your specific format. For instance, you don’t want to use a .gif format for your still image advertisement on a website that’s large, because you will lose quality and clarity.</a:t>
            </a:r>
          </a:p>
        </p:txBody>
      </p:sp>
      <p:sp>
        <p:nvSpPr>
          <p:cNvPr id="4" name="Lightning Bolt 3">
            <a:hlinkClick r:id="rId2" action="ppaction://hlinksldjump"/>
          </p:cNvPr>
          <p:cNvSpPr/>
          <p:nvPr/>
        </p:nvSpPr>
        <p:spPr>
          <a:xfrm>
            <a:off x="9379132" y="312873"/>
            <a:ext cx="1272989" cy="1325563"/>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3420" y="4628535"/>
            <a:ext cx="2697316" cy="2022987"/>
          </a:xfrm>
          <a:prstGeom prst="rect">
            <a:avLst/>
          </a:prstGeom>
        </p:spPr>
      </p:pic>
    </p:spTree>
    <p:extLst>
      <p:ext uri="{BB962C8B-B14F-4D97-AF65-F5344CB8AC3E}">
        <p14:creationId xmlns:p14="http://schemas.microsoft.com/office/powerpoint/2010/main" val="9133683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Advanced Audio</a:t>
            </a:r>
          </a:p>
        </p:txBody>
      </p:sp>
      <p:sp>
        <p:nvSpPr>
          <p:cNvPr id="3" name="Content Placeholder 2"/>
          <p:cNvSpPr>
            <a:spLocks noGrp="1"/>
          </p:cNvSpPr>
          <p:nvPr>
            <p:ph idx="1"/>
          </p:nvPr>
        </p:nvSpPr>
        <p:spPr/>
        <p:txBody>
          <a:bodyPr/>
          <a:lstStyle/>
          <a:p>
            <a:r>
              <a:rPr lang="en-US" dirty="0">
                <a:solidFill>
                  <a:schemeClr val="bg1"/>
                </a:solidFill>
              </a:rPr>
              <a:t>One of the main advantages to advertising with audio is that it’s usually cheap, which if you’re a small business owner, is a lifesaver! You want to put as much information into a small enough timeslot on radio. There is a lot you can fix into one timeslot, but you want to first grab their attention, then reel </a:t>
            </a:r>
            <a:r>
              <a:rPr lang="en-US" dirty="0" err="1">
                <a:solidFill>
                  <a:schemeClr val="bg1"/>
                </a:solidFill>
              </a:rPr>
              <a:t>em</a:t>
            </a:r>
            <a:r>
              <a:rPr lang="en-US" dirty="0">
                <a:solidFill>
                  <a:schemeClr val="bg1"/>
                </a:solidFill>
              </a:rPr>
              <a:t> in with the good stuff you are selling!</a:t>
            </a:r>
          </a:p>
        </p:txBody>
      </p:sp>
      <p:sp>
        <p:nvSpPr>
          <p:cNvPr id="4" name="Lightning Bolt 3">
            <a:hlinkClick r:id="rId2" action="ppaction://hlinksldjump"/>
          </p:cNvPr>
          <p:cNvSpPr/>
          <p:nvPr/>
        </p:nvSpPr>
        <p:spPr>
          <a:xfrm>
            <a:off x="9379132" y="312873"/>
            <a:ext cx="1272989" cy="1325563"/>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0727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Advanced Animation</a:t>
            </a:r>
          </a:p>
        </p:txBody>
      </p:sp>
      <p:sp>
        <p:nvSpPr>
          <p:cNvPr id="3" name="Content Placeholder 2"/>
          <p:cNvSpPr>
            <a:spLocks noGrp="1"/>
          </p:cNvSpPr>
          <p:nvPr>
            <p:ph idx="1"/>
          </p:nvPr>
        </p:nvSpPr>
        <p:spPr>
          <a:xfrm>
            <a:off x="838200" y="1840688"/>
            <a:ext cx="10515600" cy="4351338"/>
          </a:xfrm>
        </p:spPr>
        <p:txBody>
          <a:bodyPr/>
          <a:lstStyle/>
          <a:p>
            <a:r>
              <a:rPr lang="en-US" dirty="0">
                <a:solidFill>
                  <a:schemeClr val="bg1"/>
                </a:solidFill>
              </a:rPr>
              <a:t>Advanced animation is a tricky one, but we can go into CGI in commercials, there a so many limitless ways to go with this, but it mainly depends on the product itself. But standard 3D animation can also be pleasing to the eyes as well! And it’s come a very long way.</a:t>
            </a:r>
          </a:p>
        </p:txBody>
      </p:sp>
      <p:sp>
        <p:nvSpPr>
          <p:cNvPr id="4" name="Lightning Bolt 3">
            <a:hlinkClick r:id="rId2" action="ppaction://hlinksldjump"/>
          </p:cNvPr>
          <p:cNvSpPr/>
          <p:nvPr/>
        </p:nvSpPr>
        <p:spPr>
          <a:xfrm>
            <a:off x="9379132" y="312873"/>
            <a:ext cx="1272989" cy="1325563"/>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8957" y="3743069"/>
            <a:ext cx="2901022" cy="2460465"/>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29829" y="3893069"/>
            <a:ext cx="3037888" cy="2460465"/>
          </a:xfrm>
          <a:prstGeom prst="rect">
            <a:avLst/>
          </a:prstGeom>
        </p:spPr>
      </p:pic>
    </p:spTree>
    <p:extLst>
      <p:ext uri="{BB962C8B-B14F-4D97-AF65-F5344CB8AC3E}">
        <p14:creationId xmlns:p14="http://schemas.microsoft.com/office/powerpoint/2010/main" val="29916261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Advanced Video</a:t>
            </a:r>
          </a:p>
        </p:txBody>
      </p:sp>
      <p:sp>
        <p:nvSpPr>
          <p:cNvPr id="3" name="Content Placeholder 2"/>
          <p:cNvSpPr>
            <a:spLocks noGrp="1"/>
          </p:cNvSpPr>
          <p:nvPr>
            <p:ph idx="1"/>
          </p:nvPr>
        </p:nvSpPr>
        <p:spPr/>
        <p:txBody>
          <a:bodyPr/>
          <a:lstStyle/>
          <a:p>
            <a:r>
              <a:rPr lang="en-US" dirty="0">
                <a:solidFill>
                  <a:schemeClr val="bg1"/>
                </a:solidFill>
              </a:rPr>
              <a:t>360 video seems to be the newest fad in video formats, but you can truly feel yourself inside the plane when you watch this.</a:t>
            </a:r>
          </a:p>
          <a:p>
            <a:pPr marL="0" indent="0">
              <a:buNone/>
            </a:pPr>
            <a:r>
              <a:rPr lang="en-US" dirty="0">
                <a:solidFill>
                  <a:schemeClr val="bg1"/>
                </a:solidFill>
                <a:hlinkClick r:id="rId2"/>
              </a:rPr>
              <a:t>https://www.youtube.com/watch?v=H6SsB3JYqQg</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As a brand new format it might not have caught a lot of ground now, but imagine if in the future we could have a television or something to view movies, </a:t>
            </a:r>
            <a:r>
              <a:rPr lang="en-US" dirty="0" err="1">
                <a:solidFill>
                  <a:schemeClr val="bg1"/>
                </a:solidFill>
              </a:rPr>
              <a:t>tv</a:t>
            </a:r>
            <a:r>
              <a:rPr lang="en-US" dirty="0">
                <a:solidFill>
                  <a:schemeClr val="bg1"/>
                </a:solidFill>
              </a:rPr>
              <a:t> and commercials in this? Food for thought.</a:t>
            </a:r>
          </a:p>
        </p:txBody>
      </p:sp>
      <p:sp>
        <p:nvSpPr>
          <p:cNvPr id="4" name="Lightning Bolt 3"/>
          <p:cNvSpPr/>
          <p:nvPr/>
        </p:nvSpPr>
        <p:spPr>
          <a:xfrm>
            <a:off x="9379132" y="312873"/>
            <a:ext cx="1272989" cy="1325563"/>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7194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bg1"/>
                </a:solidFill>
              </a:rPr>
              <a:t>Sources</a:t>
            </a:r>
          </a:p>
        </p:txBody>
      </p:sp>
      <p:sp>
        <p:nvSpPr>
          <p:cNvPr id="3" name="Content Placeholder 2"/>
          <p:cNvSpPr>
            <a:spLocks noGrp="1"/>
          </p:cNvSpPr>
          <p:nvPr>
            <p:ph idx="1"/>
          </p:nvPr>
        </p:nvSpPr>
        <p:spPr/>
        <p:txBody>
          <a:bodyPr/>
          <a:lstStyle/>
          <a:p>
            <a:r>
              <a:rPr lang="en-US" dirty="0">
                <a:solidFill>
                  <a:schemeClr val="bg1"/>
                </a:solidFill>
              </a:rPr>
              <a:t>All media is taken from Wikimedia commons.</a:t>
            </a:r>
          </a:p>
          <a:p>
            <a:r>
              <a:rPr lang="en-US" dirty="0">
                <a:solidFill>
                  <a:schemeClr val="bg1"/>
                </a:solidFill>
              </a:rPr>
              <a:t>Audio is original. Videos are also </a:t>
            </a:r>
            <a:r>
              <a:rPr lang="en-US">
                <a:solidFill>
                  <a:schemeClr val="bg1"/>
                </a:solidFill>
              </a:rPr>
              <a:t>non-monetized sources.</a:t>
            </a:r>
          </a:p>
          <a:p>
            <a:endParaRPr lang="en-US">
              <a:solidFill>
                <a:schemeClr val="bg1"/>
              </a:solidFill>
            </a:endParaRPr>
          </a:p>
        </p:txBody>
      </p:sp>
    </p:spTree>
    <p:extLst>
      <p:ext uri="{BB962C8B-B14F-4D97-AF65-F5344CB8AC3E}">
        <p14:creationId xmlns:p14="http://schemas.microsoft.com/office/powerpoint/2010/main" val="3252953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12225" y="312873"/>
            <a:ext cx="5639889" cy="1325563"/>
          </a:xfrm>
        </p:spPr>
        <p:txBody>
          <a:bodyPr>
            <a:noAutofit/>
          </a:bodyPr>
          <a:lstStyle/>
          <a:p>
            <a:r>
              <a:rPr lang="en-US" sz="8000" dirty="0">
                <a:solidFill>
                  <a:schemeClr val="tx2">
                    <a:lumMod val="20000"/>
                    <a:lumOff val="80000"/>
                  </a:schemeClr>
                </a:solidFill>
                <a:latin typeface="Britannic Bold" panose="020B0903060703020204" pitchFamily="34" charset="0"/>
              </a:rPr>
              <a:t>Multimedia</a:t>
            </a:r>
          </a:p>
        </p:txBody>
      </p:sp>
      <p:sp>
        <p:nvSpPr>
          <p:cNvPr id="3" name="Content Placeholder 2"/>
          <p:cNvSpPr>
            <a:spLocks noGrp="1"/>
          </p:cNvSpPr>
          <p:nvPr>
            <p:ph idx="1"/>
          </p:nvPr>
        </p:nvSpPr>
        <p:spPr/>
        <p:txBody>
          <a:bodyPr/>
          <a:lstStyle/>
          <a:p>
            <a:r>
              <a:rPr lang="en-US" dirty="0"/>
              <a:t>Multimedia is the expression of different forms of content to express an idea, entertainment or just about anything you can see on a computer screen. There is almost an infinite amount of multimedia in our world and they can usually all be defined with the 5 building blocks of multimedia. Which are as follows…</a:t>
            </a:r>
          </a:p>
        </p:txBody>
      </p:sp>
      <p:sp>
        <p:nvSpPr>
          <p:cNvPr id="4" name="Arrow: Down 3">
            <a:hlinkClick r:id="rId2" action="ppaction://hlinksldjump"/>
          </p:cNvPr>
          <p:cNvSpPr/>
          <p:nvPr/>
        </p:nvSpPr>
        <p:spPr>
          <a:xfrm>
            <a:off x="4911634" y="4454434"/>
            <a:ext cx="2207623" cy="1722529"/>
          </a:xfrm>
          <a:prstGeom prst="downArrow">
            <a:avLst/>
          </a:prstGeom>
          <a:solidFill>
            <a:srgbClr val="FFFF00"/>
          </a:solidFill>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FFFF00"/>
              </a:highlight>
            </a:endParaRPr>
          </a:p>
        </p:txBody>
      </p:sp>
    </p:spTree>
    <p:extLst>
      <p:ext uri="{BB962C8B-B14F-4D97-AF65-F5344CB8AC3E}">
        <p14:creationId xmlns:p14="http://schemas.microsoft.com/office/powerpoint/2010/main" val="3447594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solidFill>
                  <a:schemeClr val="tx2">
                    <a:lumMod val="20000"/>
                    <a:lumOff val="80000"/>
                  </a:schemeClr>
                </a:solidFill>
                <a:latin typeface="Britannic Bold" panose="020B0903060703020204" pitchFamily="34" charset="0"/>
              </a:rPr>
              <a:t>The broad world of multimedia</a:t>
            </a:r>
          </a:p>
        </p:txBody>
      </p:sp>
      <p:sp>
        <p:nvSpPr>
          <p:cNvPr id="3" name="Content Placeholder 2"/>
          <p:cNvSpPr>
            <a:spLocks noGrp="1"/>
          </p:cNvSpPr>
          <p:nvPr>
            <p:ph idx="1"/>
          </p:nvPr>
        </p:nvSpPr>
        <p:spPr>
          <a:xfrm>
            <a:off x="3045823" y="1690688"/>
            <a:ext cx="3563983" cy="4351338"/>
          </a:xfrm>
        </p:spPr>
        <p:txBody>
          <a:bodyPr>
            <a:normAutofit/>
          </a:bodyPr>
          <a:lstStyle/>
          <a:p>
            <a:r>
              <a:rPr lang="en-US" sz="4400" dirty="0">
                <a:solidFill>
                  <a:schemeClr val="tx2">
                    <a:lumMod val="20000"/>
                    <a:lumOff val="80000"/>
                  </a:schemeClr>
                </a:solidFill>
                <a:latin typeface="Britannic Bold" panose="020B0903060703020204" pitchFamily="34" charset="0"/>
                <a:hlinkClick r:id="rId2" action="ppaction://hlinksldjump"/>
              </a:rPr>
              <a:t>Text</a:t>
            </a:r>
            <a:endParaRPr lang="en-US" sz="4400" dirty="0">
              <a:solidFill>
                <a:schemeClr val="tx2">
                  <a:lumMod val="20000"/>
                  <a:lumOff val="80000"/>
                </a:schemeClr>
              </a:solidFill>
              <a:latin typeface="Britannic Bold" panose="020B0903060703020204" pitchFamily="34" charset="0"/>
            </a:endParaRPr>
          </a:p>
          <a:p>
            <a:r>
              <a:rPr lang="en-US" sz="4400" dirty="0">
                <a:solidFill>
                  <a:schemeClr val="tx2">
                    <a:lumMod val="20000"/>
                    <a:lumOff val="80000"/>
                  </a:schemeClr>
                </a:solidFill>
                <a:latin typeface="Britannic Bold" panose="020B0903060703020204" pitchFamily="34" charset="0"/>
                <a:hlinkClick r:id="rId3" action="ppaction://hlinksldjump"/>
              </a:rPr>
              <a:t>Images</a:t>
            </a:r>
            <a:endParaRPr lang="en-US" sz="4400" dirty="0">
              <a:solidFill>
                <a:schemeClr val="tx2">
                  <a:lumMod val="20000"/>
                  <a:lumOff val="80000"/>
                </a:schemeClr>
              </a:solidFill>
              <a:latin typeface="Britannic Bold" panose="020B0903060703020204" pitchFamily="34" charset="0"/>
            </a:endParaRPr>
          </a:p>
          <a:p>
            <a:r>
              <a:rPr lang="en-US" sz="4400" dirty="0">
                <a:solidFill>
                  <a:schemeClr val="tx2">
                    <a:lumMod val="20000"/>
                    <a:lumOff val="80000"/>
                  </a:schemeClr>
                </a:solidFill>
                <a:latin typeface="Britannic Bold" panose="020B0903060703020204" pitchFamily="34" charset="0"/>
                <a:hlinkClick r:id="rId4" action="ppaction://hlinksldjump"/>
              </a:rPr>
              <a:t>Audio</a:t>
            </a:r>
            <a:endParaRPr lang="en-US" sz="4400" dirty="0">
              <a:solidFill>
                <a:schemeClr val="tx2">
                  <a:lumMod val="20000"/>
                  <a:lumOff val="80000"/>
                </a:schemeClr>
              </a:solidFill>
              <a:latin typeface="Britannic Bold" panose="020B0903060703020204" pitchFamily="34" charset="0"/>
            </a:endParaRPr>
          </a:p>
          <a:p>
            <a:r>
              <a:rPr lang="en-US" sz="4400" dirty="0">
                <a:solidFill>
                  <a:schemeClr val="tx2">
                    <a:lumMod val="20000"/>
                    <a:lumOff val="80000"/>
                  </a:schemeClr>
                </a:solidFill>
                <a:latin typeface="Britannic Bold" panose="020B0903060703020204" pitchFamily="34" charset="0"/>
                <a:hlinkClick r:id="rId5" action="ppaction://hlinksldjump"/>
              </a:rPr>
              <a:t>Animation</a:t>
            </a:r>
            <a:endParaRPr lang="en-US" sz="4400" dirty="0">
              <a:solidFill>
                <a:schemeClr val="tx2">
                  <a:lumMod val="20000"/>
                  <a:lumOff val="80000"/>
                </a:schemeClr>
              </a:solidFill>
              <a:latin typeface="Britannic Bold" panose="020B0903060703020204" pitchFamily="34" charset="0"/>
            </a:endParaRPr>
          </a:p>
          <a:p>
            <a:r>
              <a:rPr lang="en-US" sz="4400" dirty="0">
                <a:solidFill>
                  <a:schemeClr val="tx2">
                    <a:lumMod val="20000"/>
                    <a:lumOff val="80000"/>
                  </a:schemeClr>
                </a:solidFill>
                <a:latin typeface="Britannic Bold" panose="020B0903060703020204" pitchFamily="34" charset="0"/>
                <a:hlinkClick r:id="rId6" action="ppaction://hlinksldjump"/>
              </a:rPr>
              <a:t>Video</a:t>
            </a:r>
            <a:endParaRPr lang="en-US" sz="4400" dirty="0">
              <a:solidFill>
                <a:schemeClr val="tx2">
                  <a:lumMod val="20000"/>
                  <a:lumOff val="80000"/>
                </a:schemeClr>
              </a:solidFill>
              <a:latin typeface="Britannic Bold" panose="020B0903060703020204" pitchFamily="34" charset="0"/>
            </a:endParaRPr>
          </a:p>
        </p:txBody>
      </p:sp>
      <p:pic>
        <p:nvPicPr>
          <p:cNvPr id="5" name="Picture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09503" y="1576747"/>
            <a:ext cx="847165" cy="977968"/>
          </a:xfrm>
          <a:prstGeom prst="rect">
            <a:avLst/>
          </a:prstGeom>
        </p:spPr>
      </p:pic>
      <p:pic>
        <p:nvPicPr>
          <p:cNvPr id="7" name="Picture 6"/>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56668" y="2442451"/>
            <a:ext cx="1028027" cy="642517"/>
          </a:xfrm>
          <a:prstGeom prst="rect">
            <a:avLst/>
          </a:prstGeom>
        </p:spPr>
      </p:pic>
      <p:pic>
        <p:nvPicPr>
          <p:cNvPr id="9" name="Picture 8"/>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933085" y="3199249"/>
            <a:ext cx="721403" cy="614635"/>
          </a:xfrm>
          <a:prstGeom prst="rect">
            <a:avLst/>
          </a:prstGeom>
        </p:spPr>
      </p:pic>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831167" y="3506566"/>
            <a:ext cx="1107056" cy="1091464"/>
          </a:xfrm>
          <a:prstGeom prst="rect">
            <a:avLst/>
          </a:prstGeom>
        </p:spPr>
      </p:pic>
      <p:pic>
        <p:nvPicPr>
          <p:cNvPr id="13" name="Picture 1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827814" y="4683319"/>
            <a:ext cx="931943" cy="489271"/>
          </a:xfrm>
          <a:prstGeom prst="rect">
            <a:avLst/>
          </a:prstGeom>
        </p:spPr>
      </p:pic>
      <p:sp>
        <p:nvSpPr>
          <p:cNvPr id="14" name="TextBox 13"/>
          <p:cNvSpPr txBox="1"/>
          <p:nvPr/>
        </p:nvSpPr>
        <p:spPr>
          <a:xfrm>
            <a:off x="7776879" y="1884639"/>
            <a:ext cx="1523875" cy="1477328"/>
          </a:xfrm>
          <a:prstGeom prst="rect">
            <a:avLst/>
          </a:prstGeom>
          <a:noFill/>
        </p:spPr>
        <p:txBody>
          <a:bodyPr wrap="square" rtlCol="0">
            <a:spAutoFit/>
          </a:bodyPr>
          <a:lstStyle/>
          <a:p>
            <a:r>
              <a:rPr lang="en-US" dirty="0">
                <a:solidFill>
                  <a:schemeClr val="tx2">
                    <a:lumMod val="20000"/>
                    <a:lumOff val="80000"/>
                  </a:schemeClr>
                </a:solidFill>
                <a:latin typeface="Britannic Bold" panose="020B0903060703020204" pitchFamily="34" charset="0"/>
              </a:rPr>
              <a:t>Click on the home button at any time to return here. </a:t>
            </a:r>
          </a:p>
        </p:txBody>
      </p:sp>
      <p:pic>
        <p:nvPicPr>
          <p:cNvPr id="16" name="Picture 15"/>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00754" y="1933473"/>
            <a:ext cx="1102659" cy="1102659"/>
          </a:xfrm>
          <a:prstGeom prst="rect">
            <a:avLst/>
          </a:prstGeom>
        </p:spPr>
      </p:pic>
      <p:sp>
        <p:nvSpPr>
          <p:cNvPr id="17" name="Sun 16">
            <a:hlinkClick r:id="rId13" action="ppaction://hlinksldjump"/>
          </p:cNvPr>
          <p:cNvSpPr/>
          <p:nvPr/>
        </p:nvSpPr>
        <p:spPr>
          <a:xfrm>
            <a:off x="7865350" y="3571579"/>
            <a:ext cx="1052894" cy="1259497"/>
          </a:xfrm>
          <a:prstGeom prst="sun">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8" name="TextBox 17"/>
          <p:cNvSpPr txBox="1"/>
          <p:nvPr/>
        </p:nvSpPr>
        <p:spPr>
          <a:xfrm>
            <a:off x="9117874" y="3813884"/>
            <a:ext cx="2364377" cy="1200329"/>
          </a:xfrm>
          <a:prstGeom prst="rect">
            <a:avLst/>
          </a:prstGeom>
          <a:noFill/>
        </p:spPr>
        <p:txBody>
          <a:bodyPr wrap="square" rtlCol="0">
            <a:spAutoFit/>
          </a:bodyPr>
          <a:lstStyle/>
          <a:p>
            <a:r>
              <a:rPr lang="en-US" dirty="0">
                <a:solidFill>
                  <a:schemeClr val="tx2">
                    <a:lumMod val="20000"/>
                    <a:lumOff val="80000"/>
                  </a:schemeClr>
                </a:solidFill>
                <a:latin typeface="Britannic Bold" panose="020B0903060703020204" pitchFamily="34" charset="0"/>
              </a:rPr>
              <a:t>Click on the sun when you have become enlightened by all 5 pillars.</a:t>
            </a:r>
          </a:p>
        </p:txBody>
      </p:sp>
    </p:spTree>
    <p:extLst>
      <p:ext uri="{BB962C8B-B14F-4D97-AF65-F5344CB8AC3E}">
        <p14:creationId xmlns:p14="http://schemas.microsoft.com/office/powerpoint/2010/main" val="3512892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43994" y="325936"/>
            <a:ext cx="3772989" cy="1325563"/>
          </a:xfrm>
        </p:spPr>
        <p:txBody>
          <a:bodyPr>
            <a:noAutofit/>
          </a:bodyPr>
          <a:lstStyle/>
          <a:p>
            <a:r>
              <a:rPr lang="en-US" sz="9600" dirty="0">
                <a:solidFill>
                  <a:schemeClr val="tx2">
                    <a:lumMod val="20000"/>
                    <a:lumOff val="80000"/>
                  </a:schemeClr>
                </a:solidFill>
              </a:rPr>
              <a:t>Text</a:t>
            </a:r>
          </a:p>
        </p:txBody>
      </p:sp>
      <p:sp>
        <p:nvSpPr>
          <p:cNvPr id="3" name="Content Placeholder 2"/>
          <p:cNvSpPr>
            <a:spLocks noGrp="1"/>
          </p:cNvSpPr>
          <p:nvPr>
            <p:ph idx="1"/>
          </p:nvPr>
        </p:nvSpPr>
        <p:spPr>
          <a:xfrm>
            <a:off x="838199" y="1799499"/>
            <a:ext cx="10515600" cy="4351338"/>
          </a:xfrm>
        </p:spPr>
        <p:txBody>
          <a:bodyPr/>
          <a:lstStyle/>
          <a:p>
            <a:r>
              <a:rPr lang="en-US" dirty="0">
                <a:solidFill>
                  <a:schemeClr val="tx2">
                    <a:lumMod val="20000"/>
                    <a:lumOff val="80000"/>
                  </a:schemeClr>
                </a:solidFill>
                <a:latin typeface="Britannic Bold" panose="020B0903060703020204" pitchFamily="34" charset="0"/>
              </a:rPr>
              <a:t>Communication is key. The most straightforward and to the point way to tell someone something is with text, as long as they can read. Even as you read this as just regular text, there are more extraordinary ways to display text. But keeping it legible is the key to making appealing fonts and text.</a:t>
            </a:r>
          </a:p>
        </p:txBody>
      </p:sp>
      <p:pic>
        <p:nvPicPr>
          <p:cNvPr id="4" name="Picture 3">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870" y="325936"/>
            <a:ext cx="1102659" cy="1102659"/>
          </a:xfrm>
          <a:prstGeom prst="rect">
            <a:avLst/>
          </a:prstGeom>
        </p:spPr>
      </p:pic>
      <p:sp>
        <p:nvSpPr>
          <p:cNvPr id="5" name="Rectangle 4"/>
          <p:cNvSpPr/>
          <p:nvPr/>
        </p:nvSpPr>
        <p:spPr>
          <a:xfrm>
            <a:off x="965592" y="3868671"/>
            <a:ext cx="4638374" cy="1200329"/>
          </a:xfrm>
          <a:prstGeom prst="rect">
            <a:avLst/>
          </a:prstGeom>
          <a:noFill/>
        </p:spPr>
        <p:txBody>
          <a:bodyPr wrap="square" lIns="91440" tIns="45720" rIns="91440" bIns="45720">
            <a:spAutoFit/>
          </a:bodyPr>
          <a:lstStyle/>
          <a:p>
            <a:pPr algn="ctr"/>
            <a:r>
              <a:rPr lang="en-US" sz="7200"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urlz MT" panose="04040404050702020202" pitchFamily="82" charset="0"/>
              </a:rPr>
              <a:t>Like this!</a:t>
            </a:r>
          </a:p>
        </p:txBody>
      </p:sp>
      <p:sp>
        <p:nvSpPr>
          <p:cNvPr id="6" name="Rectangle 5"/>
          <p:cNvSpPr/>
          <p:nvPr/>
        </p:nvSpPr>
        <p:spPr>
          <a:xfrm>
            <a:off x="7647135" y="3914838"/>
            <a:ext cx="3456294" cy="1107996"/>
          </a:xfrm>
          <a:prstGeom prst="rect">
            <a:avLst/>
          </a:prstGeom>
          <a:noFill/>
          <a:scene3d>
            <a:camera prst="orthographicFront"/>
            <a:lightRig rig="threePt" dir="t"/>
          </a:scene3d>
          <a:sp3d prstMaterial="dkEdge">
            <a:bevelT/>
          </a:sp3d>
        </p:spPr>
        <p:txBody>
          <a:bodyPr wrap="square" lIns="91440" tIns="45720" rIns="91440" bIns="45720">
            <a:spAutoFit/>
            <a:sp3d extrusionH="57150">
              <a:bevelT w="38100" h="38100" prst="relaxedInset"/>
            </a:sp3d>
          </a:bodyPr>
          <a:lstStyle/>
          <a:p>
            <a:pPr algn="ctr"/>
            <a:r>
              <a:rPr lang="en-US" sz="6600" b="1" cap="none" spc="0" dirty="0">
                <a:ln w="12700" cmpd="sng">
                  <a:solidFill>
                    <a:schemeClr val="accent4"/>
                  </a:solidFill>
                  <a:prstDash val="solid"/>
                </a:ln>
                <a:solidFill>
                  <a:schemeClr val="accent4">
                    <a:lumMod val="75000"/>
                  </a:schemeClr>
                </a:solidFill>
                <a:effectLst/>
              </a:rPr>
              <a:t>Or this</a:t>
            </a:r>
          </a:p>
        </p:txBody>
      </p:sp>
      <p:sp>
        <p:nvSpPr>
          <p:cNvPr id="7" name="Rectangle 6"/>
          <p:cNvSpPr/>
          <p:nvPr/>
        </p:nvSpPr>
        <p:spPr>
          <a:xfrm>
            <a:off x="3750036" y="5097176"/>
            <a:ext cx="4691925" cy="923330"/>
          </a:xfrm>
          <a:prstGeom prst="rect">
            <a:avLst/>
          </a:prstGeom>
          <a:noFill/>
        </p:spPr>
        <p:txBody>
          <a:bodyPr wrap="none" lIns="91440" tIns="45720" rIns="91440" bIns="45720">
            <a:spAutoFit/>
          </a:bodyPr>
          <a:lstStyle/>
          <a:p>
            <a:pPr algn="ctr"/>
            <a:r>
              <a:rPr lang="en-US" sz="54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Or even like this</a:t>
            </a:r>
          </a:p>
        </p:txBody>
      </p:sp>
    </p:spTree>
    <p:extLst>
      <p:ext uri="{BB962C8B-B14F-4D97-AF65-F5344CB8AC3E}">
        <p14:creationId xmlns:p14="http://schemas.microsoft.com/office/powerpoint/2010/main" val="8391356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08930" y="500062"/>
            <a:ext cx="10515600" cy="1325563"/>
          </a:xfrm>
        </p:spPr>
        <p:txBody>
          <a:bodyPr>
            <a:normAutofit/>
          </a:bodyPr>
          <a:lstStyle/>
          <a:p>
            <a:r>
              <a:rPr lang="en-US" sz="7200" dirty="0">
                <a:solidFill>
                  <a:schemeClr val="tx2">
                    <a:lumMod val="20000"/>
                    <a:lumOff val="80000"/>
                  </a:schemeClr>
                </a:solidFill>
                <a:latin typeface="Britannic Bold" panose="020B0903060703020204" pitchFamily="34" charset="0"/>
              </a:rPr>
              <a:t>Images</a:t>
            </a:r>
          </a:p>
        </p:txBody>
      </p:sp>
      <p:sp>
        <p:nvSpPr>
          <p:cNvPr id="3" name="Content Placeholder 2"/>
          <p:cNvSpPr>
            <a:spLocks noGrp="1"/>
          </p:cNvSpPr>
          <p:nvPr>
            <p:ph idx="1"/>
          </p:nvPr>
        </p:nvSpPr>
        <p:spPr/>
        <p:txBody>
          <a:bodyPr/>
          <a:lstStyle/>
          <a:p>
            <a:r>
              <a:rPr lang="en-US" dirty="0">
                <a:solidFill>
                  <a:schemeClr val="bg1"/>
                </a:solidFill>
                <a:latin typeface="Britannic Bold" panose="020B0903060703020204" pitchFamily="34" charset="0"/>
              </a:rPr>
              <a:t>For a next level up from text, what about images? They tend to be a bit more unique as people can decipher an image the way they want to, the key to using images is to make the user’s eyes attracted to your product by just a glance.</a:t>
            </a:r>
          </a:p>
        </p:txBody>
      </p:sp>
      <p:pic>
        <p:nvPicPr>
          <p:cNvPr id="4" name="Picture 3">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870" y="284909"/>
            <a:ext cx="1102659" cy="110265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2694" y="3795106"/>
            <a:ext cx="2569883" cy="1927412"/>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01030" y="3795106"/>
            <a:ext cx="2438400" cy="2057400"/>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96836" y="3653912"/>
            <a:ext cx="2339788" cy="2339788"/>
          </a:xfrm>
          <a:prstGeom prst="rect">
            <a:avLst/>
          </a:prstGeom>
        </p:spPr>
      </p:pic>
    </p:spTree>
    <p:extLst>
      <p:ext uri="{BB962C8B-B14F-4D97-AF65-F5344CB8AC3E}">
        <p14:creationId xmlns:p14="http://schemas.microsoft.com/office/powerpoint/2010/main" val="16415395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5988" y="500062"/>
            <a:ext cx="10515600" cy="1325563"/>
          </a:xfrm>
        </p:spPr>
        <p:txBody>
          <a:bodyPr/>
          <a:lstStyle/>
          <a:p>
            <a:r>
              <a:rPr lang="en-US" dirty="0">
                <a:solidFill>
                  <a:schemeClr val="tx2">
                    <a:lumMod val="20000"/>
                    <a:lumOff val="80000"/>
                  </a:schemeClr>
                </a:solidFill>
                <a:latin typeface="Britannic Bold" panose="020B0903060703020204" pitchFamily="34" charset="0"/>
              </a:rPr>
              <a:t>Audio</a:t>
            </a:r>
          </a:p>
        </p:txBody>
      </p:sp>
      <p:sp>
        <p:nvSpPr>
          <p:cNvPr id="3" name="Content Placeholder 2"/>
          <p:cNvSpPr>
            <a:spLocks noGrp="1"/>
          </p:cNvSpPr>
          <p:nvPr>
            <p:ph idx="1"/>
          </p:nvPr>
        </p:nvSpPr>
        <p:spPr/>
        <p:txBody>
          <a:bodyPr/>
          <a:lstStyle/>
          <a:p>
            <a:r>
              <a:rPr lang="en-US" dirty="0">
                <a:solidFill>
                  <a:schemeClr val="bg1"/>
                </a:solidFill>
              </a:rPr>
              <a:t>Audio is also a great way of getting across your idea to someone, in fact many business deals are made over the phone, but that’s not typically what we mean by audio, radio is still a very much used tool for people to hear about your product, so listen up!</a:t>
            </a:r>
          </a:p>
        </p:txBody>
      </p:sp>
      <p:pic>
        <p:nvPicPr>
          <p:cNvPr id="4" name="Picture 3">
            <a:hlinkClick r:id="rId4" action="ppaction://hlinksldjump"/>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6870" y="500062"/>
            <a:ext cx="1102659" cy="1102659"/>
          </a:xfrm>
          <a:prstGeom prst="rect">
            <a:avLst/>
          </a:prstGeom>
        </p:spPr>
      </p:pic>
      <p:sp>
        <p:nvSpPr>
          <p:cNvPr id="5" name="Rectangle 4"/>
          <p:cNvSpPr/>
          <p:nvPr/>
        </p:nvSpPr>
        <p:spPr>
          <a:xfrm>
            <a:off x="2985773" y="6215201"/>
            <a:ext cx="5436681" cy="369332"/>
          </a:xfrm>
          <a:prstGeom prst="rect">
            <a:avLst/>
          </a:prstGeom>
        </p:spPr>
        <p:txBody>
          <a:bodyPr wrap="none">
            <a:spAutoFit/>
          </a:bodyPr>
          <a:lstStyle/>
          <a:p>
            <a:r>
              <a:rPr lang="en-US" dirty="0"/>
              <a:t>http://www.aes.org/aeshc/pdf/fine_dawn-of-digital.pdf</a:t>
            </a:r>
          </a:p>
        </p:txBody>
      </p:sp>
      <p:pic>
        <p:nvPicPr>
          <p:cNvPr id="6" name="Recording">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2376173" y="5991035"/>
            <a:ext cx="609600" cy="609600"/>
          </a:xfrm>
          <a:prstGeom prst="rect">
            <a:avLst/>
          </a:prstGeom>
        </p:spPr>
      </p:pic>
    </p:spTree>
    <p:extLst>
      <p:ext uri="{BB962C8B-B14F-4D97-AF65-F5344CB8AC3E}">
        <p14:creationId xmlns:p14="http://schemas.microsoft.com/office/powerpoint/2010/main" val="4022553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9279" fill="hold"/>
                                        <p:tgtEl>
                                          <p:spTgt spid="6"/>
                                        </p:tgtEl>
                                      </p:cBhvr>
                                    </p:cmd>
                                  </p:childTnLst>
                                </p:cTn>
                              </p:par>
                            </p:childTnLst>
                          </p:cTn>
                        </p:par>
                      </p:childTnLst>
                    </p:cTn>
                  </p:par>
                </p:childTnLst>
              </p:cTn>
              <p:nextCondLst>
                <p:cond evt="onClick" delay="0">
                  <p:tgtEl>
                    <p:spTgt spid="6"/>
                  </p:tgtEl>
                </p:cond>
              </p:nextCondLst>
            </p:seq>
            <p:audio>
              <p:cMediaNode vol="80000">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9329" y="365125"/>
            <a:ext cx="10515600" cy="1325563"/>
          </a:xfrm>
        </p:spPr>
        <p:txBody>
          <a:bodyPr/>
          <a:lstStyle/>
          <a:p>
            <a:r>
              <a:rPr lang="en-US" dirty="0">
                <a:solidFill>
                  <a:schemeClr val="tx2">
                    <a:lumMod val="20000"/>
                    <a:lumOff val="80000"/>
                  </a:schemeClr>
                </a:solidFill>
                <a:latin typeface="Britannic Bold" panose="020B0903060703020204" pitchFamily="34" charset="0"/>
              </a:rPr>
              <a:t>Animation</a:t>
            </a:r>
          </a:p>
        </p:txBody>
      </p:sp>
      <p:pic>
        <p:nvPicPr>
          <p:cNvPr id="4" name="Picture 3">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6870" y="365125"/>
            <a:ext cx="1102659" cy="1102659"/>
          </a:xfrm>
          <a:prstGeom prst="rect">
            <a:avLst/>
          </a:prstGeom>
        </p:spPr>
      </p:pic>
      <p:pic>
        <p:nvPicPr>
          <p:cNvPr id="1026" name="Picture 2" descr="http://gifgifs.com/animations/hobbies-entertainment/movies/Now_starring.gif"/>
          <p:cNvPicPr>
            <a:picLocks noGrp="1" noChangeAspect="1" noChangeArrowheads="1" noCrop="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142158" y="4530020"/>
            <a:ext cx="1857375" cy="9906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gifgifs.com/animations/hobbies-entertainment/dances-ethnic/African_dancer_2.gif"/>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3812240" y="4339520"/>
            <a:ext cx="83820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gifgifs.com/animations/hobbies-entertainment/beach/Man_sunbathes.gif"/>
          <p:cNvPicPr>
            <a:picLocks noChangeAspect="1" noChangeArrowheads="1" noCrop="1"/>
          </p:cNvPicPr>
          <p:nvPr/>
        </p:nvPicPr>
        <p:blipFill>
          <a:blip r:embed="rId6">
            <a:extLst>
              <a:ext uri="{28A0092B-C50C-407E-A947-70E740481C1C}">
                <a14:useLocalDpi xmlns:a14="http://schemas.microsoft.com/office/drawing/2010/main" val="0"/>
              </a:ext>
            </a:extLst>
          </a:blip>
          <a:srcRect/>
          <a:stretch>
            <a:fillRect/>
          </a:stretch>
        </p:blipFill>
        <p:spPr bwMode="auto">
          <a:xfrm>
            <a:off x="5673256" y="5030965"/>
            <a:ext cx="885825" cy="7048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gifgifs.com/animations/hobbies-entertainment/sewing-and-stitching/Woodwork.gif"/>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8014166" y="4129970"/>
            <a:ext cx="1685925" cy="13906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389529" y="1690688"/>
            <a:ext cx="8812562" cy="1477328"/>
          </a:xfrm>
          <a:prstGeom prst="rect">
            <a:avLst/>
          </a:prstGeom>
          <a:noFill/>
        </p:spPr>
        <p:txBody>
          <a:bodyPr wrap="square" rtlCol="0">
            <a:spAutoFit/>
          </a:bodyPr>
          <a:lstStyle/>
          <a:p>
            <a:r>
              <a:rPr lang="en-US" dirty="0">
                <a:solidFill>
                  <a:schemeClr val="bg1"/>
                </a:solidFill>
              </a:rPr>
              <a:t>Animation is a fun way of showing off your product in a bit of a more expensive way, if you can make an animation of your product, in 2D or 3D you can appeal to wider audiences but possibly lose others. What I mean by this is when people see something in cartoon animated style they can write it off as just a children’s commercial. Others will actually be more dragged into your product just by looking at it </a:t>
            </a:r>
          </a:p>
        </p:txBody>
      </p:sp>
    </p:spTree>
    <p:extLst>
      <p:ext uri="{BB962C8B-B14F-4D97-AF65-F5344CB8AC3E}">
        <p14:creationId xmlns:p14="http://schemas.microsoft.com/office/powerpoint/2010/main" val="2460058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1189" y="321141"/>
            <a:ext cx="10515600" cy="1325563"/>
          </a:xfrm>
        </p:spPr>
        <p:txBody>
          <a:bodyPr/>
          <a:lstStyle/>
          <a:p>
            <a:r>
              <a:rPr lang="en-US" dirty="0">
                <a:solidFill>
                  <a:schemeClr val="tx2">
                    <a:lumMod val="20000"/>
                    <a:lumOff val="80000"/>
                  </a:schemeClr>
                </a:solidFill>
                <a:latin typeface="Britannic Bold" panose="020B0903060703020204" pitchFamily="34" charset="0"/>
              </a:rPr>
              <a:t>Video</a:t>
            </a:r>
          </a:p>
        </p:txBody>
      </p:sp>
      <p:sp>
        <p:nvSpPr>
          <p:cNvPr id="3" name="Content Placeholder 2"/>
          <p:cNvSpPr>
            <a:spLocks noGrp="1"/>
          </p:cNvSpPr>
          <p:nvPr>
            <p:ph idx="1"/>
          </p:nvPr>
        </p:nvSpPr>
        <p:spPr>
          <a:xfrm>
            <a:off x="838199" y="1747248"/>
            <a:ext cx="10515600" cy="4351338"/>
          </a:xfrm>
        </p:spPr>
        <p:txBody>
          <a:bodyPr/>
          <a:lstStyle/>
          <a:p>
            <a:r>
              <a:rPr lang="en-US" dirty="0">
                <a:solidFill>
                  <a:schemeClr val="bg1"/>
                </a:solidFill>
              </a:rPr>
              <a:t>Video is a format that has only evolved as times gone by, the formats are getting more resolution and higher quality than ever before. It’s an amazing format that you can express basically all of other multimedia formats in one.</a:t>
            </a:r>
          </a:p>
          <a:p>
            <a:pPr marL="0" indent="0">
              <a:buNone/>
            </a:pPr>
            <a:r>
              <a:rPr lang="en-US" dirty="0">
                <a:solidFill>
                  <a:schemeClr val="bg1"/>
                </a:solidFill>
              </a:rPr>
              <a:t>The highest resolution videos you can experience in basic format is 4K resolution which you can view here. </a:t>
            </a:r>
            <a:r>
              <a:rPr lang="en-US" dirty="0">
                <a:solidFill>
                  <a:schemeClr val="bg1"/>
                </a:solidFill>
                <a:hlinkClick r:id="rId2"/>
              </a:rPr>
              <a:t>https://www.youtube.com/watch?v=suWsd372pQE</a:t>
            </a: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Even without a 4K screen, the quality at the highest will truly blow you away.</a:t>
            </a:r>
          </a:p>
        </p:txBody>
      </p:sp>
      <p:pic>
        <p:nvPicPr>
          <p:cNvPr id="4" name="Picture 3">
            <a:hlinkClick r:id="rId3" action="ppaction://hlinksldjump"/>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870" y="365125"/>
            <a:ext cx="1102659" cy="1102659"/>
          </a:xfrm>
          <a:prstGeom prst="rect">
            <a:avLst/>
          </a:prstGeom>
        </p:spPr>
      </p:pic>
    </p:spTree>
    <p:extLst>
      <p:ext uri="{BB962C8B-B14F-4D97-AF65-F5344CB8AC3E}">
        <p14:creationId xmlns:p14="http://schemas.microsoft.com/office/powerpoint/2010/main" val="488299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3835" y="312873"/>
            <a:ext cx="5745480" cy="1325563"/>
          </a:xfrm>
        </p:spPr>
        <p:txBody>
          <a:bodyPr/>
          <a:lstStyle/>
          <a:p>
            <a:r>
              <a:rPr lang="en-US" dirty="0">
                <a:solidFill>
                  <a:schemeClr val="bg1"/>
                </a:solidFill>
                <a:latin typeface="Britannic Bold" panose="020B0903060703020204" pitchFamily="34" charset="0"/>
              </a:rPr>
              <a:t>Advanced Multimedia</a:t>
            </a:r>
          </a:p>
        </p:txBody>
      </p:sp>
      <p:sp>
        <p:nvSpPr>
          <p:cNvPr id="7" name="Content Placeholder 6"/>
          <p:cNvSpPr>
            <a:spLocks noGrp="1"/>
          </p:cNvSpPr>
          <p:nvPr>
            <p:ph idx="1"/>
          </p:nvPr>
        </p:nvSpPr>
        <p:spPr/>
        <p:txBody>
          <a:bodyPr/>
          <a:lstStyle/>
          <a:p>
            <a:r>
              <a:rPr lang="en-US" dirty="0">
                <a:hlinkClick r:id="rId2" action="ppaction://hlinksldjump"/>
              </a:rPr>
              <a:t>Advanced Text</a:t>
            </a:r>
            <a:endParaRPr lang="en-US" dirty="0"/>
          </a:p>
          <a:p>
            <a:r>
              <a:rPr lang="en-US" dirty="0">
                <a:hlinkClick r:id="rId3" action="ppaction://hlinksldjump"/>
              </a:rPr>
              <a:t>Advanced Images</a:t>
            </a:r>
            <a:endParaRPr lang="en-US" dirty="0"/>
          </a:p>
          <a:p>
            <a:r>
              <a:rPr lang="en-US" dirty="0">
                <a:hlinkClick r:id="rId4" action="ppaction://hlinksldjump"/>
              </a:rPr>
              <a:t>Advanced Audio</a:t>
            </a:r>
            <a:endParaRPr lang="en-US" dirty="0"/>
          </a:p>
          <a:p>
            <a:r>
              <a:rPr lang="en-US" dirty="0">
                <a:hlinkClick r:id="rId5" action="ppaction://hlinksldjump"/>
              </a:rPr>
              <a:t>Advanced Animation</a:t>
            </a:r>
            <a:endParaRPr lang="en-US" dirty="0"/>
          </a:p>
          <a:p>
            <a:r>
              <a:rPr lang="en-US" dirty="0">
                <a:hlinkClick r:id="rId6" action="ppaction://hlinksldjump"/>
              </a:rPr>
              <a:t>Advanced Video</a:t>
            </a:r>
            <a:endParaRPr lang="en-US" dirty="0"/>
          </a:p>
        </p:txBody>
      </p:sp>
      <p:sp>
        <p:nvSpPr>
          <p:cNvPr id="8" name="Lightning Bolt 7"/>
          <p:cNvSpPr/>
          <p:nvPr/>
        </p:nvSpPr>
        <p:spPr>
          <a:xfrm>
            <a:off x="9379132" y="312873"/>
            <a:ext cx="1272989" cy="1325563"/>
          </a:xfrm>
          <a:prstGeom prst="lightningBol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488998" y="1825625"/>
            <a:ext cx="4719484" cy="646331"/>
          </a:xfrm>
          <a:prstGeom prst="rect">
            <a:avLst/>
          </a:prstGeom>
          <a:noFill/>
        </p:spPr>
        <p:txBody>
          <a:bodyPr wrap="square" rtlCol="0">
            <a:spAutoFit/>
          </a:bodyPr>
          <a:lstStyle/>
          <a:p>
            <a:r>
              <a:rPr lang="en-US" dirty="0">
                <a:solidFill>
                  <a:schemeClr val="bg1"/>
                </a:solidFill>
              </a:rPr>
              <a:t>Use the lighting bolt to return here</a:t>
            </a:r>
          </a:p>
          <a:p>
            <a:endParaRPr lang="en-US" dirty="0"/>
          </a:p>
        </p:txBody>
      </p:sp>
    </p:spTree>
    <p:extLst>
      <p:ext uri="{BB962C8B-B14F-4D97-AF65-F5344CB8AC3E}">
        <p14:creationId xmlns:p14="http://schemas.microsoft.com/office/powerpoint/2010/main" val="13308146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430</TotalTime>
  <Words>895</Words>
  <Application>Microsoft Office PowerPoint</Application>
  <PresentationFormat>Widescreen</PresentationFormat>
  <Paragraphs>53</Paragraphs>
  <Slides>15</Slides>
  <Notes>0</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Arial</vt:lpstr>
      <vt:lpstr>Britannic Bold</vt:lpstr>
      <vt:lpstr>Calibri</vt:lpstr>
      <vt:lpstr>Calibri Light</vt:lpstr>
      <vt:lpstr>Curlz MT</vt:lpstr>
      <vt:lpstr>Office Theme</vt:lpstr>
      <vt:lpstr>Multimedia and You</vt:lpstr>
      <vt:lpstr>Multimedia</vt:lpstr>
      <vt:lpstr>The broad world of multimedia</vt:lpstr>
      <vt:lpstr>Text</vt:lpstr>
      <vt:lpstr>Images</vt:lpstr>
      <vt:lpstr>Audio</vt:lpstr>
      <vt:lpstr>Animation</vt:lpstr>
      <vt:lpstr>Video</vt:lpstr>
      <vt:lpstr>Advanced Multimedia</vt:lpstr>
      <vt:lpstr>Advanced Text</vt:lpstr>
      <vt:lpstr>Advanced Images</vt:lpstr>
      <vt:lpstr>Advanced Audio</vt:lpstr>
      <vt:lpstr>Advanced Animation</vt:lpstr>
      <vt:lpstr>Advanced Video</vt:lpstr>
      <vt:lpstr>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Multimedia and You</dc:title>
  <dc:creator>Ryan Strano</dc:creator>
  <cp:lastModifiedBy>Ryan Strano</cp:lastModifiedBy>
  <cp:revision>21</cp:revision>
  <dcterms:created xsi:type="dcterms:W3CDTF">2017-03-24T22:01:00Z</dcterms:created>
  <dcterms:modified xsi:type="dcterms:W3CDTF">2017-03-25T05:11:57Z</dcterms:modified>
</cp:coreProperties>
</file>