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369" r:id="rId4"/>
    <p:sldId id="370" r:id="rId5"/>
    <p:sldId id="371" r:id="rId6"/>
    <p:sldId id="372" r:id="rId7"/>
    <p:sldId id="373" r:id="rId8"/>
    <p:sldId id="368" r:id="rId9"/>
    <p:sldId id="257" r:id="rId10"/>
    <p:sldId id="298" r:id="rId11"/>
    <p:sldId id="329" r:id="rId12"/>
    <p:sldId id="261" r:id="rId13"/>
    <p:sldId id="299" r:id="rId14"/>
    <p:sldId id="330" r:id="rId15"/>
    <p:sldId id="262" r:id="rId16"/>
    <p:sldId id="300" r:id="rId17"/>
    <p:sldId id="331" r:id="rId18"/>
    <p:sldId id="263" r:id="rId19"/>
    <p:sldId id="301" r:id="rId20"/>
    <p:sldId id="332" r:id="rId21"/>
    <p:sldId id="264" r:id="rId22"/>
    <p:sldId id="302" r:id="rId23"/>
    <p:sldId id="333" r:id="rId24"/>
    <p:sldId id="265" r:id="rId25"/>
    <p:sldId id="303" r:id="rId26"/>
    <p:sldId id="334" r:id="rId27"/>
    <p:sldId id="266" r:id="rId28"/>
    <p:sldId id="304" r:id="rId29"/>
    <p:sldId id="335" r:id="rId30"/>
    <p:sldId id="267" r:id="rId31"/>
    <p:sldId id="305" r:id="rId32"/>
    <p:sldId id="336" r:id="rId33"/>
    <p:sldId id="268" r:id="rId34"/>
    <p:sldId id="306" r:id="rId35"/>
    <p:sldId id="337" r:id="rId36"/>
    <p:sldId id="269" r:id="rId37"/>
    <p:sldId id="307" r:id="rId38"/>
    <p:sldId id="338" r:id="rId39"/>
    <p:sldId id="270" r:id="rId40"/>
    <p:sldId id="308" r:id="rId41"/>
    <p:sldId id="339" r:id="rId42"/>
    <p:sldId id="271" r:id="rId43"/>
    <p:sldId id="309" r:id="rId44"/>
    <p:sldId id="340" r:id="rId45"/>
    <p:sldId id="272" r:id="rId46"/>
    <p:sldId id="310" r:id="rId47"/>
    <p:sldId id="341" r:id="rId48"/>
    <p:sldId id="374"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DC86"/>
    <a:srgbClr val="DD8F12"/>
    <a:srgbClr val="E49D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2" autoAdjust="0"/>
    <p:restoredTop sz="93905" autoAdjust="0"/>
  </p:normalViewPr>
  <p:slideViewPr>
    <p:cSldViewPr snapToGrid="0">
      <p:cViewPr varScale="1">
        <p:scale>
          <a:sx n="83" d="100"/>
          <a:sy n="83" d="100"/>
        </p:scale>
        <p:origin x="102" y="48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FB0B755-EE47-42F6-91B7-CA536C160213}" type="datetimeFigureOut">
              <a:rPr lang="en-US" smtClean="0"/>
              <a:t>4/18/2017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354734891"/>
      </p:ext>
    </p:extLst>
  </p:cSld>
  <p:clrMapOvr>
    <a:masterClrMapping/>
  </p:clrMapOvr>
  <p:transition spd="med" advClick="0">
    <p:pull/>
    <p:sndAc>
      <p:stSnd>
        <p:snd r:embed="rId1" name="Blop-Mark_DiAngelo-79054334.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FB0B755-EE47-42F6-91B7-CA536C160213}" type="datetimeFigureOut">
              <a:rPr lang="en-US" smtClean="0"/>
              <a:t>4/18/2017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1524581515"/>
      </p:ext>
    </p:extLst>
  </p:cSld>
  <p:clrMapOvr>
    <a:masterClrMapping/>
  </p:clrMapOvr>
  <p:transition spd="med" advClick="0">
    <p:pull/>
    <p:sndAc>
      <p:stSnd>
        <p:snd r:embed="rId1" name="Blop-Mark_DiAngelo-79054334.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FB0B755-EE47-42F6-91B7-CA536C160213}" type="datetimeFigureOut">
              <a:rPr lang="en-US" smtClean="0"/>
              <a:t>4/18/2017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1819058510"/>
      </p:ext>
    </p:extLst>
  </p:cSld>
  <p:clrMapOvr>
    <a:masterClrMapping/>
  </p:clrMapOvr>
  <p:transition spd="med" advClick="0">
    <p:pull/>
    <p:sndAc>
      <p:stSnd>
        <p:snd r:embed="rId1" name="Blop-Mark_DiAngelo-79054334.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FB0B755-EE47-42F6-91B7-CA536C160213}" type="datetimeFigureOut">
              <a:rPr lang="en-US" smtClean="0"/>
              <a:t>4/18/2017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4104659863"/>
      </p:ext>
    </p:extLst>
  </p:cSld>
  <p:clrMapOvr>
    <a:masterClrMapping/>
  </p:clrMapOvr>
  <p:transition spd="med" advClick="0">
    <p:pull/>
    <p:sndAc>
      <p:stSnd>
        <p:snd r:embed="rId1" name="Blop-Mark_DiAngelo-79054334.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FB0B755-EE47-42F6-91B7-CA536C160213}" type="datetimeFigureOut">
              <a:rPr lang="en-US" smtClean="0"/>
              <a:t>4/18/2017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2926779189"/>
      </p:ext>
    </p:extLst>
  </p:cSld>
  <p:clrMapOvr>
    <a:masterClrMapping/>
  </p:clrMapOvr>
  <p:transition spd="med" advClick="0">
    <p:pull/>
    <p:sndAc>
      <p:stSnd>
        <p:snd r:embed="rId1" name="Blop-Mark_DiAngelo-79054334.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FB0B755-EE47-42F6-91B7-CA536C160213}" type="datetimeFigureOut">
              <a:rPr lang="en-US" smtClean="0"/>
              <a:t>4/18/2017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960354828"/>
      </p:ext>
    </p:extLst>
  </p:cSld>
  <p:clrMapOvr>
    <a:masterClrMapping/>
  </p:clrMapOvr>
  <p:transition spd="med" advClick="0">
    <p:pull/>
    <p:sndAc>
      <p:stSnd>
        <p:snd r:embed="rId1" name="Blop-Mark_DiAngelo-79054334.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FB0B755-EE47-42F6-91B7-CA536C160213}" type="datetimeFigureOut">
              <a:rPr lang="en-US" smtClean="0"/>
              <a:t>4/18/2017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3717855130"/>
      </p:ext>
    </p:extLst>
  </p:cSld>
  <p:clrMapOvr>
    <a:masterClrMapping/>
  </p:clrMapOvr>
  <p:transition spd="med" advClick="0">
    <p:pull/>
    <p:sndAc>
      <p:stSnd>
        <p:snd r:embed="rId1" name="Blop-Mark_DiAngelo-79054334.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FB0B755-EE47-42F6-91B7-CA536C160213}" type="datetimeFigureOut">
              <a:rPr lang="en-US" smtClean="0"/>
              <a:t>4/18/2017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2859945114"/>
      </p:ext>
    </p:extLst>
  </p:cSld>
  <p:clrMapOvr>
    <a:masterClrMapping/>
  </p:clrMapOvr>
  <p:transition spd="med" advClick="0">
    <p:pull/>
    <p:sndAc>
      <p:stSnd>
        <p:snd r:embed="rId1" name="Blop-Mark_DiAngelo-79054334.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B755-EE47-42F6-91B7-CA536C160213}" type="datetimeFigureOut">
              <a:rPr lang="en-US" smtClean="0"/>
              <a:t>4/18/2017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1767796586"/>
      </p:ext>
    </p:extLst>
  </p:cSld>
  <p:clrMapOvr>
    <a:masterClrMapping/>
  </p:clrMapOvr>
  <p:transition spd="med" advClick="0">
    <p:pull/>
    <p:sndAc>
      <p:stSnd>
        <p:snd r:embed="rId1" name="Blop-Mark_DiAngelo-79054334.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FB0B755-EE47-42F6-91B7-CA536C160213}" type="datetimeFigureOut">
              <a:rPr lang="en-US" smtClean="0"/>
              <a:t>4/18/2017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3973502119"/>
      </p:ext>
    </p:extLst>
  </p:cSld>
  <p:clrMapOvr>
    <a:masterClrMapping/>
  </p:clrMapOvr>
  <p:transition spd="med" advClick="0">
    <p:pull/>
    <p:sndAc>
      <p:stSnd>
        <p:snd r:embed="rId1" name="Blop-Mark_DiAngelo-79054334.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FB0B755-EE47-42F6-91B7-CA536C160213}" type="datetimeFigureOut">
              <a:rPr lang="en-US" smtClean="0"/>
              <a:t>4/18/2017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2111668242"/>
      </p:ext>
    </p:extLst>
  </p:cSld>
  <p:clrMapOvr>
    <a:masterClrMapping/>
  </p:clrMapOvr>
  <p:transition spd="med" advClick="0">
    <p:pull/>
    <p:sndAc>
      <p:stSnd>
        <p:snd r:embed="rId1" name="Blop-Mark_DiAngelo-79054334.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tx1"/>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B0B755-EE47-42F6-91B7-CA536C160213}" type="datetimeFigureOut">
              <a:rPr lang="en-US" smtClean="0"/>
              <a:t>4/18/2017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4FD092-4717-41E4-A4DC-C63D6C2D9016}" type="slidenum">
              <a:rPr lang="en-US" smtClean="0"/>
              <a:t>‹#›</a:t>
            </a:fld>
            <a:endParaRPr lang="en-US"/>
          </a:p>
        </p:txBody>
      </p:sp>
    </p:spTree>
    <p:extLst>
      <p:ext uri="{BB962C8B-B14F-4D97-AF65-F5344CB8AC3E}">
        <p14:creationId xmlns:p14="http://schemas.microsoft.com/office/powerpoint/2010/main" val="3290016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p:pull/>
    <p:sndAc>
      <p:stSnd>
        <p:snd r:embed="rId13" name="Blop-Mark_DiAngelo-79054334.wav"/>
      </p:stSnd>
    </p:sndAc>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https://www.youtube.com/embed/kl59h_CZJ-w" TargetMode="External"/><Relationship Id="rId1" Type="http://schemas.openxmlformats.org/officeDocument/2006/relationships/video" Target="https://www.youtube.com/embed/-B4-HBN7W-M" TargetMode="Externa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9.xml"/></Relationships>
</file>

<file path=ppt/slides/_rels/slide1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8.jpg"/><Relationship Id="rId4" Type="http://schemas.openxmlformats.org/officeDocument/2006/relationships/slide" Target="slide1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2.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7.jpg"/><Relationship Id="rId4" Type="http://schemas.openxmlformats.org/officeDocument/2006/relationships/slide" Target="slide16.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5.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5.xml"/></Relationships>
</file>

<file path=ppt/slides/_rels/slide18.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6.jpg"/><Relationship Id="rId4" Type="http://schemas.openxmlformats.org/officeDocument/2006/relationships/slide" Target="slide19.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8.xml"/></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3.png"/><Relationship Id="rId7" Type="http://schemas.openxmlformats.org/officeDocument/2006/relationships/slide" Target="slide4.xml"/><Relationship Id="rId12" Type="http://schemas.openxmlformats.org/officeDocument/2006/relationships/slide" Target="slide1.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5.jpg"/><Relationship Id="rId11" Type="http://schemas.openxmlformats.org/officeDocument/2006/relationships/slide" Target="slide8.xml"/><Relationship Id="rId5" Type="http://schemas.openxmlformats.org/officeDocument/2006/relationships/slide" Target="slide3.xml"/><Relationship Id="rId10" Type="http://schemas.openxmlformats.org/officeDocument/2006/relationships/slide" Target="slide7.xml"/><Relationship Id="rId4" Type="http://schemas.openxmlformats.org/officeDocument/2006/relationships/image" Target="../media/image4.png"/><Relationship Id="rId9" Type="http://schemas.openxmlformats.org/officeDocument/2006/relationships/slide" Target="slide6.xml"/></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8.xml"/></Relationships>
</file>

<file path=ppt/slides/_rels/slide2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1.jpg"/><Relationship Id="rId4" Type="http://schemas.openxmlformats.org/officeDocument/2006/relationships/slide" Target="slide2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4.xml"/><Relationship Id="rId5" Type="http://schemas.openxmlformats.org/officeDocument/2006/relationships/image" Target="../media/image20.jpeg"/><Relationship Id="rId4" Type="http://schemas.openxmlformats.org/officeDocument/2006/relationships/slide" Target="slide21.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4.xml"/><Relationship Id="rId5" Type="http://schemas.openxmlformats.org/officeDocument/2006/relationships/image" Target="../media/image20.jpeg"/><Relationship Id="rId4" Type="http://schemas.openxmlformats.org/officeDocument/2006/relationships/slide" Target="slide21.xml"/></Relationships>
</file>

<file path=ppt/slides/_rels/slide24.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0.jpg"/><Relationship Id="rId4" Type="http://schemas.openxmlformats.org/officeDocument/2006/relationships/slide" Target="slide25.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4.xml"/><Relationship Id="rId5" Type="http://schemas.openxmlformats.org/officeDocument/2006/relationships/image" Target="../media/image20.jpeg"/><Relationship Id="rId4" Type="http://schemas.openxmlformats.org/officeDocument/2006/relationships/slide" Target="slide24.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4.xml"/><Relationship Id="rId5" Type="http://schemas.openxmlformats.org/officeDocument/2006/relationships/image" Target="../media/image20.jpeg"/><Relationship Id="rId4" Type="http://schemas.openxmlformats.org/officeDocument/2006/relationships/slide" Target="slide24.xml"/></Relationships>
</file>

<file path=ppt/slides/_rels/slide27.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3.jpg"/><Relationship Id="rId4" Type="http://schemas.openxmlformats.org/officeDocument/2006/relationships/slide" Target="slide28.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5.xml"/><Relationship Id="rId5" Type="http://schemas.openxmlformats.org/officeDocument/2006/relationships/image" Target="../media/image20.jpeg"/><Relationship Id="rId4" Type="http://schemas.openxmlformats.org/officeDocument/2006/relationships/slide" Target="slide27.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5.xml"/><Relationship Id="rId5" Type="http://schemas.openxmlformats.org/officeDocument/2006/relationships/image" Target="../media/image20.jpeg"/><Relationship Id="rId4" Type="http://schemas.openxmlformats.org/officeDocument/2006/relationships/slide" Target="slide27.xml"/></Relationships>
</file>

<file path=ppt/slides/_rels/slide3.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6.jpg"/><Relationship Id="rId7" Type="http://schemas.openxmlformats.org/officeDocument/2006/relationships/slide" Target="slide9.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9.jpg"/><Relationship Id="rId11" Type="http://schemas.openxmlformats.org/officeDocument/2006/relationships/slide" Target="slide18.xml"/><Relationship Id="rId5" Type="http://schemas.openxmlformats.org/officeDocument/2006/relationships/image" Target="../media/image8.jpg"/><Relationship Id="rId10" Type="http://schemas.openxmlformats.org/officeDocument/2006/relationships/slide" Target="slide15.xml"/><Relationship Id="rId4" Type="http://schemas.openxmlformats.org/officeDocument/2006/relationships/image" Target="../media/image7.jpg"/><Relationship Id="rId9" Type="http://schemas.openxmlformats.org/officeDocument/2006/relationships/slide" Target="slide12.xml"/></Relationships>
</file>

<file path=ppt/slides/_rels/slide30.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2.jpg"/><Relationship Id="rId4" Type="http://schemas.openxmlformats.org/officeDocument/2006/relationships/slide" Target="slide31.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5.xml"/><Relationship Id="rId5" Type="http://schemas.openxmlformats.org/officeDocument/2006/relationships/image" Target="../media/image20.jpeg"/><Relationship Id="rId4" Type="http://schemas.openxmlformats.org/officeDocument/2006/relationships/slide" Target="slide30.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5.xml"/><Relationship Id="rId5" Type="http://schemas.openxmlformats.org/officeDocument/2006/relationships/image" Target="../media/image20.jpeg"/><Relationship Id="rId4" Type="http://schemas.openxmlformats.org/officeDocument/2006/relationships/slide" Target="slide30.xml"/></Relationships>
</file>

<file path=ppt/slides/_rels/slide33.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5.jpg"/><Relationship Id="rId4"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6.xml"/><Relationship Id="rId5" Type="http://schemas.openxmlformats.org/officeDocument/2006/relationships/image" Target="../media/image20.jpeg"/><Relationship Id="rId4" Type="http://schemas.openxmlformats.org/officeDocument/2006/relationships/slide" Target="slide33.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6.xml"/><Relationship Id="rId5" Type="http://schemas.openxmlformats.org/officeDocument/2006/relationships/image" Target="../media/image20.jpeg"/><Relationship Id="rId4" Type="http://schemas.openxmlformats.org/officeDocument/2006/relationships/slide" Target="slide33.xml"/></Relationships>
</file>

<file path=ppt/slides/_rels/slide36.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4.jpg"/><Relationship Id="rId4" Type="http://schemas.openxmlformats.org/officeDocument/2006/relationships/slide" Target="slide37.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6.xml"/><Relationship Id="rId5" Type="http://schemas.openxmlformats.org/officeDocument/2006/relationships/image" Target="../media/image20.jpeg"/><Relationship Id="rId4" Type="http://schemas.openxmlformats.org/officeDocument/2006/relationships/slide" Target="slide36.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6.xml"/><Relationship Id="rId5" Type="http://schemas.openxmlformats.org/officeDocument/2006/relationships/image" Target="../media/image20.jpeg"/><Relationship Id="rId4" Type="http://schemas.openxmlformats.org/officeDocument/2006/relationships/slide" Target="slide36.xml"/></Relationships>
</file>

<file path=ppt/slides/_rels/slide39.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image" Target="../media/image17.jpg"/><Relationship Id="rId5" Type="http://schemas.openxmlformats.org/officeDocument/2006/relationships/image" Target="../media/image18.jpg"/><Relationship Id="rId4" Type="http://schemas.openxmlformats.org/officeDocument/2006/relationships/slide" Target="slide40.xml"/></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slide" Target="slide24.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slide" Target="slide21.xml"/><Relationship Id="rId4" Type="http://schemas.openxmlformats.org/officeDocument/2006/relationships/image" Target="../media/image11.jpg"/></Relationships>
</file>

<file path=ppt/slides/_rels/slide4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8.jpg"/><Relationship Id="rId7" Type="http://schemas.openxmlformats.org/officeDocument/2006/relationships/slide" Target="slide7.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image" Target="../media/image20.jpeg"/><Relationship Id="rId5" Type="http://schemas.openxmlformats.org/officeDocument/2006/relationships/slide" Target="slide39.xml"/><Relationship Id="rId4" Type="http://schemas.openxmlformats.org/officeDocument/2006/relationships/image" Target="../media/image17.jpg"/></Relationships>
</file>

<file path=ppt/slides/_rels/slide4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8.jpg"/><Relationship Id="rId7" Type="http://schemas.openxmlformats.org/officeDocument/2006/relationships/slide" Target="slide7.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image" Target="../media/image20.jpeg"/><Relationship Id="rId5" Type="http://schemas.openxmlformats.org/officeDocument/2006/relationships/slide" Target="slide39.xml"/><Relationship Id="rId4" Type="http://schemas.openxmlformats.org/officeDocument/2006/relationships/image" Target="../media/image17.jpg"/></Relationships>
</file>

<file path=ppt/slides/_rels/slide42.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21.jpg"/><Relationship Id="rId4" Type="http://schemas.openxmlformats.org/officeDocument/2006/relationships/slide" Target="slide43.xml"/></Relationships>
</file>

<file path=ppt/slides/_rels/slide43.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7.xml"/><Relationship Id="rId5" Type="http://schemas.openxmlformats.org/officeDocument/2006/relationships/image" Target="../media/image20.jpeg"/><Relationship Id="rId4" Type="http://schemas.openxmlformats.org/officeDocument/2006/relationships/slide" Target="slide42.xml"/></Relationships>
</file>

<file path=ppt/slides/_rels/slide44.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7.xml"/><Relationship Id="rId5" Type="http://schemas.openxmlformats.org/officeDocument/2006/relationships/image" Target="../media/image20.jpeg"/><Relationship Id="rId4" Type="http://schemas.openxmlformats.org/officeDocument/2006/relationships/slide" Target="slide42.xml"/></Relationships>
</file>

<file path=ppt/slides/_rels/slide45.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9.jpg"/><Relationship Id="rId4" Type="http://schemas.openxmlformats.org/officeDocument/2006/relationships/slide" Target="slide46.xml"/></Relationships>
</file>

<file path=ppt/slides/_rels/slide46.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8.xml"/><Relationship Id="rId5" Type="http://schemas.openxmlformats.org/officeDocument/2006/relationships/image" Target="../media/image20.jpeg"/><Relationship Id="rId4" Type="http://schemas.openxmlformats.org/officeDocument/2006/relationships/slide" Target="slide45.xml"/></Relationships>
</file>

<file path=ppt/slides/_rels/slide47.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8.xml"/><Relationship Id="rId5" Type="http://schemas.openxmlformats.org/officeDocument/2006/relationships/image" Target="../media/image20.jpeg"/><Relationship Id="rId4" Type="http://schemas.openxmlformats.org/officeDocument/2006/relationships/slide" Target="slide45.xml"/></Relationships>
</file>

<file path=ppt/slides/_rels/slide48.xml.rels><?xml version="1.0" encoding="UTF-8" standalone="yes"?>
<Relationships xmlns="http://schemas.openxmlformats.org/package/2006/relationships"><Relationship Id="rId3" Type="http://schemas.openxmlformats.org/officeDocument/2006/relationships/hyperlink" Target="http://www.poppriceguide.com/guide/" TargetMode="Externa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https://funko.com/collections/pop" TargetMode="External"/><Relationship Id="rId5" Type="http://schemas.openxmlformats.org/officeDocument/2006/relationships/hyperlink" Target="http://www.ign.com/lists/top-100-comic-book-villains" TargetMode="External"/><Relationship Id="rId4" Type="http://schemas.openxmlformats.org/officeDocument/2006/relationships/hyperlink" Target="https://www.wikipedia.or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slide" Target="slide30.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slide" Target="slide27.xml"/><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slide" Target="slide36.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slide" Target="slide33.xml"/><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16.png"/><Relationship Id="rId7" Type="http://schemas.openxmlformats.org/officeDocument/2006/relationships/slide" Target="slide39.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18.jpg"/><Relationship Id="rId5" Type="http://schemas.openxmlformats.org/officeDocument/2006/relationships/image" Target="../media/image17.jpg"/><Relationship Id="rId4" Type="http://schemas.microsoft.com/office/2007/relationships/hdphoto" Target="../media/hdphoto1.wdp"/><Relationship Id="rId9" Type="http://schemas.openxmlformats.org/officeDocument/2006/relationships/slide" Target="slide4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slide" Target="slide45.xml"/></Relationships>
</file>

<file path=ppt/slides/_rels/slide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9.jpg"/><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tx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ln>
                  <a:solidFill>
                    <a:sysClr val="windowText" lastClr="000000"/>
                  </a:solidFill>
                </a:ln>
                <a:gradFill>
                  <a:gsLst>
                    <a:gs pos="38000">
                      <a:srgbClr val="DD8F12"/>
                    </a:gs>
                    <a:gs pos="73000">
                      <a:srgbClr val="EDDC86"/>
                    </a:gs>
                  </a:gsLst>
                  <a:lin ang="5400000" scaled="1"/>
                </a:gradFill>
                <a:latin typeface="Eras Bold ITC" panose="020B0907030504020204" pitchFamily="34" charset="0"/>
              </a:rPr>
              <a:t>Funko</a:t>
            </a:r>
            <a:r>
              <a:rPr lang="en-US" dirty="0">
                <a:ln>
                  <a:solidFill>
                    <a:sysClr val="windowText" lastClr="000000"/>
                  </a:solidFill>
                </a:ln>
                <a:gradFill>
                  <a:gsLst>
                    <a:gs pos="38000">
                      <a:srgbClr val="DD8F12"/>
                    </a:gs>
                    <a:gs pos="73000">
                      <a:srgbClr val="EDDC86"/>
                    </a:gs>
                  </a:gsLst>
                  <a:lin ang="5400000" scaled="1"/>
                </a:gradFill>
                <a:latin typeface="Eras Bold ITC" panose="020B0907030504020204" pitchFamily="34" charset="0"/>
              </a:rPr>
              <a:t> POP</a:t>
            </a:r>
            <a:r>
              <a:rPr lang="en-US" dirty="0" smtClean="0">
                <a:ln>
                  <a:solidFill>
                    <a:sysClr val="windowText" lastClr="000000"/>
                  </a:solidFill>
                </a:ln>
                <a:gradFill>
                  <a:gsLst>
                    <a:gs pos="38000">
                      <a:srgbClr val="DD8F12"/>
                    </a:gs>
                    <a:gs pos="73000">
                      <a:srgbClr val="EDDC86"/>
                    </a:gs>
                  </a:gsLst>
                  <a:lin ang="5400000" scaled="1"/>
                </a:gradFill>
                <a:latin typeface="Eras Bold ITC" panose="020B0907030504020204" pitchFamily="34" charset="0"/>
              </a:rPr>
              <a:t>!</a:t>
            </a:r>
            <a:br>
              <a:rPr lang="en-US" dirty="0" smtClean="0">
                <a:ln>
                  <a:solidFill>
                    <a:sysClr val="windowText" lastClr="000000"/>
                  </a:solidFill>
                </a:ln>
                <a:gradFill>
                  <a:gsLst>
                    <a:gs pos="38000">
                      <a:srgbClr val="DD8F12"/>
                    </a:gs>
                    <a:gs pos="73000">
                      <a:srgbClr val="EDDC86"/>
                    </a:gs>
                  </a:gsLst>
                  <a:lin ang="5400000" scaled="1"/>
                </a:gradFill>
                <a:latin typeface="Eras Bold ITC" panose="020B0907030504020204" pitchFamily="34" charset="0"/>
              </a:rPr>
            </a:br>
            <a:r>
              <a:rPr lang="en-US" dirty="0" smtClean="0">
                <a:ln>
                  <a:solidFill>
                    <a:sysClr val="windowText" lastClr="000000"/>
                  </a:solidFill>
                </a:ln>
                <a:gradFill>
                  <a:gsLst>
                    <a:gs pos="38000">
                      <a:srgbClr val="DD8F12"/>
                    </a:gs>
                    <a:gs pos="73000">
                      <a:srgbClr val="EDDC86"/>
                    </a:gs>
                  </a:gsLst>
                  <a:lin ang="5400000" scaled="1"/>
                </a:gradFill>
                <a:latin typeface="Eras Bold ITC" panose="020B0907030504020204" pitchFamily="34" charset="0"/>
              </a:rPr>
              <a:t>Collection</a:t>
            </a:r>
            <a:endParaRPr lang="en-US" dirty="0">
              <a:ln>
                <a:solidFill>
                  <a:sysClr val="windowText" lastClr="000000"/>
                </a:solidFill>
              </a:ln>
              <a:gradFill>
                <a:gsLst>
                  <a:gs pos="38000">
                    <a:srgbClr val="DD8F12"/>
                  </a:gs>
                  <a:gs pos="73000">
                    <a:srgbClr val="EDDC86"/>
                  </a:gs>
                </a:gsLst>
                <a:lin ang="5400000" scaled="1"/>
              </a:gradFill>
              <a:latin typeface="Eras Bold ITC" panose="020B0907030504020204" pitchFamily="34" charset="0"/>
            </a:endParaRPr>
          </a:p>
        </p:txBody>
      </p:sp>
      <p:sp>
        <p:nvSpPr>
          <p:cNvPr id="3" name="Subtitle 2"/>
          <p:cNvSpPr>
            <a:spLocks noGrp="1"/>
          </p:cNvSpPr>
          <p:nvPr>
            <p:ph type="subTitle" idx="1"/>
          </p:nvPr>
        </p:nvSpPr>
        <p:spPr/>
        <p:txBody>
          <a:bodyPr/>
          <a:lstStyle/>
          <a:p>
            <a:r>
              <a:rPr lang="en-US" dirty="0">
                <a:latin typeface="Eras Demi ITC" panose="020B0805030504020804" pitchFamily="34" charset="0"/>
              </a:rPr>
              <a:t>By Thomas Buonocore</a:t>
            </a:r>
          </a:p>
        </p:txBody>
      </p:sp>
      <p:sp>
        <p:nvSpPr>
          <p:cNvPr id="4" name="Speech Bubble: Oval 3">
            <a:hlinkClick r:id="rId4" action="ppaction://hlinksldjump"/>
          </p:cNvPr>
          <p:cNvSpPr/>
          <p:nvPr/>
        </p:nvSpPr>
        <p:spPr>
          <a:xfrm>
            <a:off x="4857353" y="4396740"/>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4800" dirty="0">
                <a:ln w="3175">
                  <a:solidFill>
                    <a:schemeClr val="tx1"/>
                  </a:solidFill>
                </a:ln>
                <a:gradFill>
                  <a:gsLst>
                    <a:gs pos="38000">
                      <a:srgbClr val="DD8F12"/>
                    </a:gs>
                    <a:gs pos="73000">
                      <a:srgbClr val="EDDC86"/>
                    </a:gs>
                  </a:gsLst>
                  <a:lin ang="5400000" scaled="1"/>
                </a:gradFill>
                <a:latin typeface="Eras Bold ITC" panose="020B0907030504020204" pitchFamily="34" charset="0"/>
              </a:rPr>
              <a:t>Start</a:t>
            </a:r>
          </a:p>
        </p:txBody>
      </p:sp>
      <p:pic>
        <p:nvPicPr>
          <p:cNvPr id="5" name="-B4-HBN7W-M"/>
          <p:cNvPicPr>
            <a:picLocks noRot="1" noChangeAspect="1"/>
          </p:cNvPicPr>
          <p:nvPr>
            <a:videoFile r:link="rId1"/>
          </p:nvPr>
        </p:nvPicPr>
        <p:blipFill>
          <a:blip r:embed="rId5"/>
          <a:stretch>
            <a:fillRect/>
          </a:stretch>
        </p:blipFill>
        <p:spPr>
          <a:xfrm>
            <a:off x="279722" y="261303"/>
            <a:ext cx="2694972" cy="1515922"/>
          </a:xfrm>
          <a:prstGeom prst="rect">
            <a:avLst/>
          </a:prstGeom>
          <a:ln w="107950" cap="rnd">
            <a:solidFill>
              <a:srgbClr val="C8C6BD"/>
            </a:solidFill>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171450" prst="hardEdge"/>
            <a:extrusionClr>
              <a:srgbClr val="FFFFFF"/>
            </a:extrusionClr>
          </a:sp3d>
        </p:spPr>
      </p:pic>
      <p:sp>
        <p:nvSpPr>
          <p:cNvPr id="6" name="TextBox 5"/>
          <p:cNvSpPr txBox="1"/>
          <p:nvPr/>
        </p:nvSpPr>
        <p:spPr>
          <a:xfrm>
            <a:off x="470704" y="2555498"/>
            <a:ext cx="2106592" cy="923330"/>
          </a:xfrm>
          <a:prstGeom prst="rect">
            <a:avLst/>
          </a:prstGeom>
          <a:noFill/>
        </p:spPr>
        <p:txBody>
          <a:bodyPr wrap="square" rtlCol="0">
            <a:spAutoFit/>
          </a:bodyPr>
          <a:lstStyle/>
          <a:p>
            <a:pPr algn="ctr"/>
            <a:r>
              <a:rPr lang="en-US" dirty="0" smtClean="0">
                <a:latin typeface="Eras Demi ITC" panose="020B0805030504020804" pitchFamily="34" charset="0"/>
              </a:rPr>
              <a:t>See how </a:t>
            </a:r>
            <a:r>
              <a:rPr lang="en-US" dirty="0" err="1" smtClean="0">
                <a:latin typeface="Eras Demi ITC" panose="020B0805030504020804" pitchFamily="34" charset="0"/>
              </a:rPr>
              <a:t>Funko</a:t>
            </a:r>
            <a:r>
              <a:rPr lang="en-US" dirty="0" smtClean="0">
                <a:latin typeface="Eras Demi ITC" panose="020B0805030504020804" pitchFamily="34" charset="0"/>
              </a:rPr>
              <a:t> POP! Changed Toy Collecting!</a:t>
            </a:r>
            <a:endParaRPr lang="en-US" dirty="0">
              <a:latin typeface="Eras Demi ITC" panose="020B0805030504020804" pitchFamily="34" charset="0"/>
            </a:endParaRPr>
          </a:p>
        </p:txBody>
      </p:sp>
      <p:cxnSp>
        <p:nvCxnSpPr>
          <p:cNvPr id="9" name="Straight Arrow Connector 8"/>
          <p:cNvCxnSpPr>
            <a:stCxn id="6" idx="0"/>
          </p:cNvCxnSpPr>
          <p:nvPr/>
        </p:nvCxnSpPr>
        <p:spPr>
          <a:xfrm flipV="1">
            <a:off x="1524000" y="1869300"/>
            <a:ext cx="0" cy="6861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10" name="kl59h_CZJ-w"/>
          <p:cNvPicPr>
            <a:picLocks noRot="1" noChangeAspect="1"/>
          </p:cNvPicPr>
          <p:nvPr>
            <a:videoFile r:link="rId2"/>
          </p:nvPr>
        </p:nvPicPr>
        <p:blipFill>
          <a:blip r:embed="rId6"/>
          <a:stretch>
            <a:fillRect/>
          </a:stretch>
        </p:blipFill>
        <p:spPr>
          <a:xfrm>
            <a:off x="9226952" y="261303"/>
            <a:ext cx="2685326" cy="1510496"/>
          </a:xfrm>
          <a:prstGeom prst="rect">
            <a:avLst/>
          </a:prstGeom>
          <a:ln w="107950" cap="rnd">
            <a:solidFill>
              <a:srgbClr val="C8C6BD"/>
            </a:solidFill>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171450" prst="hardEdge"/>
            <a:extrusionClr>
              <a:srgbClr val="FFFFFF"/>
            </a:extrusionClr>
          </a:sp3d>
        </p:spPr>
      </p:pic>
      <p:sp>
        <p:nvSpPr>
          <p:cNvPr id="11" name="TextBox 10"/>
          <p:cNvSpPr txBox="1"/>
          <p:nvPr/>
        </p:nvSpPr>
        <p:spPr>
          <a:xfrm>
            <a:off x="9516319" y="2555498"/>
            <a:ext cx="2106592" cy="923330"/>
          </a:xfrm>
          <a:prstGeom prst="rect">
            <a:avLst/>
          </a:prstGeom>
          <a:noFill/>
        </p:spPr>
        <p:txBody>
          <a:bodyPr wrap="square" rtlCol="0">
            <a:spAutoFit/>
          </a:bodyPr>
          <a:lstStyle/>
          <a:p>
            <a:pPr algn="ctr"/>
            <a:r>
              <a:rPr lang="en-US" dirty="0" smtClean="0">
                <a:latin typeface="Eras Demi ITC" panose="020B0805030504020804" pitchFamily="34" charset="0"/>
              </a:rPr>
              <a:t>Or, See Some of the Rarest POP! Figures of Today!</a:t>
            </a:r>
            <a:endParaRPr lang="en-US" dirty="0">
              <a:latin typeface="Eras Demi ITC" panose="020B0805030504020804" pitchFamily="34" charset="0"/>
            </a:endParaRPr>
          </a:p>
        </p:txBody>
      </p:sp>
      <p:cxnSp>
        <p:nvCxnSpPr>
          <p:cNvPr id="12" name="Straight Arrow Connector 11"/>
          <p:cNvCxnSpPr/>
          <p:nvPr/>
        </p:nvCxnSpPr>
        <p:spPr>
          <a:xfrm flipV="1">
            <a:off x="10668000" y="1869300"/>
            <a:ext cx="0" cy="6861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871557973"/>
      </p:ext>
    </p:extLst>
  </p:cSld>
  <p:clrMapOvr>
    <a:masterClrMapping/>
  </p:clrMapOvr>
  <p:transition spd="med" advClick="0">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C-3PO</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#13</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The classic lovable droid, C-3PO, who has been in every Star Wars film to date along with his companion R2-D2. He was </a:t>
            </a:r>
            <a:r>
              <a:rPr lang="en-US" sz="1800" dirty="0">
                <a:latin typeface="Eras Demi ITC" panose="020B0805030504020804" pitchFamily="34" charset="0"/>
              </a:rPr>
              <a:t>c</a:t>
            </a:r>
            <a:r>
              <a:rPr lang="en-US" sz="1800" dirty="0" smtClean="0">
                <a:latin typeface="Eras Demi ITC" panose="020B0805030504020804" pitchFamily="34" charset="0"/>
              </a:rPr>
              <a:t>reated by Anakin Skywalker on the planet </a:t>
            </a:r>
            <a:r>
              <a:rPr lang="en-US" sz="1800" dirty="0" err="1" smtClean="0">
                <a:latin typeface="Eras Demi ITC" panose="020B0805030504020804" pitchFamily="34" charset="0"/>
              </a:rPr>
              <a:t>Tatooine</a:t>
            </a:r>
            <a:r>
              <a:rPr lang="en-US" sz="1800" dirty="0" smtClean="0">
                <a:latin typeface="Eras Demi ITC" panose="020B0805030504020804" pitchFamily="34" charset="0"/>
              </a:rPr>
              <a:t>. He has accompanied many heroes such as Obi-Wan Kenobi, Luke Skywalker and Han Solo. </a:t>
            </a:r>
            <a:endParaRPr lang="en-US" sz="1800" dirty="0">
              <a:latin typeface="Eras Demi ITC" panose="020B0805030504020804" pitchFamily="34" charset="0"/>
            </a:endParaRPr>
          </a:p>
          <a:p>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7" name="Picture Placeholder 6"/>
          <p:cNvPicPr>
            <a:picLocks noGrp="1" noChangeAspect="1"/>
          </p:cNvPicPr>
          <p:nvPr>
            <p:ph type="pic" idx="1"/>
          </p:nvPr>
        </p:nvPicPr>
        <p:blipFill>
          <a:blip r:embed="rId3">
            <a:extLst>
              <a:ext uri="{28A0092B-C50C-407E-A947-70E740481C1C}">
                <a14:useLocalDpi xmlns:a14="http://schemas.microsoft.com/office/drawing/2010/main" val="0"/>
              </a:ext>
            </a:extLst>
          </a:blip>
          <a:srcRect l="2508" r="2508"/>
          <a:stretch>
            <a:fillRect/>
          </a:stretch>
        </p:blipFill>
        <p:spPr/>
      </p:pic>
      <p:graphicFrame>
        <p:nvGraphicFramePr>
          <p:cNvPr id="11" name="Table 10"/>
          <p:cNvGraphicFramePr>
            <a:graphicFrameLocks noGrp="1"/>
          </p:cNvGraphicFramePr>
          <p:nvPr>
            <p:extLst>
              <p:ext uri="{D42A27DB-BD31-4B8C-83A1-F6EECF244321}">
                <p14:modId xmlns:p14="http://schemas.microsoft.com/office/powerpoint/2010/main" val="3896246817"/>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486652058"/>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400" b="0" i="0" dirty="0">
                          <a:solidFill>
                            <a:schemeClr val="tx1"/>
                          </a:solidFill>
                          <a:latin typeface="Eras Demi ITC" panose="020B0805030504020804" pitchFamily="34" charset="0"/>
                        </a:rPr>
                        <a:t>Back to C-3PO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7933324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3" name="Picture 2">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8" y="5522926"/>
            <a:ext cx="1406455" cy="892713"/>
          </a:xfrm>
          <a:prstGeom prst="rect">
            <a:avLst/>
          </a:prstGeom>
        </p:spPr>
      </p:pic>
      <p:pic>
        <p:nvPicPr>
          <p:cNvPr id="5" name="Picture 4">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3" y="5522925"/>
            <a:ext cx="1406455" cy="892714"/>
          </a:xfrm>
          <a:prstGeom prst="rect">
            <a:avLst/>
          </a:prstGeom>
          <a:solidFill>
            <a:schemeClr val="bg1">
              <a:alpha val="0"/>
            </a:schemeClr>
          </a:solidFill>
        </p:spPr>
      </p:pic>
      <p:pic>
        <p:nvPicPr>
          <p:cNvPr id="6" name="Picture 5">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8" y="5522923"/>
            <a:ext cx="1406455" cy="892715"/>
          </a:xfrm>
          <a:prstGeom prst="rect">
            <a:avLst/>
          </a:prstGeom>
        </p:spPr>
      </p:pic>
    </p:spTree>
    <p:extLst>
      <p:ext uri="{BB962C8B-B14F-4D97-AF65-F5344CB8AC3E}">
        <p14:creationId xmlns:p14="http://schemas.microsoft.com/office/powerpoint/2010/main" val="3263485952"/>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C-3PO</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#13</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r>
              <a:rPr lang="en-US" sz="1800" dirty="0" smtClean="0">
                <a:latin typeface="Eras Demi ITC" panose="020B0805030504020804" pitchFamily="34" charset="0"/>
              </a:rPr>
              <a:t>A limited gold edition C-3PO exclusive to the 2015 Summer Convention. It is a </a:t>
            </a:r>
            <a:r>
              <a:rPr lang="en-US" sz="1800" dirty="0" err="1" smtClean="0">
                <a:latin typeface="Eras Demi ITC" panose="020B0805030504020804" pitchFamily="34" charset="0"/>
              </a:rPr>
              <a:t>bobblehead</a:t>
            </a:r>
            <a:r>
              <a:rPr lang="en-US" sz="1800" dirty="0" smtClean="0">
                <a:latin typeface="Eras Demi ITC" panose="020B0805030504020804" pitchFamily="34" charset="0"/>
              </a:rPr>
              <a:t> that is worth a little bit of money at $40. It has a very shiny finish that reflects images very clearly. A perfect rendition of the classic droid that is perfect for any Star Wars fan.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l="2508" r="2508"/>
          <a:stretch>
            <a:fillRect/>
          </a:stretch>
        </p:blipFill>
        <p:spPr/>
      </p:pic>
      <p:graphicFrame>
        <p:nvGraphicFramePr>
          <p:cNvPr id="13" name="Table 12"/>
          <p:cNvGraphicFramePr>
            <a:graphicFrameLocks noGrp="1"/>
          </p:cNvGraphicFramePr>
          <p:nvPr>
            <p:extLst>
              <p:ext uri="{D42A27DB-BD31-4B8C-83A1-F6EECF244321}">
                <p14:modId xmlns:p14="http://schemas.microsoft.com/office/powerpoint/2010/main" val="3755341902"/>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400" b="0" i="0" dirty="0">
                          <a:solidFill>
                            <a:schemeClr val="tx1"/>
                          </a:solidFill>
                          <a:latin typeface="Eras Demi ITC" panose="020B0805030504020804" pitchFamily="34" charset="0"/>
                        </a:rPr>
                        <a:t>Back to C-3PO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01945516"/>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875367410"/>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3" name="Picture 2">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8" y="5522926"/>
            <a:ext cx="1406455" cy="892714"/>
          </a:xfrm>
          <a:prstGeom prst="rect">
            <a:avLst/>
          </a:prstGeom>
        </p:spPr>
      </p:pic>
      <p:pic>
        <p:nvPicPr>
          <p:cNvPr id="9" name="Picture 8">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2926"/>
            <a:ext cx="1406455" cy="892714"/>
          </a:xfrm>
          <a:prstGeom prst="rect">
            <a:avLst/>
          </a:prstGeom>
        </p:spPr>
      </p:pic>
      <p:pic>
        <p:nvPicPr>
          <p:cNvPr id="10" name="Picture 9">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4009881038"/>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4000" dirty="0" err="1">
                <a:latin typeface="Eras Demi ITC" panose="020B0805030504020804" pitchFamily="34" charset="0"/>
              </a:rPr>
              <a:t>Hoth</a:t>
            </a:r>
            <a:r>
              <a:rPr lang="en-US" sz="4000" dirty="0">
                <a:latin typeface="Eras Demi ITC" panose="020B0805030504020804" pitchFamily="34" charset="0"/>
              </a:rPr>
              <a:t> Han Solo with </a:t>
            </a:r>
            <a:r>
              <a:rPr lang="en-US" sz="4000" dirty="0" err="1">
                <a:latin typeface="Eras Demi ITC" panose="020B0805030504020804" pitchFamily="34" charset="0"/>
              </a:rPr>
              <a:t>Tauntaun</a:t>
            </a:r>
            <a:endParaRPr lang="en-US" sz="4000" dirty="0">
              <a:latin typeface="Eras Demi ITC" panose="020B0805030504020804" pitchFamily="34" charset="0"/>
            </a:endParaRP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#125</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a:gsLst>
                    <a:gs pos="38000">
                      <a:srgbClr val="DD8F12"/>
                    </a:gs>
                    <a:gs pos="73000">
                      <a:srgbClr val="EDDC86"/>
                    </a:gs>
                  </a:gsLst>
                  <a:lin ang="5400000" scaled="1"/>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5" name="Picture Placeholder 4"/>
          <p:cNvPicPr>
            <a:picLocks noGrp="1" noChangeAspect="1"/>
          </p:cNvPicPr>
          <p:nvPr>
            <p:ph type="pic" idx="1"/>
          </p:nvPr>
        </p:nvPicPr>
        <p:blipFill>
          <a:blip r:embed="rId5">
            <a:extLst>
              <a:ext uri="{28A0092B-C50C-407E-A947-70E740481C1C}">
                <a14:useLocalDpi xmlns:a14="http://schemas.microsoft.com/office/drawing/2010/main" val="0"/>
              </a:ext>
            </a:extLst>
          </a:blip>
          <a:srcRect l="4817" r="4817"/>
          <a:stretch>
            <a:fillRect/>
          </a:stretch>
        </p:blipFill>
        <p:spPr/>
      </p:pic>
    </p:spTree>
    <p:extLst>
      <p:ext uri="{BB962C8B-B14F-4D97-AF65-F5344CB8AC3E}">
        <p14:creationId xmlns:p14="http://schemas.microsoft.com/office/powerpoint/2010/main" val="1645836965"/>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err="1">
                <a:latin typeface="Eras Demi ITC" panose="020B0805030504020804" pitchFamily="34" charset="0"/>
              </a:rPr>
              <a:t>Hoth</a:t>
            </a:r>
            <a:r>
              <a:rPr lang="en-US" sz="4000" dirty="0">
                <a:latin typeface="Eras Demi ITC" panose="020B0805030504020804" pitchFamily="34" charset="0"/>
              </a:rPr>
              <a:t> Han Solo with </a:t>
            </a:r>
            <a:r>
              <a:rPr lang="en-US" sz="4000" dirty="0" err="1">
                <a:latin typeface="Eras Demi ITC" panose="020B0805030504020804" pitchFamily="34" charset="0"/>
              </a:rPr>
              <a:t>Tauntaun</a:t>
            </a:r>
            <a:endParaRPr lang="en-US" sz="40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#125</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Han Solo as seen in Star Wars Episode V: The Empire Strikes Back. Wearing his coat that he wore at the rebel base on the planet </a:t>
            </a:r>
            <a:r>
              <a:rPr lang="en-US" sz="1800" dirty="0" err="1" smtClean="0">
                <a:latin typeface="Eras Demi ITC" panose="020B0805030504020804" pitchFamily="34" charset="0"/>
              </a:rPr>
              <a:t>Hoth</a:t>
            </a:r>
            <a:r>
              <a:rPr lang="en-US" sz="1800" dirty="0" smtClean="0">
                <a:latin typeface="Eras Demi ITC" panose="020B0805030504020804" pitchFamily="34" charset="0"/>
              </a:rPr>
              <a:t>, including his </a:t>
            </a:r>
            <a:r>
              <a:rPr lang="en-US" sz="1800" dirty="0" err="1" smtClean="0">
                <a:latin typeface="Eras Demi ITC" panose="020B0805030504020804" pitchFamily="34" charset="0"/>
              </a:rPr>
              <a:t>Tauntaun</a:t>
            </a:r>
            <a:r>
              <a:rPr lang="en-US" sz="1800" dirty="0" smtClean="0">
                <a:latin typeface="Eras Demi ITC" panose="020B0805030504020804" pitchFamily="34" charset="0"/>
              </a:rPr>
              <a:t> which was used to navigate the harsh conditions on the snowy planet.</a:t>
            </a:r>
          </a:p>
          <a:p>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817" r="4817"/>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964069710"/>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Han Solo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857704865"/>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72570731"/>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7" y="5522926"/>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5163"/>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029888341"/>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err="1">
                <a:latin typeface="Eras Demi ITC" panose="020B0805030504020804" pitchFamily="34" charset="0"/>
              </a:rPr>
              <a:t>Hoth</a:t>
            </a:r>
            <a:r>
              <a:rPr lang="en-US" sz="4000" dirty="0">
                <a:latin typeface="Eras Demi ITC" panose="020B0805030504020804" pitchFamily="34" charset="0"/>
              </a:rPr>
              <a:t> Han Solo with </a:t>
            </a:r>
            <a:r>
              <a:rPr lang="en-US" sz="4000" dirty="0" err="1">
                <a:latin typeface="Eras Demi ITC" panose="020B0805030504020804" pitchFamily="34" charset="0"/>
              </a:rPr>
              <a:t>Tauntaun</a:t>
            </a:r>
            <a:endParaRPr lang="en-US" sz="40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#125</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This limited edition Han Solo was only available to those who subscribed to Smuggler’s Bounty from November-December of 2016. It is worth around $37. The </a:t>
            </a:r>
            <a:r>
              <a:rPr lang="en-US" sz="1800" dirty="0" err="1" smtClean="0">
                <a:latin typeface="Eras Demi ITC" panose="020B0805030504020804" pitchFamily="34" charset="0"/>
              </a:rPr>
              <a:t>Tauntaun</a:t>
            </a:r>
            <a:r>
              <a:rPr lang="en-US" sz="1800" dirty="0" smtClean="0">
                <a:latin typeface="Eras Demi ITC" panose="020B0805030504020804" pitchFamily="34" charset="0"/>
              </a:rPr>
              <a:t> is very large; big enough to fit the Han Solo pop on it’s back. Han Solo is a </a:t>
            </a:r>
            <a:r>
              <a:rPr lang="en-US" sz="1800" dirty="0" err="1" smtClean="0">
                <a:latin typeface="Eras Demi ITC" panose="020B0805030504020804" pitchFamily="34" charset="0"/>
              </a:rPr>
              <a:t>bobblehead</a:t>
            </a:r>
            <a:r>
              <a:rPr lang="en-US" sz="1800" dirty="0" smtClean="0">
                <a:latin typeface="Eras Demi ITC" panose="020B0805030504020804" pitchFamily="34" charset="0"/>
              </a:rPr>
              <a:t>.</a:t>
            </a:r>
            <a:endParaRPr lang="en-US" sz="1800"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817" r="4817"/>
          <a:stretch>
            <a:fillRect/>
          </a:stretch>
        </p:blipFill>
        <p:spPr/>
      </p:pic>
      <p:graphicFrame>
        <p:nvGraphicFramePr>
          <p:cNvPr id="15" name="Table 14"/>
          <p:cNvGraphicFramePr>
            <a:graphicFrameLocks noGrp="1"/>
          </p:cNvGraphicFramePr>
          <p:nvPr>
            <p:extLst>
              <p:ext uri="{D42A27DB-BD31-4B8C-83A1-F6EECF244321}">
                <p14:modId xmlns:p14="http://schemas.microsoft.com/office/powerpoint/2010/main" val="711398786"/>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Han Solo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1299469598"/>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008223971"/>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85374922"/>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Boba Fett</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#08</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96" r="4796"/>
          <a:stretch>
            <a:fillRect/>
          </a:stretch>
        </p:blipFill>
        <p:spPr/>
      </p:pic>
    </p:spTree>
    <p:extLst>
      <p:ext uri="{BB962C8B-B14F-4D97-AF65-F5344CB8AC3E}">
        <p14:creationId xmlns:p14="http://schemas.microsoft.com/office/powerpoint/2010/main" val="655885349"/>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Boba Fett</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#08</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The classic Boba Fett figure. As featured in Star Wars episodes V and VI. The widely loved bounty hunter shown here is in his original green </a:t>
            </a:r>
            <a:r>
              <a:rPr lang="en-US" sz="1800" dirty="0" err="1">
                <a:latin typeface="Eras Demi ITC" panose="020B0805030504020804" pitchFamily="34" charset="0"/>
              </a:rPr>
              <a:t>M</a:t>
            </a:r>
            <a:r>
              <a:rPr lang="en-US" sz="1800" dirty="0" err="1" smtClean="0">
                <a:latin typeface="Eras Demi ITC" panose="020B0805030504020804" pitchFamily="34" charset="0"/>
              </a:rPr>
              <a:t>andalorian</a:t>
            </a:r>
            <a:r>
              <a:rPr lang="en-US" sz="1800" dirty="0" smtClean="0">
                <a:latin typeface="Eras Demi ITC" panose="020B0805030504020804" pitchFamily="34" charset="0"/>
              </a:rPr>
              <a:t> armor and is a great addition to any Star Wars fan’s collection.</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96" r="4796"/>
          <a:stretch>
            <a:fillRect/>
          </a:stretch>
        </p:blipFill>
        <p:spPr/>
      </p:pic>
      <p:graphicFrame>
        <p:nvGraphicFramePr>
          <p:cNvPr id="8" name="Table 7"/>
          <p:cNvGraphicFramePr>
            <a:graphicFrameLocks noGrp="1"/>
          </p:cNvGraphicFramePr>
          <p:nvPr>
            <p:extLst>
              <p:ext uri="{D42A27DB-BD31-4B8C-83A1-F6EECF244321}">
                <p14:modId xmlns:p14="http://schemas.microsoft.com/office/powerpoint/2010/main" val="4184444651"/>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Boba Fett</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2582227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182310762"/>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Boba Fett</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#08</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Standing at the average height of a pop, Boba Fett is a very simple, yet highly collectable figure. While only worth retail price on the market at $10, this is a highly popular figure. Boba Fett is a </a:t>
            </a:r>
            <a:r>
              <a:rPr lang="en-US" sz="1800" dirty="0" err="1" smtClean="0">
                <a:latin typeface="Eras Demi ITC" panose="020B0805030504020804" pitchFamily="34" charset="0"/>
              </a:rPr>
              <a:t>bobblehead</a:t>
            </a:r>
            <a:r>
              <a:rPr lang="en-US" sz="1800" dirty="0" smtClean="0">
                <a:latin typeface="Eras Demi ITC" panose="020B0805030504020804" pitchFamily="34" charset="0"/>
              </a:rPr>
              <a:t> in this rendition, and has a very smooth paintjob.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96" r="4796"/>
          <a:stretch>
            <a:fillRect/>
          </a:stretch>
        </p:blipFill>
        <p:spPr/>
      </p:pic>
      <p:graphicFrame>
        <p:nvGraphicFramePr>
          <p:cNvPr id="8" name="Table 7"/>
          <p:cNvGraphicFramePr>
            <a:graphicFrameLocks noGrp="1"/>
          </p:cNvGraphicFramePr>
          <p:nvPr>
            <p:extLst>
              <p:ext uri="{D42A27DB-BD31-4B8C-83A1-F6EECF244321}">
                <p14:modId xmlns:p14="http://schemas.microsoft.com/office/powerpoint/2010/main" val="2472933573"/>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Boba Fett</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2582227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1866880337"/>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BB-8</a:t>
            </a:r>
          </a:p>
        </p:txBody>
      </p:sp>
      <p:sp>
        <p:nvSpPr>
          <p:cNvPr id="6" name="Text Placeholder 5"/>
          <p:cNvSpPr>
            <a:spLocks noGrp="1"/>
          </p:cNvSpPr>
          <p:nvPr>
            <p:ph type="body" sz="half" idx="2"/>
          </p:nvPr>
        </p:nvSpPr>
        <p:spPr/>
        <p:txBody>
          <a:bodyPr>
            <a:normAutofit/>
          </a:bodyPr>
          <a:lstStyle/>
          <a:p>
            <a:pPr algn="ctr"/>
            <a:endParaRPr lang="en-US" sz="2400" dirty="0">
              <a:latin typeface="Eras Demi ITC" panose="020B0805030504020804" pitchFamily="34" charset="0"/>
            </a:endParaRP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13273" r="13273"/>
          <a:stretch>
            <a:fillRect/>
          </a:stretch>
        </p:blipFill>
        <p:spPr/>
      </p:pic>
    </p:spTree>
    <p:extLst>
      <p:ext uri="{BB962C8B-B14F-4D97-AF65-F5344CB8AC3E}">
        <p14:creationId xmlns:p14="http://schemas.microsoft.com/office/powerpoint/2010/main" val="64132280"/>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BB-8</a:t>
            </a:r>
          </a:p>
        </p:txBody>
      </p:sp>
      <p:sp>
        <p:nvSpPr>
          <p:cNvPr id="4" name="Text Placeholder 3"/>
          <p:cNvSpPr>
            <a:spLocks noGrp="1"/>
          </p:cNvSpPr>
          <p:nvPr>
            <p:ph type="body" sz="half" idx="2"/>
          </p:nvPr>
        </p:nvSpPr>
        <p:spPr/>
        <p:txBody>
          <a:bodyPr>
            <a:normAutofit/>
          </a:bodyPr>
          <a:lstStyle/>
          <a:p>
            <a:endParaRPr lang="en-US" sz="1800" dirty="0">
              <a:latin typeface="Eras Demi ITC" panose="020B0805030504020804" pitchFamily="34" charset="0"/>
            </a:endParaRP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Gold BB-8 is a perfect way to represent your love for the newer set of movies. It comes with a very nice display dome that fits nicely on a shelf. This </a:t>
            </a:r>
            <a:r>
              <a:rPr lang="en-US" sz="1800" dirty="0" err="1" smtClean="0">
                <a:latin typeface="Eras Demi ITC" panose="020B0805030504020804" pitchFamily="34" charset="0"/>
              </a:rPr>
              <a:t>bobblehead</a:t>
            </a:r>
            <a:r>
              <a:rPr lang="en-US" sz="1800" dirty="0" smtClean="0">
                <a:latin typeface="Eras Demi ITC" panose="020B0805030504020804" pitchFamily="34" charset="0"/>
              </a:rPr>
              <a:t> is a nice recreation of the lovable new droid from Star Wars Episode VII: The Force Awakens.</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13273" r="13273"/>
          <a:stretch>
            <a:fillRect/>
          </a:stretch>
        </p:blipFill>
        <p:spPr/>
      </p:pic>
      <p:graphicFrame>
        <p:nvGraphicFramePr>
          <p:cNvPr id="8" name="Table 7"/>
          <p:cNvGraphicFramePr>
            <a:graphicFrameLocks noGrp="1"/>
          </p:cNvGraphicFramePr>
          <p:nvPr>
            <p:extLst>
              <p:ext uri="{D42A27DB-BD31-4B8C-83A1-F6EECF244321}">
                <p14:modId xmlns:p14="http://schemas.microsoft.com/office/powerpoint/2010/main" val="3897827985"/>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BB-8</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2582227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932732677"/>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48108928"/>
              </p:ext>
            </p:extLst>
          </p:nvPr>
        </p:nvGraphicFramePr>
        <p:xfrm>
          <a:off x="0" y="0"/>
          <a:ext cx="12192000" cy="685800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742564498"/>
                    </a:ext>
                  </a:extLst>
                </a:gridCol>
                <a:gridCol w="4064000">
                  <a:extLst>
                    <a:ext uri="{9D8B030D-6E8A-4147-A177-3AD203B41FA5}">
                      <a16:colId xmlns:a16="http://schemas.microsoft.com/office/drawing/2014/main" val="2160039100"/>
                    </a:ext>
                  </a:extLst>
                </a:gridCol>
                <a:gridCol w="4064000">
                  <a:extLst>
                    <a:ext uri="{9D8B030D-6E8A-4147-A177-3AD203B41FA5}">
                      <a16:colId xmlns:a16="http://schemas.microsoft.com/office/drawing/2014/main" val="1891300579"/>
                    </a:ext>
                  </a:extLst>
                </a:gridCol>
              </a:tblGrid>
              <a:tr h="3429000">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531043287"/>
                  </a:ext>
                </a:extLst>
              </a:tr>
              <a:tr h="3429000">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58909676"/>
                  </a:ext>
                </a:extLst>
              </a:tr>
            </a:tbl>
          </a:graphicData>
        </a:graphic>
      </p:graphicFrame>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72379" cy="34290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9810" y="1"/>
            <a:ext cx="4072379" cy="34290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3337" y="-1"/>
            <a:ext cx="4072379" cy="342900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3" y="3429001"/>
            <a:ext cx="4072379" cy="342900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6668" y="3428999"/>
            <a:ext cx="4072379" cy="3429000"/>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9047" y="3429000"/>
            <a:ext cx="4072379" cy="3429000"/>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7212" y="2635182"/>
            <a:ext cx="1282046" cy="641023"/>
          </a:xfrm>
          <a:prstGeom prst="rect">
            <a:avLst/>
          </a:prstGeom>
        </p:spPr>
      </p:pic>
      <p:sp>
        <p:nvSpPr>
          <p:cNvPr id="16" name="TextBox 15"/>
          <p:cNvSpPr txBox="1"/>
          <p:nvPr/>
        </p:nvSpPr>
        <p:spPr>
          <a:xfrm>
            <a:off x="6956983" y="2629875"/>
            <a:ext cx="1055802" cy="707886"/>
          </a:xfrm>
          <a:prstGeom prst="rect">
            <a:avLst/>
          </a:prstGeom>
          <a:noFill/>
        </p:spPr>
        <p:txBody>
          <a:bodyPr wrap="square" rtlCol="0">
            <a:spAutoFit/>
          </a:bodyPr>
          <a:lstStyle/>
          <a:p>
            <a:r>
              <a:rPr lang="en-US" sz="2000" dirty="0">
                <a:latin typeface="Eras Bold ITC" panose="020B0907030504020204" pitchFamily="34" charset="0"/>
              </a:rPr>
              <a:t>Video Games</a:t>
            </a:r>
          </a:p>
        </p:txBody>
      </p:sp>
      <p:sp>
        <p:nvSpPr>
          <p:cNvPr id="18" name="TextBox 17"/>
          <p:cNvSpPr txBox="1"/>
          <p:nvPr/>
        </p:nvSpPr>
        <p:spPr>
          <a:xfrm>
            <a:off x="10897389" y="2783763"/>
            <a:ext cx="1175206" cy="400110"/>
          </a:xfrm>
          <a:prstGeom prst="rect">
            <a:avLst/>
          </a:prstGeom>
          <a:noFill/>
        </p:spPr>
        <p:txBody>
          <a:bodyPr wrap="square" rtlCol="0">
            <a:spAutoFit/>
          </a:bodyPr>
          <a:lstStyle/>
          <a:p>
            <a:r>
              <a:rPr lang="en-US" sz="2000" dirty="0">
                <a:latin typeface="Eras Bold ITC" panose="020B0907030504020204" pitchFamily="34" charset="0"/>
              </a:rPr>
              <a:t>Heroes</a:t>
            </a:r>
          </a:p>
        </p:txBody>
      </p:sp>
      <p:sp>
        <p:nvSpPr>
          <p:cNvPr id="19" name="TextBox 18"/>
          <p:cNvSpPr txBox="1"/>
          <p:nvPr/>
        </p:nvSpPr>
        <p:spPr>
          <a:xfrm>
            <a:off x="2809188" y="6257836"/>
            <a:ext cx="1150070" cy="400110"/>
          </a:xfrm>
          <a:prstGeom prst="rect">
            <a:avLst/>
          </a:prstGeom>
          <a:noFill/>
        </p:spPr>
        <p:txBody>
          <a:bodyPr wrap="square" rtlCol="0">
            <a:spAutoFit/>
          </a:bodyPr>
          <a:lstStyle/>
          <a:p>
            <a:r>
              <a:rPr lang="en-US" sz="2000" dirty="0">
                <a:latin typeface="Eras Bold ITC" panose="020B0907030504020204" pitchFamily="34" charset="0"/>
              </a:rPr>
              <a:t>People</a:t>
            </a:r>
          </a:p>
        </p:txBody>
      </p:sp>
      <p:sp>
        <p:nvSpPr>
          <p:cNvPr id="20" name="TextBox 19"/>
          <p:cNvSpPr txBox="1"/>
          <p:nvPr/>
        </p:nvSpPr>
        <p:spPr>
          <a:xfrm>
            <a:off x="6881567" y="6058873"/>
            <a:ext cx="1263190" cy="707886"/>
          </a:xfrm>
          <a:prstGeom prst="rect">
            <a:avLst/>
          </a:prstGeom>
          <a:noFill/>
        </p:spPr>
        <p:txBody>
          <a:bodyPr wrap="square" rtlCol="0">
            <a:spAutoFit/>
          </a:bodyPr>
          <a:lstStyle/>
          <a:p>
            <a:r>
              <a:rPr lang="en-US" sz="2000" dirty="0">
                <a:latin typeface="Eras Bold ITC" panose="020B0907030504020204" pitchFamily="34" charset="0"/>
              </a:rPr>
              <a:t>Movies/ Shows</a:t>
            </a:r>
          </a:p>
        </p:txBody>
      </p:sp>
      <p:sp>
        <p:nvSpPr>
          <p:cNvPr id="21" name="TextBox 20"/>
          <p:cNvSpPr txBox="1"/>
          <p:nvPr/>
        </p:nvSpPr>
        <p:spPr>
          <a:xfrm>
            <a:off x="10957091" y="6257836"/>
            <a:ext cx="1055802" cy="400110"/>
          </a:xfrm>
          <a:prstGeom prst="rect">
            <a:avLst/>
          </a:prstGeom>
          <a:noFill/>
        </p:spPr>
        <p:txBody>
          <a:bodyPr wrap="square" rtlCol="0">
            <a:spAutoFit/>
          </a:bodyPr>
          <a:lstStyle/>
          <a:p>
            <a:r>
              <a:rPr lang="en-US" sz="2000" dirty="0">
                <a:latin typeface="Eras Bold ITC" panose="020B0907030504020204" pitchFamily="34" charset="0"/>
              </a:rPr>
              <a:t>Books</a:t>
            </a:r>
          </a:p>
        </p:txBody>
      </p:sp>
      <p:pic>
        <p:nvPicPr>
          <p:cNvPr id="25" name="Picture 24">
            <a:hlinkClick r:id="rId5"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4059810" cy="3428998"/>
          </a:xfrm>
          <a:prstGeom prst="rect">
            <a:avLst/>
          </a:prstGeom>
        </p:spPr>
      </p:pic>
      <p:pic>
        <p:nvPicPr>
          <p:cNvPr id="26" name="Picture 25">
            <a:hlinkClick r:id="rId7"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075521" y="-10606"/>
            <a:ext cx="4059810" cy="3428998"/>
          </a:xfrm>
          <a:prstGeom prst="rect">
            <a:avLst/>
          </a:prstGeom>
          <a:ln>
            <a:noFill/>
          </a:ln>
        </p:spPr>
      </p:pic>
      <p:pic>
        <p:nvPicPr>
          <p:cNvPr id="27" name="Picture 26">
            <a:hlinkClick r:id="rId8"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119621" y="10608"/>
            <a:ext cx="4059810" cy="3428998"/>
          </a:xfrm>
          <a:prstGeom prst="rect">
            <a:avLst/>
          </a:prstGeom>
          <a:ln>
            <a:noFill/>
          </a:ln>
        </p:spPr>
      </p:pic>
      <p:pic>
        <p:nvPicPr>
          <p:cNvPr id="28" name="Picture 27">
            <a:hlinkClick r:id="rId9"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3439608"/>
            <a:ext cx="4059810" cy="3428998"/>
          </a:xfrm>
          <a:prstGeom prst="rect">
            <a:avLst/>
          </a:prstGeom>
          <a:ln>
            <a:noFill/>
          </a:ln>
        </p:spPr>
      </p:pic>
      <p:pic>
        <p:nvPicPr>
          <p:cNvPr id="29" name="Picture 28">
            <a:hlinkClick r:id="rId10"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056669" y="3434304"/>
            <a:ext cx="4059810" cy="3428998"/>
          </a:xfrm>
          <a:prstGeom prst="rect">
            <a:avLst/>
          </a:prstGeom>
          <a:ln>
            <a:noFill/>
          </a:ln>
        </p:spPr>
      </p:pic>
      <p:pic>
        <p:nvPicPr>
          <p:cNvPr id="30" name="Picture 29">
            <a:hlinkClick r:id="rId11"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129047" y="3444909"/>
            <a:ext cx="4059810" cy="3428998"/>
          </a:xfrm>
          <a:prstGeom prst="rect">
            <a:avLst/>
          </a:prstGeom>
          <a:ln>
            <a:noFill/>
          </a:ln>
        </p:spPr>
      </p:pic>
      <p:sp>
        <p:nvSpPr>
          <p:cNvPr id="4" name="Up Arrow 3">
            <a:hlinkClick r:id="rId12" action="ppaction://hlinksldjump"/>
          </p:cNvPr>
          <p:cNvSpPr/>
          <p:nvPr/>
        </p:nvSpPr>
        <p:spPr>
          <a:xfrm>
            <a:off x="10776030" y="120000"/>
            <a:ext cx="1296565" cy="808426"/>
          </a:xfrm>
          <a:prstGeom prst="upArrow">
            <a:avLst/>
          </a:prstGeom>
          <a:solidFill>
            <a:srgbClr val="FF0000"/>
          </a:solidFill>
          <a:ln>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dirty="0" smtClean="0">
                <a:latin typeface="Eras Demi ITC" panose="020B0805030504020804" pitchFamily="34" charset="0"/>
              </a:rPr>
              <a:t>Home</a:t>
            </a:r>
            <a:endParaRPr lang="en-US" sz="600" dirty="0">
              <a:latin typeface="Eras Demi ITC" panose="020B0805030504020804" pitchFamily="34" charset="0"/>
            </a:endParaRPr>
          </a:p>
        </p:txBody>
      </p:sp>
    </p:spTree>
    <p:extLst>
      <p:ext uri="{BB962C8B-B14F-4D97-AF65-F5344CB8AC3E}">
        <p14:creationId xmlns:p14="http://schemas.microsoft.com/office/powerpoint/2010/main" val="3336635718"/>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BB-8</a:t>
            </a:r>
          </a:p>
        </p:txBody>
      </p:sp>
      <p:sp>
        <p:nvSpPr>
          <p:cNvPr id="4" name="Text Placeholder 3"/>
          <p:cNvSpPr>
            <a:spLocks noGrp="1"/>
          </p:cNvSpPr>
          <p:nvPr>
            <p:ph type="body" sz="half" idx="2"/>
          </p:nvPr>
        </p:nvSpPr>
        <p:spPr/>
        <p:txBody>
          <a:bodyPr>
            <a:normAutofit/>
          </a:bodyPr>
          <a:lstStyle/>
          <a:p>
            <a:endParaRPr lang="en-US" sz="1800" dirty="0">
              <a:latin typeface="Eras Demi ITC" panose="020B0805030504020804" pitchFamily="34" charset="0"/>
            </a:endParaRP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Limited edition golden BB-8 exclusive to Hot Topic during the holiday season of 2016. It was a bit pricy then at $32.50, and it is only worth $25 now on the market. It is the only pop like it with the display dome, but not the only one with a gold finish. It is a </a:t>
            </a:r>
            <a:r>
              <a:rPr lang="en-US" sz="1800" dirty="0" err="1" smtClean="0">
                <a:latin typeface="Eras Demi ITC" panose="020B0805030504020804" pitchFamily="34" charset="0"/>
              </a:rPr>
              <a:t>bobblehead</a:t>
            </a:r>
            <a:r>
              <a:rPr lang="en-US" sz="1800" dirty="0" smtClean="0">
                <a:latin typeface="Eras Demi ITC" panose="020B0805030504020804" pitchFamily="34" charset="0"/>
              </a:rPr>
              <a:t> like the regular BB-8.</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13273" r="13273"/>
          <a:stretch>
            <a:fillRect/>
          </a:stretch>
        </p:blipFill>
        <p:spPr/>
      </p:pic>
      <p:graphicFrame>
        <p:nvGraphicFramePr>
          <p:cNvPr id="8" name="Table 7"/>
          <p:cNvGraphicFramePr>
            <a:graphicFrameLocks noGrp="1"/>
          </p:cNvGraphicFramePr>
          <p:nvPr>
            <p:extLst>
              <p:ext uri="{D42A27DB-BD31-4B8C-83A1-F6EECF244321}">
                <p14:modId xmlns:p14="http://schemas.microsoft.com/office/powerpoint/2010/main" val="3466955095"/>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BB-8</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2582227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327541065"/>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Psycho</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#45</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a:gsLst>
                    <a:gs pos="38000">
                      <a:srgbClr val="DD8F12"/>
                    </a:gs>
                    <a:gs pos="73000">
                      <a:srgbClr val="EDDC86"/>
                    </a:gs>
                  </a:gsLst>
                  <a:lin ang="5400000" scaled="1"/>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24" r="4724"/>
          <a:stretch>
            <a:fillRect/>
          </a:stretch>
        </p:blipFill>
        <p:spPr/>
      </p:pic>
    </p:spTree>
    <p:extLst>
      <p:ext uri="{BB962C8B-B14F-4D97-AF65-F5344CB8AC3E}">
        <p14:creationId xmlns:p14="http://schemas.microsoft.com/office/powerpoint/2010/main" val="2001645160"/>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Psycho</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#45</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The Psycho from the Borderlands series of video games. For anyone who likes the games, this is the iconic enemy on the cover of all the games so far. A very cool edition to a video game lover’s collection.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1245359111"/>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Psycho</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407442856"/>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smtClean="0">
                          <a:solidFill>
                            <a:schemeClr val="tx1"/>
                          </a:solidFill>
                          <a:latin typeface="Eras Demi ITC" panose="020B0805030504020804" pitchFamily="34" charset="0"/>
                        </a:rPr>
                        <a:t>Video Games</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334532518"/>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Psycho</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#45</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A vinyl figure that is very iconic in the video game world. The paint is very good on this figure, but it isn’t worth more than retail at $10. The eyes on this figure are very unique since they have a light blue color instead of the typical black.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1738825092"/>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Psycho</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522100943"/>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smtClean="0">
                          <a:solidFill>
                            <a:schemeClr val="tx1"/>
                          </a:solidFill>
                          <a:latin typeface="Eras Demi ITC" panose="020B0805030504020804" pitchFamily="34" charset="0"/>
                        </a:rPr>
                        <a:t>Video Games</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1524875005"/>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Space Marine</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#90</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24" r="4724"/>
          <a:stretch>
            <a:fillRect/>
          </a:stretch>
        </p:blipFill>
        <p:spPr/>
      </p:pic>
    </p:spTree>
    <p:extLst>
      <p:ext uri="{BB962C8B-B14F-4D97-AF65-F5344CB8AC3E}">
        <p14:creationId xmlns:p14="http://schemas.microsoft.com/office/powerpoint/2010/main" val="3944317271"/>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Space Marine</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#90</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The new Doom took the world by storm in 2016. It became one of the highest rated games of the year and was in my opinion the game of the year. The Space Marine aka Doom Marine can be known as the main character in the series and is very iconic in gaming history.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12" name="Table 11"/>
          <p:cNvGraphicFramePr>
            <a:graphicFrameLocks noGrp="1"/>
          </p:cNvGraphicFramePr>
          <p:nvPr>
            <p:extLst>
              <p:ext uri="{D42A27DB-BD31-4B8C-83A1-F6EECF244321}">
                <p14:modId xmlns:p14="http://schemas.microsoft.com/office/powerpoint/2010/main" val="118037886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smtClean="0">
                          <a:solidFill>
                            <a:schemeClr val="tx1"/>
                          </a:solidFill>
                          <a:latin typeface="Eras Demi ITC" panose="020B0805030504020804" pitchFamily="34" charset="0"/>
                        </a:rPr>
                        <a:t>Space Marine</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29353362"/>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smtClean="0">
                          <a:solidFill>
                            <a:schemeClr val="tx1"/>
                          </a:solidFill>
                          <a:latin typeface="Eras Demi ITC" panose="020B0805030504020804" pitchFamily="34" charset="0"/>
                        </a:rPr>
                        <a:t>Video Games</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57821248"/>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Space Marine</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#90</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Released in 2016 along with the game, this vinyl figure came in different colors that were exclusive to </a:t>
            </a:r>
            <a:r>
              <a:rPr lang="en-US" sz="1800" dirty="0" err="1">
                <a:latin typeface="Eras Demi ITC" panose="020B0805030504020804" pitchFamily="34" charset="0"/>
              </a:rPr>
              <a:t>G</a:t>
            </a:r>
            <a:r>
              <a:rPr lang="en-US" sz="1800" dirty="0" err="1" smtClean="0">
                <a:latin typeface="Eras Demi ITC" panose="020B0805030504020804" pitchFamily="34" charset="0"/>
              </a:rPr>
              <a:t>amestop</a:t>
            </a:r>
            <a:r>
              <a:rPr lang="en-US" sz="1800" dirty="0" smtClean="0">
                <a:latin typeface="Eras Demi ITC" panose="020B0805030504020804" pitchFamily="34" charset="0"/>
              </a:rPr>
              <a:t>. They were known as “Space Marine” under the green color and “Doom Marine” under the other colored armored figures. It isn’t worth more than retail price at $10.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991857465"/>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smtClean="0">
                          <a:solidFill>
                            <a:schemeClr val="tx1"/>
                          </a:solidFill>
                          <a:latin typeface="Eras Demi ITC" panose="020B0805030504020804" pitchFamily="34" charset="0"/>
                        </a:rPr>
                        <a:t>Space Marine</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280648479"/>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smtClean="0">
                          <a:solidFill>
                            <a:schemeClr val="tx1"/>
                          </a:solidFill>
                          <a:latin typeface="Eras Demi ITC" panose="020B0805030504020804" pitchFamily="34" charset="0"/>
                        </a:rPr>
                        <a:t>Video Games</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107983234"/>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Star-Lord</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#198</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88" r="4788"/>
          <a:stretch>
            <a:fillRect/>
          </a:stretch>
        </p:blipFill>
        <p:spPr/>
      </p:pic>
    </p:spTree>
    <p:extLst>
      <p:ext uri="{BB962C8B-B14F-4D97-AF65-F5344CB8AC3E}">
        <p14:creationId xmlns:p14="http://schemas.microsoft.com/office/powerpoint/2010/main" val="498380204"/>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Star-Lord</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#198</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Star-Lord from the Guardians of the Galaxy movies. This specific one is from the soon to be released Vol. 2. Played by Chris Pratt in the movie, they are known for the humor and good music in the movies. This figure features Star-Lord with his mask on, and his double weapons in hand.</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88" r="4788"/>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1808581368"/>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Star-Lord</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092921234"/>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Heroes</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735754134"/>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Star-Lord</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#198</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Very rare, limited chase edition Star-Lord from Guardians of the Galaxy Vol. 2. Since it is a chase edition, it is worth well over retail price at $30. The chase figures are very rare at the odds of about 1/36 or about a 2.78% for a retailer to receive one.</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88" r="4788"/>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4262374852"/>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Star-Lord</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25073614"/>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Heroes</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951999132"/>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0287" y="3432692"/>
            <a:ext cx="6111713" cy="3425308"/>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432692"/>
            <a:ext cx="6080287" cy="3425308"/>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0288" y="0"/>
            <a:ext cx="6111711" cy="3686076"/>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6080289" cy="3436070"/>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960782103"/>
              </p:ext>
            </p:extLst>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2777641109"/>
                    </a:ext>
                  </a:extLst>
                </a:gridCol>
                <a:gridCol w="6096000">
                  <a:extLst>
                    <a:ext uri="{9D8B030D-6E8A-4147-A177-3AD203B41FA5}">
                      <a16:colId xmlns:a16="http://schemas.microsoft.com/office/drawing/2014/main" val="3766516407"/>
                    </a:ext>
                  </a:extLst>
                </a:gridCol>
              </a:tblGrid>
              <a:tr h="3429000">
                <a:tc>
                  <a:txBody>
                    <a:bodyPr/>
                    <a:lstStyle/>
                    <a:p>
                      <a:endParaRPr lang="en-US" dirty="0"/>
                    </a:p>
                  </a:txBody>
                  <a:tcPr/>
                </a:tc>
                <a:tc>
                  <a:txBody>
                    <a:bodyPr/>
                    <a:lstStyle/>
                    <a:p>
                      <a:endParaRPr lang="en-US"/>
                    </a:p>
                  </a:txBody>
                  <a:tcPr/>
                </a:tc>
                <a:extLst>
                  <a:ext uri="{0D108BD9-81ED-4DB2-BD59-A6C34878D82A}">
                    <a16:rowId xmlns:a16="http://schemas.microsoft.com/office/drawing/2014/main" val="899168589"/>
                  </a:ext>
                </a:extLst>
              </a:tr>
              <a:tr h="3429000">
                <a:tc>
                  <a:txBody>
                    <a:bodyPr/>
                    <a:lstStyle/>
                    <a:p>
                      <a:endParaRPr lang="en-US"/>
                    </a:p>
                  </a:txBody>
                  <a:tcPr/>
                </a:tc>
                <a:tc>
                  <a:txBody>
                    <a:bodyPr/>
                    <a:lstStyle/>
                    <a:p>
                      <a:endParaRPr lang="en-US" dirty="0"/>
                    </a:p>
                  </a:txBody>
                  <a:tcPr/>
                </a:tc>
                <a:extLst>
                  <a:ext uri="{0D108BD9-81ED-4DB2-BD59-A6C34878D82A}">
                    <a16:rowId xmlns:a16="http://schemas.microsoft.com/office/drawing/2014/main" val="1860632756"/>
                  </a:ext>
                </a:extLst>
              </a:tr>
            </a:tbl>
          </a:graphicData>
        </a:graphic>
      </p:graphicFrame>
      <p:sp>
        <p:nvSpPr>
          <p:cNvPr id="3" name="TextBox 2"/>
          <p:cNvSpPr txBox="1"/>
          <p:nvPr/>
        </p:nvSpPr>
        <p:spPr>
          <a:xfrm>
            <a:off x="838987" y="2630078"/>
            <a:ext cx="4628559"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C-3PO</a:t>
            </a:r>
          </a:p>
        </p:txBody>
      </p:sp>
      <p:sp>
        <p:nvSpPr>
          <p:cNvPr id="4" name="TextBox 3"/>
          <p:cNvSpPr txBox="1"/>
          <p:nvPr/>
        </p:nvSpPr>
        <p:spPr>
          <a:xfrm>
            <a:off x="6515493" y="2137635"/>
            <a:ext cx="4628559" cy="1077218"/>
          </a:xfrm>
          <a:prstGeom prst="rect">
            <a:avLst/>
          </a:prstGeom>
          <a:noFill/>
        </p:spPr>
        <p:txBody>
          <a:bodyPr wrap="square" rtlCol="0">
            <a:spAutoFit/>
          </a:bodyPr>
          <a:lstStyle/>
          <a:p>
            <a:pPr algn="ctr"/>
            <a:r>
              <a:rPr lang="en-US" sz="3200" dirty="0" err="1">
                <a:ln>
                  <a:solidFill>
                    <a:schemeClr val="tx1"/>
                  </a:solidFill>
                </a:ln>
                <a:gradFill>
                  <a:gsLst>
                    <a:gs pos="38000">
                      <a:srgbClr val="DD8F12"/>
                    </a:gs>
                    <a:gs pos="73000">
                      <a:srgbClr val="EDDC86"/>
                    </a:gs>
                  </a:gsLst>
                  <a:lin ang="5400000" scaled="1"/>
                </a:gradFill>
                <a:latin typeface="Eras Bold ITC" panose="020B0907030504020204" pitchFamily="34" charset="0"/>
              </a:rPr>
              <a:t>Hoth</a:t>
            </a: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 Han Solo with </a:t>
            </a:r>
            <a:r>
              <a:rPr lang="en-US" sz="3200" dirty="0" err="1">
                <a:ln>
                  <a:solidFill>
                    <a:schemeClr val="tx1"/>
                  </a:solidFill>
                </a:ln>
                <a:gradFill>
                  <a:gsLst>
                    <a:gs pos="38000">
                      <a:srgbClr val="DD8F12"/>
                    </a:gs>
                    <a:gs pos="73000">
                      <a:srgbClr val="EDDC86"/>
                    </a:gs>
                  </a:gsLst>
                  <a:lin ang="5400000" scaled="1"/>
                </a:gradFill>
                <a:latin typeface="Eras Bold ITC" panose="020B0907030504020204" pitchFamily="34" charset="0"/>
              </a:rPr>
              <a:t>Tauntaun</a:t>
            </a:r>
            <a:endPar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endParaRPr>
          </a:p>
        </p:txBody>
      </p:sp>
      <p:sp>
        <p:nvSpPr>
          <p:cNvPr id="5" name="TextBox 4"/>
          <p:cNvSpPr txBox="1"/>
          <p:nvPr/>
        </p:nvSpPr>
        <p:spPr>
          <a:xfrm>
            <a:off x="838986" y="5949884"/>
            <a:ext cx="4628559"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Boba Fett</a:t>
            </a:r>
          </a:p>
        </p:txBody>
      </p:sp>
      <p:sp>
        <p:nvSpPr>
          <p:cNvPr id="6" name="TextBox 5"/>
          <p:cNvSpPr txBox="1"/>
          <p:nvPr/>
        </p:nvSpPr>
        <p:spPr>
          <a:xfrm>
            <a:off x="6515492" y="5949884"/>
            <a:ext cx="4628559"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BB-8</a:t>
            </a:r>
          </a:p>
        </p:txBody>
      </p:sp>
      <p:pic>
        <p:nvPicPr>
          <p:cNvPr id="7" name="Picture 6">
            <a:hlinkClick r:id="rId7"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102564" cy="3432692"/>
          </a:xfrm>
          <a:prstGeom prst="rect">
            <a:avLst/>
          </a:prstGeom>
        </p:spPr>
      </p:pic>
      <p:pic>
        <p:nvPicPr>
          <p:cNvPr id="13" name="Picture 12">
            <a:hlinkClick r:id="rId9"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102564" y="-3692"/>
            <a:ext cx="6102564" cy="3432692"/>
          </a:xfrm>
          <a:prstGeom prst="rect">
            <a:avLst/>
          </a:prstGeom>
        </p:spPr>
      </p:pic>
      <p:pic>
        <p:nvPicPr>
          <p:cNvPr id="8" name="Picture 7">
            <a:hlinkClick r:id="rId10"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3128" y="3432143"/>
            <a:ext cx="6093414" cy="3427545"/>
          </a:xfrm>
          <a:prstGeom prst="rect">
            <a:avLst/>
          </a:prstGeom>
        </p:spPr>
      </p:pic>
      <p:pic>
        <p:nvPicPr>
          <p:cNvPr id="9" name="Picture 8">
            <a:hlinkClick r:id="rId11"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80286" y="3432692"/>
            <a:ext cx="6124842" cy="3425308"/>
          </a:xfrm>
          <a:prstGeom prst="rect">
            <a:avLst/>
          </a:prstGeom>
        </p:spPr>
      </p:pic>
    </p:spTree>
    <p:extLst>
      <p:ext uri="{BB962C8B-B14F-4D97-AF65-F5344CB8AC3E}">
        <p14:creationId xmlns:p14="http://schemas.microsoft.com/office/powerpoint/2010/main" val="3516095323"/>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800" dirty="0" err="1">
                <a:latin typeface="Eras Demi ITC" panose="020B0805030504020804" pitchFamily="34" charset="0"/>
              </a:rPr>
              <a:t>Deathstroke</a:t>
            </a:r>
            <a:endParaRPr lang="en-US" sz="4800" dirty="0">
              <a:latin typeface="Eras Demi ITC" panose="020B0805030504020804" pitchFamily="34" charset="0"/>
            </a:endParaRP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#49</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t="10520" b="10520"/>
          <a:stretch>
            <a:fillRect/>
          </a:stretch>
        </p:blipFill>
        <p:spPr/>
      </p:pic>
    </p:spTree>
    <p:extLst>
      <p:ext uri="{BB962C8B-B14F-4D97-AF65-F5344CB8AC3E}">
        <p14:creationId xmlns:p14="http://schemas.microsoft.com/office/powerpoint/2010/main" val="2229437579"/>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err="1">
                <a:latin typeface="Eras Demi ITC" panose="020B0805030504020804" pitchFamily="34" charset="0"/>
              </a:rPr>
              <a:t>Deathstroke</a:t>
            </a:r>
            <a:endParaRPr lang="en-US" sz="48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#49</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Slade Wilson as </a:t>
            </a:r>
            <a:r>
              <a:rPr lang="en-US" sz="1800" dirty="0" err="1" smtClean="0">
                <a:latin typeface="Eras Demi ITC" panose="020B0805030504020804" pitchFamily="34" charset="0"/>
              </a:rPr>
              <a:t>Deathstroke</a:t>
            </a:r>
            <a:r>
              <a:rPr lang="en-US" sz="1800" dirty="0" smtClean="0">
                <a:latin typeface="Eras Demi ITC" panose="020B0805030504020804" pitchFamily="34" charset="0"/>
              </a:rPr>
              <a:t> is a vinyl figure who is from DC comics, and was featured in the television show Arrow, but first came from the Teen Titans comics. He was rated the 32</a:t>
            </a:r>
            <a:r>
              <a:rPr lang="en-US" sz="1800" baseline="30000" dirty="0" smtClean="0">
                <a:latin typeface="Eras Demi ITC" panose="020B0805030504020804" pitchFamily="34" charset="0"/>
              </a:rPr>
              <a:t>nd</a:t>
            </a:r>
            <a:r>
              <a:rPr lang="en-US" sz="1800" dirty="0" smtClean="0">
                <a:latin typeface="Eras Demi ITC" panose="020B0805030504020804" pitchFamily="34" charset="0"/>
              </a:rPr>
              <a:t> best super villain of all time by IGN.</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t="10520" b="10520"/>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2710172672"/>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err="1" smtClean="0">
                          <a:solidFill>
                            <a:schemeClr val="tx1"/>
                          </a:solidFill>
                          <a:latin typeface="Eras Demi ITC" panose="020B0805030504020804" pitchFamily="34" charset="0"/>
                        </a:rPr>
                        <a:t>Deathstroke</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581101839"/>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Heroes</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774911933"/>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err="1">
                <a:latin typeface="Eras Demi ITC" panose="020B0805030504020804" pitchFamily="34" charset="0"/>
              </a:rPr>
              <a:t>Deathstroke</a:t>
            </a:r>
            <a:endParaRPr lang="en-US" sz="48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#49</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A Previews Exclusive pop that has a very nice blue and orange metallic finish. This vinyl figure is very collectible due to the popularity of </a:t>
            </a:r>
            <a:r>
              <a:rPr lang="en-US" sz="1800" dirty="0" err="1" smtClean="0">
                <a:latin typeface="Eras Demi ITC" panose="020B0805030504020804" pitchFamily="34" charset="0"/>
              </a:rPr>
              <a:t>Deathstroke</a:t>
            </a:r>
            <a:r>
              <a:rPr lang="en-US" sz="1800" dirty="0" smtClean="0">
                <a:latin typeface="Eras Demi ITC" panose="020B0805030504020804" pitchFamily="34" charset="0"/>
              </a:rPr>
              <a:t> as a villain. Although it is an exclusive to Previews, it is not worth more than retail price at $10.</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t="10520" b="10520"/>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688293571"/>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err="1" smtClean="0">
                          <a:solidFill>
                            <a:schemeClr val="tx1"/>
                          </a:solidFill>
                          <a:latin typeface="Eras Demi ITC" panose="020B0805030504020804" pitchFamily="34" charset="0"/>
                        </a:rPr>
                        <a:t>Deathstroke</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361362240"/>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Heroes</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1542750301"/>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Slash</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#51</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804" r="4804"/>
          <a:stretch>
            <a:fillRect/>
          </a:stretch>
        </p:blipFill>
        <p:spPr/>
      </p:pic>
    </p:spTree>
    <p:extLst>
      <p:ext uri="{BB962C8B-B14F-4D97-AF65-F5344CB8AC3E}">
        <p14:creationId xmlns:p14="http://schemas.microsoft.com/office/powerpoint/2010/main" val="315799014"/>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Slash</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#51</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Best known for being the lead guitarist for the American band, Guns ‘n’ Roses, Slash is an amazing guitarist. Outfitted with his typical top hat, a cigarette in his mouth and his classic Gibson Les Paul.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804" r="480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219899586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Slash</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718376306"/>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People</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416665131"/>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Slash</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#51</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This vinyl figure was released in 2017 along with the other band members under the pop rocks category. The paint on them isn’t typically that well done, but overall it looks good. It is also worth a little bit over retail price at $13.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804" r="480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395739774"/>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Slash</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625653178"/>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People</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508784715"/>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Henrik </a:t>
            </a:r>
            <a:r>
              <a:rPr lang="en-US" sz="5400" dirty="0" err="1">
                <a:latin typeface="Eras Demi ITC" panose="020B0805030504020804" pitchFamily="34" charset="0"/>
              </a:rPr>
              <a:t>Lundqvist</a:t>
            </a:r>
            <a:endParaRPr lang="en-US" sz="5400" dirty="0">
              <a:latin typeface="Eras Demi ITC" panose="020B0805030504020804" pitchFamily="34" charset="0"/>
            </a:endParaRP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#04</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96" r="4796"/>
          <a:stretch>
            <a:fillRect/>
          </a:stretch>
        </p:blipFill>
        <p:spPr/>
      </p:pic>
    </p:spTree>
    <p:extLst>
      <p:ext uri="{BB962C8B-B14F-4D97-AF65-F5344CB8AC3E}">
        <p14:creationId xmlns:p14="http://schemas.microsoft.com/office/powerpoint/2010/main" val="1694130111"/>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Henrik </a:t>
            </a:r>
            <a:r>
              <a:rPr lang="en-US" sz="5400" dirty="0" err="1">
                <a:latin typeface="Eras Demi ITC" panose="020B0805030504020804" pitchFamily="34" charset="0"/>
              </a:rPr>
              <a:t>Lundqvist</a:t>
            </a:r>
            <a:endParaRPr lang="en-US" sz="54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#04</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The goaltender for the New York Rangers since the 2004-2005 NHL season. He was drafted 205</a:t>
            </a:r>
            <a:r>
              <a:rPr lang="en-US" sz="1800" baseline="30000" dirty="0" smtClean="0">
                <a:latin typeface="Eras Demi ITC" panose="020B0805030504020804" pitchFamily="34" charset="0"/>
              </a:rPr>
              <a:t>th</a:t>
            </a:r>
            <a:r>
              <a:rPr lang="en-US" sz="1800" dirty="0" smtClean="0">
                <a:latin typeface="Eras Demi ITC" panose="020B0805030504020804" pitchFamily="34" charset="0"/>
              </a:rPr>
              <a:t> overall by the Rangers in 2000. He is originally from Sweden and he has won a gold medal with the Swedish Olympic team, and has been to the Stanley Cup Finals before, but lost.</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96" r="4796"/>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523804578"/>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Henrik</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85441362"/>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People</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944602318"/>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Henrik </a:t>
            </a:r>
            <a:r>
              <a:rPr lang="en-US" sz="5400" dirty="0" err="1">
                <a:latin typeface="Eras Demi ITC" panose="020B0805030504020804" pitchFamily="34" charset="0"/>
              </a:rPr>
              <a:t>Lundqvist</a:t>
            </a:r>
            <a:endParaRPr lang="en-US" sz="54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#04</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Released in wave 1 of the NHL players series of vinyl figures in 2016. Now worth double retail price at $20. The </a:t>
            </a:r>
            <a:r>
              <a:rPr lang="en-US" sz="1800" dirty="0" err="1" smtClean="0">
                <a:latin typeface="Eras Demi ITC" panose="020B0805030504020804" pitchFamily="34" charset="0"/>
              </a:rPr>
              <a:t>holo</a:t>
            </a:r>
            <a:r>
              <a:rPr lang="en-US" sz="1800" dirty="0" smtClean="0">
                <a:latin typeface="Eras Demi ITC" panose="020B0805030504020804" pitchFamily="34" charset="0"/>
              </a:rPr>
              <a:t> sticker with the “officially licensed by the NHL” sticker on it is a nice touch to the box. The Rangers logo tops the box off with nice paint of red, white and blue.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96" r="4796"/>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36924962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Henrik</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57832915"/>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People</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1683226108"/>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Heffalump</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#256</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sp>
        <p:nvSpPr>
          <p:cNvPr id="12" name="Picture Placeholder 11"/>
          <p:cNvSpPr>
            <a:spLocks noGrp="1"/>
          </p:cNvSpPr>
          <p:nvPr>
            <p:ph type="pic" idx="1"/>
          </p:nvPr>
        </p:nvSpPr>
        <p:spPr/>
      </p:sp>
      <p:pic>
        <p:nvPicPr>
          <p:cNvPr id="13" name="Picture Placeholder 7"/>
          <p:cNvPicPr>
            <a:picLocks noChangeAspect="1"/>
          </p:cNvPicPr>
          <p:nvPr/>
        </p:nvPicPr>
        <p:blipFill>
          <a:blip r:embed="rId5">
            <a:extLst>
              <a:ext uri="{28A0092B-C50C-407E-A947-70E740481C1C}">
                <a14:useLocalDpi xmlns:a14="http://schemas.microsoft.com/office/drawing/2010/main" val="0"/>
              </a:ext>
            </a:extLst>
          </a:blip>
          <a:srcRect l="9052" r="9052"/>
          <a:stretch>
            <a:fillRect/>
          </a:stretch>
        </p:blipFill>
        <p:spPr>
          <a:xfrm>
            <a:off x="5183187" y="457200"/>
            <a:ext cx="6296235" cy="3346834"/>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83188" y="3804034"/>
            <a:ext cx="6296234" cy="2860429"/>
          </a:xfrm>
          <a:prstGeom prst="rect">
            <a:avLst/>
          </a:prstGeom>
        </p:spPr>
      </p:pic>
    </p:spTree>
    <p:extLst>
      <p:ext uri="{BB962C8B-B14F-4D97-AF65-F5344CB8AC3E}">
        <p14:creationId xmlns:p14="http://schemas.microsoft.com/office/powerpoint/2010/main" val="3559577369"/>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0"/>
            <a:ext cx="6096000" cy="6858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6099142" cy="6858000"/>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3996623293"/>
              </p:ext>
            </p:extLst>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518616598"/>
                    </a:ext>
                  </a:extLst>
                </a:gridCol>
                <a:gridCol w="6096000">
                  <a:extLst>
                    <a:ext uri="{9D8B030D-6E8A-4147-A177-3AD203B41FA5}">
                      <a16:colId xmlns:a16="http://schemas.microsoft.com/office/drawing/2014/main" val="3392733304"/>
                    </a:ext>
                  </a:extLst>
                </a:gridCol>
              </a:tblGrid>
              <a:tr h="68580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76493450"/>
                  </a:ext>
                </a:extLst>
              </a:tr>
            </a:tbl>
          </a:graphicData>
        </a:graphic>
      </p:graphicFrame>
      <p:sp>
        <p:nvSpPr>
          <p:cNvPr id="3" name="TextBox 2"/>
          <p:cNvSpPr txBox="1"/>
          <p:nvPr/>
        </p:nvSpPr>
        <p:spPr>
          <a:xfrm>
            <a:off x="1084082" y="5863472"/>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Psycho</a:t>
            </a:r>
          </a:p>
        </p:txBody>
      </p:sp>
      <p:sp>
        <p:nvSpPr>
          <p:cNvPr id="4" name="TextBox 3"/>
          <p:cNvSpPr txBox="1"/>
          <p:nvPr/>
        </p:nvSpPr>
        <p:spPr>
          <a:xfrm>
            <a:off x="7326198" y="5863471"/>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Space Marine</a:t>
            </a:r>
          </a:p>
        </p:txBody>
      </p:sp>
      <p:pic>
        <p:nvPicPr>
          <p:cNvPr id="5" name="Picture 4">
            <a:hlinkClick r:id="rId5"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096000" cy="6858000"/>
          </a:xfrm>
          <a:prstGeom prst="rect">
            <a:avLst/>
          </a:prstGeom>
        </p:spPr>
      </p:pic>
      <p:pic>
        <p:nvPicPr>
          <p:cNvPr id="7" name="Picture 6">
            <a:hlinkClick r:id="rId7"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95999" y="0"/>
            <a:ext cx="6097571" cy="6858000"/>
          </a:xfrm>
          <a:prstGeom prst="rect">
            <a:avLst/>
          </a:prstGeom>
        </p:spPr>
      </p:pic>
    </p:spTree>
    <p:extLst>
      <p:ext uri="{BB962C8B-B14F-4D97-AF65-F5344CB8AC3E}">
        <p14:creationId xmlns:p14="http://schemas.microsoft.com/office/powerpoint/2010/main" val="1080335394"/>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Heffalump</a:t>
            </a:r>
          </a:p>
        </p:txBody>
      </p:sp>
      <p:sp>
        <p:nvSpPr>
          <p:cNvPr id="4" name="Text Placeholder 3"/>
          <p:cNvSpPr>
            <a:spLocks noGrp="1"/>
          </p:cNvSpPr>
          <p:nvPr>
            <p:ph type="body" sz="half" idx="2"/>
          </p:nvPr>
        </p:nvSpPr>
        <p:spPr/>
        <p:txBody>
          <a:bodyPr>
            <a:normAutofit/>
          </a:bodyPr>
          <a:lstStyle/>
          <a:p>
            <a:pPr algn="ctr"/>
            <a:r>
              <a:rPr lang="en-US" sz="2400" dirty="0" smtClean="0">
                <a:latin typeface="Eras Demi ITC" panose="020B0805030504020804" pitchFamily="34" charset="0"/>
              </a:rPr>
              <a:t>#</a:t>
            </a:r>
            <a:r>
              <a:rPr lang="en-US" sz="2400" dirty="0">
                <a:latin typeface="Eras Demi ITC" panose="020B0805030504020804" pitchFamily="34" charset="0"/>
              </a:rPr>
              <a:t>256</a:t>
            </a:r>
          </a:p>
          <a:p>
            <a:r>
              <a:rPr lang="en-US" sz="2000" dirty="0" smtClean="0">
                <a:latin typeface="Eras Bold ITC" panose="020B0907030504020204" pitchFamily="34" charset="0"/>
              </a:rPr>
              <a:t>Simple Description</a:t>
            </a:r>
          </a:p>
          <a:p>
            <a:pPr>
              <a:lnSpc>
                <a:spcPct val="100000"/>
              </a:lnSpc>
            </a:pPr>
            <a:r>
              <a:rPr lang="en-US" sz="1800" dirty="0" smtClean="0">
                <a:latin typeface="Eras Demi ITC" panose="020B0805030504020804" pitchFamily="34" charset="0"/>
              </a:rPr>
              <a:t>From the classic stories and shows of Winnie the Pooh, the </a:t>
            </a:r>
            <a:r>
              <a:rPr lang="en-US" sz="1800" dirty="0" err="1" smtClean="0">
                <a:latin typeface="Eras Demi ITC" panose="020B0805030504020804" pitchFamily="34" charset="0"/>
              </a:rPr>
              <a:t>Heffalump</a:t>
            </a:r>
            <a:r>
              <a:rPr lang="en-US" sz="1800" dirty="0" smtClean="0">
                <a:latin typeface="Eras Demi ITC" panose="020B0805030504020804" pitchFamily="34" charset="0"/>
              </a:rPr>
              <a:t> first appeared in dreams in 1926. They were first animated from 1988-1991 and appeared in films in 2005. A classic character from a classic storybook.</a:t>
            </a:r>
          </a:p>
          <a:p>
            <a:endParaRPr lang="en-US" sz="2000" dirty="0" smtClean="0">
              <a:latin typeface="Eras Bold ITC" panose="020B0907030504020204" pitchFamily="34" charset="0"/>
            </a:endParaRPr>
          </a:p>
          <a:p>
            <a:endParaRPr lang="en-US" dirty="0">
              <a:latin typeface="Eras Demi ITC" panose="020B0805030504020804" pitchFamily="34" charset="0"/>
            </a:endParaRPr>
          </a:p>
        </p:txBody>
      </p:sp>
      <p:sp>
        <p:nvSpPr>
          <p:cNvPr id="6" name="Picture Placeholder 5"/>
          <p:cNvSpPr>
            <a:spLocks noGrp="1"/>
          </p:cNvSpPr>
          <p:nvPr>
            <p:ph type="pic" idx="1"/>
          </p:nvPr>
        </p:nvSpPr>
        <p:spPr/>
      </p:sp>
      <p:graphicFrame>
        <p:nvGraphicFramePr>
          <p:cNvPr id="9" name="Table 8"/>
          <p:cNvGraphicFramePr>
            <a:graphicFrameLocks noGrp="1"/>
          </p:cNvGraphicFramePr>
          <p:nvPr>
            <p:extLst>
              <p:ext uri="{D42A27DB-BD31-4B8C-83A1-F6EECF244321}">
                <p14:modId xmlns:p14="http://schemas.microsoft.com/office/powerpoint/2010/main" val="359594292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800" b="0" i="0" dirty="0">
                          <a:solidFill>
                            <a:schemeClr val="tx1"/>
                          </a:solidFill>
                          <a:latin typeface="Eras Demi ITC" panose="020B0805030504020804" pitchFamily="34" charset="0"/>
                        </a:rPr>
                        <a:t>Back to </a:t>
                      </a:r>
                      <a:r>
                        <a:rPr lang="en-US" sz="1800" b="0" i="0" dirty="0" err="1" smtClean="0">
                          <a:solidFill>
                            <a:schemeClr val="tx1"/>
                          </a:solidFill>
                          <a:latin typeface="Eras Demi ITC" panose="020B0805030504020804" pitchFamily="34" charset="0"/>
                        </a:rPr>
                        <a:t>Heffalump</a:t>
                      </a:r>
                      <a:endParaRPr lang="en-US" sz="18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563740913"/>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400" b="0" i="0" dirty="0">
                          <a:solidFill>
                            <a:schemeClr val="tx1"/>
                          </a:solidFill>
                          <a:latin typeface="Eras Demi ITC" panose="020B0805030504020804" pitchFamily="34" charset="0"/>
                        </a:rPr>
                        <a:t>Back to </a:t>
                      </a:r>
                      <a:r>
                        <a:rPr lang="en-US" sz="1400" b="0" i="0" dirty="0" smtClean="0">
                          <a:solidFill>
                            <a:schemeClr val="tx1"/>
                          </a:solidFill>
                          <a:latin typeface="Eras Demi ITC" panose="020B0805030504020804" pitchFamily="34" charset="0"/>
                        </a:rPr>
                        <a:t>Movies/Shows</a:t>
                      </a:r>
                      <a:endParaRPr lang="en-US" sz="14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3" name="Picture Placeholder 7"/>
          <p:cNvPicPr>
            <a:picLocks noChangeAspect="1"/>
          </p:cNvPicPr>
          <p:nvPr/>
        </p:nvPicPr>
        <p:blipFill>
          <a:blip r:embed="rId3">
            <a:extLst>
              <a:ext uri="{28A0092B-C50C-407E-A947-70E740481C1C}">
                <a14:useLocalDpi xmlns:a14="http://schemas.microsoft.com/office/drawing/2010/main" val="0"/>
              </a:ext>
            </a:extLst>
          </a:blip>
          <a:srcRect l="9052" r="9052"/>
          <a:stretch>
            <a:fillRect/>
          </a:stretch>
        </p:blipFill>
        <p:spPr>
          <a:xfrm>
            <a:off x="5183187" y="457200"/>
            <a:ext cx="6296235" cy="3346834"/>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88" y="3804034"/>
            <a:ext cx="6296234" cy="2860429"/>
          </a:xfrm>
          <a:prstGeom prst="rect">
            <a:avLst/>
          </a:prstGeom>
        </p:spPr>
      </p:pic>
      <p:pic>
        <p:nvPicPr>
          <p:cNvPr id="15" name="Picture 14">
            <a:hlinkClick r:id="rId5"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6" name="Picture 15">
            <a:hlinkClick r:id="rId7"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7" name="Picture 16">
            <a:hlinkClick r:id="rId8"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590612683"/>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Heffalump</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#256</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One is a limited chase edition and is all pink and purple, and the other is exclusive to Barnes and Noble which features a pink body with light blue stripes. Both are worth well over retail price at $32 and $20 respectively. Both of them give a welcome twist to the original color of the vinyl figure. </a:t>
            </a:r>
          </a:p>
          <a:p>
            <a:endParaRPr lang="en-US" sz="2000" dirty="0">
              <a:latin typeface="Eras Bold ITC" panose="020B0907030504020204" pitchFamily="34" charset="0"/>
            </a:endParaRPr>
          </a:p>
          <a:p>
            <a:endParaRPr lang="en-US" dirty="0">
              <a:latin typeface="Eras Demi ITC" panose="020B0805030504020804" pitchFamily="34" charset="0"/>
            </a:endParaRPr>
          </a:p>
        </p:txBody>
      </p:sp>
      <p:sp>
        <p:nvSpPr>
          <p:cNvPr id="6" name="Picture Placeholder 5"/>
          <p:cNvSpPr>
            <a:spLocks noGrp="1"/>
          </p:cNvSpPr>
          <p:nvPr>
            <p:ph type="pic" idx="1"/>
          </p:nvPr>
        </p:nvSpPr>
        <p:spPr/>
      </p:sp>
      <p:graphicFrame>
        <p:nvGraphicFramePr>
          <p:cNvPr id="9" name="Table 8"/>
          <p:cNvGraphicFramePr>
            <a:graphicFrameLocks noGrp="1"/>
          </p:cNvGraphicFramePr>
          <p:nvPr>
            <p:extLst>
              <p:ext uri="{D42A27DB-BD31-4B8C-83A1-F6EECF244321}">
                <p14:modId xmlns:p14="http://schemas.microsoft.com/office/powerpoint/2010/main" val="3903441811"/>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800" b="0" i="0" dirty="0">
                          <a:solidFill>
                            <a:schemeClr val="tx1"/>
                          </a:solidFill>
                          <a:latin typeface="Eras Demi ITC" panose="020B0805030504020804" pitchFamily="34" charset="0"/>
                        </a:rPr>
                        <a:t>Back to </a:t>
                      </a:r>
                      <a:r>
                        <a:rPr lang="en-US" sz="1800" b="0" i="0" dirty="0" err="1" smtClean="0">
                          <a:solidFill>
                            <a:schemeClr val="tx1"/>
                          </a:solidFill>
                          <a:latin typeface="Eras Demi ITC" panose="020B0805030504020804" pitchFamily="34" charset="0"/>
                        </a:rPr>
                        <a:t>Heffalump</a:t>
                      </a:r>
                      <a:endParaRPr lang="en-US" sz="18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4765278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400" b="0" i="0" dirty="0">
                          <a:solidFill>
                            <a:schemeClr val="tx1"/>
                          </a:solidFill>
                          <a:latin typeface="Eras Demi ITC" panose="020B0805030504020804" pitchFamily="34" charset="0"/>
                        </a:rPr>
                        <a:t>Back to </a:t>
                      </a:r>
                      <a:r>
                        <a:rPr lang="en-US" sz="1400" b="0" i="0" dirty="0" smtClean="0">
                          <a:solidFill>
                            <a:schemeClr val="tx1"/>
                          </a:solidFill>
                          <a:latin typeface="Eras Demi ITC" panose="020B0805030504020804" pitchFamily="34" charset="0"/>
                        </a:rPr>
                        <a:t>Movies/Shows</a:t>
                      </a:r>
                      <a:endParaRPr lang="en-US" sz="14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8" name="Picture Placeholder 7"/>
          <p:cNvPicPr>
            <a:picLocks noChangeAspect="1"/>
          </p:cNvPicPr>
          <p:nvPr/>
        </p:nvPicPr>
        <p:blipFill>
          <a:blip r:embed="rId3">
            <a:extLst>
              <a:ext uri="{28A0092B-C50C-407E-A947-70E740481C1C}">
                <a14:useLocalDpi xmlns:a14="http://schemas.microsoft.com/office/drawing/2010/main" val="0"/>
              </a:ext>
            </a:extLst>
          </a:blip>
          <a:srcRect l="9052" r="9052"/>
          <a:stretch>
            <a:fillRect/>
          </a:stretch>
        </p:blipFill>
        <p:spPr>
          <a:xfrm>
            <a:off x="5183187" y="457200"/>
            <a:ext cx="6296235" cy="3346834"/>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88" y="3804034"/>
            <a:ext cx="6296234" cy="2860429"/>
          </a:xfrm>
          <a:prstGeom prst="rect">
            <a:avLst/>
          </a:prstGeom>
        </p:spPr>
      </p:pic>
      <p:pic>
        <p:nvPicPr>
          <p:cNvPr id="13" name="Picture 12">
            <a:hlinkClick r:id="rId5"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4" name="Picture 13">
            <a:hlinkClick r:id="rId7"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5" name="Picture 14">
            <a:hlinkClick r:id="rId8"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298918790"/>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Woody</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#168</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24" r="4724"/>
          <a:stretch>
            <a:fillRect/>
          </a:stretch>
        </p:blipFill>
        <p:spPr/>
      </p:pic>
    </p:spTree>
    <p:extLst>
      <p:ext uri="{BB962C8B-B14F-4D97-AF65-F5344CB8AC3E}">
        <p14:creationId xmlns:p14="http://schemas.microsoft.com/office/powerpoint/2010/main" val="520243218"/>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Woody</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#168</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Woody is a classic Disney Pixar character from the 1995 animated film, Toy Story. Woody was the main character from the film and was a toy cowboy who would come to life along with his fellow toys in their owner’s bed room while he was away. The movies have gone on for 3 movies.</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2537168479"/>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
                      </a:r>
                      <a:br>
                        <a:rPr lang="en-US" sz="2000" b="0" i="0" dirty="0" smtClean="0">
                          <a:solidFill>
                            <a:schemeClr val="tx1"/>
                          </a:solidFill>
                          <a:latin typeface="Eras Demi ITC" panose="020B0805030504020804" pitchFamily="34" charset="0"/>
                        </a:rPr>
                      </a:br>
                      <a:r>
                        <a:rPr lang="en-US" sz="2000" b="0" i="0" dirty="0" smtClean="0">
                          <a:solidFill>
                            <a:schemeClr val="tx1"/>
                          </a:solidFill>
                          <a:latin typeface="Eras Demi ITC" panose="020B0805030504020804" pitchFamily="34" charset="0"/>
                        </a:rPr>
                        <a:t>Woody</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12409520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400" b="0" i="0" dirty="0">
                          <a:solidFill>
                            <a:schemeClr val="tx1"/>
                          </a:solidFill>
                          <a:latin typeface="Eras Demi ITC" panose="020B0805030504020804" pitchFamily="34" charset="0"/>
                        </a:rPr>
                        <a:t>Back to </a:t>
                      </a:r>
                      <a:r>
                        <a:rPr lang="en-US" sz="1400" b="0" i="0" dirty="0" smtClean="0">
                          <a:solidFill>
                            <a:schemeClr val="tx1"/>
                          </a:solidFill>
                          <a:latin typeface="Eras Demi ITC" panose="020B0805030504020804" pitchFamily="34" charset="0"/>
                        </a:rPr>
                        <a:t>Movies/Shows</a:t>
                      </a:r>
                      <a:endParaRPr lang="en-US" sz="14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347585422"/>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Woody</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#168</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This vinyl figure was released for the 20</a:t>
            </a:r>
            <a:r>
              <a:rPr lang="en-US" sz="1800" baseline="30000" dirty="0" smtClean="0">
                <a:latin typeface="Eras Demi ITC" panose="020B0805030504020804" pitchFamily="34" charset="0"/>
              </a:rPr>
              <a:t>th</a:t>
            </a:r>
            <a:r>
              <a:rPr lang="en-US" sz="1800" dirty="0" smtClean="0">
                <a:latin typeface="Eras Demi ITC" panose="020B0805030504020804" pitchFamily="34" charset="0"/>
              </a:rPr>
              <a:t> anniversary of Toy Story in 2015. It isn’t worth more than retail price at $10, but is very nostalgic for those who watched the Toy Story movies as kids.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741565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Woody</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51105710"/>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400" b="0" i="0" dirty="0">
                          <a:solidFill>
                            <a:schemeClr val="tx1"/>
                          </a:solidFill>
                          <a:latin typeface="Eras Demi ITC" panose="020B0805030504020804" pitchFamily="34" charset="0"/>
                        </a:rPr>
                        <a:t>Back to </a:t>
                      </a:r>
                      <a:r>
                        <a:rPr lang="en-US" sz="1400" b="0" i="0" dirty="0" smtClean="0">
                          <a:solidFill>
                            <a:schemeClr val="tx1"/>
                          </a:solidFill>
                          <a:latin typeface="Eras Demi ITC" panose="020B0805030504020804" pitchFamily="34" charset="0"/>
                        </a:rPr>
                        <a:t>Movies/Shows</a:t>
                      </a:r>
                      <a:endParaRPr lang="en-US" sz="14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293769198"/>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Cthulhu</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#03</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88" r="4788"/>
          <a:stretch>
            <a:fillRect/>
          </a:stretch>
        </p:blipFill>
        <p:spPr/>
      </p:pic>
    </p:spTree>
    <p:extLst>
      <p:ext uri="{BB962C8B-B14F-4D97-AF65-F5344CB8AC3E}">
        <p14:creationId xmlns:p14="http://schemas.microsoft.com/office/powerpoint/2010/main" val="1634212792"/>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Cthulhu</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#03</a:t>
            </a:r>
          </a:p>
          <a:p>
            <a:r>
              <a:rPr lang="en-US" sz="2000" dirty="0">
                <a:latin typeface="Eras Bold ITC" panose="020B0907030504020204" pitchFamily="34" charset="0"/>
              </a:rPr>
              <a:t>Simple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Cthulhu is the legendary monster said to be in the city of </a:t>
            </a:r>
            <a:r>
              <a:rPr lang="en-US" sz="1800" dirty="0" err="1" smtClean="0">
                <a:latin typeface="Eras Demi ITC" panose="020B0805030504020804" pitchFamily="34" charset="0"/>
              </a:rPr>
              <a:t>R’lyeh</a:t>
            </a:r>
            <a:r>
              <a:rPr lang="en-US" sz="1800" dirty="0" smtClean="0">
                <a:latin typeface="Eras Demi ITC" panose="020B0805030504020804" pitchFamily="34" charset="0"/>
              </a:rPr>
              <a:t> on the sunken continent of Mu. First appeared in a publication by H. P. Lovecraft called “The Call of Cthulhu.” It is described as a mix of octopus, human and dragon features.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88" r="4788"/>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59971507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Cthulhu</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021043698"/>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Books</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415391115"/>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Cthulhu</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#03</a:t>
            </a:r>
          </a:p>
          <a:p>
            <a:r>
              <a:rPr lang="en-US" sz="2000" dirty="0">
                <a:latin typeface="Eras Bold ITC" panose="020B0907030504020204" pitchFamily="34" charset="0"/>
              </a:rPr>
              <a:t>Collector </a:t>
            </a:r>
            <a:r>
              <a:rPr lang="en-US" sz="2000" dirty="0" smtClean="0">
                <a:latin typeface="Eras Bold ITC" panose="020B0907030504020204" pitchFamily="34" charset="0"/>
              </a:rPr>
              <a:t>Description</a:t>
            </a:r>
          </a:p>
          <a:p>
            <a:pPr>
              <a:lnSpc>
                <a:spcPct val="100000"/>
              </a:lnSpc>
            </a:pPr>
            <a:r>
              <a:rPr lang="en-US" sz="1800" dirty="0" smtClean="0">
                <a:latin typeface="Eras Demi ITC" panose="020B0805030504020804" pitchFamily="34" charset="0"/>
              </a:rPr>
              <a:t>The third vinyl figure to be under the category based on books, Cthulhu was released in 2015. It is a bit larger and heftier than many other pops due to the large amount of material needed to form it. As of now, it is not worth more than retail price at $10. </a:t>
            </a:r>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88" r="4788"/>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4160167553"/>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Cthulhu</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404801763"/>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r>
                        <a:rPr lang="en-US" sz="2000" b="0" i="0" dirty="0" smtClean="0">
                          <a:solidFill>
                            <a:schemeClr val="tx1"/>
                          </a:solidFill>
                          <a:latin typeface="Eras Demi ITC" panose="020B0805030504020804" pitchFamily="34" charset="0"/>
                        </a:rPr>
                        <a:t>Books</a:t>
                      </a:r>
                      <a:endParaRPr lang="en-US" sz="2000" b="0" i="0" dirty="0">
                        <a:solidFill>
                          <a:schemeClr val="tx1"/>
                        </a:solidFill>
                        <a:latin typeface="Eras Demi ITC" panose="020B0805030504020804" pitchFamily="34" charset="0"/>
                      </a:endParaRP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539353797"/>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a:hlinkClick r:id="rId3"/>
              </a:rPr>
              <a:t>http://www.poppriceguide.com/guide</a:t>
            </a:r>
            <a:r>
              <a:rPr lang="en-US" dirty="0" smtClean="0">
                <a:hlinkClick r:id="rId3"/>
              </a:rPr>
              <a:t>/</a:t>
            </a:r>
            <a:endParaRPr lang="en-US" dirty="0" smtClean="0"/>
          </a:p>
          <a:p>
            <a:r>
              <a:rPr lang="en-US" dirty="0">
                <a:hlinkClick r:id="rId4"/>
              </a:rPr>
              <a:t>https://www.wikipedia.org</a:t>
            </a:r>
            <a:r>
              <a:rPr lang="en-US" dirty="0" smtClean="0">
                <a:hlinkClick r:id="rId4"/>
              </a:rPr>
              <a:t>/</a:t>
            </a:r>
            <a:endParaRPr lang="en-US" dirty="0" smtClean="0"/>
          </a:p>
          <a:p>
            <a:r>
              <a:rPr lang="en-US" dirty="0">
                <a:hlinkClick r:id="rId5"/>
              </a:rPr>
              <a:t>http://</a:t>
            </a:r>
            <a:r>
              <a:rPr lang="en-US" dirty="0" smtClean="0">
                <a:hlinkClick r:id="rId5"/>
              </a:rPr>
              <a:t>www.ign.com/lists/top-100-comic-book-villains</a:t>
            </a:r>
            <a:endParaRPr lang="en-US" dirty="0" smtClean="0"/>
          </a:p>
          <a:p>
            <a:r>
              <a:rPr lang="en-US" dirty="0">
                <a:hlinkClick r:id="rId6"/>
              </a:rPr>
              <a:t>https://</a:t>
            </a:r>
            <a:r>
              <a:rPr lang="en-US" dirty="0" smtClean="0">
                <a:hlinkClick r:id="rId6"/>
              </a:rPr>
              <a:t>funko.com/collections/pop</a:t>
            </a:r>
            <a:endParaRPr lang="en-US" dirty="0" smtClean="0"/>
          </a:p>
          <a:p>
            <a:pPr marL="0" indent="0">
              <a:buNone/>
            </a:pPr>
            <a:endParaRPr lang="en-US" dirty="0"/>
          </a:p>
          <a:p>
            <a:endParaRPr lang="en-US" dirty="0"/>
          </a:p>
        </p:txBody>
      </p:sp>
    </p:spTree>
    <p:extLst>
      <p:ext uri="{BB962C8B-B14F-4D97-AF65-F5344CB8AC3E}">
        <p14:creationId xmlns:p14="http://schemas.microsoft.com/office/powerpoint/2010/main" val="1894113073"/>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0"/>
            <a:ext cx="6096000" cy="6858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
            <a:ext cx="6099142" cy="6858000"/>
          </a:xfrm>
          <a:prstGeom prst="rect">
            <a:avLst/>
          </a:prstGeom>
        </p:spPr>
      </p:pic>
      <p:graphicFrame>
        <p:nvGraphicFramePr>
          <p:cNvPr id="2" name="Table 1"/>
          <p:cNvGraphicFramePr>
            <a:graphicFrameLocks noGrp="1"/>
          </p:cNvGraphicFramePr>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518616598"/>
                    </a:ext>
                  </a:extLst>
                </a:gridCol>
                <a:gridCol w="6096000">
                  <a:extLst>
                    <a:ext uri="{9D8B030D-6E8A-4147-A177-3AD203B41FA5}">
                      <a16:colId xmlns:a16="http://schemas.microsoft.com/office/drawing/2014/main" val="3392733304"/>
                    </a:ext>
                  </a:extLst>
                </a:gridCol>
              </a:tblGrid>
              <a:tr h="68580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76493450"/>
                  </a:ext>
                </a:extLst>
              </a:tr>
            </a:tbl>
          </a:graphicData>
        </a:graphic>
      </p:graphicFrame>
      <p:sp>
        <p:nvSpPr>
          <p:cNvPr id="3" name="TextBox 2"/>
          <p:cNvSpPr txBox="1"/>
          <p:nvPr/>
        </p:nvSpPr>
        <p:spPr>
          <a:xfrm>
            <a:off x="1084082" y="5863472"/>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Star-Lord</a:t>
            </a:r>
          </a:p>
        </p:txBody>
      </p:sp>
      <p:sp>
        <p:nvSpPr>
          <p:cNvPr id="4" name="TextBox 3"/>
          <p:cNvSpPr txBox="1"/>
          <p:nvPr/>
        </p:nvSpPr>
        <p:spPr>
          <a:xfrm>
            <a:off x="7326198" y="5863471"/>
            <a:ext cx="3864990" cy="584775"/>
          </a:xfrm>
          <a:prstGeom prst="rect">
            <a:avLst/>
          </a:prstGeom>
          <a:noFill/>
        </p:spPr>
        <p:txBody>
          <a:bodyPr wrap="square" rtlCol="0">
            <a:spAutoFit/>
          </a:bodyPr>
          <a:lstStyle/>
          <a:p>
            <a:pPr algn="ctr"/>
            <a:r>
              <a:rPr lang="en-US" sz="3200" dirty="0" err="1">
                <a:ln>
                  <a:solidFill>
                    <a:schemeClr val="tx1"/>
                  </a:solidFill>
                </a:ln>
                <a:gradFill>
                  <a:gsLst>
                    <a:gs pos="38000">
                      <a:srgbClr val="DD8F12"/>
                    </a:gs>
                    <a:gs pos="73000">
                      <a:srgbClr val="EDDC86"/>
                    </a:gs>
                  </a:gsLst>
                  <a:lin ang="5400000" scaled="1"/>
                </a:gradFill>
                <a:latin typeface="Eras Bold ITC" panose="020B0907030504020204" pitchFamily="34" charset="0"/>
              </a:rPr>
              <a:t>Deathstroke</a:t>
            </a:r>
            <a:endPar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endParaRPr>
          </a:p>
        </p:txBody>
      </p:sp>
      <p:pic>
        <p:nvPicPr>
          <p:cNvPr id="5" name="Picture 4">
            <a:hlinkClick r:id="rId5"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096000" cy="6858000"/>
          </a:xfrm>
          <a:prstGeom prst="rect">
            <a:avLst/>
          </a:prstGeom>
        </p:spPr>
      </p:pic>
      <p:pic>
        <p:nvPicPr>
          <p:cNvPr id="7" name="Picture 6">
            <a:hlinkClick r:id="rId7"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96000" y="0"/>
            <a:ext cx="6096000" cy="6858000"/>
          </a:xfrm>
          <a:prstGeom prst="rect">
            <a:avLst/>
          </a:prstGeom>
        </p:spPr>
      </p:pic>
    </p:spTree>
    <p:extLst>
      <p:ext uri="{BB962C8B-B14F-4D97-AF65-F5344CB8AC3E}">
        <p14:creationId xmlns:p14="http://schemas.microsoft.com/office/powerpoint/2010/main" val="3185321792"/>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0"/>
            <a:ext cx="6096000" cy="6858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6117996" cy="6858000"/>
          </a:xfrm>
          <a:prstGeom prst="rect">
            <a:avLst/>
          </a:prstGeom>
        </p:spPr>
      </p:pic>
      <p:graphicFrame>
        <p:nvGraphicFramePr>
          <p:cNvPr id="2" name="Table 1"/>
          <p:cNvGraphicFramePr>
            <a:graphicFrameLocks noGrp="1"/>
          </p:cNvGraphicFramePr>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518616598"/>
                    </a:ext>
                  </a:extLst>
                </a:gridCol>
                <a:gridCol w="6096000">
                  <a:extLst>
                    <a:ext uri="{9D8B030D-6E8A-4147-A177-3AD203B41FA5}">
                      <a16:colId xmlns:a16="http://schemas.microsoft.com/office/drawing/2014/main" val="3392733304"/>
                    </a:ext>
                  </a:extLst>
                </a:gridCol>
              </a:tblGrid>
              <a:tr h="68580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76493450"/>
                  </a:ext>
                </a:extLst>
              </a:tr>
            </a:tbl>
          </a:graphicData>
        </a:graphic>
      </p:graphicFrame>
      <p:sp>
        <p:nvSpPr>
          <p:cNvPr id="3" name="TextBox 2"/>
          <p:cNvSpPr txBox="1"/>
          <p:nvPr/>
        </p:nvSpPr>
        <p:spPr>
          <a:xfrm>
            <a:off x="1084082" y="5863472"/>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Slash</a:t>
            </a:r>
          </a:p>
        </p:txBody>
      </p:sp>
      <p:sp>
        <p:nvSpPr>
          <p:cNvPr id="4" name="TextBox 3"/>
          <p:cNvSpPr txBox="1"/>
          <p:nvPr/>
        </p:nvSpPr>
        <p:spPr>
          <a:xfrm>
            <a:off x="7326198" y="5863471"/>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Henrik </a:t>
            </a:r>
            <a:r>
              <a:rPr lang="en-US" sz="3200" dirty="0" err="1">
                <a:ln>
                  <a:solidFill>
                    <a:schemeClr val="tx1"/>
                  </a:solidFill>
                </a:ln>
                <a:gradFill>
                  <a:gsLst>
                    <a:gs pos="38000">
                      <a:srgbClr val="DD8F12"/>
                    </a:gs>
                    <a:gs pos="73000">
                      <a:srgbClr val="EDDC86"/>
                    </a:gs>
                  </a:gsLst>
                  <a:lin ang="5400000" scaled="1"/>
                </a:gradFill>
                <a:latin typeface="Eras Bold ITC" panose="020B0907030504020204" pitchFamily="34" charset="0"/>
              </a:rPr>
              <a:t>Lundqvist</a:t>
            </a:r>
            <a:endPar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endParaRPr>
          </a:p>
        </p:txBody>
      </p:sp>
      <p:pic>
        <p:nvPicPr>
          <p:cNvPr id="5" name="Picture 4">
            <a:hlinkClick r:id="rId5"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096000" cy="6858000"/>
          </a:xfrm>
          <a:prstGeom prst="rect">
            <a:avLst/>
          </a:prstGeom>
        </p:spPr>
      </p:pic>
      <p:pic>
        <p:nvPicPr>
          <p:cNvPr id="7" name="Picture 6">
            <a:hlinkClick r:id="rId7"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96000" y="0"/>
            <a:ext cx="6106998" cy="6858000"/>
          </a:xfrm>
          <a:prstGeom prst="rect">
            <a:avLst/>
          </a:prstGeom>
        </p:spPr>
      </p:pic>
    </p:spTree>
    <p:extLst>
      <p:ext uri="{BB962C8B-B14F-4D97-AF65-F5344CB8AC3E}">
        <p14:creationId xmlns:p14="http://schemas.microsoft.com/office/powerpoint/2010/main" val="494319699"/>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03582871"/>
              </p:ext>
            </p:extLst>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518616598"/>
                    </a:ext>
                  </a:extLst>
                </a:gridCol>
                <a:gridCol w="6096000">
                  <a:extLst>
                    <a:ext uri="{9D8B030D-6E8A-4147-A177-3AD203B41FA5}">
                      <a16:colId xmlns:a16="http://schemas.microsoft.com/office/drawing/2014/main" val="3392733304"/>
                    </a:ext>
                  </a:extLst>
                </a:gridCol>
              </a:tblGrid>
              <a:tr h="6858000">
                <a:tc>
                  <a:txBody>
                    <a:bodyPr/>
                    <a:lstStyle/>
                    <a:p>
                      <a:endParaRPr lang="en-US" dirty="0"/>
                    </a:p>
                  </a:txBody>
                  <a:tcPr>
                    <a:pattFill prst="pct5">
                      <a:fgClr>
                        <a:schemeClr val="accent1"/>
                      </a:fgClr>
                      <a:bgClr>
                        <a:schemeClr val="bg1"/>
                      </a:bgClr>
                    </a:pattFill>
                  </a:tcPr>
                </a:tc>
                <a:tc>
                  <a:txBody>
                    <a:bodyPr/>
                    <a:lstStyle/>
                    <a:p>
                      <a:endParaRPr lang="en-US" dirty="0"/>
                    </a:p>
                  </a:txBody>
                  <a:tcPr>
                    <a:pattFill prst="pct5">
                      <a:fgClr>
                        <a:schemeClr val="accent1"/>
                      </a:fgClr>
                      <a:bgClr>
                        <a:schemeClr val="bg1"/>
                      </a:bgClr>
                    </a:pattFill>
                  </a:tcPr>
                </a:tc>
                <a:extLst>
                  <a:ext uri="{0D108BD9-81ED-4DB2-BD59-A6C34878D82A}">
                    <a16:rowId xmlns:a16="http://schemas.microsoft.com/office/drawing/2014/main" val="476493450"/>
                  </a:ext>
                </a:extLst>
              </a:tr>
            </a:tbl>
          </a:graphicData>
        </a:graphic>
      </p:graphicFrame>
      <p:pic>
        <p:nvPicPr>
          <p:cNvPr id="25" name="Picture 24"/>
          <p:cNvPicPr>
            <a:picLocks noChangeAspect="1"/>
          </p:cNvPicPr>
          <p:nvPr/>
        </p:nvPicPr>
        <p:blipFill>
          <a:blip r:embed="rId3">
            <a:extLst>
              <a:ext uri="{BEBA8EAE-BF5A-486C-A8C5-ECC9F3942E4B}">
                <a14:imgProps xmlns:a14="http://schemas.microsoft.com/office/drawing/2010/main">
                  <a14:imgLayer r:embed="rId4">
                    <a14:imgEffect>
                      <a14:backgroundRemoval t="5828" b="93473" l="1667" r="95500">
                        <a14:foregroundMark x1="21500" y1="18182" x2="21500" y2="18182"/>
                        <a14:foregroundMark x1="15333" y1="15152" x2="25000" y2="20979"/>
                        <a14:foregroundMark x1="21667" y1="50350" x2="24500" y2="64569"/>
                        <a14:foregroundMark x1="70333" y1="86946" x2="68167" y2="91608"/>
                        <a14:foregroundMark x1="77333" y1="85781" x2="79833" y2="92308"/>
                        <a14:foregroundMark x1="92167" y1="24242" x2="95500" y2="22145"/>
                        <a14:foregroundMark x1="74667" y1="63170" x2="74000" y2="70396"/>
                        <a14:foregroundMark x1="74000" y1="70396" x2="75000" y2="71795"/>
                        <a14:foregroundMark x1="72833" y1="64336" x2="69833" y2="84848"/>
                        <a14:foregroundMark x1="73333" y1="64336" x2="71000" y2="62005"/>
                        <a14:foregroundMark x1="26667" y1="20513" x2="20167" y2="24942"/>
                        <a14:foregroundMark x1="20167" y1="24942" x2="8500" y2="64103"/>
                        <a14:foregroundMark x1="8500" y1="64103" x2="8500" y2="71329"/>
                        <a14:foregroundMark x1="8500" y1="71329" x2="16667" y2="84382"/>
                        <a14:foregroundMark x1="16667" y1="84382" x2="18000" y2="84149"/>
                        <a14:foregroundMark x1="43667" y1="78089" x2="22500" y2="84615"/>
                        <a14:foregroundMark x1="22333" y1="81818" x2="15000" y2="78555"/>
                        <a14:foregroundMark x1="15000" y1="78555" x2="9500" y2="37063"/>
                        <a14:foregroundMark x1="9500" y1="37063" x2="9500" y2="14918"/>
                        <a14:foregroundMark x1="9500" y1="14918" x2="26000" y2="10490"/>
                        <a14:foregroundMark x1="26000" y1="10490" x2="33667" y2="14219"/>
                        <a14:foregroundMark x1="33667" y1="14219" x2="35833" y2="20979"/>
                        <a14:foregroundMark x1="35833" y1="20979" x2="24000" y2="27273"/>
                        <a14:foregroundMark x1="75833" y1="73660" x2="77333" y2="87179"/>
                        <a14:foregroundMark x1="5167" y1="13520" x2="2500" y2="68298"/>
                        <a14:foregroundMark x1="2500" y1="68298" x2="5333" y2="82051"/>
                        <a14:foregroundMark x1="33000" y1="7925" x2="42500" y2="20513"/>
                        <a14:foregroundMark x1="42500" y1="20513" x2="42833" y2="22378"/>
                        <a14:foregroundMark x1="10333" y1="91608" x2="17833" y2="89277"/>
                        <a14:foregroundMark x1="17833" y1="89277" x2="26500" y2="90210"/>
                        <a14:foregroundMark x1="26500" y1="90210" x2="33667" y2="86713"/>
                        <a14:foregroundMark x1="33667" y1="86713" x2="43167" y2="85315"/>
                        <a14:foregroundMark x1="11000" y1="93007" x2="2000" y2="79953"/>
                        <a14:foregroundMark x1="2000" y1="79953" x2="1833" y2="79021"/>
                        <a14:foregroundMark x1="6667" y1="87179" x2="9333" y2="93706"/>
                        <a14:foregroundMark x1="14833" y1="91375" x2="40167" y2="87413"/>
                        <a14:foregroundMark x1="40167" y1="87413" x2="46500" y2="83916"/>
                        <a14:foregroundMark x1="47167" y1="82051" x2="47000" y2="72494"/>
                        <a14:foregroundMark x1="45833" y1="26107" x2="43667" y2="18648"/>
                        <a14:foregroundMark x1="43667" y1="18648" x2="45167" y2="12121"/>
                        <a14:foregroundMark x1="47500" y1="24242" x2="46167" y2="13520"/>
                        <a14:foregroundMark x1="37000" y1="5828" x2="26333" y2="7925"/>
                        <a14:foregroundMark x1="38167" y1="6294" x2="42833" y2="12587"/>
                        <a14:foregroundMark x1="42833" y1="12587" x2="42833" y2="12587"/>
                        <a14:foregroundMark x1="73333" y1="37762" x2="73667" y2="54779"/>
                        <a14:foregroundMark x1="73667" y1="54779" x2="74667" y2="57110"/>
                        <a14:foregroundMark x1="87500" y1="62238" x2="88667" y2="63403"/>
                      </a14:backgroundRemoval>
                    </a14:imgEffect>
                  </a14:imgLayer>
                </a14:imgProps>
              </a:ext>
              <a:ext uri="{28A0092B-C50C-407E-A947-70E740481C1C}">
                <a14:useLocalDpi xmlns:a14="http://schemas.microsoft.com/office/drawing/2010/main" val="0"/>
              </a:ext>
            </a:extLst>
          </a:blip>
          <a:stretch>
            <a:fillRect/>
          </a:stretch>
        </p:blipFill>
        <p:spPr>
          <a:xfrm>
            <a:off x="6165130" y="51230"/>
            <a:ext cx="5957740" cy="6707789"/>
          </a:xfrm>
          <a:prstGeom prst="rect">
            <a:avLst/>
          </a:prstGeom>
        </p:spPr>
      </p:pic>
      <p:pic>
        <p:nvPicPr>
          <p:cNvPr id="23" name="Picture 22"/>
          <p:cNvPicPr>
            <a:picLocks noChangeAspect="1"/>
          </p:cNvPicPr>
          <p:nvPr/>
        </p:nvPicPr>
        <p:blipFill rotWithShape="1">
          <a:blip r:embed="rId5">
            <a:extLst>
              <a:ext uri="{28A0092B-C50C-407E-A947-70E740481C1C}">
                <a14:useLocalDpi xmlns:a14="http://schemas.microsoft.com/office/drawing/2010/main" val="0"/>
              </a:ext>
            </a:extLst>
          </a:blip>
          <a:srcRect r="54412"/>
          <a:stretch/>
        </p:blipFill>
        <p:spPr>
          <a:xfrm>
            <a:off x="2677214" y="1857080"/>
            <a:ext cx="3410931" cy="4835335"/>
          </a:xfrm>
          <a:prstGeom prst="rect">
            <a:avLst/>
          </a:prstGeom>
        </p:spPr>
      </p:pic>
      <p:sp>
        <p:nvSpPr>
          <p:cNvPr id="3" name="TextBox 2"/>
          <p:cNvSpPr txBox="1"/>
          <p:nvPr/>
        </p:nvSpPr>
        <p:spPr>
          <a:xfrm>
            <a:off x="1084082" y="5863472"/>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Heffalump</a:t>
            </a:r>
          </a:p>
        </p:txBody>
      </p:sp>
      <p:sp>
        <p:nvSpPr>
          <p:cNvPr id="4" name="TextBox 3"/>
          <p:cNvSpPr txBox="1"/>
          <p:nvPr/>
        </p:nvSpPr>
        <p:spPr>
          <a:xfrm>
            <a:off x="7326198" y="5863471"/>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Woody</a:t>
            </a:r>
          </a:p>
        </p:txBody>
      </p:sp>
      <p:pic>
        <p:nvPicPr>
          <p:cNvPr id="21" name="Picture 20"/>
          <p:cNvPicPr>
            <a:picLocks noChangeAspect="1"/>
          </p:cNvPicPr>
          <p:nvPr/>
        </p:nvPicPr>
        <p:blipFill rotWithShape="1">
          <a:blip r:embed="rId6">
            <a:extLst>
              <a:ext uri="{28A0092B-C50C-407E-A947-70E740481C1C}">
                <a14:useLocalDpi xmlns:a14="http://schemas.microsoft.com/office/drawing/2010/main" val="0"/>
              </a:ext>
            </a:extLst>
          </a:blip>
          <a:srcRect r="54185"/>
          <a:stretch/>
        </p:blipFill>
        <p:spPr>
          <a:xfrm>
            <a:off x="75416" y="51231"/>
            <a:ext cx="2684866" cy="3789575"/>
          </a:xfrm>
          <a:prstGeom prst="rect">
            <a:avLst/>
          </a:prstGeom>
        </p:spPr>
      </p:pic>
      <p:pic>
        <p:nvPicPr>
          <p:cNvPr id="5" name="Picture 4">
            <a:hlinkClick r:id="rId7"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088145" cy="6858000"/>
          </a:xfrm>
          <a:prstGeom prst="rect">
            <a:avLst/>
          </a:prstGeom>
        </p:spPr>
      </p:pic>
      <p:pic>
        <p:nvPicPr>
          <p:cNvPr id="6" name="Picture 5">
            <a:hlinkClick r:id="rId9"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88144" y="0"/>
            <a:ext cx="6103855" cy="6858000"/>
          </a:xfrm>
          <a:prstGeom prst="rect">
            <a:avLst/>
          </a:prstGeom>
        </p:spPr>
      </p:pic>
    </p:spTree>
    <p:extLst>
      <p:ext uri="{BB962C8B-B14F-4D97-AF65-F5344CB8AC3E}">
        <p14:creationId xmlns:p14="http://schemas.microsoft.com/office/powerpoint/2010/main" val="997592341"/>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3043" y="-622"/>
            <a:ext cx="9605913" cy="6858622"/>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3602969976"/>
              </p:ext>
            </p:extLst>
          </p:nvPr>
        </p:nvGraphicFramePr>
        <p:xfrm>
          <a:off x="0" y="0"/>
          <a:ext cx="12192000" cy="6858000"/>
        </p:xfrm>
        <a:graphic>
          <a:graphicData uri="http://schemas.openxmlformats.org/drawingml/2006/table">
            <a:tbl>
              <a:tblPr firstRow="1" bandRow="1">
                <a:tableStyleId>{5940675A-B579-460E-94D1-54222C63F5DA}</a:tableStyleId>
              </a:tblPr>
              <a:tblGrid>
                <a:gridCol w="12192000">
                  <a:extLst>
                    <a:ext uri="{9D8B030D-6E8A-4147-A177-3AD203B41FA5}">
                      <a16:colId xmlns:a16="http://schemas.microsoft.com/office/drawing/2014/main" val="773229512"/>
                    </a:ext>
                  </a:extLst>
                </a:gridCol>
              </a:tblGrid>
              <a:tr h="6858000">
                <a:tc>
                  <a:txBody>
                    <a:bodyPr/>
                    <a:lstStyle/>
                    <a:p>
                      <a:endParaRPr lang="en-US" dirty="0"/>
                    </a:p>
                  </a:txBody>
                  <a:tcPr/>
                </a:tc>
                <a:extLst>
                  <a:ext uri="{0D108BD9-81ED-4DB2-BD59-A6C34878D82A}">
                    <a16:rowId xmlns:a16="http://schemas.microsoft.com/office/drawing/2014/main" val="3505130866"/>
                  </a:ext>
                </a:extLst>
              </a:tr>
            </a:tbl>
          </a:graphicData>
        </a:graphic>
      </p:graphicFrame>
      <p:sp>
        <p:nvSpPr>
          <p:cNvPr id="3" name="TextBox 2"/>
          <p:cNvSpPr txBox="1"/>
          <p:nvPr/>
        </p:nvSpPr>
        <p:spPr>
          <a:xfrm>
            <a:off x="3390507" y="5986020"/>
            <a:ext cx="5410986" cy="646331"/>
          </a:xfrm>
          <a:prstGeom prst="rect">
            <a:avLst/>
          </a:prstGeom>
          <a:noFill/>
        </p:spPr>
        <p:txBody>
          <a:bodyPr wrap="square" rtlCol="0">
            <a:spAutoFit/>
          </a:bodyPr>
          <a:lstStyle/>
          <a:p>
            <a:pPr algn="ctr"/>
            <a:r>
              <a:rPr lang="en-US" sz="3600" dirty="0">
                <a:ln>
                  <a:solidFill>
                    <a:schemeClr val="tx1"/>
                  </a:solidFill>
                </a:ln>
                <a:gradFill>
                  <a:gsLst>
                    <a:gs pos="38000">
                      <a:srgbClr val="DD8F12"/>
                    </a:gs>
                    <a:gs pos="73000">
                      <a:srgbClr val="EDDC86"/>
                    </a:gs>
                  </a:gsLst>
                  <a:lin ang="5400000" scaled="1"/>
                </a:gradFill>
                <a:latin typeface="Eras Bold ITC" panose="020B0907030504020204" pitchFamily="34" charset="0"/>
              </a:rPr>
              <a:t>Cthulhu</a:t>
            </a:r>
            <a:endParaRPr lang="en-US" dirty="0">
              <a:ln>
                <a:solidFill>
                  <a:schemeClr val="tx1"/>
                </a:solidFill>
              </a:ln>
              <a:gradFill>
                <a:gsLst>
                  <a:gs pos="38000">
                    <a:srgbClr val="DD8F12"/>
                  </a:gs>
                  <a:gs pos="73000">
                    <a:srgbClr val="EDDC86"/>
                  </a:gs>
                </a:gsLst>
                <a:lin ang="5400000" scaled="1"/>
              </a:gradFill>
              <a:latin typeface="Eras Bold ITC" panose="020B0907030504020204" pitchFamily="34" charset="0"/>
            </a:endParaRPr>
          </a:p>
        </p:txBody>
      </p:sp>
      <p:pic>
        <p:nvPicPr>
          <p:cNvPr id="4" name="Picture 3">
            <a:hlinkClick r:id="rId4" action="ppaction://hlinksldjump"/>
          </p:cNvPr>
          <p:cNvPicPr>
            <a:picLocks noChangeAspect="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276303291"/>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C-3PO</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#13</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a:solidFill>
                    <a:schemeClr val="tx1"/>
                  </a:solidFill>
                </a:ln>
                <a:gradFill>
                  <a:gsLst>
                    <a:gs pos="38000">
                      <a:srgbClr val="DD8F12"/>
                    </a:gs>
                    <a:gs pos="73000">
                      <a:srgbClr val="EDDC86"/>
                    </a:gs>
                  </a:gsLst>
                  <a:lin ang="5400000" scaled="1"/>
                </a:gradFill>
                <a:latin typeface="Eras Bold ITC" panose="020B0907030504020204" pitchFamily="34" charset="0"/>
              </a:rPr>
              <a:t>Collector</a:t>
            </a:r>
            <a:r>
              <a:rPr lang="en-US" sz="2000" dirty="0">
                <a:ln>
                  <a:solidFill>
                    <a:schemeClr val="tx1"/>
                  </a:solidFill>
                </a:ln>
                <a:gradFill>
                  <a:gsLst>
                    <a:gs pos="62000">
                      <a:srgbClr val="E49D23"/>
                    </a:gs>
                    <a:gs pos="100000">
                      <a:srgbClr val="EDDC86"/>
                    </a:gs>
                  </a:gsLst>
                  <a:lin ang="5400000" scaled="1"/>
                </a:gradFill>
                <a:latin typeface="Eras Bold ITC" panose="020B0907030504020204" pitchFamily="34" charset="0"/>
              </a:rPr>
              <a:t>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5" name="Picture Placeholder 4"/>
          <p:cNvPicPr>
            <a:picLocks noGrp="1" noChangeAspect="1"/>
          </p:cNvPicPr>
          <p:nvPr>
            <p:ph type="pic" idx="1"/>
          </p:nvPr>
        </p:nvPicPr>
        <p:blipFill>
          <a:blip r:embed="rId5">
            <a:extLst>
              <a:ext uri="{28A0092B-C50C-407E-A947-70E740481C1C}">
                <a14:useLocalDpi xmlns:a14="http://schemas.microsoft.com/office/drawing/2010/main" val="0"/>
              </a:ext>
            </a:extLst>
          </a:blip>
          <a:srcRect l="2508" r="2508"/>
          <a:stretch>
            <a:fillRect/>
          </a:stretch>
        </p:blipFill>
        <p:spPr/>
      </p:pic>
    </p:spTree>
    <p:extLst>
      <p:ext uri="{BB962C8B-B14F-4D97-AF65-F5344CB8AC3E}">
        <p14:creationId xmlns:p14="http://schemas.microsoft.com/office/powerpoint/2010/main" val="571012341"/>
      </p:ext>
    </p:extLst>
  </p:cSld>
  <p:clrMapOvr>
    <a:masterClrMapping/>
  </p:clrMapOvr>
  <p:transition spd="med" advClick="0">
    <p:pull/>
    <p:sndAc>
      <p:stSnd>
        <p:snd r:embed="rId2" name="Blop-Mark_DiAngelo-79054334.wav"/>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Funko POP! prototype</Template>
  <TotalTime>739</TotalTime>
  <Words>1958</Words>
  <Application>Microsoft Office PowerPoint</Application>
  <PresentationFormat>Widescreen</PresentationFormat>
  <Paragraphs>262</Paragraphs>
  <Slides>48</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Arial</vt:lpstr>
      <vt:lpstr>Calibri</vt:lpstr>
      <vt:lpstr>Calibri Light</vt:lpstr>
      <vt:lpstr>Eras Bold ITC</vt:lpstr>
      <vt:lpstr>Eras Demi ITC</vt:lpstr>
      <vt:lpstr>Office Theme</vt:lpstr>
      <vt:lpstr>Funko POP! Collection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C-3PO</vt:lpstr>
      <vt:lpstr>C-3PO</vt:lpstr>
      <vt:lpstr>C-3PO</vt:lpstr>
      <vt:lpstr>Hoth Han Solo with Tauntaun</vt:lpstr>
      <vt:lpstr>Hoth Han Solo with Tauntaun</vt:lpstr>
      <vt:lpstr>Hoth Han Solo with Tauntaun</vt:lpstr>
      <vt:lpstr>Boba Fett</vt:lpstr>
      <vt:lpstr>Boba Fett</vt:lpstr>
      <vt:lpstr>Boba Fett</vt:lpstr>
      <vt:lpstr>BB-8</vt:lpstr>
      <vt:lpstr>BB-8</vt:lpstr>
      <vt:lpstr>BB-8</vt:lpstr>
      <vt:lpstr>Psycho</vt:lpstr>
      <vt:lpstr>Psycho</vt:lpstr>
      <vt:lpstr>Psycho</vt:lpstr>
      <vt:lpstr>Space Marine</vt:lpstr>
      <vt:lpstr>Space Marine</vt:lpstr>
      <vt:lpstr>Space Marine</vt:lpstr>
      <vt:lpstr>Star-Lord</vt:lpstr>
      <vt:lpstr>Star-Lord</vt:lpstr>
      <vt:lpstr>Star-Lord</vt:lpstr>
      <vt:lpstr>Deathstroke</vt:lpstr>
      <vt:lpstr>Deathstroke</vt:lpstr>
      <vt:lpstr>Deathstroke</vt:lpstr>
      <vt:lpstr>Slash</vt:lpstr>
      <vt:lpstr>Slash</vt:lpstr>
      <vt:lpstr>Slash</vt:lpstr>
      <vt:lpstr>Henrik Lundqvist</vt:lpstr>
      <vt:lpstr>Henrik Lundqvist</vt:lpstr>
      <vt:lpstr>Henrik Lundqvist</vt:lpstr>
      <vt:lpstr>Heffalump</vt:lpstr>
      <vt:lpstr>Heffalump</vt:lpstr>
      <vt:lpstr>Heffalump</vt:lpstr>
      <vt:lpstr>Woody</vt:lpstr>
      <vt:lpstr>Woody</vt:lpstr>
      <vt:lpstr>Woody</vt:lpstr>
      <vt:lpstr>Cthulhu</vt:lpstr>
      <vt:lpstr>Cthulhu</vt:lpstr>
      <vt:lpstr>Cthulhu</vt:lpstr>
      <vt:lpstr>Works Cited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Funko POP!</dc:title>
  <dc:creator>Thomas Buonocore</dc:creator>
  <cp:lastModifiedBy>Buonocore, Thomas</cp:lastModifiedBy>
  <cp:revision>173</cp:revision>
  <dcterms:created xsi:type="dcterms:W3CDTF">2017-04-17T23:08:56Z</dcterms:created>
  <dcterms:modified xsi:type="dcterms:W3CDTF">2017-04-18T22:53:42Z</dcterms:modified>
</cp:coreProperties>
</file>