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74" r:id="rId4"/>
    <p:sldId id="261" r:id="rId5"/>
    <p:sldId id="275" r:id="rId6"/>
    <p:sldId id="262" r:id="rId7"/>
    <p:sldId id="278" r:id="rId8"/>
    <p:sldId id="279" r:id="rId9"/>
    <p:sldId id="281" r:id="rId10"/>
    <p:sldId id="418" r:id="rId11"/>
    <p:sldId id="419" r:id="rId12"/>
    <p:sldId id="433" r:id="rId13"/>
    <p:sldId id="541" r:id="rId14"/>
    <p:sldId id="435" r:id="rId15"/>
    <p:sldId id="545" r:id="rId16"/>
    <p:sldId id="546" r:id="rId17"/>
    <p:sldId id="547" r:id="rId18"/>
    <p:sldId id="548" r:id="rId19"/>
    <p:sldId id="549" r:id="rId20"/>
    <p:sldId id="550" r:id="rId21"/>
    <p:sldId id="551" r:id="rId22"/>
    <p:sldId id="552" r:id="rId23"/>
    <p:sldId id="553" r:id="rId24"/>
    <p:sldId id="554" r:id="rId25"/>
    <p:sldId id="555" r:id="rId26"/>
    <p:sldId id="556" r:id="rId27"/>
    <p:sldId id="557" r:id="rId28"/>
    <p:sldId id="559" r:id="rId29"/>
    <p:sldId id="563" r:id="rId30"/>
    <p:sldId id="564" r:id="rId31"/>
    <p:sldId id="565" r:id="rId32"/>
    <p:sldId id="566" r:id="rId33"/>
    <p:sldId id="567" r:id="rId34"/>
    <p:sldId id="568" r:id="rId35"/>
    <p:sldId id="574" r:id="rId36"/>
    <p:sldId id="576" r:id="rId37"/>
    <p:sldId id="577" r:id="rId38"/>
    <p:sldId id="579" r:id="rId39"/>
    <p:sldId id="57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55" autoAdjust="0"/>
    <p:restoredTop sz="94660"/>
  </p:normalViewPr>
  <p:slideViewPr>
    <p:cSldViewPr snapToGrid="0">
      <p:cViewPr varScale="1">
        <p:scale>
          <a:sx n="85" d="100"/>
          <a:sy n="85" d="100"/>
        </p:scale>
        <p:origin x="59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2158671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41404852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5092608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2164725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36941153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17299831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16121855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31100014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10017685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23989033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B4C8D65-5489-4BEA-9D8C-8CE911392575}" type="datetimeFigureOut">
              <a:rPr lang="en-US" smtClean="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DC1E5FC-DB33-4DA3-B9D5-CDE5E06EE86B}" type="slidenum">
              <a:rPr lang="en-US" smtClean="0"/>
              <a:t>‹#›</a:t>
            </a:fld>
            <a:endParaRPr lang="en-US" dirty="0"/>
          </a:p>
        </p:txBody>
      </p:sp>
    </p:spTree>
    <p:extLst>
      <p:ext uri="{BB962C8B-B14F-4D97-AF65-F5344CB8AC3E}">
        <p14:creationId xmlns:p14="http://schemas.microsoft.com/office/powerpoint/2010/main" val="3016024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Impact" panose="020B0806030902050204" pitchFamily="34" charset="0"/>
              </a:defRPr>
            </a:lvl1pPr>
          </a:lstStyle>
          <a:p>
            <a:fld id="{CB4C8D65-5489-4BEA-9D8C-8CE911392575}" type="datetimeFigureOut">
              <a:rPr lang="en-US" smtClean="0"/>
              <a:pPr/>
              <a:t>4/27/2017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Impact" panose="020B080603090205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Impact" panose="020B0806030902050204" pitchFamily="34" charset="0"/>
              </a:defRPr>
            </a:lvl1pPr>
          </a:lstStyle>
          <a:p>
            <a:fld id="{ADC1E5FC-DB33-4DA3-B9D5-CDE5E06EE86B}" type="slidenum">
              <a:rPr lang="en-US" smtClean="0"/>
              <a:pPr/>
              <a:t>‹#›</a:t>
            </a:fld>
            <a:endParaRPr lang="en-US" dirty="0"/>
          </a:p>
        </p:txBody>
      </p:sp>
    </p:spTree>
    <p:extLst>
      <p:ext uri="{BB962C8B-B14F-4D97-AF65-F5344CB8AC3E}">
        <p14:creationId xmlns:p14="http://schemas.microsoft.com/office/powerpoint/2010/main" val="3723902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Impact" panose="020B080603090205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mpact" panose="020B080603090205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mpact" panose="020B080603090205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mpact" panose="020B080603090205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mpact" panose="020B080603090205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slide" Target="slide2.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image" Target="../media/image7.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8.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78280" y="0"/>
            <a:ext cx="9144000" cy="1333499"/>
          </a:xfrm>
        </p:spPr>
        <p:txBody>
          <a:bodyPr>
            <a:normAutofit/>
          </a:bodyPr>
          <a:lstStyle/>
          <a:p>
            <a:r>
              <a:rPr lang="en-US" sz="7200" dirty="0">
                <a:solidFill>
                  <a:schemeClr val="bg2"/>
                </a:solidFill>
                <a:latin typeface="Impact" panose="020B0806030902050204" pitchFamily="34" charset="0"/>
              </a:rPr>
              <a:t>FRINGE</a:t>
            </a:r>
            <a:endParaRPr lang="en-US" sz="3600" dirty="0">
              <a:solidFill>
                <a:schemeClr val="bg2"/>
              </a:solidFill>
              <a:latin typeface="Impact" panose="020B0806030902050204" pitchFamily="34" charset="0"/>
            </a:endParaRPr>
          </a:p>
        </p:txBody>
      </p:sp>
      <p:sp>
        <p:nvSpPr>
          <p:cNvPr id="3" name="Subtitle 2"/>
          <p:cNvSpPr>
            <a:spLocks noGrp="1"/>
          </p:cNvSpPr>
          <p:nvPr>
            <p:ph type="subTitle" idx="1"/>
          </p:nvPr>
        </p:nvSpPr>
        <p:spPr>
          <a:xfrm>
            <a:off x="1524000" y="5575300"/>
            <a:ext cx="9144000" cy="927100"/>
          </a:xfrm>
        </p:spPr>
        <p:txBody>
          <a:bodyPr>
            <a:normAutofit/>
          </a:bodyPr>
          <a:lstStyle/>
          <a:p>
            <a:r>
              <a:rPr lang="en-US" sz="4800" dirty="0">
                <a:solidFill>
                  <a:schemeClr val="bg2">
                    <a:lumMod val="75000"/>
                  </a:schemeClr>
                </a:solidFill>
                <a:latin typeface="Impact" panose="020B0806030902050204" pitchFamily="34" charset="0"/>
              </a:rPr>
              <a:t>CHOOSE YOUR OWN ADVENTURE</a:t>
            </a:r>
          </a:p>
        </p:txBody>
      </p:sp>
      <p:pic>
        <p:nvPicPr>
          <p:cNvPr id="4" name="Chopin_Nocturne_Op._48._No._1_new">
            <a:hlinkClick r:id="" action="ppaction://media"/>
          </p:cNvPr>
          <p:cNvPicPr>
            <a:picLocks noChangeAspect="1"/>
          </p:cNvPicPr>
          <p:nvPr>
            <a:audioFile r:link="rId1"/>
            <p:extLst>
              <p:ext uri="{DAA4B4D4-6D71-4841-9C94-3DE7FCFB9230}">
                <p14:media xmlns:p14="http://schemas.microsoft.com/office/powerpoint/2010/main" r:embed="rId2">
                  <p14:trim st="3990" end="208947"/>
                  <p14:fade in="500" out="500"/>
                </p14:media>
              </p:ext>
            </p:extLst>
          </p:nvPr>
        </p:nvPicPr>
        <p:blipFill>
          <a:blip r:embed="rId4"/>
          <a:stretch>
            <a:fillRect/>
          </a:stretch>
        </p:blipFill>
        <p:spPr>
          <a:xfrm>
            <a:off x="5791200" y="3124200"/>
            <a:ext cx="609600" cy="609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1751" y="1246110"/>
            <a:ext cx="7428497" cy="4329190"/>
          </a:xfrm>
          <a:prstGeom prst="rect">
            <a:avLst/>
          </a:prstGeom>
        </p:spPr>
      </p:pic>
      <p:sp>
        <p:nvSpPr>
          <p:cNvPr id="7" name="Pentagon 6">
            <a:hlinkClick r:id="rId6" action="ppaction://hlinksldjump"/>
          </p:cNvPr>
          <p:cNvSpPr/>
          <p:nvPr/>
        </p:nvSpPr>
        <p:spPr>
          <a:xfrm>
            <a:off x="5773833" y="625253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274529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ntagon 2">
            <a:hlinkClick r:id="rId2" action="ppaction://hlinksldjump"/>
          </p:cNvPr>
          <p:cNvSpPr/>
          <p:nvPr/>
        </p:nvSpPr>
        <p:spPr>
          <a:xfrm>
            <a:off x="7045543" y="6026576"/>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Rectangle 6"/>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Arriving at </a:t>
            </a:r>
            <a:r>
              <a:rPr lang="en-US" dirty="0" err="1">
                <a:latin typeface="Impact" panose="020B0806030902050204" pitchFamily="34" charset="0"/>
              </a:rPr>
              <a:t>Reidan</a:t>
            </a:r>
            <a:r>
              <a:rPr lang="en-US" dirty="0">
                <a:latin typeface="Impact" panose="020B0806030902050204" pitchFamily="34" charset="0"/>
              </a:rPr>
              <a:t> Lake you see David Robert Jones, He has opened the doorway and you can see the other universe. Walter takes a device out of his pocket and pushes the trigger… the doorway closes and David Robert jones is cut in half. Massive dynamic takes possession of the doorway and promises to keep it under lock and key. The Fringe Team has saved the day!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0795" y="502024"/>
            <a:ext cx="4594058" cy="2677332"/>
          </a:xfrm>
          <a:prstGeom prst="rect">
            <a:avLst/>
          </a:prstGeom>
        </p:spPr>
      </p:pic>
      <p:sp>
        <p:nvSpPr>
          <p:cNvPr id="5" name="TextBox 4"/>
          <p:cNvSpPr txBox="1"/>
          <p:nvPr/>
        </p:nvSpPr>
        <p:spPr>
          <a:xfrm>
            <a:off x="7562614" y="3910263"/>
            <a:ext cx="3790420" cy="1446550"/>
          </a:xfrm>
          <a:prstGeom prst="rect">
            <a:avLst/>
          </a:prstGeom>
          <a:noFill/>
        </p:spPr>
        <p:txBody>
          <a:bodyPr wrap="square" rtlCol="0">
            <a:spAutoFit/>
          </a:bodyPr>
          <a:lstStyle/>
          <a:p>
            <a:r>
              <a:rPr lang="en-US" sz="8800" dirty="0">
                <a:solidFill>
                  <a:schemeClr val="bg1"/>
                </a:solidFill>
                <a:latin typeface="Impact" panose="020B0806030902050204" pitchFamily="34" charset="0"/>
              </a:rPr>
              <a:t>THE END</a:t>
            </a:r>
          </a:p>
        </p:txBody>
      </p:sp>
    </p:spTree>
    <p:extLst>
      <p:ext uri="{BB962C8B-B14F-4D97-AF65-F5344CB8AC3E}">
        <p14:creationId xmlns:p14="http://schemas.microsoft.com/office/powerpoint/2010/main" val="4592497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630" y="0"/>
            <a:ext cx="9010992" cy="901099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7704" y="-1521995"/>
            <a:ext cx="11401612" cy="11401612"/>
          </a:xfrm>
          <a:prstGeom prst="rect">
            <a:avLst/>
          </a:prstGeom>
        </p:spPr>
      </p:pic>
      <p:sp>
        <p:nvSpPr>
          <p:cNvPr id="3" name="Pentagon 2">
            <a:hlinkClick r:id="rId4" action="ppaction://hlinksldjump"/>
          </p:cNvPr>
          <p:cNvSpPr/>
          <p:nvPr/>
        </p:nvSpPr>
        <p:spPr>
          <a:xfrm>
            <a:off x="6887498" y="6029086"/>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4" name="Rectangle 3"/>
          <p:cNvSpPr/>
          <p:nvPr/>
        </p:nvSpPr>
        <p:spPr>
          <a:xfrm>
            <a:off x="436282" y="50453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The Observer has gone back in time and erased peter, you now have no idea who Peter even was.</a:t>
            </a:r>
          </a:p>
        </p:txBody>
      </p:sp>
      <p:sp>
        <p:nvSpPr>
          <p:cNvPr id="2" name="Speech Bubble: Rectangle 1"/>
          <p:cNvSpPr/>
          <p:nvPr/>
        </p:nvSpPr>
        <p:spPr>
          <a:xfrm>
            <a:off x="7543800" y="830179"/>
            <a:ext cx="1648326" cy="1046747"/>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Peter Who?</a:t>
            </a:r>
            <a:r>
              <a:rPr lang="en-US" dirty="0">
                <a:latin typeface="Impact" panose="020B0806030902050204" pitchFamily="34" charset="0"/>
              </a:rPr>
              <a:t>?</a:t>
            </a:r>
          </a:p>
        </p:txBody>
      </p:sp>
    </p:spTree>
    <p:extLst>
      <p:ext uri="{BB962C8B-B14F-4D97-AF65-F5344CB8AC3E}">
        <p14:creationId xmlns:p14="http://schemas.microsoft.com/office/powerpoint/2010/main" val="26390009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250"/>
                                        <p:tgtEl>
                                          <p:spTgt spid="8"/>
                                        </p:tgtEl>
                                      </p:cBhvr>
                                    </p:animEffect>
                                    <p:set>
                                      <p:cBhvr>
                                        <p:cTn id="7" dur="1" fill="hold">
                                          <p:stCondLst>
                                            <p:cond delay="124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8685" y="889025"/>
            <a:ext cx="9010992" cy="901099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6144" y="1338942"/>
            <a:ext cx="8015136" cy="8015136"/>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3503" y="350453"/>
            <a:ext cx="9549564" cy="9549564"/>
          </a:xfrm>
          <a:prstGeom prst="rect">
            <a:avLst/>
          </a:prstGeom>
        </p:spPr>
      </p:pic>
      <p:sp>
        <p:nvSpPr>
          <p:cNvPr id="10" name="Pentagon 9">
            <a:hlinkClick r:id="rId6" action="ppaction://hlinksldjump"/>
          </p:cNvPr>
          <p:cNvSpPr/>
          <p:nvPr/>
        </p:nvSpPr>
        <p:spPr>
          <a:xfrm>
            <a:off x="11396682" y="615605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1" name="TextBox 10"/>
          <p:cNvSpPr txBox="1"/>
          <p:nvPr/>
        </p:nvSpPr>
        <p:spPr>
          <a:xfrm>
            <a:off x="11136085" y="5726309"/>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Let’s Go!</a:t>
            </a:r>
          </a:p>
        </p:txBody>
      </p:sp>
      <p:sp>
        <p:nvSpPr>
          <p:cNvPr id="4" name="Rectangular Callout 3"/>
          <p:cNvSpPr/>
          <p:nvPr/>
        </p:nvSpPr>
        <p:spPr>
          <a:xfrm>
            <a:off x="497072" y="263156"/>
            <a:ext cx="2743200" cy="1796143"/>
          </a:xfrm>
          <a:prstGeom prst="wedge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That was Broyles on the phone. There seems to have been some kind of wild animal attack </a:t>
            </a:r>
          </a:p>
        </p:txBody>
      </p:sp>
      <p:sp>
        <p:nvSpPr>
          <p:cNvPr id="3" name="Oval Callout 2"/>
          <p:cNvSpPr/>
          <p:nvPr/>
        </p:nvSpPr>
        <p:spPr>
          <a:xfrm>
            <a:off x="4401120" y="165184"/>
            <a:ext cx="3133999" cy="2415970"/>
          </a:xfrm>
          <a:prstGeom prst="wedgeEllipse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What kind of wild animal? I don’t understand how an animal attack would be considered a Fringe case, unless the animal was bigfoot, or Godzilla, which could never happen because they don’t exist.</a:t>
            </a:r>
          </a:p>
        </p:txBody>
      </p:sp>
      <p:sp>
        <p:nvSpPr>
          <p:cNvPr id="5" name="Rounded Rectangular Callout 4"/>
          <p:cNvSpPr/>
          <p:nvPr/>
        </p:nvSpPr>
        <p:spPr>
          <a:xfrm>
            <a:off x="8654143" y="263156"/>
            <a:ext cx="2481942" cy="2054742"/>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How do you know they don’t exist? You need to open your mind, have you ever tried LSD? I’m sure if colonel Broyles thinks this is a Fringe event there has to be a good reason.</a:t>
            </a:r>
          </a:p>
        </p:txBody>
      </p:sp>
    </p:spTree>
    <p:extLst>
      <p:ext uri="{BB962C8B-B14F-4D97-AF65-F5344CB8AC3E}">
        <p14:creationId xmlns:p14="http://schemas.microsoft.com/office/powerpoint/2010/main" val="411312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0 0 L 0.25 0 E" pathEditMode="relative" ptsTypes="">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 name="Rectangle 21"/>
          <p:cNvSpPr/>
          <p:nvPr/>
        </p:nvSpPr>
        <p:spPr>
          <a:xfrm>
            <a:off x="203200" y="795895"/>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The attack seems to have been caused by a combination of animals. The victim had an animal bite and claw marks from what looks like a tiger but also had the venom of a viper.</a:t>
            </a:r>
          </a:p>
        </p:txBody>
      </p:sp>
      <p:sp>
        <p:nvSpPr>
          <p:cNvPr id="23" name="Rectangle 22"/>
          <p:cNvSpPr/>
          <p:nvPr/>
        </p:nvSpPr>
        <p:spPr>
          <a:xfrm>
            <a:off x="8776116" y="3145077"/>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Walter wants to examine the bodies back at his Harvard lab, but first he wants to get a piece of rhubarb pie from the diner on the way back.</a:t>
            </a:r>
          </a:p>
        </p:txBody>
      </p:sp>
      <p:sp>
        <p:nvSpPr>
          <p:cNvPr id="24" name="Rectangle 23"/>
          <p:cNvSpPr/>
          <p:nvPr/>
        </p:nvSpPr>
        <p:spPr>
          <a:xfrm>
            <a:off x="4315794" y="320523"/>
            <a:ext cx="3229503" cy="216810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Walter thought back to his time working with Massive Dynamic’s CEO William Bell. He recalled working on animal hybridization. They combined the DNA of several animals, none of their experiments lived long.</a:t>
            </a:r>
          </a:p>
        </p:txBody>
      </p:sp>
      <p:sp>
        <p:nvSpPr>
          <p:cNvPr id="25" name="Rectangle 24"/>
          <p:cNvSpPr/>
          <p:nvPr/>
        </p:nvSpPr>
        <p:spPr>
          <a:xfrm>
            <a:off x="69323" y="3648926"/>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The car the victims were travelling in had food from a local fast food restaurant. That restaurant is close to a pharmaceutical testing facility.</a:t>
            </a:r>
          </a:p>
        </p:txBody>
      </p:sp>
      <p:sp>
        <p:nvSpPr>
          <p:cNvPr id="26" name="Rectangle 25"/>
          <p:cNvSpPr/>
          <p:nvPr/>
        </p:nvSpPr>
        <p:spPr>
          <a:xfrm>
            <a:off x="8607778" y="923397"/>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The tracks of the animal stopped suddenly about 100 yards from the scene.</a:t>
            </a:r>
          </a:p>
        </p:txBody>
      </p:sp>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3070" y="4212937"/>
            <a:ext cx="6443589" cy="6443589"/>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0583" y="5062039"/>
            <a:ext cx="5505772" cy="5505772"/>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22956" y="4722948"/>
            <a:ext cx="6110801" cy="6110801"/>
          </a:xfrm>
          <a:prstGeom prst="rect">
            <a:avLst/>
          </a:prstGeom>
        </p:spPr>
      </p:pic>
      <p:sp>
        <p:nvSpPr>
          <p:cNvPr id="9" name="Explosion 2 8"/>
          <p:cNvSpPr/>
          <p:nvPr/>
        </p:nvSpPr>
        <p:spPr>
          <a:xfrm>
            <a:off x="112641" y="5573038"/>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2" name="Explosion 2 11"/>
          <p:cNvSpPr/>
          <p:nvPr/>
        </p:nvSpPr>
        <p:spPr>
          <a:xfrm>
            <a:off x="4161472" y="3605787"/>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3" name="Explosion 2 12"/>
          <p:cNvSpPr/>
          <p:nvPr/>
        </p:nvSpPr>
        <p:spPr>
          <a:xfrm>
            <a:off x="2717614" y="1960747"/>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Explosion 2 13"/>
          <p:cNvSpPr/>
          <p:nvPr/>
        </p:nvSpPr>
        <p:spPr>
          <a:xfrm>
            <a:off x="6651157" y="2926337"/>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5" name="Explosion 2 14"/>
          <p:cNvSpPr/>
          <p:nvPr/>
        </p:nvSpPr>
        <p:spPr>
          <a:xfrm>
            <a:off x="9479038" y="5541511"/>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27" name="Pentagon 26">
            <a:hlinkClick r:id="rId6" action="ppaction://hlinksldjump"/>
          </p:cNvPr>
          <p:cNvSpPr/>
          <p:nvPr/>
        </p:nvSpPr>
        <p:spPr>
          <a:xfrm>
            <a:off x="9556307" y="6241570"/>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28" name="TextBox 27"/>
          <p:cNvSpPr txBox="1"/>
          <p:nvPr/>
        </p:nvSpPr>
        <p:spPr>
          <a:xfrm>
            <a:off x="10226888" y="6405920"/>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Back to the lab!</a:t>
            </a:r>
          </a:p>
        </p:txBody>
      </p:sp>
      <p:sp>
        <p:nvSpPr>
          <p:cNvPr id="2" name="TextBox 1"/>
          <p:cNvSpPr txBox="1"/>
          <p:nvPr/>
        </p:nvSpPr>
        <p:spPr>
          <a:xfrm>
            <a:off x="451262" y="0"/>
            <a:ext cx="2797195" cy="584775"/>
          </a:xfrm>
          <a:prstGeom prst="rect">
            <a:avLst/>
          </a:prstGeom>
          <a:noFill/>
        </p:spPr>
        <p:txBody>
          <a:bodyPr wrap="square" rtlCol="0">
            <a:spAutoFit/>
          </a:bodyPr>
          <a:lstStyle/>
          <a:p>
            <a:r>
              <a:rPr lang="en-US" sz="3200" dirty="0">
                <a:solidFill>
                  <a:schemeClr val="bg1"/>
                </a:solidFill>
                <a:latin typeface="Impact" panose="020B0806030902050204" pitchFamily="34" charset="0"/>
              </a:rPr>
              <a:t>FIND 5 CLUES</a:t>
            </a:r>
          </a:p>
        </p:txBody>
      </p:sp>
    </p:spTree>
    <p:extLst>
      <p:ext uri="{BB962C8B-B14F-4D97-AF65-F5344CB8AC3E}">
        <p14:creationId xmlns:p14="http://schemas.microsoft.com/office/powerpoint/2010/main" val="4031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 2.22222E-6 L 0 -0.25 " pathEditMode="relative" rAng="0" ptsTypes="AA">
                                      <p:cBhvr>
                                        <p:cTn id="6" dur="2000" fill="hold"/>
                                        <p:tgtEl>
                                          <p:spTgt spid="21"/>
                                        </p:tgtEl>
                                        <p:attrNameLst>
                                          <p:attrName>ppt_x</p:attrName>
                                          <p:attrName>ppt_y</p:attrName>
                                        </p:attrNameLst>
                                      </p:cBhvr>
                                      <p:rCtr x="0" y="-12500"/>
                                    </p:animMotion>
                                  </p:childTnLst>
                                </p:cTn>
                              </p:par>
                              <p:par>
                                <p:cTn id="7" presetID="64" presetClass="path" presetSubtype="0" accel="50000" decel="50000" fill="hold" nodeType="withEffect">
                                  <p:stCondLst>
                                    <p:cond delay="0"/>
                                  </p:stCondLst>
                                  <p:childTnLst>
                                    <p:animMotion origin="layout" path="M 3.95833E-6 -3.33333E-6 L 3.95833E-6 -0.25 " pathEditMode="relative" rAng="0" ptsTypes="AA">
                                      <p:cBhvr>
                                        <p:cTn id="8" dur="2000" fill="hold"/>
                                        <p:tgtEl>
                                          <p:spTgt spid="19"/>
                                        </p:tgtEl>
                                        <p:attrNameLst>
                                          <p:attrName>ppt_x</p:attrName>
                                          <p:attrName>ppt_y</p:attrName>
                                        </p:attrNameLst>
                                      </p:cBhvr>
                                      <p:rCtr x="0" y="-12500"/>
                                    </p:animMotion>
                                  </p:childTnLst>
                                </p:cTn>
                              </p:par>
                              <p:par>
                                <p:cTn id="9" presetID="64" presetClass="path" presetSubtype="0" accel="50000" decel="50000" fill="hold" nodeType="withEffect">
                                  <p:stCondLst>
                                    <p:cond delay="0"/>
                                  </p:stCondLst>
                                  <p:childTnLst>
                                    <p:animMotion origin="layout" path="M 6.25E-7 2.22222E-6 L 6.25E-7 -0.25 " pathEditMode="relative" rAng="0" ptsTypes="AA">
                                      <p:cBhvr>
                                        <p:cTn id="10" dur="2000" fill="hold"/>
                                        <p:tgtEl>
                                          <p:spTgt spid="20"/>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31" restart="whenNotActive" fill="hold" evtFilter="cancelBubble" nodeType="interactiveSeq">
                <p:stCondLst>
                  <p:cond evt="onClick" delay="0">
                    <p:tgtEl>
                      <p:spTgt spid="15"/>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2" grpId="0" animBg="1"/>
      <p:bldP spid="23" grpId="0" animBg="1"/>
      <p:bldP spid="24" grpId="0" animBg="1"/>
      <p:bldP spid="25"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0108" y="952686"/>
            <a:ext cx="9010992" cy="901099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2827" y="2355289"/>
            <a:ext cx="9549564" cy="9549564"/>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6144" y="1338942"/>
            <a:ext cx="8015136" cy="8015136"/>
          </a:xfrm>
          <a:prstGeom prst="rect">
            <a:avLst/>
          </a:prstGeom>
        </p:spPr>
      </p:pic>
      <p:sp>
        <p:nvSpPr>
          <p:cNvPr id="9" name="Pentagon 8">
            <a:hlinkClick r:id="rId6" action="ppaction://hlinksldjump"/>
          </p:cNvPr>
          <p:cNvSpPr/>
          <p:nvPr/>
        </p:nvSpPr>
        <p:spPr>
          <a:xfrm>
            <a:off x="11396682" y="615605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0" name="TextBox 9"/>
          <p:cNvSpPr txBox="1"/>
          <p:nvPr/>
        </p:nvSpPr>
        <p:spPr>
          <a:xfrm>
            <a:off x="11136085" y="5726309"/>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Let’s Go!</a:t>
            </a:r>
          </a:p>
        </p:txBody>
      </p:sp>
      <p:sp>
        <p:nvSpPr>
          <p:cNvPr id="4" name="Rectangular Callout 3"/>
          <p:cNvSpPr/>
          <p:nvPr/>
        </p:nvSpPr>
        <p:spPr>
          <a:xfrm>
            <a:off x="560867" y="342900"/>
            <a:ext cx="2743200" cy="1796143"/>
          </a:xfrm>
          <a:prstGeom prst="wedge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Do you think this could actually be one of your experiments Walter? Did you or Bell ever think of the consequences for your actions because there happens to be a maniac animal hybrid with your fingerprints over it terrorizing Boston tonight.</a:t>
            </a:r>
          </a:p>
        </p:txBody>
      </p:sp>
      <p:sp>
        <p:nvSpPr>
          <p:cNvPr id="3" name="Oval Callout 2"/>
          <p:cNvSpPr/>
          <p:nvPr/>
        </p:nvSpPr>
        <p:spPr>
          <a:xfrm>
            <a:off x="4433017" y="146958"/>
            <a:ext cx="2786743" cy="1992085"/>
          </a:xfrm>
          <a:prstGeom prst="wedgeEllipse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Hey, take it easy would you!? I understand that my father is to blame for many of the horrors we have seen but seriously…lay off.</a:t>
            </a:r>
          </a:p>
        </p:txBody>
      </p:sp>
      <p:sp>
        <p:nvSpPr>
          <p:cNvPr id="5" name="Rounded Rectangular Callout 4"/>
          <p:cNvSpPr/>
          <p:nvPr/>
        </p:nvSpPr>
        <p:spPr>
          <a:xfrm>
            <a:off x="8654143" y="644979"/>
            <a:ext cx="2481942" cy="1191984"/>
          </a:xfrm>
          <a:prstGeom prst="wedgeRoundRectCallout">
            <a:avLst>
              <a:gd name="adj1" fmla="val -20833"/>
              <a:gd name="adj2" fmla="val 99400"/>
              <a:gd name="adj3" fmla="val 1666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No Peter, She’s right…This is all my fault. I have to make this right.</a:t>
            </a:r>
          </a:p>
        </p:txBody>
      </p:sp>
    </p:spTree>
    <p:extLst>
      <p:ext uri="{BB962C8B-B14F-4D97-AF65-F5344CB8AC3E}">
        <p14:creationId xmlns:p14="http://schemas.microsoft.com/office/powerpoint/2010/main" val="38024724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path" presetSubtype="0" accel="50000" decel="50000" fill="hold" nodeType="withEffect">
                                  <p:stCondLst>
                                    <p:cond delay="0"/>
                                  </p:stCondLst>
                                  <p:childTnLst>
                                    <p:animMotion origin="layout" path="M 2.08333E-6 -3.33333E-6 L 0.125 -3.33333E-6 C 0.18099 -3.33333E-6 0.25 -0.06898 0.25 -0.125 L 0.25 -0.25 " pathEditMode="relative" rAng="0" ptsTypes="AAAA">
                                      <p:cBhvr>
                                        <p:cTn id="6" dur="2000" fill="hold"/>
                                        <p:tgtEl>
                                          <p:spTgt spid="7"/>
                                        </p:tgtEl>
                                        <p:attrNameLst>
                                          <p:attrName>ppt_x</p:attrName>
                                          <p:attrName>ppt_y</p:attrName>
                                        </p:attrNameLst>
                                      </p:cBhvr>
                                      <p:rCtr x="1250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to Massive Dynamic and ask Nina Sharp for any information on William Bell’s experiments with hybridization.</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to the fast food restaurant the victims visited on the night of the attack.</a:t>
            </a:r>
          </a:p>
        </p:txBody>
      </p:sp>
      <p:sp>
        <p:nvSpPr>
          <p:cNvPr id="6" name="Rectangle 5"/>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Impact" panose="020B0806030902050204" pitchFamily="34" charset="0"/>
              </a:rPr>
              <a:t>Walter is going to stay at the lab and see if he can pinpoint the DNA of any other animals. Peter and Olivia are going to follow a lead….</a:t>
            </a:r>
          </a:p>
        </p:txBody>
      </p:sp>
      <p:sp>
        <p:nvSpPr>
          <p:cNvPr id="8" name="Rectangle 7"/>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
        <p:nvSpPr>
          <p:cNvPr id="3" name="Pentagon 2">
            <a:hlinkClick r:id="rId2" action="ppaction://hlinksldjump"/>
          </p:cNvPr>
          <p:cNvSpPr/>
          <p:nvPr/>
        </p:nvSpPr>
        <p:spPr>
          <a:xfrm>
            <a:off x="7053060" y="273747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068944" y="444336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38454773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back to the lab with the name of the scientist and ask Walter if he knows him.</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Chase the Bald man Observing you and see what he knows.</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p:txBody>
      </p:sp>
      <p:sp>
        <p:nvSpPr>
          <p:cNvPr id="5" name="Pentagon 4">
            <a:hlinkClick r:id="rId2" action="ppaction://hlinksldjump"/>
          </p:cNvPr>
          <p:cNvSpPr/>
          <p:nvPr/>
        </p:nvSpPr>
        <p:spPr>
          <a:xfrm>
            <a:off x="7056236" y="419350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009613" y="2570684"/>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Impact" panose="020B0806030902050204" pitchFamily="34" charset="0"/>
              </a:rPr>
              <a:t>Nina is less than forthcoming with information. She does mention the name of a scientist, one you think Walter might know….as you are leaving, you spot a man standing outside watching you…. Observing you…</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24291153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to the testing facility</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to the restaurant.</a:t>
            </a:r>
          </a:p>
        </p:txBody>
      </p:sp>
      <p:sp>
        <p:nvSpPr>
          <p:cNvPr id="5" name="Pentagon 4">
            <a:hlinkClick r:id="rId2" action="ppaction://hlinksldjump"/>
          </p:cNvPr>
          <p:cNvSpPr/>
          <p:nvPr/>
        </p:nvSpPr>
        <p:spPr>
          <a:xfrm>
            <a:off x="7389628" y="271038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421526" y="453469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Impact" panose="020B0806030902050204" pitchFamily="34" charset="0"/>
              </a:rPr>
              <a:t>On your way to the fast food restaurant you spot the pharmaceutical testing center.</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11562415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Charge the observer so you can take him in for questioning.</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Allow him to finish what he was saying and let him leave without a struggle.</a:t>
            </a:r>
          </a:p>
        </p:txBody>
      </p:sp>
      <p:sp>
        <p:nvSpPr>
          <p:cNvPr id="5" name="Pentagon 4">
            <a:hlinkClick r:id="rId2" action="ppaction://hlinksldjump"/>
          </p:cNvPr>
          <p:cNvSpPr/>
          <p:nvPr/>
        </p:nvSpPr>
        <p:spPr>
          <a:xfrm>
            <a:off x="7040591" y="266522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6994517" y="419350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You chase the observer into a dark alley. He turns and looks at you turning his head side to side like a lizard does. You begin to ask him questions like “who are you?” and “Why were you watching me?” but as you ask your questions, he asks them right back at you, at the same exact time. Taken aback, you stop asking questions but you find even though you have stopped asking questions, he has not…. He is asking the questions in your mind…he is reading your mind.</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24977609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check out the testing facility.</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Stay at the lab and try to figure out what kind of beast we are dealing with here.</a:t>
            </a:r>
          </a:p>
        </p:txBody>
      </p:sp>
      <p:sp>
        <p:nvSpPr>
          <p:cNvPr id="5" name="Pentagon 4">
            <a:hlinkClick r:id="rId2" action="ppaction://hlinksldjump"/>
          </p:cNvPr>
          <p:cNvSpPr/>
          <p:nvPr/>
        </p:nvSpPr>
        <p:spPr>
          <a:xfrm>
            <a:off x="7105795" y="263841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053224" y="4101681"/>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Back at the lab, Walter recognized the name of the scientist. It was a scientist he had worked with before he shared a lab with William Bell. This scientist’s favorite topic of research was creating animal hybrids to be used as weapons. Upon searching this scientist’s name, you find that he rented space at a testing facility close to the scene of the accident. </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20553262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3" name="Flowchart: Multidocument 2">
            <a:hlinkClick r:id="rId3" action="ppaction://hlinksldjump"/>
          </p:cNvPr>
          <p:cNvSpPr/>
          <p:nvPr/>
        </p:nvSpPr>
        <p:spPr>
          <a:xfrm>
            <a:off x="6239436" y="2015123"/>
            <a:ext cx="5288971" cy="3887301"/>
          </a:xfrm>
          <a:prstGeom prst="flowChartMultidocument">
            <a:avLst/>
          </a:prstGeom>
          <a:solidFill>
            <a:schemeClr val="accent4">
              <a:lumMod val="60000"/>
              <a:lumOff val="40000"/>
            </a:schemeClr>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Times New Roman" panose="02020603050405020304" pitchFamily="18" charset="0"/>
                <a:cs typeface="Times New Roman" panose="02020603050405020304" pitchFamily="18" charset="0"/>
              </a:rPr>
              <a:t> Hybrid Hunt</a:t>
            </a:r>
          </a:p>
          <a:p>
            <a:pPr algn="ctr"/>
            <a:r>
              <a:rPr lang="en-US" sz="3600" dirty="0">
                <a:solidFill>
                  <a:srgbClr val="C00000"/>
                </a:solidFill>
                <a:latin typeface="Impact" panose="020B0806030902050204" pitchFamily="34" charset="0"/>
                <a:cs typeface="Times New Roman" panose="02020603050405020304" pitchFamily="18" charset="0"/>
              </a:rPr>
              <a:t>TOP SECRET</a:t>
            </a:r>
          </a:p>
          <a:p>
            <a:pPr algn="ctr"/>
            <a:endParaRPr lang="en-US" dirty="0">
              <a:latin typeface="Impact" panose="020B0806030902050204" pitchFamily="34" charset="0"/>
            </a:endParaRPr>
          </a:p>
        </p:txBody>
      </p:sp>
      <p:sp>
        <p:nvSpPr>
          <p:cNvPr id="6" name="Flowchart: Multidocument 5">
            <a:hlinkClick r:id="rId4" action="ppaction://hlinksldjump"/>
          </p:cNvPr>
          <p:cNvSpPr/>
          <p:nvPr/>
        </p:nvSpPr>
        <p:spPr>
          <a:xfrm>
            <a:off x="350938" y="2015124"/>
            <a:ext cx="5288971" cy="3887300"/>
          </a:xfrm>
          <a:prstGeom prst="flowChartMultidocument">
            <a:avLst/>
          </a:prstGeom>
          <a:solidFill>
            <a:schemeClr val="accent4">
              <a:lumMod val="60000"/>
              <a:lumOff val="40000"/>
            </a:schemeClr>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Times New Roman" panose="02020603050405020304" pitchFamily="18" charset="0"/>
                <a:cs typeface="Times New Roman" panose="02020603050405020304" pitchFamily="18" charset="0"/>
              </a:rPr>
              <a:t>The Other Side</a:t>
            </a:r>
          </a:p>
          <a:p>
            <a:pPr algn="ctr"/>
            <a:r>
              <a:rPr lang="en-US" sz="3600" dirty="0">
                <a:solidFill>
                  <a:srgbClr val="C00000"/>
                </a:solidFill>
                <a:latin typeface="Impact" panose="020B0806030902050204" pitchFamily="34" charset="0"/>
                <a:cs typeface="Times New Roman" panose="02020603050405020304" pitchFamily="18" charset="0"/>
              </a:rPr>
              <a:t>TOP SECRET</a:t>
            </a:r>
          </a:p>
          <a:p>
            <a:pPr algn="ctr"/>
            <a:endParaRPr lang="en-US" dirty="0">
              <a:latin typeface="Impact" panose="020B0806030902050204" pitchFamily="34" charset="0"/>
            </a:endParaRPr>
          </a:p>
        </p:txBody>
      </p:sp>
      <p:sp>
        <p:nvSpPr>
          <p:cNvPr id="2" name="TextBox 1"/>
          <p:cNvSpPr txBox="1"/>
          <p:nvPr/>
        </p:nvSpPr>
        <p:spPr>
          <a:xfrm>
            <a:off x="3908613" y="502021"/>
            <a:ext cx="4661647" cy="646331"/>
          </a:xfrm>
          <a:prstGeom prst="rect">
            <a:avLst/>
          </a:prstGeom>
          <a:noFill/>
        </p:spPr>
        <p:txBody>
          <a:bodyPr wrap="square" rtlCol="0">
            <a:spAutoFit/>
          </a:bodyPr>
          <a:lstStyle/>
          <a:p>
            <a:r>
              <a:rPr lang="en-US" sz="3600" dirty="0">
                <a:solidFill>
                  <a:schemeClr val="bg1"/>
                </a:solidFill>
                <a:latin typeface="Impact" panose="020B0806030902050204" pitchFamily="34" charset="0"/>
              </a:rPr>
              <a:t>CHOOSE AN ACTIVE CASE</a:t>
            </a:r>
          </a:p>
        </p:txBody>
      </p:sp>
    </p:spTree>
    <p:extLst>
      <p:ext uri="{BB962C8B-B14F-4D97-AF65-F5344CB8AC3E}">
        <p14:creationId xmlns:p14="http://schemas.microsoft.com/office/powerpoint/2010/main" val="9301999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Ask the lead scientist about the secure door.</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Thank the scientist for his time and tell him you might be in touch if you have other questions.</a:t>
            </a:r>
          </a:p>
        </p:txBody>
      </p:sp>
      <p:sp>
        <p:nvSpPr>
          <p:cNvPr id="5" name="Pentagon 4">
            <a:hlinkClick r:id="rId2" action="ppaction://hlinksldjump"/>
          </p:cNvPr>
          <p:cNvSpPr/>
          <p:nvPr/>
        </p:nvSpPr>
        <p:spPr>
          <a:xfrm>
            <a:off x="7421525" y="256814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421525" y="419350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Impact" panose="020B0806030902050204" pitchFamily="34" charset="0"/>
              </a:rPr>
              <a:t>You are welcomed into the testing center without issue. You are told that you can look around. You notice the walls are freshly painted, and there is a serious smell of bleach. You notice a room with a ridiculously secure, vault door.</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25260711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back to the scene of the accident where the animal attacked.</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on to the testing facility</a:t>
            </a:r>
          </a:p>
        </p:txBody>
      </p:sp>
      <p:sp>
        <p:nvSpPr>
          <p:cNvPr id="5" name="Pentagon 4">
            <a:hlinkClick r:id="rId2" action="ppaction://hlinksldjump"/>
          </p:cNvPr>
          <p:cNvSpPr/>
          <p:nvPr/>
        </p:nvSpPr>
        <p:spPr>
          <a:xfrm>
            <a:off x="7297796" y="4801274"/>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297795" y="2831256"/>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Peter an Olivia stop at the restaurant. They decide to take a moment and get a bite to eat. As Olivia looks around the room she remembers, there were three drink cups in the car….but only two victims. Where is the third victim. They decide to ask the staff if they had seen them the night before. Not only did they see them, one of the staff members KNEW them. Now they had a name for the third victim.</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11828651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back to the lab to see if Walter has made any progress.</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to the FBI headquarters and report your encounter with the Observer.</a:t>
            </a:r>
          </a:p>
        </p:txBody>
      </p:sp>
      <p:sp>
        <p:nvSpPr>
          <p:cNvPr id="5" name="Pentagon 4">
            <a:hlinkClick r:id="rId2" action="ppaction://hlinksldjump"/>
          </p:cNvPr>
          <p:cNvSpPr/>
          <p:nvPr/>
        </p:nvSpPr>
        <p:spPr>
          <a:xfrm>
            <a:off x="7113181" y="251762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113181" y="444336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The Observer finishes what he was saying… something about “the boy must live” and “Walter needs to send the Vacuum”. None of this makes any sense to you of course. The Observer vanishes in front of your eyes.</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30037549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back to FBI headquarters and inform Broyles that you are being followed by a bald man.</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Ask about the vault door</a:t>
            </a:r>
          </a:p>
          <a:p>
            <a:pPr algn="ctr"/>
            <a:endParaRPr lang="en-US" dirty="0">
              <a:latin typeface="Impact" panose="020B0806030902050204" pitchFamily="34" charset="0"/>
            </a:endParaRPr>
          </a:p>
          <a:p>
            <a:pPr algn="ctr"/>
            <a:endParaRPr lang="en-US" dirty="0">
              <a:latin typeface="Impact" panose="020B0806030902050204" pitchFamily="34" charset="0"/>
            </a:endParaRPr>
          </a:p>
        </p:txBody>
      </p:sp>
      <p:sp>
        <p:nvSpPr>
          <p:cNvPr id="5" name="Pentagon 4">
            <a:hlinkClick r:id="rId2" action="ppaction://hlinksldjump"/>
          </p:cNvPr>
          <p:cNvSpPr/>
          <p:nvPr/>
        </p:nvSpPr>
        <p:spPr>
          <a:xfrm>
            <a:off x="7389628" y="2529761"/>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389628" y="444336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You are welcomed into the testing center without issue. You are told that you can look around. You notice the walls are freshly painted, and there is a serious smell of bleach. You notice a room with a ridiculously secure, vault door. Out of the corner of your eye you see a bald man observing you…. That is a bit odd.</a:t>
            </a:r>
          </a:p>
          <a:p>
            <a:pPr algn="ctr"/>
            <a:endParaRPr lang="en-US" dirty="0">
              <a:latin typeface="Impact" panose="020B0806030902050204" pitchFamily="34" charset="0"/>
            </a:endParaRP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33729972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with Walter</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ask the man in the dark sedan why he has been following you.</a:t>
            </a:r>
          </a:p>
        </p:txBody>
      </p:sp>
      <p:sp>
        <p:nvSpPr>
          <p:cNvPr id="5" name="Pentagon 4">
            <a:hlinkClick r:id="rId2" action="ppaction://hlinksldjump"/>
          </p:cNvPr>
          <p:cNvSpPr/>
          <p:nvPr/>
        </p:nvSpPr>
        <p:spPr>
          <a:xfrm>
            <a:off x="6932428" y="440599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823382" y="293037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Once you get to Harvard, you realize someone has been following you. Back in the lab, Walter has figured out the beast’s origins. Walter expected it to be part spider, but since it is not, Walter is now convinced this is not his creation. He has procured 3 elephant guns with ammunition laced with a poison that will kill the creature. Once we can figure out where he is, we can finish this for good. </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37413538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Head back to the lab to retrieve Walter so you can properly track and kill this monster.</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You have your gun, and Peter who is every bit as smart as Walter, go back to the scene of the accident, you remember seeing a sewer opening there.</a:t>
            </a:r>
          </a:p>
        </p:txBody>
      </p:sp>
      <p:sp>
        <p:nvSpPr>
          <p:cNvPr id="5" name="Pentagon 4">
            <a:hlinkClick r:id="rId2" action="ppaction://hlinksldjump"/>
          </p:cNvPr>
          <p:cNvSpPr/>
          <p:nvPr/>
        </p:nvSpPr>
        <p:spPr>
          <a:xfrm>
            <a:off x="7113181" y="256565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113180" y="394363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In questioning the scientist further he divulges that his son and his friends are animal rights activists and most likely are the ones who broke into the lab the night before. They caused quite a scene, releasing many animals that were being tested on as well as one that was being stored at the request of another scientist. It was a horrible vicious monster. He believes that monster most likely killed his son. He believed the break in had to be covered up or the company they were working for would pull their funding….Massive Dynamic. Just then, your cell phone rings, It’s Walter… He claims that he knows how to find the beast. The beast has been using the sewers to move around undetected.</a:t>
            </a:r>
          </a:p>
          <a:p>
            <a:pPr algn="ctr"/>
            <a:endParaRPr lang="en-US" dirty="0">
              <a:latin typeface="Impact" panose="020B0806030902050204" pitchFamily="34" charset="0"/>
            </a:endParaRP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36773028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check out the playground</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Forget this mess, go get some strawberry milkshakes and bring one back to Walter.</a:t>
            </a:r>
          </a:p>
        </p:txBody>
      </p:sp>
      <p:sp>
        <p:nvSpPr>
          <p:cNvPr id="5" name="Pentagon 4">
            <a:hlinkClick r:id="rId2" action="ppaction://hlinksldjump"/>
          </p:cNvPr>
          <p:cNvSpPr/>
          <p:nvPr/>
        </p:nvSpPr>
        <p:spPr>
          <a:xfrm>
            <a:off x="7237228" y="2563796"/>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237228" y="419350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A boy at a local park reported seeing a monster in one of the slides on the playset. Broyles wants you to go check it out.</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482032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Probe the scientist about the missing victim.</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back to the LAB but first, stop for milkshakes… if you don’t go back with something sweet for Walter you may never hear the end of it.</a:t>
            </a:r>
          </a:p>
        </p:txBody>
      </p:sp>
      <p:sp>
        <p:nvSpPr>
          <p:cNvPr id="5" name="Pentagon 4">
            <a:hlinkClick r:id="rId2" action="ppaction://hlinksldjump"/>
          </p:cNvPr>
          <p:cNvSpPr/>
          <p:nvPr/>
        </p:nvSpPr>
        <p:spPr>
          <a:xfrm>
            <a:off x="7326128" y="419350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326127" y="2527370"/>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You are welcomed into the testing center without issue. You are told that you can look around. You notice the walls are freshly painted, and there is a serious smell of bleach. You notice a room with a ridiculously secure, vault door. You ask the lead scientist about the vault door and in doing so realize the last name of the scientist is the same as the last name of your missing victim.</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31934060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back to Massive Dynamic and strong arm Nina Sharp into giving you a confession.</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Take this information Back to Walter at the Lab.</a:t>
            </a:r>
          </a:p>
          <a:p>
            <a:pPr algn="ctr"/>
            <a:endParaRPr lang="en-US" dirty="0">
              <a:latin typeface="Impact" panose="020B0806030902050204" pitchFamily="34" charset="0"/>
            </a:endParaRPr>
          </a:p>
          <a:p>
            <a:pPr algn="ctr"/>
            <a:endParaRPr lang="en-US" dirty="0">
              <a:latin typeface="Impact" panose="020B0806030902050204" pitchFamily="34" charset="0"/>
            </a:endParaRPr>
          </a:p>
        </p:txBody>
      </p:sp>
      <p:sp>
        <p:nvSpPr>
          <p:cNvPr id="5" name="Pentagon 4">
            <a:hlinkClick r:id="rId2" action="ppaction://hlinksldjump"/>
          </p:cNvPr>
          <p:cNvSpPr/>
          <p:nvPr/>
        </p:nvSpPr>
        <p:spPr>
          <a:xfrm>
            <a:off x="7072128" y="4090450"/>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072128" y="263674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In questioning the scientist further he divulges that his son and his friends are animal rights activists and most likely are the ones who broke into the lab the night before. They caused quite a scene, releasing many animals that were being tested on as well as one that was being stored at the request of another scientist. It was a horrible vicious monster. He believes that monster most likely killed his son. He believed the break in had to be covered up or the company they were working for would pull their funding….Massive Dynamic.</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10603304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Trust Walter, he knows what he is doing.</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Walter is up to something, keep a close watch on him.</a:t>
            </a:r>
          </a:p>
        </p:txBody>
      </p:sp>
      <p:sp>
        <p:nvSpPr>
          <p:cNvPr id="5" name="Pentagon 4">
            <a:hlinkClick r:id="rId2" action="ppaction://hlinksldjump"/>
          </p:cNvPr>
          <p:cNvSpPr/>
          <p:nvPr/>
        </p:nvSpPr>
        <p:spPr>
          <a:xfrm>
            <a:off x="7170040" y="2483923"/>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145078" y="4297359"/>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2" name="Rectangle 11"/>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 Back in the lab, Walter has figured out the beast’s origins. Walter expected it to be part spider, but since it is not, Walter is now convinced this is not his creation. He has procured 3 elephant guns and a poison concoction of Walter’s making that will kill the creature, however he will not tell you how it needs to be administered. You go down to the sewers where the beast is…..</a:t>
            </a:r>
          </a:p>
          <a:p>
            <a:pPr algn="ctr"/>
            <a:endParaRPr lang="en-US" dirty="0">
              <a:latin typeface="Impact" panose="020B0806030902050204" pitchFamily="34" charset="0"/>
            </a:endParaRPr>
          </a:p>
        </p:txBody>
      </p:sp>
      <p:sp>
        <p:nvSpPr>
          <p:cNvPr id="13" name="Rectangle 12"/>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40923353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0108" y="952686"/>
            <a:ext cx="9010992" cy="9010992"/>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6764" y="342900"/>
            <a:ext cx="9549564" cy="9549564"/>
          </a:xfrm>
          <a:prstGeom prst="rect">
            <a:avLst/>
          </a:prstGeom>
        </p:spPr>
      </p:pic>
      <p:sp>
        <p:nvSpPr>
          <p:cNvPr id="5" name="Rounded Rectangular Callout 4"/>
          <p:cNvSpPr/>
          <p:nvPr/>
        </p:nvSpPr>
        <p:spPr>
          <a:xfrm>
            <a:off x="9038814" y="342900"/>
            <a:ext cx="2686340" cy="2874862"/>
          </a:xfrm>
          <a:prstGeom prst="wedgeRound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Not so Peter. Belly and I were working on sending objects through the fabric of the universe to the other side since the 80’s. We did however destroy the technology to open a window between worlds… Whoever has this tech may have stolen my plans from my filing system. I fear I am the reason for this man’s death.</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8814" y="1338942"/>
            <a:ext cx="8015136" cy="8015136"/>
          </a:xfrm>
          <a:prstGeom prst="rect">
            <a:avLst/>
          </a:prstGeom>
        </p:spPr>
      </p:pic>
      <p:sp>
        <p:nvSpPr>
          <p:cNvPr id="12" name="Pentagon 11">
            <a:hlinkClick r:id="rId6" action="ppaction://hlinksldjump"/>
          </p:cNvPr>
          <p:cNvSpPr/>
          <p:nvPr/>
        </p:nvSpPr>
        <p:spPr>
          <a:xfrm>
            <a:off x="11396682" y="615605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3" name="TextBox 12"/>
          <p:cNvSpPr txBox="1"/>
          <p:nvPr/>
        </p:nvSpPr>
        <p:spPr>
          <a:xfrm>
            <a:off x="11136085" y="5726309"/>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Let’s Go!</a:t>
            </a:r>
          </a:p>
        </p:txBody>
      </p:sp>
      <p:sp>
        <p:nvSpPr>
          <p:cNvPr id="4" name="Rectangular Callout 3"/>
          <p:cNvSpPr/>
          <p:nvPr/>
        </p:nvSpPr>
        <p:spPr>
          <a:xfrm>
            <a:off x="273788" y="538842"/>
            <a:ext cx="2743200" cy="1796143"/>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We have a new case. A man in downtown Boston appears to be cut in half somehow. Witnesses say he was standing there and some sort of window appeared into another world that looks just like this one but different and when the window closed… </a:t>
            </a:r>
          </a:p>
        </p:txBody>
      </p:sp>
      <p:sp>
        <p:nvSpPr>
          <p:cNvPr id="3" name="Oval Callout 2"/>
          <p:cNvSpPr/>
          <p:nvPr/>
        </p:nvSpPr>
        <p:spPr>
          <a:xfrm>
            <a:off x="4347957" y="342900"/>
            <a:ext cx="3210311" cy="2261404"/>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Impact" panose="020B0806030902050204" pitchFamily="34" charset="0"/>
              </a:rPr>
              <a:t>Kj</a:t>
            </a:r>
            <a:r>
              <a:rPr lang="en-US" sz="1400" b="1" dirty="0">
                <a:solidFill>
                  <a:schemeClr val="tx1"/>
                </a:solidFill>
                <a:latin typeface="Times New Roman" panose="02020603050405020304" pitchFamily="18" charset="0"/>
                <a:cs typeface="Times New Roman" panose="02020603050405020304" pitchFamily="18" charset="0"/>
              </a:rPr>
              <a:t>…He was cut in half? I'm guessing this other universe has our victims other half. There have been theories over multiple universes through the years but as far as I know proof is nonexistent.</a:t>
            </a:r>
            <a:endParaRPr lang="en-US" b="1" dirty="0">
              <a:latin typeface="Impact" panose="020B0806030902050204" pitchFamily="34" charset="0"/>
            </a:endParaRPr>
          </a:p>
        </p:txBody>
      </p:sp>
    </p:spTree>
    <p:extLst>
      <p:ext uri="{BB962C8B-B14F-4D97-AF65-F5344CB8AC3E}">
        <p14:creationId xmlns:p14="http://schemas.microsoft.com/office/powerpoint/2010/main" val="280415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2.08333E-6 1.85185E-6 L -0.25 1.85185E-6 " pathEditMode="relative" rAng="0" ptsTypes="AA">
                                      <p:cBhvr>
                                        <p:cTn id="6" dur="2000" fill="hold"/>
                                        <p:tgtEl>
                                          <p:spTgt spid="7"/>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5983" y="-2115716"/>
            <a:ext cx="9634424" cy="9549564"/>
          </a:xfrm>
          <a:prstGeom prst="rect">
            <a:avLst/>
          </a:prstGeom>
        </p:spPr>
      </p:pic>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Impact" panose="020B0806030902050204" pitchFamily="34" charset="0"/>
              </a:rPr>
              <a:t>You wake up in the hospital, Walter and Olivia are by your side. The Observer was gone, the trail for the animal has completely gone cold and you are no closer to understanding any of the big questions you’ve been asking.</a:t>
            </a:r>
          </a:p>
        </p:txBody>
      </p:sp>
      <p:sp>
        <p:nvSpPr>
          <p:cNvPr id="3" name="Pentagon 2">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6" name="Cross 5"/>
          <p:cNvSpPr/>
          <p:nvPr/>
        </p:nvSpPr>
        <p:spPr>
          <a:xfrm>
            <a:off x="8545494" y="5070905"/>
            <a:ext cx="1455401" cy="1455401"/>
          </a:xfrm>
          <a:prstGeom prst="plus">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24688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Impact" panose="020B0806030902050204" pitchFamily="34" charset="0"/>
              </a:rPr>
              <a:t>Upon returning to the scene of the accident, they came across the creature…it truly was a hideous thing, Peter and Olivia were no match for the creature... Yet somehow they lived, they are both in the hospital suffering from serious wounds.</a:t>
            </a:r>
          </a:p>
        </p:txBody>
      </p:sp>
      <p:sp>
        <p:nvSpPr>
          <p:cNvPr id="5" name="Pentagon 4">
            <a:hlinkClick r:id="rId2"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Cross 6"/>
          <p:cNvSpPr/>
          <p:nvPr/>
        </p:nvSpPr>
        <p:spPr>
          <a:xfrm>
            <a:off x="7812156" y="1943782"/>
            <a:ext cx="3140765" cy="3140765"/>
          </a:xfrm>
          <a:prstGeom prst="plus">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0248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3888" y="-991331"/>
            <a:ext cx="9010992" cy="9010992"/>
          </a:xfrm>
          <a:prstGeom prst="rect">
            <a:avLst/>
          </a:prstGeom>
        </p:spPr>
      </p:pic>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You report to Broyles about the Observer. Apparently he has been showing up at different times throughout history but only during historic catastrophes. Unfortunately this is a rabbit hole that is going to need your full attention. Peter and Walter will have to find the animal by themselves.</a:t>
            </a:r>
          </a:p>
        </p:txBody>
      </p:sp>
      <p:sp>
        <p:nvSpPr>
          <p:cNvPr id="5" name="Pentagon 4">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7532494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3279" y="-991331"/>
            <a:ext cx="9010992" cy="9010992"/>
          </a:xfrm>
          <a:prstGeom prst="rect">
            <a:avLst/>
          </a:prstGeom>
        </p:spPr>
      </p:pic>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Well maybe you shouldn’t have asked that question, because you and Peter are now locked inside it. Apparently this is a secret so worth covering up that they are willing to risk kidnapping a federal officer and consultant. Eventually someone will come looking for you,  the people who did this to you will get what is coming to them but for now… patience. </a:t>
            </a:r>
          </a:p>
        </p:txBody>
      </p:sp>
      <p:sp>
        <p:nvSpPr>
          <p:cNvPr id="5" name="Pentagon 4">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1038789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Olivia and Peter went to find the beast. They found the sewer and went down into it believing it was where the beast was hiding.  They found it. Peter was bit by the monster and Olivia shot at it as much as she could but to no avail. Peter is dying on the cold dark sewer floor and Olivia will be soon to follow. Maybe you should have talked to Walter first before you went off half-cocked.</a:t>
            </a:r>
          </a:p>
        </p:txBody>
      </p:sp>
      <p:sp>
        <p:nvSpPr>
          <p:cNvPr id="5" name="Pentagon 4">
            <a:hlinkClick r:id="rId2"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2" name="Cross 1"/>
          <p:cNvSpPr/>
          <p:nvPr/>
        </p:nvSpPr>
        <p:spPr>
          <a:xfrm>
            <a:off x="7812156" y="1943782"/>
            <a:ext cx="3140765" cy="3140765"/>
          </a:xfrm>
          <a:prstGeom prst="plus">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27578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71744" y="-478135"/>
            <a:ext cx="8015136" cy="8015136"/>
          </a:xfrm>
          <a:prstGeom prst="rect">
            <a:avLst/>
          </a:prstGeom>
        </p:spPr>
      </p:pic>
      <p:sp>
        <p:nvSpPr>
          <p:cNvPr id="4" name="Rectangle 3"/>
          <p:cNvSpPr/>
          <p:nvPr/>
        </p:nvSpPr>
        <p:spPr>
          <a:xfrm>
            <a:off x="326867" y="391646"/>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An Observer! An Observer came out of nowhere! He has taken Walter. The only words you could hear the Observer say was “He is…. Important” as he and Walter slip through the fabric of time into the future. You can’t possibly continue on without Walter…….</a:t>
            </a:r>
          </a:p>
        </p:txBody>
      </p:sp>
      <p:sp>
        <p:nvSpPr>
          <p:cNvPr id="5" name="Pentagon 4">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1970796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150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6939" y="-493403"/>
            <a:ext cx="8015136" cy="8015136"/>
          </a:xfrm>
          <a:prstGeom prst="rect">
            <a:avLst/>
          </a:prstGeom>
        </p:spPr>
      </p:pic>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Walter drank the poison! That was his plan all along, he sacrificed himself to kill the creature! Walter is dead. The poison inside him not only killed Walter but the beast as well. The FBI is letting Massive Dynamic take possession of the beast’s body for testing. Peter has the unfortunate duty of burying his father, after which he has decided to leave Boston and go back to Iraq….anything would be better than this hell he has been living in since returning…..</a:t>
            </a:r>
          </a:p>
        </p:txBody>
      </p:sp>
      <p:sp>
        <p:nvSpPr>
          <p:cNvPr id="5" name="Pentagon 4">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TextBox 6"/>
          <p:cNvSpPr txBox="1"/>
          <p:nvPr/>
        </p:nvSpPr>
        <p:spPr>
          <a:xfrm>
            <a:off x="7882359" y="5173884"/>
            <a:ext cx="2963119" cy="1446550"/>
          </a:xfrm>
          <a:prstGeom prst="rect">
            <a:avLst/>
          </a:prstGeom>
          <a:noFill/>
        </p:spPr>
        <p:txBody>
          <a:bodyPr wrap="square" rtlCol="0">
            <a:spAutoFit/>
          </a:bodyPr>
          <a:lstStyle/>
          <a:p>
            <a:pPr algn="ctr"/>
            <a:r>
              <a:rPr lang="en-US" sz="8800" dirty="0">
                <a:solidFill>
                  <a:schemeClr val="bg1"/>
                </a:solidFill>
                <a:latin typeface="Algerian" panose="04020705040A02060702" pitchFamily="82" charset="0"/>
              </a:rPr>
              <a:t>RIP</a:t>
            </a:r>
          </a:p>
        </p:txBody>
      </p:sp>
    </p:spTree>
    <p:extLst>
      <p:ext uri="{BB962C8B-B14F-4D97-AF65-F5344CB8AC3E}">
        <p14:creationId xmlns:p14="http://schemas.microsoft.com/office/powerpoint/2010/main" val="18195311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Walter drank the poison! His plan was to sacrifice himself to kill the beast! Luckily Olivia and Peter were watching him closely and  were able to get to Walter and the beast just in time. They shot the beast with the elephant guns and killed it. They were able to give Walter the antidote for the poison he drank and get him to the hospital for further tests to be sure it didn’t cause any permanent damage. The Fringe team truly did save the day.</a:t>
            </a:r>
          </a:p>
        </p:txBody>
      </p:sp>
      <p:sp>
        <p:nvSpPr>
          <p:cNvPr id="5" name="Pentagon 4">
            <a:hlinkClick r:id="rId2"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0795" y="502024"/>
            <a:ext cx="4594058" cy="2677332"/>
          </a:xfrm>
          <a:prstGeom prst="rect">
            <a:avLst/>
          </a:prstGeom>
        </p:spPr>
      </p:pic>
      <p:sp>
        <p:nvSpPr>
          <p:cNvPr id="6" name="TextBox 5"/>
          <p:cNvSpPr txBox="1"/>
          <p:nvPr/>
        </p:nvSpPr>
        <p:spPr>
          <a:xfrm>
            <a:off x="7562614" y="3910263"/>
            <a:ext cx="3790420" cy="1446550"/>
          </a:xfrm>
          <a:prstGeom prst="rect">
            <a:avLst/>
          </a:prstGeom>
          <a:noFill/>
        </p:spPr>
        <p:txBody>
          <a:bodyPr wrap="square" rtlCol="0">
            <a:spAutoFit/>
          </a:bodyPr>
          <a:lstStyle/>
          <a:p>
            <a:r>
              <a:rPr lang="en-US" sz="8800" dirty="0">
                <a:solidFill>
                  <a:schemeClr val="bg1"/>
                </a:solidFill>
                <a:latin typeface="Impact" panose="020B0806030902050204" pitchFamily="34" charset="0"/>
              </a:rPr>
              <a:t>THE END</a:t>
            </a:r>
          </a:p>
        </p:txBody>
      </p:sp>
    </p:spTree>
    <p:extLst>
      <p:ext uri="{BB962C8B-B14F-4D97-AF65-F5344CB8AC3E}">
        <p14:creationId xmlns:p14="http://schemas.microsoft.com/office/powerpoint/2010/main" val="7821702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Impact" panose="020B0806030902050204" pitchFamily="34" charset="0"/>
              </a:rPr>
              <a:t>Wow, I cant believe you chose to quit…. But these milkshakes were delicious.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0795" y="502024"/>
            <a:ext cx="4594058" cy="2677332"/>
          </a:xfrm>
          <a:prstGeom prst="rect">
            <a:avLst/>
          </a:prstGeom>
        </p:spPr>
      </p:pic>
      <p:sp>
        <p:nvSpPr>
          <p:cNvPr id="4" name="TextBox 3"/>
          <p:cNvSpPr txBox="1"/>
          <p:nvPr/>
        </p:nvSpPr>
        <p:spPr>
          <a:xfrm>
            <a:off x="7562614" y="3910263"/>
            <a:ext cx="3790420" cy="1446550"/>
          </a:xfrm>
          <a:prstGeom prst="rect">
            <a:avLst/>
          </a:prstGeom>
          <a:noFill/>
        </p:spPr>
        <p:txBody>
          <a:bodyPr wrap="square" rtlCol="0">
            <a:spAutoFit/>
          </a:bodyPr>
          <a:lstStyle/>
          <a:p>
            <a:r>
              <a:rPr lang="en-US" sz="8800" dirty="0">
                <a:solidFill>
                  <a:schemeClr val="bg1"/>
                </a:solidFill>
                <a:latin typeface="Impact" panose="020B0806030902050204" pitchFamily="34" charset="0"/>
              </a:rPr>
              <a:t>THE END</a:t>
            </a:r>
          </a:p>
        </p:txBody>
      </p:sp>
      <p:sp>
        <p:nvSpPr>
          <p:cNvPr id="5" name="Pentagon 4">
            <a:hlinkClick r:id="rId3" action="ppaction://hlinksldjump"/>
          </p:cNvPr>
          <p:cNvSpPr/>
          <p:nvPr/>
        </p:nvSpPr>
        <p:spPr>
          <a:xfrm>
            <a:off x="6785898" y="5916198"/>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1873623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83632" y="312821"/>
            <a:ext cx="9673389" cy="6172200"/>
          </a:xfrm>
          <a:prstGeom prst="rect">
            <a:avLst/>
          </a:prstGeom>
          <a:solidFill>
            <a:schemeClr val="accent1">
              <a:lumMod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2" name="Rectangle 1"/>
          <p:cNvSpPr/>
          <p:nvPr/>
        </p:nvSpPr>
        <p:spPr>
          <a:xfrm>
            <a:off x="1784684" y="1427345"/>
            <a:ext cx="6096000" cy="2679836"/>
          </a:xfrm>
          <a:prstGeom prst="rect">
            <a:avLst/>
          </a:prstGeom>
        </p:spPr>
        <p:txBody>
          <a:bodyPr>
            <a:spAutoFit/>
          </a:bodyPr>
          <a:lstStyle/>
          <a:p>
            <a:pPr>
              <a:lnSpc>
                <a:spcPct val="107000"/>
              </a:lnSpc>
              <a:spcAft>
                <a:spcPts val="800"/>
              </a:spcAft>
            </a:pP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Martin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wessley</a:t>
            </a: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 bricks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unsplash</a:t>
            </a:r>
            <a:endPar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Terrah</a:t>
            </a: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 holly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unsplash</a:t>
            </a: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 brick house</a:t>
            </a:r>
          </a:p>
          <a:p>
            <a:pPr>
              <a:lnSpc>
                <a:spcPct val="107000"/>
              </a:lnSpc>
              <a:spcAft>
                <a:spcPts val="800"/>
              </a:spcAft>
            </a:pP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Jonas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verstuyft</a:t>
            </a: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 street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unsplash</a:t>
            </a:r>
            <a:endPar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Mike </a:t>
            </a:r>
            <a:r>
              <a:rPr lang="en-US" dirty="0" err="1">
                <a:solidFill>
                  <a:schemeClr val="bg1"/>
                </a:solidFill>
                <a:latin typeface="Impact" panose="020B0806030902050204" pitchFamily="34" charset="0"/>
                <a:ea typeface="Calibri" panose="020F0502020204030204" pitchFamily="34" charset="0"/>
                <a:cs typeface="Times New Roman" panose="02020603050405020304" pitchFamily="18" charset="0"/>
              </a:rPr>
              <a:t>petrucci</a:t>
            </a: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 pines</a:t>
            </a:r>
          </a:p>
          <a:p>
            <a:pPr>
              <a:lnSpc>
                <a:spcPct val="107000"/>
              </a:lnSpc>
              <a:spcAft>
                <a:spcPts val="800"/>
              </a:spcAft>
            </a:pPr>
            <a:r>
              <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rPr>
              <a:t>Flaunter.com</a:t>
            </a:r>
          </a:p>
          <a:p>
            <a:pPr>
              <a:lnSpc>
                <a:spcPct val="107000"/>
              </a:lnSpc>
              <a:spcAft>
                <a:spcPts val="800"/>
              </a:spcAft>
            </a:pPr>
            <a:r>
              <a:rPr lang="en-US" u="sng" dirty="0">
                <a:solidFill>
                  <a:schemeClr val="bg1"/>
                </a:solidFill>
                <a:latin typeface="Impact" panose="020B0806030902050204" pitchFamily="34" charset="0"/>
                <a:ea typeface="Calibri" panose="020F0502020204030204" pitchFamily="34" charset="0"/>
                <a:cs typeface="Times New Roman" panose="02020603050405020304" pitchFamily="18" charset="0"/>
              </a:rPr>
              <a:t>http://smg.photobucket.com/user/Leuthen2/media/Fringe/Promo/Fringe_Walters_lab010.jpg.html</a:t>
            </a:r>
            <a:endParaRPr lang="en-US" dirty="0">
              <a:solidFill>
                <a:schemeClr val="bg1"/>
              </a:solidFill>
              <a:latin typeface="Impact" panose="020B0806030902050204" pitchFamily="34" charset="0"/>
              <a:ea typeface="Calibri" panose="020F0502020204030204" pitchFamily="34" charset="0"/>
              <a:cs typeface="Times New Roman" panose="02020603050405020304" pitchFamily="18" charset="0"/>
            </a:endParaRPr>
          </a:p>
        </p:txBody>
      </p:sp>
      <p:sp>
        <p:nvSpPr>
          <p:cNvPr id="4" name="TextBox 3"/>
          <p:cNvSpPr txBox="1"/>
          <p:nvPr/>
        </p:nvSpPr>
        <p:spPr>
          <a:xfrm>
            <a:off x="1804737" y="312821"/>
            <a:ext cx="2021305" cy="954107"/>
          </a:xfrm>
          <a:prstGeom prst="rect">
            <a:avLst/>
          </a:prstGeom>
          <a:noFill/>
        </p:spPr>
        <p:txBody>
          <a:bodyPr wrap="square" rtlCol="0">
            <a:spAutoFit/>
          </a:bodyPr>
          <a:lstStyle/>
          <a:p>
            <a:r>
              <a:rPr lang="en-US" sz="2800" dirty="0">
                <a:solidFill>
                  <a:schemeClr val="bg1"/>
                </a:solidFill>
                <a:latin typeface="Impact" panose="020B0806030902050204" pitchFamily="34" charset="0"/>
              </a:rPr>
              <a:t>PHOTO CREDITS</a:t>
            </a:r>
          </a:p>
        </p:txBody>
      </p:sp>
      <p:sp>
        <p:nvSpPr>
          <p:cNvPr id="5" name="TextBox 4"/>
          <p:cNvSpPr txBox="1"/>
          <p:nvPr/>
        </p:nvSpPr>
        <p:spPr>
          <a:xfrm>
            <a:off x="1949116" y="4319337"/>
            <a:ext cx="2562726" cy="1815882"/>
          </a:xfrm>
          <a:prstGeom prst="rect">
            <a:avLst/>
          </a:prstGeom>
          <a:noFill/>
        </p:spPr>
        <p:txBody>
          <a:bodyPr wrap="square" rtlCol="0">
            <a:spAutoFit/>
          </a:bodyPr>
          <a:lstStyle/>
          <a:p>
            <a:r>
              <a:rPr lang="en-US" dirty="0">
                <a:solidFill>
                  <a:schemeClr val="bg1"/>
                </a:solidFill>
                <a:latin typeface="Impact" panose="020B0806030902050204" pitchFamily="34" charset="0"/>
              </a:rPr>
              <a:t>MUSIC CREDITS</a:t>
            </a:r>
          </a:p>
          <a:p>
            <a:endParaRPr lang="en-US" dirty="0">
              <a:solidFill>
                <a:schemeClr val="bg1"/>
              </a:solidFill>
              <a:latin typeface="Impact" panose="020B0806030902050204" pitchFamily="34" charset="0"/>
            </a:endParaRPr>
          </a:p>
          <a:p>
            <a:r>
              <a:rPr lang="en-US" dirty="0">
                <a:solidFill>
                  <a:schemeClr val="bg1"/>
                </a:solidFill>
                <a:latin typeface="Impact" panose="020B0806030902050204" pitchFamily="34" charset="0"/>
              </a:rPr>
              <a:t>Chopin Nocturne Op 48 No 1  Archive.org</a:t>
            </a:r>
          </a:p>
          <a:p>
            <a:endParaRPr lang="en-US" dirty="0">
              <a:solidFill>
                <a:schemeClr val="bg1"/>
              </a:solidFill>
              <a:latin typeface="Impact" panose="020B0806030902050204" pitchFamily="34" charset="0"/>
            </a:endParaRPr>
          </a:p>
          <a:p>
            <a:r>
              <a:rPr lang="en-US" sz="1100" dirty="0">
                <a:solidFill>
                  <a:schemeClr val="bg1"/>
                </a:solidFill>
                <a:latin typeface="Impact" panose="020B0806030902050204" pitchFamily="34" charset="0"/>
              </a:rPr>
              <a:t>ALL CHARACTERS ARE PROPERTY OF FRINGE, BAD ROBOT, ABC</a:t>
            </a:r>
          </a:p>
        </p:txBody>
      </p:sp>
    </p:spTree>
    <p:extLst>
      <p:ext uri="{BB962C8B-B14F-4D97-AF65-F5344CB8AC3E}">
        <p14:creationId xmlns:p14="http://schemas.microsoft.com/office/powerpoint/2010/main" val="40729949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145886" y="2717334"/>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William Bell “Belly” was Walters partner and shared the lab with him at Harvard, they spent many years doing experiments in areas of “Fringe Science” during their time there.</a:t>
            </a:r>
          </a:p>
        </p:txBody>
      </p:sp>
      <p:sp>
        <p:nvSpPr>
          <p:cNvPr id="10" name="Rectangle 9"/>
          <p:cNvSpPr/>
          <p:nvPr/>
        </p:nvSpPr>
        <p:spPr>
          <a:xfrm>
            <a:off x="4535065" y="499286"/>
            <a:ext cx="3179134" cy="1881963"/>
          </a:xfrm>
          <a:prstGeom prst="rect">
            <a:avLst/>
          </a:prstGeom>
          <a:solidFill>
            <a:schemeClr val="bg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A gentleman by the name David Robert Jones broke out of prison in Germany without authorities knowing how he did it.</a:t>
            </a:r>
          </a:p>
        </p:txBody>
      </p:sp>
      <p:sp>
        <p:nvSpPr>
          <p:cNvPr id="11" name="Rectangle 10"/>
          <p:cNvSpPr/>
          <p:nvPr/>
        </p:nvSpPr>
        <p:spPr>
          <a:xfrm>
            <a:off x="8657266" y="3516527"/>
            <a:ext cx="3368830" cy="2209944"/>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Peter, Walter’s son, is just as much of a genius as his father but with not nearly as much of the craziness. Peter never really attended MIT but was able to fake his way into becoming a professor there for a semester or two.</a:t>
            </a:r>
          </a:p>
        </p:txBody>
      </p:sp>
      <p:sp>
        <p:nvSpPr>
          <p:cNvPr id="17" name="Rectangle 16"/>
          <p:cNvSpPr/>
          <p:nvPr/>
        </p:nvSpPr>
        <p:spPr>
          <a:xfrm>
            <a:off x="304316" y="567770"/>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Olivia once described objects from the other universe as having a “shimmer”</a:t>
            </a:r>
          </a:p>
        </p:txBody>
      </p:sp>
      <p:sp>
        <p:nvSpPr>
          <p:cNvPr id="18" name="Rectangle 17"/>
          <p:cNvSpPr/>
          <p:nvPr/>
        </p:nvSpPr>
        <p:spPr>
          <a:xfrm>
            <a:off x="8765814" y="499286"/>
            <a:ext cx="3179134" cy="1881963"/>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Impact" panose="020B0806030902050204" pitchFamily="34" charset="0"/>
              </a:rPr>
              <a:t>Walter’s filing system is very odd, he has files, objects, and all sorts of information hidden in random places all over Boston, Cambridge and Harvard’s campus.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910174"/>
            <a:ext cx="6020674" cy="602067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0365" y="3317468"/>
            <a:ext cx="6098802" cy="6098802"/>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5078" y="1861575"/>
            <a:ext cx="8015136" cy="8015136"/>
          </a:xfrm>
          <a:prstGeom prst="rect">
            <a:avLst/>
          </a:prstGeom>
        </p:spPr>
      </p:pic>
      <p:sp>
        <p:nvSpPr>
          <p:cNvPr id="9" name="Explosion 2 8"/>
          <p:cNvSpPr/>
          <p:nvPr/>
        </p:nvSpPr>
        <p:spPr>
          <a:xfrm>
            <a:off x="406400" y="5092700"/>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2" name="Explosion 2 11"/>
          <p:cNvSpPr/>
          <p:nvPr/>
        </p:nvSpPr>
        <p:spPr>
          <a:xfrm>
            <a:off x="5206653" y="1861575"/>
            <a:ext cx="1727200" cy="1358900"/>
          </a:xfrm>
          <a:prstGeom prst="irregularSeal2">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3" name="Explosion 2 12"/>
          <p:cNvSpPr/>
          <p:nvPr/>
        </p:nvSpPr>
        <p:spPr>
          <a:xfrm>
            <a:off x="304800" y="81368"/>
            <a:ext cx="1727200" cy="1358900"/>
          </a:xfrm>
          <a:prstGeom prst="irregularSeal2">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4" name="Explosion 2 13"/>
          <p:cNvSpPr/>
          <p:nvPr/>
        </p:nvSpPr>
        <p:spPr>
          <a:xfrm>
            <a:off x="10109200" y="342900"/>
            <a:ext cx="1727200" cy="1358900"/>
          </a:xfrm>
          <a:prstGeom prst="irregularSeal2">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5" name="Explosion 2 14"/>
          <p:cNvSpPr/>
          <p:nvPr/>
        </p:nvSpPr>
        <p:spPr>
          <a:xfrm>
            <a:off x="10109200" y="5111750"/>
            <a:ext cx="1727200" cy="1358900"/>
          </a:xfrm>
          <a:prstGeom prst="irregularSeal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9" name="Pentagon 18">
            <a:hlinkClick r:id="rId6" action="ppaction://hlinksldjump"/>
          </p:cNvPr>
          <p:cNvSpPr/>
          <p:nvPr/>
        </p:nvSpPr>
        <p:spPr>
          <a:xfrm>
            <a:off x="9556307" y="6241570"/>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3" name="TextBox 2"/>
          <p:cNvSpPr txBox="1"/>
          <p:nvPr/>
        </p:nvSpPr>
        <p:spPr>
          <a:xfrm>
            <a:off x="10226888" y="6405920"/>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Back to the lab!</a:t>
            </a:r>
          </a:p>
        </p:txBody>
      </p:sp>
      <p:sp>
        <p:nvSpPr>
          <p:cNvPr id="4" name="Rectangle 3"/>
          <p:cNvSpPr/>
          <p:nvPr/>
        </p:nvSpPr>
        <p:spPr>
          <a:xfrm>
            <a:off x="591769" y="38340"/>
            <a:ext cx="2534668" cy="646331"/>
          </a:xfrm>
          <a:prstGeom prst="rect">
            <a:avLst/>
          </a:prstGeom>
        </p:spPr>
        <p:txBody>
          <a:bodyPr wrap="none">
            <a:spAutoFit/>
          </a:bodyPr>
          <a:lstStyle/>
          <a:p>
            <a:r>
              <a:rPr lang="en-US" sz="3600" dirty="0">
                <a:latin typeface="Impact" panose="020B0806030902050204" pitchFamily="34" charset="0"/>
              </a:rPr>
              <a:t>FIND 5 CLUES</a:t>
            </a:r>
          </a:p>
        </p:txBody>
      </p:sp>
    </p:spTree>
    <p:extLst>
      <p:ext uri="{BB962C8B-B14F-4D97-AF65-F5344CB8AC3E}">
        <p14:creationId xmlns:p14="http://schemas.microsoft.com/office/powerpoint/2010/main" val="4153844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08333E-6 -2.22222E-6 L 0.25 -2.22222E-6 " pathEditMode="relative" rAng="0" ptsTypes="AA">
                                      <p:cBhvr>
                                        <p:cTn id="6" dur="2000" fill="hold"/>
                                        <p:tgtEl>
                                          <p:spTgt spid="16"/>
                                        </p:tgtEl>
                                        <p:attrNameLst>
                                          <p:attrName>ppt_x</p:attrName>
                                          <p:attrName>ppt_y</p:attrName>
                                        </p:attrNameLst>
                                      </p:cBhvr>
                                      <p:rCtr x="12500" y="0"/>
                                    </p:animMotion>
                                  </p:childTnLst>
                                </p:cTn>
                              </p:par>
                              <p:par>
                                <p:cTn id="7" presetID="63" presetClass="path" presetSubtype="0" accel="50000" decel="50000" fill="hold" nodeType="withEffect">
                                  <p:stCondLst>
                                    <p:cond delay="0"/>
                                  </p:stCondLst>
                                  <p:childTnLst>
                                    <p:animMotion origin="layout" path="M 2.77556E-17 -4.44444E-6 L 0.25 -4.44444E-6 " pathEditMode="relative" rAng="0" ptsTypes="AA">
                                      <p:cBhvr>
                                        <p:cTn id="8" dur="2000" fill="hold"/>
                                        <p:tgtEl>
                                          <p:spTgt spid="20"/>
                                        </p:tgtEl>
                                        <p:attrNameLst>
                                          <p:attrName>ppt_x</p:attrName>
                                          <p:attrName>ppt_y</p:attrName>
                                        </p:attrNameLst>
                                      </p:cBhvr>
                                      <p:rCtr x="12500" y="0"/>
                                    </p:animMotion>
                                  </p:childTnLst>
                                </p:cTn>
                              </p:par>
                              <p:par>
                                <p:cTn id="9" presetID="63" presetClass="path" presetSubtype="0" accel="50000" decel="50000" fill="hold" nodeType="withEffect">
                                  <p:stCondLst>
                                    <p:cond delay="0"/>
                                  </p:stCondLst>
                                  <p:childTnLst>
                                    <p:animMotion origin="layout" path="M 2.29167E-6 2.96296E-6 L 0.25 2.96296E-6 " pathEditMode="relative" rAng="0" ptsTypes="AA">
                                      <p:cBhvr>
                                        <p:cTn id="10" dur="2000" fill="hold"/>
                                        <p:tgtEl>
                                          <p:spTgt spid="21"/>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31" restart="whenNotActive" fill="hold" evtFilter="cancelBubble" nodeType="interactiveSeq">
                <p:stCondLst>
                  <p:cond evt="onClick" delay="0">
                    <p:tgtEl>
                      <p:spTgt spid="15"/>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animBg="1"/>
      <p:bldP spid="10" grpId="0" animBg="1"/>
      <p:bldP spid="11"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Oval Callout 2"/>
          <p:cNvSpPr/>
          <p:nvPr/>
        </p:nvSpPr>
        <p:spPr>
          <a:xfrm>
            <a:off x="4518078" y="244928"/>
            <a:ext cx="3144363" cy="250390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It seems like every time we have a seriously crazy case, that company is involved somehow. William Bell went from being lab partners with my father to running the biggest tech companies in the world</a:t>
            </a:r>
          </a:p>
        </p:txBody>
      </p:sp>
      <p:sp>
        <p:nvSpPr>
          <p:cNvPr id="4" name="Rectangular Callout 3"/>
          <p:cNvSpPr/>
          <p:nvPr/>
        </p:nvSpPr>
        <p:spPr>
          <a:xfrm>
            <a:off x="465175" y="342900"/>
            <a:ext cx="2743200" cy="1796143"/>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We need to find David Robert Jones. I think we should go see Nina Sharp over at Massive Dynamic to see if she has any information on him. </a:t>
            </a:r>
          </a:p>
        </p:txBody>
      </p:sp>
      <p:sp>
        <p:nvSpPr>
          <p:cNvPr id="5" name="Rounded Rectangular Callout 4"/>
          <p:cNvSpPr/>
          <p:nvPr/>
        </p:nvSpPr>
        <p:spPr>
          <a:xfrm>
            <a:off x="8836795" y="244928"/>
            <a:ext cx="2481942" cy="2694214"/>
          </a:xfrm>
          <a:prstGeom prst="wedgeRound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…All while I was spending the better part of fifteen years at St. Claire’s Mental Institution….On your way back can you stop at that ice cream parlor I like and get me a strawberry milkshake?.... And a bag of licorice.</a:t>
            </a:r>
          </a:p>
        </p:txBody>
      </p:sp>
      <p:sp>
        <p:nvSpPr>
          <p:cNvPr id="6" name="Pentagon 5">
            <a:hlinkClick r:id="rId3" action="ppaction://hlinksldjump"/>
          </p:cNvPr>
          <p:cNvSpPr/>
          <p:nvPr/>
        </p:nvSpPr>
        <p:spPr>
          <a:xfrm>
            <a:off x="4878076" y="6029086"/>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5384" y="2748829"/>
            <a:ext cx="9010992" cy="901099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6764" y="2139043"/>
            <a:ext cx="9549564" cy="9549564"/>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0868" y="3135085"/>
            <a:ext cx="8015136" cy="8015136"/>
          </a:xfrm>
          <a:prstGeom prst="rect">
            <a:avLst/>
          </a:prstGeom>
        </p:spPr>
      </p:pic>
      <p:sp>
        <p:nvSpPr>
          <p:cNvPr id="10" name="Pentagon 9">
            <a:hlinkClick r:id="rId3" action="ppaction://hlinksldjump"/>
          </p:cNvPr>
          <p:cNvSpPr/>
          <p:nvPr/>
        </p:nvSpPr>
        <p:spPr>
          <a:xfrm>
            <a:off x="11396682" y="615605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1" name="TextBox 10"/>
          <p:cNvSpPr txBox="1"/>
          <p:nvPr/>
        </p:nvSpPr>
        <p:spPr>
          <a:xfrm>
            <a:off x="11136085" y="5726309"/>
            <a:ext cx="1965112" cy="400110"/>
          </a:xfrm>
          <a:prstGeom prst="rect">
            <a:avLst/>
          </a:prstGeom>
          <a:noFill/>
        </p:spPr>
        <p:txBody>
          <a:bodyPr wrap="square" rtlCol="0">
            <a:spAutoFit/>
          </a:bodyPr>
          <a:lstStyle/>
          <a:p>
            <a:r>
              <a:rPr lang="en-US" sz="2000" dirty="0">
                <a:solidFill>
                  <a:schemeClr val="bg1"/>
                </a:solidFill>
                <a:latin typeface="Impact" panose="020B0806030902050204" pitchFamily="34" charset="0"/>
              </a:rPr>
              <a:t>Let’s Go!</a:t>
            </a:r>
          </a:p>
        </p:txBody>
      </p:sp>
    </p:spTree>
    <p:extLst>
      <p:ext uri="{BB962C8B-B14F-4D97-AF65-F5344CB8AC3E}">
        <p14:creationId xmlns:p14="http://schemas.microsoft.com/office/powerpoint/2010/main" val="338634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4.16667E-7 -3.7037E-7 L -4.16667E-7 -0.25 " pathEditMode="relative" rAng="0" ptsTypes="AA">
                                      <p:cBhvr>
                                        <p:cTn id="6" dur="2000" fill="hold"/>
                                        <p:tgtEl>
                                          <p:spTgt spid="7"/>
                                        </p:tgtEl>
                                        <p:attrNameLst>
                                          <p:attrName>ppt_x</p:attrName>
                                          <p:attrName>ppt_y</p:attrName>
                                        </p:attrNameLst>
                                      </p:cBhvr>
                                      <p:rCtr x="0" y="-12500"/>
                                    </p:animMotion>
                                  </p:childTnLst>
                                </p:cTn>
                              </p:par>
                              <p:par>
                                <p:cTn id="7" presetID="64" presetClass="path" presetSubtype="0" accel="50000" decel="50000" fill="hold" nodeType="withEffect">
                                  <p:stCondLst>
                                    <p:cond delay="0"/>
                                  </p:stCondLst>
                                  <p:childTnLst>
                                    <p:animMotion origin="layout" path="M -1.66667E-6 4.81481E-6 L -1.66667E-6 -0.25 " pathEditMode="relative" rAng="0" ptsTypes="AA">
                                      <p:cBhvr>
                                        <p:cTn id="8" dur="2000" fill="hold"/>
                                        <p:tgtEl>
                                          <p:spTgt spid="9"/>
                                        </p:tgtEl>
                                        <p:attrNameLst>
                                          <p:attrName>ppt_x</p:attrName>
                                          <p:attrName>ppt_y</p:attrName>
                                        </p:attrNameLst>
                                      </p:cBhvr>
                                      <p:rCtr x="0" y="-12500"/>
                                    </p:animMotion>
                                  </p:childTnLst>
                                </p:cTn>
                              </p:par>
                              <p:par>
                                <p:cTn id="9" presetID="64" presetClass="path" presetSubtype="0" accel="50000" decel="50000" fill="hold" nodeType="withEffect">
                                  <p:stCondLst>
                                    <p:cond delay="0"/>
                                  </p:stCondLst>
                                  <p:childTnLst>
                                    <p:animMotion origin="layout" path="M -3.125E-6 -1.85185E-6 L -3.125E-6 -0.25 " pathEditMode="relative" rAng="0" ptsTypes="AA">
                                      <p:cBhvr>
                                        <p:cTn id="10" dur="2000" fill="hold"/>
                                        <p:tgtEl>
                                          <p:spTgt spid="8"/>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Back to the lab to talk to Walter </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to Jones’ last known address</a:t>
            </a:r>
          </a:p>
        </p:txBody>
      </p:sp>
      <p:sp>
        <p:nvSpPr>
          <p:cNvPr id="5" name="Rectangle 4"/>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Impact" panose="020B0806030902050204" pitchFamily="34" charset="0"/>
              </a:rPr>
              <a:t>At Massive Dynamic, you meet up with Nina Sharp. She informs you that David Robert Jones did in fact work for Massive Dynamic but was excommunicated. William Bell did like to push boundaries but what Jones was doing beyond even Bell’s moral standard. She gives you the last known address of Jones. She also informs you of the Bank in which Walter used to store things in safe deposit boxes were broken into and it appears as though whatever was taken was indeed Walter’s. </a:t>
            </a:r>
          </a:p>
        </p:txBody>
      </p:sp>
      <p:sp>
        <p:nvSpPr>
          <p:cNvPr id="6" name="Rectangle 5"/>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
        <p:nvSpPr>
          <p:cNvPr id="3" name="Pentagon 2">
            <a:hlinkClick r:id="rId2" action="ppaction://hlinksldjump"/>
          </p:cNvPr>
          <p:cNvSpPr/>
          <p:nvPr/>
        </p:nvSpPr>
        <p:spPr>
          <a:xfrm>
            <a:off x="7389627" y="2652303"/>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389628" y="444336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28445656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Go with Walter to </a:t>
            </a:r>
            <a:r>
              <a:rPr lang="en-US" dirty="0" err="1">
                <a:latin typeface="Impact" panose="020B0806030902050204" pitchFamily="34" charset="0"/>
              </a:rPr>
              <a:t>Reiden</a:t>
            </a:r>
            <a:r>
              <a:rPr lang="en-US" dirty="0">
                <a:latin typeface="Impact" panose="020B0806030902050204" pitchFamily="34" charset="0"/>
              </a:rPr>
              <a:t> Lake</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to Jones last known address</a:t>
            </a:r>
          </a:p>
        </p:txBody>
      </p:sp>
      <p:sp>
        <p:nvSpPr>
          <p:cNvPr id="5" name="Pentagon 4">
            <a:hlinkClick r:id="rId2" action="ppaction://hlinksldjump"/>
          </p:cNvPr>
          <p:cNvSpPr/>
          <p:nvPr/>
        </p:nvSpPr>
        <p:spPr>
          <a:xfrm>
            <a:off x="7389627" y="2584362"/>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389627" y="4555334"/>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13" name="Rectangle 12"/>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Upon hearing the news that his safety deposit boxes were stolen Walter remembers what he had hidden there. </a:t>
            </a:r>
          </a:p>
          <a:p>
            <a:pPr algn="ctr"/>
            <a:endParaRPr lang="en-US" dirty="0">
              <a:latin typeface="Impact" panose="020B0806030902050204" pitchFamily="34" charset="0"/>
            </a:endParaRPr>
          </a:p>
          <a:p>
            <a:pPr algn="ctr"/>
            <a:r>
              <a:rPr lang="en-US" dirty="0">
                <a:latin typeface="Impact" panose="020B0806030902050204" pitchFamily="34" charset="0"/>
              </a:rPr>
              <a:t>“It was a doorway to the other universe” Walter says</a:t>
            </a:r>
          </a:p>
          <a:p>
            <a:pPr algn="ctr"/>
            <a:endParaRPr lang="en-US" dirty="0">
              <a:latin typeface="Impact" panose="020B0806030902050204" pitchFamily="34" charset="0"/>
            </a:endParaRPr>
          </a:p>
          <a:p>
            <a:pPr algn="ctr"/>
            <a:r>
              <a:rPr lang="en-US" dirty="0">
                <a:latin typeface="Impact" panose="020B0806030902050204" pitchFamily="34" charset="0"/>
              </a:rPr>
              <a:t>“But didn’t you say that was all theoretical” Olivia replies</a:t>
            </a:r>
          </a:p>
          <a:p>
            <a:pPr algn="ctr"/>
            <a:endParaRPr lang="en-US" dirty="0">
              <a:latin typeface="Impact" panose="020B0806030902050204" pitchFamily="34" charset="0"/>
            </a:endParaRPr>
          </a:p>
          <a:p>
            <a:pPr algn="ctr"/>
            <a:r>
              <a:rPr lang="en-US" dirty="0">
                <a:latin typeface="Impact" panose="020B0806030902050204" pitchFamily="34" charset="0"/>
              </a:rPr>
              <a:t>“What did you do Walter?” asks Peter</a:t>
            </a:r>
          </a:p>
          <a:p>
            <a:pPr algn="ctr"/>
            <a:endParaRPr lang="en-US" dirty="0">
              <a:latin typeface="Impact" panose="020B0806030902050204" pitchFamily="34" charset="0"/>
            </a:endParaRPr>
          </a:p>
          <a:p>
            <a:pPr algn="ctr"/>
            <a:r>
              <a:rPr lang="en-US" dirty="0">
                <a:latin typeface="Impact" panose="020B0806030902050204" pitchFamily="34" charset="0"/>
              </a:rPr>
              <a:t>“I had to go and retrieve something of much value to me, what it was is of no consequence….If Jones knows what to do with the doorway, I know where he will be going…”</a:t>
            </a:r>
          </a:p>
        </p:txBody>
      </p:sp>
      <p:sp>
        <p:nvSpPr>
          <p:cNvPr id="14" name="Rectangle 13"/>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Tree>
    <p:extLst>
      <p:ext uri="{BB962C8B-B14F-4D97-AF65-F5344CB8AC3E}">
        <p14:creationId xmlns:p14="http://schemas.microsoft.com/office/powerpoint/2010/main" val="6083710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Chase the Observer</a:t>
            </a: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endParaRPr lang="en-US" dirty="0">
              <a:latin typeface="Impact" panose="020B0806030902050204" pitchFamily="34" charset="0"/>
            </a:endParaRPr>
          </a:p>
          <a:p>
            <a:pPr algn="ctr"/>
            <a:r>
              <a:rPr lang="en-US" dirty="0">
                <a:latin typeface="Impact" panose="020B0806030902050204" pitchFamily="34" charset="0"/>
              </a:rPr>
              <a:t>Go Get Walter at the lab</a:t>
            </a:r>
          </a:p>
        </p:txBody>
      </p:sp>
      <p:sp>
        <p:nvSpPr>
          <p:cNvPr id="14" name="Rectangle 13"/>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Inside David Robert Jones’ condo you find many things that point back to William Bell and how Jones was obsessed with him. But what’s that, a bald man can be seen peering through the window…</a:t>
            </a:r>
          </a:p>
        </p:txBody>
      </p:sp>
      <p:sp>
        <p:nvSpPr>
          <p:cNvPr id="15" name="Rectangle 14"/>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
        <p:nvSpPr>
          <p:cNvPr id="5" name="Pentagon 4">
            <a:hlinkClick r:id="rId2" action="ppaction://hlinksldjump"/>
          </p:cNvPr>
          <p:cNvSpPr/>
          <p:nvPr/>
        </p:nvSpPr>
        <p:spPr>
          <a:xfrm>
            <a:off x="7389628" y="247331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
        <p:nvSpPr>
          <p:cNvPr id="7" name="Pentagon 6">
            <a:hlinkClick r:id="rId3" action="ppaction://hlinksldjump"/>
          </p:cNvPr>
          <p:cNvSpPr/>
          <p:nvPr/>
        </p:nvSpPr>
        <p:spPr>
          <a:xfrm>
            <a:off x="7389628" y="4443367"/>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39450851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791588" y="2360428"/>
            <a:ext cx="5041825" cy="4165878"/>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WE MUST GO TO REIDAN LAKE!</a:t>
            </a:r>
          </a:p>
        </p:txBody>
      </p:sp>
      <p:sp>
        <p:nvSpPr>
          <p:cNvPr id="9" name="Rectangle 8"/>
          <p:cNvSpPr/>
          <p:nvPr/>
        </p:nvSpPr>
        <p:spPr>
          <a:xfrm>
            <a:off x="537882" y="502024"/>
            <a:ext cx="6042212" cy="60242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panose="020B0806030902050204" pitchFamily="34" charset="0"/>
              </a:rPr>
              <a:t>Upon hearing the news that his safety deposit boxes were stolen Walter remembers what he had hidden there. </a:t>
            </a:r>
          </a:p>
          <a:p>
            <a:pPr algn="ctr"/>
            <a:endParaRPr lang="en-US" dirty="0">
              <a:latin typeface="Impact" panose="020B0806030902050204" pitchFamily="34" charset="0"/>
            </a:endParaRPr>
          </a:p>
          <a:p>
            <a:pPr algn="ctr"/>
            <a:r>
              <a:rPr lang="en-US" dirty="0">
                <a:latin typeface="Impact" panose="020B0806030902050204" pitchFamily="34" charset="0"/>
              </a:rPr>
              <a:t>“It was a doorway to the other universe” Walter says</a:t>
            </a:r>
          </a:p>
          <a:p>
            <a:pPr algn="ctr"/>
            <a:endParaRPr lang="en-US" dirty="0">
              <a:latin typeface="Impact" panose="020B0806030902050204" pitchFamily="34" charset="0"/>
            </a:endParaRPr>
          </a:p>
          <a:p>
            <a:pPr algn="ctr"/>
            <a:r>
              <a:rPr lang="en-US" dirty="0">
                <a:latin typeface="Impact" panose="020B0806030902050204" pitchFamily="34" charset="0"/>
              </a:rPr>
              <a:t>“But didn’t you say that was all theoretical” Olivia replies</a:t>
            </a:r>
          </a:p>
          <a:p>
            <a:pPr algn="ctr"/>
            <a:endParaRPr lang="en-US" dirty="0">
              <a:latin typeface="Impact" panose="020B0806030902050204" pitchFamily="34" charset="0"/>
            </a:endParaRPr>
          </a:p>
          <a:p>
            <a:pPr algn="ctr"/>
            <a:r>
              <a:rPr lang="en-US" dirty="0">
                <a:latin typeface="Impact" panose="020B0806030902050204" pitchFamily="34" charset="0"/>
              </a:rPr>
              <a:t>“What did you do Walter?” asks Peter</a:t>
            </a:r>
          </a:p>
          <a:p>
            <a:pPr algn="ctr"/>
            <a:endParaRPr lang="en-US" dirty="0">
              <a:latin typeface="Impact" panose="020B0806030902050204" pitchFamily="34" charset="0"/>
            </a:endParaRPr>
          </a:p>
          <a:p>
            <a:pPr algn="ctr"/>
            <a:r>
              <a:rPr lang="en-US" dirty="0">
                <a:latin typeface="Impact" panose="020B0806030902050204" pitchFamily="34" charset="0"/>
              </a:rPr>
              <a:t>“I had to go and retrieve something of much value to me, what it was is of no consequence….If Jones knows what to do with the doorway, I know where he will be going…”</a:t>
            </a:r>
          </a:p>
          <a:p>
            <a:pPr algn="ctr"/>
            <a:endParaRPr lang="en-US" dirty="0">
              <a:latin typeface="Impact" panose="020B0806030902050204" pitchFamily="34" charset="0"/>
            </a:endParaRPr>
          </a:p>
        </p:txBody>
      </p:sp>
      <p:sp>
        <p:nvSpPr>
          <p:cNvPr id="10" name="Rectangle 9"/>
          <p:cNvSpPr/>
          <p:nvPr/>
        </p:nvSpPr>
        <p:spPr>
          <a:xfrm>
            <a:off x="6791588" y="505503"/>
            <a:ext cx="5041825" cy="1147482"/>
          </a:xfrm>
          <a:prstGeom prst="rect">
            <a:avLst/>
          </a:prstGeom>
          <a:solidFill>
            <a:schemeClr val="tx2">
              <a:lumMod val="75000"/>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Impact" panose="020B0806030902050204" pitchFamily="34" charset="0"/>
              </a:rPr>
              <a:t>CHOOSE</a:t>
            </a:r>
          </a:p>
        </p:txBody>
      </p:sp>
      <p:sp>
        <p:nvSpPr>
          <p:cNvPr id="5" name="Pentagon 4">
            <a:hlinkClick r:id="rId2" action="ppaction://hlinksldjump"/>
          </p:cNvPr>
          <p:cNvSpPr/>
          <p:nvPr/>
        </p:nvSpPr>
        <p:spPr>
          <a:xfrm>
            <a:off x="7333183" y="3514165"/>
            <a:ext cx="552893" cy="499730"/>
          </a:xfrm>
          <a:prstGeom prst="pentagon">
            <a:avLst/>
          </a:prstGeom>
          <a:solidFill>
            <a:schemeClr val="tx2">
              <a:lumMod val="50000"/>
            </a:schemeClr>
          </a:solidFill>
          <a:ln w="76200">
            <a:solidFill>
              <a:schemeClr val="bg2">
                <a:lumMod val="2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panose="020B0806030902050204" pitchFamily="34" charset="0"/>
            </a:endParaRPr>
          </a:p>
        </p:txBody>
      </p:sp>
    </p:spTree>
    <p:extLst>
      <p:ext uri="{BB962C8B-B14F-4D97-AF65-F5344CB8AC3E}">
        <p14:creationId xmlns:p14="http://schemas.microsoft.com/office/powerpoint/2010/main" val="15047487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1809</TotalTime>
  <Words>3324</Words>
  <Application>Microsoft Office PowerPoint</Application>
  <PresentationFormat>Widescreen</PresentationFormat>
  <Paragraphs>239</Paragraphs>
  <Slides>39</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Algerian</vt:lpstr>
      <vt:lpstr>Arial</vt:lpstr>
      <vt:lpstr>Calibri</vt:lpstr>
      <vt:lpstr>Calibri Light</vt:lpstr>
      <vt:lpstr>Impact</vt:lpstr>
      <vt:lpstr>Times New Roman</vt:lpstr>
      <vt:lpstr>Office Theme</vt:lpstr>
      <vt:lpstr>FRINGE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Kerr, Joseph</dc:creator>
  <cp:lastModifiedBy>joseph kerr</cp:lastModifiedBy>
  <cp:revision>103</cp:revision>
  <dcterms:created xsi:type="dcterms:W3CDTF">2017-04-11T21:56:06Z</dcterms:created>
  <dcterms:modified xsi:type="dcterms:W3CDTF">2017-04-27T22:42:48Z</dcterms:modified>
</cp:coreProperties>
</file>