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sldIdLst>
    <p:sldId id="256" r:id="rId3"/>
    <p:sldId id="257" r:id="rId4"/>
    <p:sldId id="258" r:id="rId5"/>
    <p:sldId id="259" r:id="rId6"/>
    <p:sldId id="260" r:id="rId7"/>
    <p:sldId id="261" r:id="rId8"/>
    <p:sldId id="262" r:id="rId9"/>
    <p:sldId id="268" r:id="rId10"/>
    <p:sldId id="283" r:id="rId11"/>
    <p:sldId id="265" r:id="rId12"/>
    <p:sldId id="267" r:id="rId13"/>
    <p:sldId id="266" r:id="rId14"/>
    <p:sldId id="270" r:id="rId15"/>
    <p:sldId id="269" r:id="rId16"/>
    <p:sldId id="273" r:id="rId17"/>
    <p:sldId id="272" r:id="rId18"/>
    <p:sldId id="274" r:id="rId19"/>
    <p:sldId id="277" r:id="rId20"/>
    <p:sldId id="278" r:id="rId21"/>
    <p:sldId id="279" r:id="rId22"/>
    <p:sldId id="280" r:id="rId23"/>
    <p:sldId id="282" r:id="rId24"/>
    <p:sldId id="284" r:id="rId25"/>
    <p:sldId id="285" r:id="rId26"/>
  </p:sldIdLst>
  <p:sldSz cx="12192000" cy="6858000"/>
  <p:notesSz cx="6858000" cy="9144000"/>
  <p:embeddedFontLst>
    <p:embeddedFont>
      <p:font typeface="Textile" panose="020B0604020202020204"/>
      <p:regular r:id="rId27"/>
    </p:embeddedFont>
    <p:embeddedFont>
      <p:font typeface="Wingdings 3" panose="05040102010807070707" pitchFamily="18" charset="2"/>
      <p:regular r:id="rId28"/>
    </p:embeddedFont>
    <p:embeddedFont>
      <p:font typeface="Calibri" panose="020F0502020204030204" pitchFamily="34" charset="0"/>
      <p:regular r:id="rId29"/>
      <p:bold r:id="rId30"/>
      <p:italic r:id="rId31"/>
      <p:boldItalic r:id="rId32"/>
    </p:embeddedFont>
    <p:embeddedFont>
      <p:font typeface="Century Gothic" panose="020B0502020202020204" pitchFamily="34" charset="0"/>
      <p:regular r:id="rId33"/>
      <p:bold r:id="rId34"/>
      <p:italic r:id="rId35"/>
      <p:boldItalic r:id="rId36"/>
    </p:embeddedFont>
    <p:embeddedFont>
      <p:font typeface="Calibri Light" panose="020F0302020204030204" pitchFamily="34" charset="0"/>
      <p:regular r:id="rId37"/>
      <p:italic r:id="rId38"/>
    </p:embeddedFont>
    <p:embeddedFont>
      <p:font typeface="Comic Sans MS" panose="030F0702030302020204" pitchFamily="66" charset="0"/>
      <p:regular r:id="rId39"/>
      <p:bold r:id="rId40"/>
      <p:italic r:id="rId41"/>
      <p:boldItalic r:id="rId4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100"/>
    <a:srgbClr val="FFFFFF"/>
    <a:srgbClr val="403800"/>
    <a:srgbClr val="E6E6E6"/>
    <a:srgbClr val="7F7000"/>
    <a:srgbClr val="E5E5E5"/>
    <a:srgbClr val="7F7100"/>
    <a:srgbClr val="7F8200"/>
    <a:srgbClr val="E5E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73" autoAdjust="0"/>
    <p:restoredTop sz="94660"/>
  </p:normalViewPr>
  <p:slideViewPr>
    <p:cSldViewPr snapToGrid="0">
      <p:cViewPr varScale="1">
        <p:scale>
          <a:sx n="46" d="100"/>
          <a:sy n="46" d="100"/>
        </p:scale>
        <p:origin x="62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13.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8.fntdata"/><Relationship Id="rId42" Type="http://schemas.openxmlformats.org/officeDocument/2006/relationships/font" Target="fonts/font16.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3.fntdata"/><Relationship Id="rId41"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5.fntdata"/><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6F7416-8336-495D-9650-77A5D533EEF8}"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13710753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6F7416-8336-495D-9650-77A5D533EEF8}"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4100933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6F7416-8336-495D-9650-77A5D533EEF8}"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15570469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96F7416-8336-495D-9650-77A5D533EEF8}"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210217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6F7416-8336-495D-9650-77A5D533EEF8}"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42718573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96F7416-8336-495D-9650-77A5D533EEF8}"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4641412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96F7416-8336-495D-9650-77A5D533EEF8}" type="datetimeFigureOut">
              <a:rPr lang="en-US" smtClean="0"/>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9933525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96F7416-8336-495D-9650-77A5D533EEF8}" type="datetimeFigureOut">
              <a:rPr lang="en-US" smtClean="0"/>
              <a:t>4/27/2017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16684738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96F7416-8336-495D-9650-77A5D533EEF8}" type="datetimeFigureOut">
              <a:rPr lang="en-US" smtClean="0"/>
              <a:t>4/27/2017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1225696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6F7416-8336-495D-9650-77A5D533EEF8}" type="datetimeFigureOut">
              <a:rPr lang="en-US" smtClean="0"/>
              <a:t>4/27/2017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4379500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96F7416-8336-495D-9650-77A5D533EEF8}" type="datetimeFigureOut">
              <a:rPr lang="en-US" smtClean="0"/>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2718223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6F7416-8336-495D-9650-77A5D533EEF8}"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23978612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96F7416-8336-495D-9650-77A5D533EEF8}" type="datetimeFigureOut">
              <a:rPr lang="en-US" smtClean="0"/>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10994252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Date Placeholder 2"/>
          <p:cNvSpPr>
            <a:spLocks noGrp="1"/>
          </p:cNvSpPr>
          <p:nvPr>
            <p:ph type="dt" sz="half" idx="10"/>
          </p:nvPr>
        </p:nvSpPr>
        <p:spPr/>
        <p:txBody>
          <a:bodyPr/>
          <a:lstStyle/>
          <a:p>
            <a:fld id="{E96F7416-8336-495D-9650-77A5D533EEF8}" type="datetimeFigureOut">
              <a:rPr lang="en-US" smtClean="0"/>
              <a:t>4/27/2017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932929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96F7416-8336-495D-9650-77A5D533EEF8}"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757732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96F7416-8336-495D-9650-77A5D533EEF8}"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07435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96F7416-8336-495D-9650-77A5D533EEF8}"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263617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96F7416-8336-495D-9650-77A5D533EEF8}"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8406147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96F7416-8336-495D-9650-77A5D533EEF8}"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41221460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6F7416-8336-495D-9650-77A5D533EEF8}"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15006007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6F7416-8336-495D-9650-77A5D533EEF8}"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970044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96F7416-8336-495D-9650-77A5D533EEF8}"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42042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6F7416-8336-495D-9650-77A5D533EEF8}" type="datetimeFigureOut">
              <a:rPr lang="en-US" smtClean="0"/>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84722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6F7416-8336-495D-9650-77A5D533EEF8}" type="datetimeFigureOut">
              <a:rPr lang="en-US" smtClean="0"/>
              <a:t>4/27/2017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389994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6F7416-8336-495D-9650-77A5D533EEF8}" type="datetimeFigureOut">
              <a:rPr lang="en-US" smtClean="0"/>
              <a:t>4/27/2017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674239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6F7416-8336-495D-9650-77A5D533EEF8}" type="datetimeFigureOut">
              <a:rPr lang="en-US" smtClean="0"/>
              <a:t>4/27/2017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651558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96F7416-8336-495D-9650-77A5D533EEF8}" type="datetimeFigureOut">
              <a:rPr lang="en-US" smtClean="0"/>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920072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96F7416-8336-495D-9650-77A5D533EEF8}" type="datetimeFigureOut">
              <a:rPr lang="en-US" smtClean="0"/>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DC45BA-41F3-4600-B815-52B8F8C8E4FF}" type="slidenum">
              <a:rPr lang="en-US" smtClean="0"/>
              <a:t>‹#›</a:t>
            </a:fld>
            <a:endParaRPr lang="en-US"/>
          </a:p>
        </p:txBody>
      </p:sp>
    </p:spTree>
    <p:extLst>
      <p:ext uri="{BB962C8B-B14F-4D97-AF65-F5344CB8AC3E}">
        <p14:creationId xmlns:p14="http://schemas.microsoft.com/office/powerpoint/2010/main" val="3496283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6F7416-8336-495D-9650-77A5D533EEF8}" type="datetimeFigureOut">
              <a:rPr lang="en-US" smtClean="0"/>
              <a:t>4/27/2017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DC45BA-41F3-4600-B815-52B8F8C8E4FF}" type="slidenum">
              <a:rPr lang="en-US" smtClean="0"/>
              <a:t>‹#›</a:t>
            </a:fld>
            <a:endParaRPr lang="en-US"/>
          </a:p>
        </p:txBody>
      </p:sp>
    </p:spTree>
    <p:extLst>
      <p:ext uri="{BB962C8B-B14F-4D97-AF65-F5344CB8AC3E}">
        <p14:creationId xmlns:p14="http://schemas.microsoft.com/office/powerpoint/2010/main" val="35066221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E96F7416-8336-495D-9650-77A5D533EEF8}" type="datetimeFigureOut">
              <a:rPr lang="en-US" smtClean="0"/>
              <a:t>4/27/2017</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50DC45BA-41F3-4600-B815-52B8F8C8E4FF}" type="slidenum">
              <a:rPr lang="en-US" smtClean="0"/>
              <a:t>‹#›</a:t>
            </a:fld>
            <a:endParaRPr lang="en-US"/>
          </a:p>
        </p:txBody>
      </p:sp>
    </p:spTree>
    <p:extLst>
      <p:ext uri="{BB962C8B-B14F-4D97-AF65-F5344CB8AC3E}">
        <p14:creationId xmlns:p14="http://schemas.microsoft.com/office/powerpoint/2010/main" val="225045004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17.xml"/><Relationship Id="rId7" Type="http://schemas.openxmlformats.org/officeDocument/2006/relationships/slide" Target="slide21.xml"/><Relationship Id="rId2" Type="http://schemas.openxmlformats.org/officeDocument/2006/relationships/slide" Target="slide16.xml"/><Relationship Id="rId1" Type="http://schemas.openxmlformats.org/officeDocument/2006/relationships/slideLayout" Target="../slideLayouts/slideLayout2.xml"/><Relationship Id="rId6" Type="http://schemas.openxmlformats.org/officeDocument/2006/relationships/slide" Target="slide20.xml"/><Relationship Id="rId5" Type="http://schemas.openxmlformats.org/officeDocument/2006/relationships/slide" Target="slide19.xml"/><Relationship Id="rId4" Type="http://schemas.openxmlformats.org/officeDocument/2006/relationships/slide" Target="slide18.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Project 2 Deliverables</a:t>
            </a:r>
            <a:endParaRPr lang="en-US" dirty="0"/>
          </a:p>
        </p:txBody>
      </p:sp>
      <p:sp>
        <p:nvSpPr>
          <p:cNvPr id="3" name="Subtitle 2"/>
          <p:cNvSpPr>
            <a:spLocks noGrp="1"/>
          </p:cNvSpPr>
          <p:nvPr>
            <p:ph type="subTitle" idx="1"/>
          </p:nvPr>
        </p:nvSpPr>
        <p:spPr/>
        <p:txBody>
          <a:bodyPr/>
          <a:lstStyle/>
          <a:p>
            <a:r>
              <a:rPr lang="en-US" dirty="0" smtClean="0"/>
              <a:t>By Kosta Treantafellou</a:t>
            </a:r>
          </a:p>
          <a:p>
            <a:endParaRPr lang="en-US" dirty="0" smtClean="0"/>
          </a:p>
        </p:txBody>
      </p:sp>
    </p:spTree>
    <p:extLst>
      <p:ext uri="{BB962C8B-B14F-4D97-AF65-F5344CB8AC3E}">
        <p14:creationId xmlns:p14="http://schemas.microsoft.com/office/powerpoint/2010/main" val="2553352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lumMod val="75000"/>
              <a:lumOff val="25000"/>
            </a:schemeClr>
          </a:solidFill>
        </p:spPr>
        <p:txBody>
          <a:bodyPr>
            <a:noAutofit/>
          </a:bodyPr>
          <a:lstStyle/>
          <a:p>
            <a:pPr algn="ctr"/>
            <a:r>
              <a:rPr lang="en-US" sz="8000" dirty="0" smtClean="0">
                <a:solidFill>
                  <a:srgbClr val="FFFF00"/>
                </a:solidFill>
              </a:rPr>
              <a:t>Navigation Screen Title</a:t>
            </a:r>
            <a:endParaRPr lang="en-US" sz="8000" dirty="0">
              <a:solidFill>
                <a:srgbClr val="FFFF00"/>
              </a:solidFill>
            </a:endParaRPr>
          </a:p>
        </p:txBody>
      </p:sp>
      <p:sp>
        <p:nvSpPr>
          <p:cNvPr id="3" name="Content Placeholder 2"/>
          <p:cNvSpPr>
            <a:spLocks noGrp="1"/>
          </p:cNvSpPr>
          <p:nvPr>
            <p:ph idx="1"/>
          </p:nvPr>
        </p:nvSpPr>
        <p:spPr>
          <a:solidFill>
            <a:schemeClr val="tx1">
              <a:lumMod val="65000"/>
              <a:lumOff val="35000"/>
            </a:schemeClr>
          </a:solidFill>
        </p:spPr>
        <p:txBody>
          <a:bodyPr>
            <a:normAutofit/>
          </a:bodyPr>
          <a:lstStyle/>
          <a:p>
            <a:r>
              <a:rPr lang="en-US" dirty="0" smtClean="0">
                <a:solidFill>
                  <a:srgbClr val="FFFF00"/>
                </a:solidFill>
              </a:rPr>
              <a:t>Character Background</a:t>
            </a:r>
          </a:p>
          <a:p>
            <a:pPr lvl="1"/>
            <a:r>
              <a:rPr lang="en-US" sz="1700" dirty="0" smtClean="0">
                <a:solidFill>
                  <a:srgbClr val="FFFF00"/>
                </a:solidFill>
              </a:rPr>
              <a:t>Charlie Kelly</a:t>
            </a:r>
          </a:p>
          <a:p>
            <a:pPr lvl="1"/>
            <a:r>
              <a:rPr lang="en-US" sz="1700" dirty="0" smtClean="0">
                <a:solidFill>
                  <a:srgbClr val="FFFF00"/>
                </a:solidFill>
              </a:rPr>
              <a:t>Dennis Reynolds</a:t>
            </a:r>
          </a:p>
          <a:p>
            <a:pPr lvl="1"/>
            <a:r>
              <a:rPr lang="en-US" sz="1700" dirty="0" err="1" smtClean="0">
                <a:solidFill>
                  <a:srgbClr val="FFFF00"/>
                </a:solidFill>
              </a:rPr>
              <a:t>Deandra</a:t>
            </a:r>
            <a:r>
              <a:rPr lang="en-US" sz="1700" dirty="0" smtClean="0">
                <a:solidFill>
                  <a:srgbClr val="FFFF00"/>
                </a:solidFill>
              </a:rPr>
              <a:t> Reynolds</a:t>
            </a:r>
          </a:p>
          <a:p>
            <a:pPr lvl="1"/>
            <a:r>
              <a:rPr lang="en-US" sz="1700" dirty="0" smtClean="0">
                <a:solidFill>
                  <a:srgbClr val="FFFF00"/>
                </a:solidFill>
              </a:rPr>
              <a:t>Frank Reynolds</a:t>
            </a:r>
          </a:p>
          <a:p>
            <a:pPr lvl="1"/>
            <a:r>
              <a:rPr lang="en-US" sz="1700" dirty="0" smtClean="0">
                <a:solidFill>
                  <a:srgbClr val="FFFF00"/>
                </a:solidFill>
              </a:rPr>
              <a:t>Ronald (Mac) McDonald</a:t>
            </a:r>
          </a:p>
          <a:p>
            <a:pPr algn="ctr"/>
            <a:r>
              <a:rPr lang="en-US" dirty="0" smtClean="0">
                <a:solidFill>
                  <a:srgbClr val="FFFF00"/>
                </a:solidFill>
              </a:rPr>
              <a:t>Episode Background</a:t>
            </a:r>
          </a:p>
          <a:p>
            <a:pPr lvl="1"/>
            <a:r>
              <a:rPr lang="en-US" sz="1700" dirty="0" smtClean="0">
                <a:solidFill>
                  <a:srgbClr val="FFFF00"/>
                </a:solidFill>
              </a:rPr>
              <a:t>Episode 1</a:t>
            </a:r>
          </a:p>
          <a:p>
            <a:pPr lvl="1"/>
            <a:r>
              <a:rPr lang="en-US" sz="1700" dirty="0">
                <a:solidFill>
                  <a:srgbClr val="FFFF00"/>
                </a:solidFill>
              </a:rPr>
              <a:t>Episode </a:t>
            </a:r>
            <a:r>
              <a:rPr lang="en-US" sz="1700" dirty="0" smtClean="0">
                <a:solidFill>
                  <a:srgbClr val="FFFF00"/>
                </a:solidFill>
              </a:rPr>
              <a:t>2</a:t>
            </a:r>
          </a:p>
          <a:p>
            <a:pPr lvl="1"/>
            <a:r>
              <a:rPr lang="en-US" sz="1700" dirty="0">
                <a:solidFill>
                  <a:srgbClr val="FFFF00"/>
                </a:solidFill>
              </a:rPr>
              <a:t>Episode 3</a:t>
            </a:r>
            <a:endParaRPr lang="en-US" sz="1700" dirty="0" smtClean="0">
              <a:solidFill>
                <a:srgbClr val="FFFF00"/>
              </a:solidFill>
            </a:endParaRPr>
          </a:p>
          <a:p>
            <a:pPr lvl="1"/>
            <a:r>
              <a:rPr lang="en-US" sz="1700" dirty="0">
                <a:solidFill>
                  <a:srgbClr val="FFFF00"/>
                </a:solidFill>
              </a:rPr>
              <a:t>Episode </a:t>
            </a:r>
            <a:r>
              <a:rPr lang="en-US" sz="1700" dirty="0" smtClean="0">
                <a:solidFill>
                  <a:srgbClr val="FFFF00"/>
                </a:solidFill>
              </a:rPr>
              <a:t>4</a:t>
            </a:r>
          </a:p>
          <a:p>
            <a:pPr lvl="1"/>
            <a:r>
              <a:rPr lang="en-US" sz="1700" dirty="0">
                <a:solidFill>
                  <a:srgbClr val="FFFF00"/>
                </a:solidFill>
              </a:rPr>
              <a:t>Episode 5</a:t>
            </a:r>
            <a:endParaRPr lang="en-US" sz="1700" dirty="0" smtClean="0">
              <a:solidFill>
                <a:srgbClr val="FFFF00"/>
              </a:solidFill>
            </a:endParaRPr>
          </a:p>
          <a:p>
            <a:pPr lvl="1"/>
            <a:r>
              <a:rPr lang="en-US" sz="1700" dirty="0">
                <a:solidFill>
                  <a:srgbClr val="FFFF00"/>
                </a:solidFill>
              </a:rPr>
              <a:t>Episode </a:t>
            </a:r>
            <a:r>
              <a:rPr lang="en-US" sz="1700" dirty="0" smtClean="0">
                <a:solidFill>
                  <a:srgbClr val="FFFF00"/>
                </a:solidFill>
              </a:rPr>
              <a:t>6</a:t>
            </a:r>
          </a:p>
        </p:txBody>
      </p:sp>
      <p:sp>
        <p:nvSpPr>
          <p:cNvPr id="4" name="TextBox 3"/>
          <p:cNvSpPr txBox="1"/>
          <p:nvPr/>
        </p:nvSpPr>
        <p:spPr>
          <a:xfrm>
            <a:off x="9461500" y="4260850"/>
            <a:ext cx="1892300" cy="1815882"/>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FFFF00"/>
                </a:solidFill>
              </a:rPr>
              <a:t>Episode </a:t>
            </a:r>
            <a:r>
              <a:rPr lang="en-US" sz="1600" dirty="0" smtClean="0">
                <a:solidFill>
                  <a:srgbClr val="FFFF00"/>
                </a:solidFill>
              </a:rPr>
              <a:t>7</a:t>
            </a:r>
          </a:p>
          <a:p>
            <a:pPr marL="285750" indent="-285750">
              <a:buFont typeface="Arial" panose="020B0604020202020204" pitchFamily="34" charset="0"/>
              <a:buChar char="•"/>
            </a:pPr>
            <a:r>
              <a:rPr lang="en-US" sz="1600" dirty="0">
                <a:solidFill>
                  <a:srgbClr val="FFFF00"/>
                </a:solidFill>
              </a:rPr>
              <a:t>Episode </a:t>
            </a:r>
            <a:r>
              <a:rPr lang="en-US" sz="1600" dirty="0" smtClean="0">
                <a:solidFill>
                  <a:srgbClr val="FFFF00"/>
                </a:solidFill>
              </a:rPr>
              <a:t>8</a:t>
            </a:r>
          </a:p>
          <a:p>
            <a:pPr marL="285750" indent="-285750">
              <a:buFont typeface="Arial" panose="020B0604020202020204" pitchFamily="34" charset="0"/>
              <a:buChar char="•"/>
            </a:pPr>
            <a:r>
              <a:rPr lang="en-US" sz="1600" dirty="0">
                <a:solidFill>
                  <a:srgbClr val="FFFF00"/>
                </a:solidFill>
              </a:rPr>
              <a:t>Episode </a:t>
            </a:r>
            <a:r>
              <a:rPr lang="en-US" sz="1600" dirty="0" smtClean="0">
                <a:solidFill>
                  <a:srgbClr val="FFFF00"/>
                </a:solidFill>
              </a:rPr>
              <a:t>9</a:t>
            </a:r>
          </a:p>
          <a:p>
            <a:pPr marL="285750" indent="-285750">
              <a:buFont typeface="Arial" panose="020B0604020202020204" pitchFamily="34" charset="0"/>
              <a:buChar char="•"/>
            </a:pPr>
            <a:r>
              <a:rPr lang="en-US" sz="1600" dirty="0">
                <a:solidFill>
                  <a:srgbClr val="FFFF00"/>
                </a:solidFill>
              </a:rPr>
              <a:t>Episode </a:t>
            </a:r>
            <a:r>
              <a:rPr lang="en-US" sz="1600" dirty="0" smtClean="0">
                <a:solidFill>
                  <a:srgbClr val="FFFF00"/>
                </a:solidFill>
              </a:rPr>
              <a:t>10</a:t>
            </a:r>
          </a:p>
          <a:p>
            <a:pPr marL="285750" indent="-285750">
              <a:buFont typeface="Arial" panose="020B0604020202020204" pitchFamily="34" charset="0"/>
              <a:buChar char="•"/>
            </a:pPr>
            <a:r>
              <a:rPr lang="en-US" sz="1600" dirty="0">
                <a:solidFill>
                  <a:srgbClr val="FFFF00"/>
                </a:solidFill>
              </a:rPr>
              <a:t>Episode </a:t>
            </a:r>
            <a:r>
              <a:rPr lang="en-US" sz="1600" dirty="0" smtClean="0">
                <a:solidFill>
                  <a:srgbClr val="FFFF00"/>
                </a:solidFill>
              </a:rPr>
              <a:t>11</a:t>
            </a:r>
          </a:p>
          <a:p>
            <a:pPr marL="285750" indent="-285750">
              <a:buFont typeface="Arial" panose="020B0604020202020204" pitchFamily="34" charset="0"/>
              <a:buChar char="•"/>
            </a:pPr>
            <a:r>
              <a:rPr lang="en-US" sz="1600" dirty="0">
                <a:solidFill>
                  <a:srgbClr val="FFFF00"/>
                </a:solidFill>
              </a:rPr>
              <a:t>Episode </a:t>
            </a:r>
            <a:r>
              <a:rPr lang="en-US" sz="1600" dirty="0" smtClean="0">
                <a:solidFill>
                  <a:srgbClr val="FFFF00"/>
                </a:solidFill>
              </a:rPr>
              <a:t>12</a:t>
            </a:r>
          </a:p>
          <a:p>
            <a:pPr marL="285750" indent="-285750">
              <a:buFont typeface="Arial" panose="020B0604020202020204" pitchFamily="34" charset="0"/>
              <a:buChar char="•"/>
            </a:pPr>
            <a:r>
              <a:rPr lang="en-US" sz="1600" dirty="0">
                <a:solidFill>
                  <a:srgbClr val="FFFF00"/>
                </a:solidFill>
              </a:rPr>
              <a:t>Episode </a:t>
            </a:r>
            <a:r>
              <a:rPr lang="en-US" sz="1600" dirty="0" smtClean="0">
                <a:solidFill>
                  <a:srgbClr val="FFFF00"/>
                </a:solidFill>
              </a:rPr>
              <a:t>13</a:t>
            </a:r>
            <a:endParaRPr lang="en-US" sz="1600" dirty="0">
              <a:solidFill>
                <a:srgbClr val="FFFF00"/>
              </a:solidFill>
            </a:endParaRPr>
          </a:p>
        </p:txBody>
      </p:sp>
    </p:spTree>
    <p:extLst>
      <p:ext uri="{BB962C8B-B14F-4D97-AF65-F5344CB8AC3E}">
        <p14:creationId xmlns:p14="http://schemas.microsoft.com/office/powerpoint/2010/main" val="40739782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10000"/>
            </a:schemeClr>
          </a:solidFill>
        </p:spPr>
        <p:txBody>
          <a:bodyPr>
            <a:normAutofit/>
          </a:bodyPr>
          <a:lstStyle/>
          <a:p>
            <a:pPr algn="ctr"/>
            <a:r>
              <a:rPr lang="en-US" sz="4800" dirty="0" smtClean="0">
                <a:solidFill>
                  <a:srgbClr val="FFFF00"/>
                </a:solidFill>
              </a:rPr>
              <a:t>Character Background Title</a:t>
            </a:r>
            <a:endParaRPr lang="en-US" sz="4800" dirty="0">
              <a:solidFill>
                <a:srgbClr val="FFFF00"/>
              </a:solidFill>
            </a:endParaRPr>
          </a:p>
        </p:txBody>
      </p:sp>
      <p:sp>
        <p:nvSpPr>
          <p:cNvPr id="3" name="Content Placeholder 2"/>
          <p:cNvSpPr>
            <a:spLocks noGrp="1"/>
          </p:cNvSpPr>
          <p:nvPr>
            <p:ph idx="1"/>
          </p:nvPr>
        </p:nvSpPr>
        <p:spPr>
          <a:xfrm>
            <a:off x="838200" y="1825624"/>
            <a:ext cx="3632200" cy="4854575"/>
          </a:xfrm>
          <a:solidFill>
            <a:schemeClr val="bg2">
              <a:lumMod val="25000"/>
            </a:schemeClr>
          </a:solidFill>
        </p:spPr>
        <p:txBody>
          <a:bodyPr/>
          <a:lstStyle/>
          <a:p>
            <a:pPr marL="0" indent="0" algn="ctr">
              <a:buNone/>
            </a:pPr>
            <a:endParaRPr lang="en-US" dirty="0" smtClean="0">
              <a:solidFill>
                <a:srgbClr val="FFFF00"/>
              </a:solidFill>
            </a:endParaRPr>
          </a:p>
          <a:p>
            <a:pPr marL="0" indent="0" algn="ctr">
              <a:buNone/>
            </a:pPr>
            <a:endParaRPr lang="en-US" dirty="0">
              <a:solidFill>
                <a:srgbClr val="FFFF00"/>
              </a:solidFill>
            </a:endParaRPr>
          </a:p>
          <a:p>
            <a:pPr marL="0" indent="0" algn="ctr">
              <a:buNone/>
            </a:pPr>
            <a:endParaRPr lang="en-US" dirty="0" smtClean="0">
              <a:solidFill>
                <a:srgbClr val="FFFF00"/>
              </a:solidFill>
            </a:endParaRPr>
          </a:p>
          <a:p>
            <a:pPr marL="0" indent="0" algn="ctr">
              <a:buNone/>
            </a:pPr>
            <a:endParaRPr lang="en-US" dirty="0">
              <a:solidFill>
                <a:srgbClr val="FFFF00"/>
              </a:solidFill>
            </a:endParaRPr>
          </a:p>
          <a:p>
            <a:pPr marL="0" indent="0" algn="ctr">
              <a:buNone/>
            </a:pPr>
            <a:r>
              <a:rPr lang="en-US" dirty="0" smtClean="0">
                <a:solidFill>
                  <a:srgbClr val="FFFF00"/>
                </a:solidFill>
              </a:rPr>
              <a:t>Picture of Character</a:t>
            </a:r>
            <a:endParaRPr lang="en-US" dirty="0">
              <a:solidFill>
                <a:srgbClr val="FFFF00"/>
              </a:solidFill>
            </a:endParaRPr>
          </a:p>
        </p:txBody>
      </p:sp>
      <p:sp>
        <p:nvSpPr>
          <p:cNvPr id="4" name="TextBox 3"/>
          <p:cNvSpPr txBox="1"/>
          <p:nvPr/>
        </p:nvSpPr>
        <p:spPr>
          <a:xfrm>
            <a:off x="5918200" y="2032000"/>
            <a:ext cx="5435600" cy="4524315"/>
          </a:xfrm>
          <a:prstGeom prst="rect">
            <a:avLst/>
          </a:prstGeom>
          <a:solidFill>
            <a:schemeClr val="bg2">
              <a:lumMod val="50000"/>
            </a:schemeClr>
          </a:solidFill>
        </p:spPr>
        <p:txBody>
          <a:bodyPr wrap="square" rtlCol="0">
            <a:spAutoFit/>
          </a:bodyPr>
          <a:lstStyle/>
          <a:p>
            <a:endParaRPr lang="en-US" sz="4800" dirty="0" smtClean="0">
              <a:solidFill>
                <a:srgbClr val="FFFF00"/>
              </a:solidFill>
            </a:endParaRPr>
          </a:p>
          <a:p>
            <a:endParaRPr lang="en-US" sz="4800" dirty="0" smtClean="0">
              <a:solidFill>
                <a:srgbClr val="FFFF00"/>
              </a:solidFill>
            </a:endParaRPr>
          </a:p>
          <a:p>
            <a:r>
              <a:rPr lang="en-US" sz="4800" dirty="0" smtClean="0">
                <a:solidFill>
                  <a:srgbClr val="FFFF00"/>
                </a:solidFill>
              </a:rPr>
              <a:t>Character Summary</a:t>
            </a:r>
          </a:p>
          <a:p>
            <a:endParaRPr lang="en-US" sz="4800" dirty="0" smtClean="0">
              <a:solidFill>
                <a:srgbClr val="FFFF00"/>
              </a:solidFill>
            </a:endParaRPr>
          </a:p>
          <a:p>
            <a:endParaRPr lang="en-US" sz="4800" dirty="0" smtClean="0">
              <a:solidFill>
                <a:srgbClr val="FFFF00"/>
              </a:solidFill>
            </a:endParaRPr>
          </a:p>
          <a:p>
            <a:endParaRPr lang="en-US" sz="4800" dirty="0">
              <a:solidFill>
                <a:srgbClr val="FFFF00"/>
              </a:solidFill>
            </a:endParaRPr>
          </a:p>
        </p:txBody>
      </p:sp>
    </p:spTree>
    <p:extLst>
      <p:ext uri="{BB962C8B-B14F-4D97-AF65-F5344CB8AC3E}">
        <p14:creationId xmlns:p14="http://schemas.microsoft.com/office/powerpoint/2010/main" val="31792267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lumMod val="65000"/>
              <a:lumOff val="35000"/>
            </a:schemeClr>
          </a:solidFill>
        </p:spPr>
        <p:txBody>
          <a:bodyPr>
            <a:normAutofit/>
          </a:bodyPr>
          <a:lstStyle/>
          <a:p>
            <a:pPr algn="ctr"/>
            <a:r>
              <a:rPr lang="en-US" sz="6600" dirty="0" smtClean="0">
                <a:solidFill>
                  <a:srgbClr val="FFFF00"/>
                </a:solidFill>
              </a:rPr>
              <a:t>Episode Background Title</a:t>
            </a:r>
            <a:endParaRPr lang="en-US" sz="6600" dirty="0">
              <a:solidFill>
                <a:srgbClr val="FFFF00"/>
              </a:solidFill>
            </a:endParaRPr>
          </a:p>
        </p:txBody>
      </p:sp>
      <p:sp>
        <p:nvSpPr>
          <p:cNvPr id="3" name="Content Placeholder 2"/>
          <p:cNvSpPr>
            <a:spLocks noGrp="1"/>
          </p:cNvSpPr>
          <p:nvPr>
            <p:ph idx="1"/>
          </p:nvPr>
        </p:nvSpPr>
        <p:spPr>
          <a:solidFill>
            <a:schemeClr val="tx1">
              <a:lumMod val="50000"/>
              <a:lumOff val="50000"/>
            </a:schemeClr>
          </a:solidFill>
        </p:spPr>
        <p:txBody>
          <a:bodyPr>
            <a:normAutofit/>
          </a:bodyPr>
          <a:lstStyle/>
          <a:p>
            <a:pPr marL="0" indent="0" algn="ctr">
              <a:buNone/>
            </a:pPr>
            <a:endParaRPr lang="en-US" sz="4400" dirty="0" smtClean="0">
              <a:solidFill>
                <a:srgbClr val="FFFF00"/>
              </a:solidFill>
            </a:endParaRPr>
          </a:p>
          <a:p>
            <a:pPr marL="0" indent="0" algn="ctr">
              <a:buNone/>
            </a:pPr>
            <a:endParaRPr lang="en-US" sz="4400" dirty="0">
              <a:solidFill>
                <a:srgbClr val="FFFF00"/>
              </a:solidFill>
            </a:endParaRPr>
          </a:p>
          <a:p>
            <a:pPr marL="0" indent="0" algn="ctr">
              <a:buNone/>
            </a:pPr>
            <a:r>
              <a:rPr lang="en-US" sz="4400" dirty="0" smtClean="0">
                <a:solidFill>
                  <a:srgbClr val="FFFF00"/>
                </a:solidFill>
              </a:rPr>
              <a:t>Episode Summary</a:t>
            </a:r>
            <a:endParaRPr lang="en-US" sz="4400" dirty="0">
              <a:solidFill>
                <a:srgbClr val="FFFF00"/>
              </a:solidFill>
            </a:endParaRPr>
          </a:p>
        </p:txBody>
      </p:sp>
    </p:spTree>
    <p:extLst>
      <p:ext uri="{BB962C8B-B14F-4D97-AF65-F5344CB8AC3E}">
        <p14:creationId xmlns:p14="http://schemas.microsoft.com/office/powerpoint/2010/main" val="14981060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1988" y="2624230"/>
            <a:ext cx="10515600" cy="1325563"/>
          </a:xfrm>
        </p:spPr>
        <p:txBody>
          <a:bodyPr>
            <a:noAutofit/>
          </a:bodyPr>
          <a:lstStyle/>
          <a:p>
            <a:pPr algn="ctr"/>
            <a:r>
              <a:rPr lang="en-US" sz="9600" dirty="0" smtClean="0"/>
              <a:t>Screen Flow</a:t>
            </a:r>
            <a:endParaRPr lang="en-US" sz="9600" dirty="0"/>
          </a:p>
        </p:txBody>
      </p:sp>
    </p:spTree>
    <p:extLst>
      <p:ext uri="{BB962C8B-B14F-4D97-AF65-F5344CB8AC3E}">
        <p14:creationId xmlns:p14="http://schemas.microsoft.com/office/powerpoint/2010/main" val="4414231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48294" y="3151165"/>
            <a:ext cx="1647020" cy="164702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rPr>
              <a:t>Character Screen</a:t>
            </a:r>
            <a:endParaRPr lang="en-US" sz="2400" dirty="0">
              <a:solidFill>
                <a:srgbClr val="FFFF00"/>
              </a:solidFill>
            </a:endParaRPr>
          </a:p>
        </p:txBody>
      </p:sp>
      <p:sp>
        <p:nvSpPr>
          <p:cNvPr id="6" name="Rectangle 5"/>
          <p:cNvSpPr/>
          <p:nvPr/>
        </p:nvSpPr>
        <p:spPr>
          <a:xfrm>
            <a:off x="5016479" y="5855689"/>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EP3</a:t>
            </a:r>
            <a:endParaRPr lang="en-US" sz="1050" dirty="0">
              <a:solidFill>
                <a:srgbClr val="FFFF00"/>
              </a:solidFill>
            </a:endParaRPr>
          </a:p>
        </p:txBody>
      </p:sp>
      <p:sp>
        <p:nvSpPr>
          <p:cNvPr id="7" name="Rectangle 6"/>
          <p:cNvSpPr/>
          <p:nvPr/>
        </p:nvSpPr>
        <p:spPr>
          <a:xfrm>
            <a:off x="453442" y="5042731"/>
            <a:ext cx="520838" cy="5208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FF00"/>
                </a:solidFill>
              </a:rPr>
              <a:t>Char1</a:t>
            </a:r>
            <a:endParaRPr lang="en-US" sz="1400" dirty="0">
              <a:solidFill>
                <a:srgbClr val="FFFF00"/>
              </a:solidFill>
            </a:endParaRPr>
          </a:p>
        </p:txBody>
      </p:sp>
      <p:sp>
        <p:nvSpPr>
          <p:cNvPr id="12" name="Rectangle 11"/>
          <p:cNvSpPr/>
          <p:nvPr/>
        </p:nvSpPr>
        <p:spPr>
          <a:xfrm>
            <a:off x="6262351"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EP5</a:t>
            </a:r>
            <a:endParaRPr lang="en-US" sz="1050" dirty="0">
              <a:solidFill>
                <a:srgbClr val="FFFF00"/>
              </a:solidFill>
            </a:endParaRPr>
          </a:p>
        </p:txBody>
      </p:sp>
      <p:sp>
        <p:nvSpPr>
          <p:cNvPr id="13" name="Rectangle 12"/>
          <p:cNvSpPr/>
          <p:nvPr/>
        </p:nvSpPr>
        <p:spPr>
          <a:xfrm>
            <a:off x="3746364" y="62804"/>
            <a:ext cx="1647020" cy="164702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rPr>
              <a:t>Show Summary</a:t>
            </a:r>
            <a:endParaRPr lang="en-US" sz="2400" dirty="0">
              <a:solidFill>
                <a:srgbClr val="FFFF00"/>
              </a:solidFill>
            </a:endParaRPr>
          </a:p>
        </p:txBody>
      </p:sp>
      <p:sp>
        <p:nvSpPr>
          <p:cNvPr id="14" name="Rectangle 13"/>
          <p:cNvSpPr/>
          <p:nvPr/>
        </p:nvSpPr>
        <p:spPr>
          <a:xfrm>
            <a:off x="6878547"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EP6</a:t>
            </a:r>
            <a:endParaRPr lang="en-US" sz="1050" dirty="0">
              <a:solidFill>
                <a:srgbClr val="FFFF00"/>
              </a:solidFill>
            </a:endParaRPr>
          </a:p>
        </p:txBody>
      </p:sp>
      <p:sp>
        <p:nvSpPr>
          <p:cNvPr id="15" name="Rectangle 14"/>
          <p:cNvSpPr/>
          <p:nvPr/>
        </p:nvSpPr>
        <p:spPr>
          <a:xfrm>
            <a:off x="8727136" y="5855066"/>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EP9</a:t>
            </a:r>
            <a:endParaRPr lang="en-US" sz="1050" dirty="0">
              <a:solidFill>
                <a:srgbClr val="FFFF00"/>
              </a:solidFill>
            </a:endParaRPr>
          </a:p>
        </p:txBody>
      </p:sp>
      <p:sp>
        <p:nvSpPr>
          <p:cNvPr id="18" name="Rectangle 17"/>
          <p:cNvSpPr/>
          <p:nvPr/>
        </p:nvSpPr>
        <p:spPr>
          <a:xfrm>
            <a:off x="11191920"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EP13</a:t>
            </a:r>
            <a:endParaRPr lang="en-US" sz="1050" dirty="0">
              <a:solidFill>
                <a:srgbClr val="FFFF00"/>
              </a:solidFill>
            </a:endParaRPr>
          </a:p>
        </p:txBody>
      </p:sp>
      <p:sp>
        <p:nvSpPr>
          <p:cNvPr id="19" name="Rectangle 18"/>
          <p:cNvSpPr/>
          <p:nvPr/>
        </p:nvSpPr>
        <p:spPr>
          <a:xfrm>
            <a:off x="10575724"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EP12</a:t>
            </a:r>
            <a:endParaRPr lang="en-US" sz="1050" dirty="0">
              <a:solidFill>
                <a:srgbClr val="FFFF00"/>
              </a:solidFill>
            </a:endParaRPr>
          </a:p>
        </p:txBody>
      </p:sp>
      <p:sp>
        <p:nvSpPr>
          <p:cNvPr id="20" name="Rectangle 19"/>
          <p:cNvSpPr/>
          <p:nvPr/>
        </p:nvSpPr>
        <p:spPr>
          <a:xfrm>
            <a:off x="9343332"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EP10</a:t>
            </a:r>
            <a:endParaRPr lang="en-US" sz="1050" dirty="0">
              <a:solidFill>
                <a:srgbClr val="FFFF00"/>
              </a:solidFill>
            </a:endParaRPr>
          </a:p>
        </p:txBody>
      </p:sp>
      <p:sp>
        <p:nvSpPr>
          <p:cNvPr id="21" name="Rectangle 20"/>
          <p:cNvSpPr/>
          <p:nvPr/>
        </p:nvSpPr>
        <p:spPr>
          <a:xfrm>
            <a:off x="7482839" y="5857026"/>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EP7</a:t>
            </a:r>
            <a:endParaRPr lang="en-US" sz="1050" dirty="0">
              <a:solidFill>
                <a:srgbClr val="FFFF00"/>
              </a:solidFill>
            </a:endParaRPr>
          </a:p>
        </p:txBody>
      </p:sp>
      <p:sp>
        <p:nvSpPr>
          <p:cNvPr id="22" name="Rectangle 21"/>
          <p:cNvSpPr/>
          <p:nvPr/>
        </p:nvSpPr>
        <p:spPr>
          <a:xfrm>
            <a:off x="8087131"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EP8</a:t>
            </a:r>
            <a:endParaRPr lang="en-US" sz="1050" dirty="0">
              <a:solidFill>
                <a:srgbClr val="FFFF00"/>
              </a:solidFill>
            </a:endParaRPr>
          </a:p>
        </p:txBody>
      </p:sp>
      <p:sp>
        <p:nvSpPr>
          <p:cNvPr id="25" name="Rectangle 24"/>
          <p:cNvSpPr/>
          <p:nvPr/>
        </p:nvSpPr>
        <p:spPr>
          <a:xfrm>
            <a:off x="5626723"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EP4</a:t>
            </a:r>
            <a:endParaRPr lang="en-US" sz="1050" dirty="0">
              <a:solidFill>
                <a:srgbClr val="FFFF00"/>
              </a:solidFill>
            </a:endParaRPr>
          </a:p>
        </p:txBody>
      </p:sp>
      <p:sp>
        <p:nvSpPr>
          <p:cNvPr id="26" name="Rectangle 25"/>
          <p:cNvSpPr/>
          <p:nvPr/>
        </p:nvSpPr>
        <p:spPr>
          <a:xfrm>
            <a:off x="3773758"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EP1</a:t>
            </a:r>
            <a:endParaRPr lang="en-US" sz="1050" dirty="0">
              <a:solidFill>
                <a:srgbClr val="FFFF00"/>
              </a:solidFill>
            </a:endParaRPr>
          </a:p>
        </p:txBody>
      </p:sp>
      <p:sp>
        <p:nvSpPr>
          <p:cNvPr id="27" name="Rectangle 26"/>
          <p:cNvSpPr/>
          <p:nvPr/>
        </p:nvSpPr>
        <p:spPr>
          <a:xfrm>
            <a:off x="4370522"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EP2</a:t>
            </a:r>
            <a:endParaRPr lang="en-US" sz="1050" dirty="0">
              <a:solidFill>
                <a:srgbClr val="FFFF00"/>
              </a:solidFill>
            </a:endParaRPr>
          </a:p>
        </p:txBody>
      </p:sp>
      <p:sp>
        <p:nvSpPr>
          <p:cNvPr id="28" name="Rectangle 27"/>
          <p:cNvSpPr/>
          <p:nvPr/>
        </p:nvSpPr>
        <p:spPr>
          <a:xfrm>
            <a:off x="9959528" y="5852585"/>
            <a:ext cx="454592" cy="3808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rgbClr val="FFFF00"/>
                </a:solidFill>
              </a:rPr>
              <a:t>EP11</a:t>
            </a:r>
            <a:endParaRPr lang="en-US" sz="1050" dirty="0">
              <a:solidFill>
                <a:srgbClr val="FFFF00"/>
              </a:solidFill>
            </a:endParaRPr>
          </a:p>
        </p:txBody>
      </p:sp>
      <p:sp>
        <p:nvSpPr>
          <p:cNvPr id="29" name="Rectangle 28"/>
          <p:cNvSpPr/>
          <p:nvPr/>
        </p:nvSpPr>
        <p:spPr>
          <a:xfrm>
            <a:off x="6571161" y="99370"/>
            <a:ext cx="1647020" cy="164702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rPr>
              <a:t>Navigation Screen</a:t>
            </a:r>
            <a:endParaRPr lang="en-US" sz="2400" dirty="0">
              <a:solidFill>
                <a:srgbClr val="FFFF00"/>
              </a:solidFill>
            </a:endParaRPr>
          </a:p>
        </p:txBody>
      </p:sp>
      <p:sp>
        <p:nvSpPr>
          <p:cNvPr id="31" name="Left-Right Arrow 30"/>
          <p:cNvSpPr/>
          <p:nvPr/>
        </p:nvSpPr>
        <p:spPr>
          <a:xfrm>
            <a:off x="5440123" y="460375"/>
            <a:ext cx="1080238" cy="430471"/>
          </a:xfrm>
          <a:prstGeom prst="lef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Left-Right Arrow 31"/>
          <p:cNvSpPr/>
          <p:nvPr/>
        </p:nvSpPr>
        <p:spPr>
          <a:xfrm rot="19760607">
            <a:off x="2762855" y="2574436"/>
            <a:ext cx="3921818" cy="430471"/>
          </a:xfrm>
          <a:prstGeom prst="lef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Left-Right Arrow 41"/>
          <p:cNvSpPr/>
          <p:nvPr/>
        </p:nvSpPr>
        <p:spPr>
          <a:xfrm rot="16200000">
            <a:off x="7120639" y="2194661"/>
            <a:ext cx="1080238" cy="430471"/>
          </a:xfrm>
          <a:prstGeom prst="lef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6871735" y="3073404"/>
            <a:ext cx="1647020" cy="164702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rPr>
              <a:t>Episode Guide</a:t>
            </a:r>
            <a:endParaRPr lang="en-US" sz="2400" dirty="0">
              <a:solidFill>
                <a:srgbClr val="FFFF00"/>
              </a:solidFill>
            </a:endParaRPr>
          </a:p>
        </p:txBody>
      </p:sp>
      <p:cxnSp>
        <p:nvCxnSpPr>
          <p:cNvPr id="47" name="Straight Arrow Connector 46"/>
          <p:cNvCxnSpPr/>
          <p:nvPr/>
        </p:nvCxnSpPr>
        <p:spPr>
          <a:xfrm flipH="1" flipV="1">
            <a:off x="2332995" y="4882852"/>
            <a:ext cx="260419" cy="55245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49" name="Straight Arrow Connector 48"/>
          <p:cNvCxnSpPr/>
          <p:nvPr/>
        </p:nvCxnSpPr>
        <p:spPr>
          <a:xfrm flipV="1">
            <a:off x="1271691" y="4882852"/>
            <a:ext cx="215783" cy="531144"/>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51" name="Straight Arrow Connector 50"/>
          <p:cNvCxnSpPr/>
          <p:nvPr/>
        </p:nvCxnSpPr>
        <p:spPr>
          <a:xfrm flipV="1">
            <a:off x="1933083" y="4872731"/>
            <a:ext cx="5984" cy="791563"/>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54" name="Straight Arrow Connector 53"/>
          <p:cNvCxnSpPr/>
          <p:nvPr/>
        </p:nvCxnSpPr>
        <p:spPr>
          <a:xfrm flipH="1" flipV="1">
            <a:off x="2748141" y="4795263"/>
            <a:ext cx="285367" cy="276225"/>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56" name="Straight Arrow Connector 55"/>
          <p:cNvCxnSpPr/>
          <p:nvPr/>
        </p:nvCxnSpPr>
        <p:spPr>
          <a:xfrm flipV="1">
            <a:off x="684676" y="4763023"/>
            <a:ext cx="296649" cy="265572"/>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58" name="Rectangle 57"/>
          <p:cNvSpPr/>
          <p:nvPr/>
        </p:nvSpPr>
        <p:spPr>
          <a:xfrm>
            <a:off x="1064856" y="5413996"/>
            <a:ext cx="520838" cy="5208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FF00"/>
                </a:solidFill>
              </a:rPr>
              <a:t>Char2</a:t>
            </a:r>
            <a:endParaRPr lang="en-US" sz="1400" dirty="0">
              <a:solidFill>
                <a:srgbClr val="FFFF00"/>
              </a:solidFill>
            </a:endParaRPr>
          </a:p>
        </p:txBody>
      </p:sp>
      <p:sp>
        <p:nvSpPr>
          <p:cNvPr id="59" name="Rectangle 58"/>
          <p:cNvSpPr/>
          <p:nvPr/>
        </p:nvSpPr>
        <p:spPr>
          <a:xfrm>
            <a:off x="1679481" y="5703959"/>
            <a:ext cx="520838" cy="5208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FF00"/>
                </a:solidFill>
              </a:rPr>
              <a:t>Char3</a:t>
            </a:r>
            <a:endParaRPr lang="en-US" sz="1400" dirty="0">
              <a:solidFill>
                <a:srgbClr val="FFFF00"/>
              </a:solidFill>
            </a:endParaRPr>
          </a:p>
        </p:txBody>
      </p:sp>
      <p:sp>
        <p:nvSpPr>
          <p:cNvPr id="60" name="Rectangle 59"/>
          <p:cNvSpPr/>
          <p:nvPr/>
        </p:nvSpPr>
        <p:spPr>
          <a:xfrm>
            <a:off x="2286456" y="5435302"/>
            <a:ext cx="520838" cy="5208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FF00"/>
                </a:solidFill>
              </a:rPr>
              <a:t>Char4</a:t>
            </a:r>
            <a:endParaRPr lang="en-US" sz="1400" dirty="0">
              <a:solidFill>
                <a:srgbClr val="FFFF00"/>
              </a:solidFill>
            </a:endParaRPr>
          </a:p>
        </p:txBody>
      </p:sp>
      <p:sp>
        <p:nvSpPr>
          <p:cNvPr id="63" name="Rectangle 62"/>
          <p:cNvSpPr/>
          <p:nvPr/>
        </p:nvSpPr>
        <p:spPr>
          <a:xfrm>
            <a:off x="2896554" y="5092520"/>
            <a:ext cx="520838" cy="5208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FF00"/>
                </a:solidFill>
              </a:rPr>
              <a:t>Char5</a:t>
            </a:r>
            <a:endParaRPr lang="en-US" sz="1400" dirty="0">
              <a:solidFill>
                <a:srgbClr val="FFFF00"/>
              </a:solidFill>
            </a:endParaRPr>
          </a:p>
        </p:txBody>
      </p:sp>
      <p:cxnSp>
        <p:nvCxnSpPr>
          <p:cNvPr id="65" name="Straight Arrow Connector 64"/>
          <p:cNvCxnSpPr/>
          <p:nvPr/>
        </p:nvCxnSpPr>
        <p:spPr>
          <a:xfrm flipV="1">
            <a:off x="4096737" y="4697460"/>
            <a:ext cx="2632110" cy="103024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66" name="Straight Arrow Connector 65"/>
          <p:cNvCxnSpPr/>
          <p:nvPr/>
        </p:nvCxnSpPr>
        <p:spPr>
          <a:xfrm flipV="1">
            <a:off x="4597818" y="4808306"/>
            <a:ext cx="2273917" cy="996612"/>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68" name="Straight Arrow Connector 67"/>
          <p:cNvCxnSpPr/>
          <p:nvPr/>
        </p:nvCxnSpPr>
        <p:spPr>
          <a:xfrm flipV="1">
            <a:off x="5243775" y="4798185"/>
            <a:ext cx="1986153" cy="1029697"/>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70" name="Straight Arrow Connector 69"/>
          <p:cNvCxnSpPr/>
          <p:nvPr/>
        </p:nvCxnSpPr>
        <p:spPr>
          <a:xfrm flipV="1">
            <a:off x="5854019" y="4877781"/>
            <a:ext cx="1518797" cy="950102"/>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72" name="Straight Arrow Connector 71"/>
          <p:cNvCxnSpPr/>
          <p:nvPr/>
        </p:nvCxnSpPr>
        <p:spPr>
          <a:xfrm flipV="1">
            <a:off x="6456824" y="4946725"/>
            <a:ext cx="1060379" cy="881159"/>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74" name="Straight Arrow Connector 73"/>
          <p:cNvCxnSpPr/>
          <p:nvPr/>
        </p:nvCxnSpPr>
        <p:spPr>
          <a:xfrm flipV="1">
            <a:off x="7057286" y="4877781"/>
            <a:ext cx="589954" cy="962455"/>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80" name="Straight Arrow Connector 79"/>
          <p:cNvCxnSpPr/>
          <p:nvPr/>
        </p:nvCxnSpPr>
        <p:spPr>
          <a:xfrm flipV="1">
            <a:off x="7681324" y="4845926"/>
            <a:ext cx="28811" cy="994309"/>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82" name="Straight Arrow Connector 81"/>
          <p:cNvCxnSpPr/>
          <p:nvPr/>
        </p:nvCxnSpPr>
        <p:spPr>
          <a:xfrm flipH="1" flipV="1">
            <a:off x="7775455" y="4877781"/>
            <a:ext cx="572701" cy="962455"/>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87" name="Straight Arrow Connector 86"/>
          <p:cNvCxnSpPr/>
          <p:nvPr/>
        </p:nvCxnSpPr>
        <p:spPr>
          <a:xfrm flipH="1" flipV="1">
            <a:off x="7912787" y="4946723"/>
            <a:ext cx="1060379" cy="881159"/>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88" name="Straight Arrow Connector 87"/>
          <p:cNvCxnSpPr/>
          <p:nvPr/>
        </p:nvCxnSpPr>
        <p:spPr>
          <a:xfrm flipH="1" flipV="1">
            <a:off x="8117665" y="4878761"/>
            <a:ext cx="1518797" cy="950102"/>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89" name="Straight Arrow Connector 88"/>
          <p:cNvCxnSpPr/>
          <p:nvPr/>
        </p:nvCxnSpPr>
        <p:spPr>
          <a:xfrm flipH="1" flipV="1">
            <a:off x="8230834" y="4808306"/>
            <a:ext cx="1986153" cy="1029697"/>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90" name="Straight Arrow Connector 89"/>
          <p:cNvCxnSpPr/>
          <p:nvPr/>
        </p:nvCxnSpPr>
        <p:spPr>
          <a:xfrm flipH="1" flipV="1">
            <a:off x="8586532" y="4808306"/>
            <a:ext cx="2273917" cy="996612"/>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91" name="Straight Arrow Connector 90"/>
          <p:cNvCxnSpPr/>
          <p:nvPr/>
        </p:nvCxnSpPr>
        <p:spPr>
          <a:xfrm flipH="1" flipV="1">
            <a:off x="8703854" y="4747249"/>
            <a:ext cx="2632110" cy="103024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45" name="Rectangle 44"/>
          <p:cNvSpPr/>
          <p:nvPr/>
        </p:nvSpPr>
        <p:spPr>
          <a:xfrm>
            <a:off x="762184" y="99370"/>
            <a:ext cx="1647020" cy="164702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rPr>
              <a:t>Title Screen</a:t>
            </a:r>
            <a:endParaRPr lang="en-US" sz="2400" dirty="0">
              <a:solidFill>
                <a:srgbClr val="FFFF00"/>
              </a:solidFill>
            </a:endParaRPr>
          </a:p>
        </p:txBody>
      </p:sp>
      <p:sp>
        <p:nvSpPr>
          <p:cNvPr id="48" name="Left-Right Arrow 47"/>
          <p:cNvSpPr/>
          <p:nvPr/>
        </p:nvSpPr>
        <p:spPr>
          <a:xfrm>
            <a:off x="2506743" y="353609"/>
            <a:ext cx="1080238" cy="430471"/>
          </a:xfrm>
          <a:prstGeom prst="lef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793970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extile" panose="00000400000000000000" pitchFamily="2" charset="0"/>
              </a:rPr>
              <a:t>Design Guide</a:t>
            </a:r>
            <a:endParaRPr lang="en-US" dirty="0">
              <a:latin typeface="Textile" panose="00000400000000000000" pitchFamily="2" charset="0"/>
            </a:endParaRPr>
          </a:p>
        </p:txBody>
      </p:sp>
      <p:sp>
        <p:nvSpPr>
          <p:cNvPr id="3" name="Content Placeholder 2"/>
          <p:cNvSpPr>
            <a:spLocks noGrp="1"/>
          </p:cNvSpPr>
          <p:nvPr>
            <p:ph idx="1"/>
          </p:nvPr>
        </p:nvSpPr>
        <p:spPr/>
        <p:txBody>
          <a:bodyPr/>
          <a:lstStyle/>
          <a:p>
            <a:r>
              <a:rPr lang="en-US" dirty="0" smtClean="0">
                <a:hlinkClick r:id="rId2" action="ppaction://hlinksldjump"/>
              </a:rPr>
              <a:t>Delivery Medium</a:t>
            </a:r>
            <a:endParaRPr lang="en-US" dirty="0" smtClean="0"/>
          </a:p>
          <a:p>
            <a:r>
              <a:rPr lang="en-US" dirty="0" smtClean="0">
                <a:hlinkClick r:id="rId3" action="ppaction://hlinksldjump"/>
              </a:rPr>
              <a:t>Typeface Choices</a:t>
            </a:r>
            <a:endParaRPr lang="en-US" dirty="0" smtClean="0"/>
          </a:p>
          <a:p>
            <a:r>
              <a:rPr lang="en-US" dirty="0" smtClean="0">
                <a:hlinkClick r:id="rId4" action="ppaction://hlinksldjump"/>
              </a:rPr>
              <a:t>Color Schemes &amp; Swatches</a:t>
            </a:r>
            <a:endParaRPr lang="en-US" dirty="0" smtClean="0"/>
          </a:p>
          <a:p>
            <a:r>
              <a:rPr lang="en-US" dirty="0" smtClean="0">
                <a:hlinkClick r:id="rId5" action="ppaction://hlinksldjump"/>
              </a:rPr>
              <a:t>Navigation Labels</a:t>
            </a:r>
            <a:endParaRPr lang="en-US" dirty="0" smtClean="0"/>
          </a:p>
          <a:p>
            <a:r>
              <a:rPr lang="en-US" dirty="0" smtClean="0">
                <a:hlinkClick r:id="rId5" action="ppaction://hlinksldjump"/>
              </a:rPr>
              <a:t>Button Sizes</a:t>
            </a:r>
            <a:endParaRPr lang="en-US" dirty="0" smtClean="0"/>
          </a:p>
          <a:p>
            <a:r>
              <a:rPr lang="en-US" dirty="0" smtClean="0">
                <a:hlinkClick r:id="rId6" action="ppaction://hlinksldjump"/>
              </a:rPr>
              <a:t>Justification of Placement</a:t>
            </a:r>
            <a:endParaRPr lang="en-US" dirty="0" smtClean="0"/>
          </a:p>
          <a:p>
            <a:r>
              <a:rPr lang="en-US" dirty="0" smtClean="0">
                <a:hlinkClick r:id="rId7" action="ppaction://hlinksldjump"/>
              </a:rPr>
              <a:t>How They Come Together</a:t>
            </a:r>
            <a:endParaRPr lang="en-US" dirty="0" smtClean="0"/>
          </a:p>
        </p:txBody>
      </p:sp>
    </p:spTree>
    <p:extLst>
      <p:ext uri="{BB962C8B-B14F-4D97-AF65-F5344CB8AC3E}">
        <p14:creationId xmlns:p14="http://schemas.microsoft.com/office/powerpoint/2010/main" val="28890666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extile" panose="00000400000000000000" pitchFamily="2" charset="0"/>
              </a:rPr>
              <a:t>Delivery Medium</a:t>
            </a:r>
            <a:endParaRPr lang="en-US" dirty="0">
              <a:latin typeface="Textile" panose="00000400000000000000" pitchFamily="2" charset="0"/>
            </a:endParaRPr>
          </a:p>
        </p:txBody>
      </p:sp>
      <p:pic>
        <p:nvPicPr>
          <p:cNvPr id="1026" name="Picture 2" descr="http://www.clipartbest.com/cliparts/McL/MRE/McLMRERbi.png"/>
          <p:cNvPicPr>
            <a:picLocks noChangeAspect="1" noChangeArrowheads="1"/>
          </p:cNvPicPr>
          <p:nvPr/>
        </p:nvPicPr>
        <p:blipFill rotWithShape="1">
          <a:blip r:embed="rId2">
            <a:extLst>
              <a:ext uri="{28A0092B-C50C-407E-A947-70E740481C1C}">
                <a14:useLocalDpi xmlns:a14="http://schemas.microsoft.com/office/drawing/2010/main" val="0"/>
              </a:ext>
            </a:extLst>
          </a:blip>
          <a:srcRect l="32150" t="-227" r="-509" b="227"/>
          <a:stretch/>
        </p:blipFill>
        <p:spPr bwMode="auto">
          <a:xfrm>
            <a:off x="1910239" y="0"/>
            <a:ext cx="837152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207580" y="2228671"/>
            <a:ext cx="5776838" cy="1200329"/>
          </a:xfrm>
          <a:prstGeom prst="rect">
            <a:avLst/>
          </a:prstGeom>
          <a:noFill/>
        </p:spPr>
        <p:txBody>
          <a:bodyPr wrap="none" rtlCol="0">
            <a:spAutoFit/>
          </a:bodyPr>
          <a:lstStyle/>
          <a:p>
            <a:r>
              <a:rPr lang="en-US" sz="2400" dirty="0" smtClean="0"/>
              <a:t>The delivery medium will be primarily used </a:t>
            </a:r>
          </a:p>
          <a:p>
            <a:pPr algn="ctr"/>
            <a:r>
              <a:rPr lang="en-US" sz="2400" dirty="0" smtClean="0"/>
              <a:t>for Laptops and Desktop Computers with a </a:t>
            </a:r>
          </a:p>
          <a:p>
            <a:pPr algn="ctr"/>
            <a:r>
              <a:rPr lang="en-US" sz="2400" dirty="0" smtClean="0"/>
              <a:t>minimum screen resolution of 800 x 600.</a:t>
            </a:r>
            <a:endParaRPr lang="en-US" sz="2400" dirty="0"/>
          </a:p>
        </p:txBody>
      </p:sp>
    </p:spTree>
    <p:extLst>
      <p:ext uri="{BB962C8B-B14F-4D97-AF65-F5344CB8AC3E}">
        <p14:creationId xmlns:p14="http://schemas.microsoft.com/office/powerpoint/2010/main" val="30247105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extile" panose="00000400000000000000" pitchFamily="2" charset="0"/>
              </a:rPr>
              <a:t>Typeface Choices</a:t>
            </a:r>
            <a:endParaRPr lang="en-US" dirty="0">
              <a:latin typeface="Textile" panose="00000400000000000000" pitchFamily="2" charset="0"/>
            </a:endParaRPr>
          </a:p>
        </p:txBody>
      </p:sp>
      <p:sp>
        <p:nvSpPr>
          <p:cNvPr id="3" name="Content Placeholder 2"/>
          <p:cNvSpPr>
            <a:spLocks noGrp="1"/>
          </p:cNvSpPr>
          <p:nvPr>
            <p:ph idx="1"/>
          </p:nvPr>
        </p:nvSpPr>
        <p:spPr>
          <a:xfrm>
            <a:off x="838200" y="1825625"/>
            <a:ext cx="6032500" cy="4351338"/>
          </a:xfrm>
        </p:spPr>
        <p:txBody>
          <a:bodyPr>
            <a:normAutofit/>
          </a:bodyPr>
          <a:lstStyle/>
          <a:p>
            <a:pPr marL="0" indent="0">
              <a:buNone/>
            </a:pPr>
            <a:r>
              <a:rPr lang="en-US" sz="1400" dirty="0" smtClean="0">
                <a:solidFill>
                  <a:schemeClr val="bg1">
                    <a:lumMod val="65000"/>
                  </a:schemeClr>
                </a:solidFill>
                <a:latin typeface="Textile" panose="00000400000000000000" pitchFamily="2" charset="0"/>
              </a:rPr>
              <a:t>Primary Typeface</a:t>
            </a:r>
          </a:p>
          <a:p>
            <a:pPr marL="0" indent="0">
              <a:buNone/>
            </a:pPr>
            <a:r>
              <a:rPr lang="en-US" sz="1800" dirty="0" smtClean="0">
                <a:latin typeface="Textile" panose="00000400000000000000" pitchFamily="2" charset="0"/>
              </a:rPr>
              <a:t>Textile</a:t>
            </a:r>
          </a:p>
          <a:p>
            <a:pPr marL="0" indent="0">
              <a:buNone/>
            </a:pPr>
            <a:r>
              <a:rPr lang="en-US" sz="1800" dirty="0" smtClean="0">
                <a:latin typeface="Textile" panose="00000400000000000000" pitchFamily="2" charset="0"/>
              </a:rPr>
              <a:t>A B C D E F G H I J K L M N O P Q R S T U V W X Y Z</a:t>
            </a:r>
          </a:p>
          <a:p>
            <a:pPr marL="0" indent="0">
              <a:buNone/>
            </a:pPr>
            <a:r>
              <a:rPr lang="en-US" sz="1800" dirty="0">
                <a:latin typeface="Textile" panose="00000400000000000000" pitchFamily="2" charset="0"/>
              </a:rPr>
              <a:t>a</a:t>
            </a:r>
            <a:r>
              <a:rPr lang="en-US" sz="1800" dirty="0" smtClean="0">
                <a:latin typeface="Textile" panose="00000400000000000000" pitchFamily="2" charset="0"/>
              </a:rPr>
              <a:t> b c d e f g h I j k l m n o p q r s t u v w x y z </a:t>
            </a:r>
          </a:p>
          <a:p>
            <a:pPr marL="0" indent="0">
              <a:buNone/>
            </a:pPr>
            <a:r>
              <a:rPr lang="en-US" sz="1800" dirty="0" smtClean="0">
                <a:latin typeface="Textile" panose="00000400000000000000" pitchFamily="2" charset="0"/>
              </a:rPr>
              <a:t>1 2 3 4 5 6 7 8 9 0</a:t>
            </a:r>
          </a:p>
          <a:p>
            <a:pPr marL="0" indent="0">
              <a:buNone/>
            </a:pPr>
            <a:endParaRPr lang="en-US" sz="1800" dirty="0">
              <a:latin typeface="Textile" panose="00000400000000000000" pitchFamily="2" charset="0"/>
            </a:endParaRPr>
          </a:p>
          <a:p>
            <a:pPr marL="0" indent="0">
              <a:buNone/>
            </a:pPr>
            <a:r>
              <a:rPr lang="en-US" sz="1400" dirty="0" smtClean="0">
                <a:solidFill>
                  <a:schemeClr val="bg1">
                    <a:lumMod val="65000"/>
                  </a:schemeClr>
                </a:solidFill>
                <a:latin typeface="Comic Sans MS" panose="030F0702030302020204" pitchFamily="66" charset="0"/>
              </a:rPr>
              <a:t>Secondary Typeface</a:t>
            </a:r>
          </a:p>
          <a:p>
            <a:pPr marL="0" indent="0">
              <a:buNone/>
            </a:pPr>
            <a:r>
              <a:rPr lang="en-US" sz="1800" dirty="0" smtClean="0">
                <a:latin typeface="Comic Sans MS" panose="030F0702030302020204" pitchFamily="66" charset="0"/>
              </a:rPr>
              <a:t>Comic Sans</a:t>
            </a:r>
          </a:p>
          <a:p>
            <a:pPr marL="0" indent="0">
              <a:buNone/>
            </a:pPr>
            <a:r>
              <a:rPr lang="en-US" sz="1800" dirty="0" smtClean="0">
                <a:latin typeface="Comic Sans MS" panose="030F0702030302020204" pitchFamily="66" charset="0"/>
              </a:rPr>
              <a:t>A B C D E F G H I J K L M N O P Q R S T U V W X Y Z</a:t>
            </a:r>
          </a:p>
          <a:p>
            <a:pPr marL="0" indent="0">
              <a:buNone/>
            </a:pPr>
            <a:r>
              <a:rPr lang="en-US" sz="1800" dirty="0" smtClean="0">
                <a:latin typeface="Comic Sans MS" panose="030F0702030302020204" pitchFamily="66" charset="0"/>
              </a:rPr>
              <a:t>a b c d e f g h I j k l m n o p q r s t u v w x y z </a:t>
            </a:r>
          </a:p>
          <a:p>
            <a:pPr marL="0" indent="0">
              <a:buNone/>
            </a:pPr>
            <a:r>
              <a:rPr lang="en-US" sz="1800" dirty="0" smtClean="0">
                <a:latin typeface="Comic Sans MS" panose="030F0702030302020204" pitchFamily="66" charset="0"/>
              </a:rPr>
              <a:t>1 2 3 4 5 6 7 8 9 0</a:t>
            </a:r>
          </a:p>
        </p:txBody>
      </p:sp>
      <p:sp>
        <p:nvSpPr>
          <p:cNvPr id="4" name="TextBox 3"/>
          <p:cNvSpPr txBox="1"/>
          <p:nvPr/>
        </p:nvSpPr>
        <p:spPr>
          <a:xfrm>
            <a:off x="7251700" y="1825625"/>
            <a:ext cx="4697120" cy="2893100"/>
          </a:xfrm>
          <a:prstGeom prst="rect">
            <a:avLst/>
          </a:prstGeom>
          <a:noFill/>
        </p:spPr>
        <p:txBody>
          <a:bodyPr wrap="none" rtlCol="0">
            <a:spAutoFit/>
          </a:bodyPr>
          <a:lstStyle/>
          <a:p>
            <a:pPr algn="just"/>
            <a:r>
              <a:rPr lang="en-US" sz="1400" dirty="0" smtClean="0">
                <a:latin typeface="Textile" panose="00000400000000000000" pitchFamily="2" charset="0"/>
              </a:rPr>
              <a:t>Our primary typeface is Textile. This typeface is</a:t>
            </a:r>
          </a:p>
          <a:p>
            <a:pPr algn="just"/>
            <a:r>
              <a:rPr lang="en-US" sz="1400" dirty="0">
                <a:latin typeface="Textile" panose="00000400000000000000" pitchFamily="2" charset="0"/>
              </a:rPr>
              <a:t>i</a:t>
            </a:r>
            <a:r>
              <a:rPr lang="en-US" sz="1400" dirty="0" smtClean="0">
                <a:latin typeface="Textile" panose="00000400000000000000" pitchFamily="2" charset="0"/>
              </a:rPr>
              <a:t>s used for all titles and subtitles within </a:t>
            </a:r>
          </a:p>
          <a:p>
            <a:pPr algn="just"/>
            <a:r>
              <a:rPr lang="en-US" sz="1400" dirty="0" smtClean="0">
                <a:latin typeface="Textile" panose="00000400000000000000" pitchFamily="2" charset="0"/>
              </a:rPr>
              <a:t>the project.</a:t>
            </a:r>
          </a:p>
          <a:p>
            <a:pPr algn="just"/>
            <a:endParaRPr lang="en-US" sz="1400" dirty="0">
              <a:latin typeface="Textile" panose="00000400000000000000" pitchFamily="2" charset="0"/>
            </a:endParaRPr>
          </a:p>
          <a:p>
            <a:pPr algn="just"/>
            <a:endParaRPr lang="en-US" sz="1400" dirty="0" smtClean="0">
              <a:latin typeface="Textile" panose="00000400000000000000" pitchFamily="2" charset="0"/>
            </a:endParaRPr>
          </a:p>
          <a:p>
            <a:pPr algn="just"/>
            <a:endParaRPr lang="en-US" sz="1400" dirty="0">
              <a:latin typeface="Textile" panose="00000400000000000000" pitchFamily="2" charset="0"/>
            </a:endParaRPr>
          </a:p>
          <a:p>
            <a:pPr algn="just"/>
            <a:endParaRPr lang="en-US" sz="1400" dirty="0" smtClean="0">
              <a:latin typeface="Textile" panose="00000400000000000000" pitchFamily="2" charset="0"/>
            </a:endParaRPr>
          </a:p>
          <a:p>
            <a:pPr algn="just"/>
            <a:endParaRPr lang="en-US" sz="1400" dirty="0">
              <a:latin typeface="Textile" panose="00000400000000000000" pitchFamily="2" charset="0"/>
            </a:endParaRPr>
          </a:p>
          <a:p>
            <a:pPr algn="just"/>
            <a:endParaRPr lang="en-US" sz="1400" dirty="0" smtClean="0">
              <a:latin typeface="Textile" panose="00000400000000000000" pitchFamily="2" charset="0"/>
            </a:endParaRPr>
          </a:p>
          <a:p>
            <a:pPr algn="just"/>
            <a:endParaRPr lang="en-US" sz="1400" dirty="0">
              <a:latin typeface="Textile" panose="00000400000000000000" pitchFamily="2" charset="0"/>
            </a:endParaRPr>
          </a:p>
          <a:p>
            <a:pPr algn="just"/>
            <a:r>
              <a:rPr lang="en-US" sz="1400" dirty="0" smtClean="0">
                <a:latin typeface="Comic Sans MS" panose="030F0702030302020204" pitchFamily="66" charset="0"/>
              </a:rPr>
              <a:t>Our secondary typeface is Comic Sans which is used</a:t>
            </a:r>
          </a:p>
          <a:p>
            <a:pPr algn="just"/>
            <a:r>
              <a:rPr lang="en-US" sz="1400" dirty="0" smtClean="0">
                <a:latin typeface="Comic Sans MS" panose="030F0702030302020204" pitchFamily="66" charset="0"/>
              </a:rPr>
              <a:t>for the majority of text within the project.</a:t>
            </a:r>
          </a:p>
          <a:p>
            <a:endParaRPr lang="en-US" sz="1400" dirty="0" smtClean="0">
              <a:latin typeface="Textile" panose="00000400000000000000" pitchFamily="2" charset="0"/>
            </a:endParaRPr>
          </a:p>
        </p:txBody>
      </p:sp>
    </p:spTree>
    <p:extLst>
      <p:ext uri="{BB962C8B-B14F-4D97-AF65-F5344CB8AC3E}">
        <p14:creationId xmlns:p14="http://schemas.microsoft.com/office/powerpoint/2010/main" val="26485645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 name="Title 1"/>
          <p:cNvSpPr>
            <a:spLocks noGrp="1"/>
          </p:cNvSpPr>
          <p:nvPr>
            <p:ph type="title"/>
          </p:nvPr>
        </p:nvSpPr>
        <p:spPr>
          <a:xfrm>
            <a:off x="1708273" y="258232"/>
            <a:ext cx="8534400" cy="1507067"/>
          </a:xfrm>
        </p:spPr>
        <p:txBody>
          <a:bodyPr/>
          <a:lstStyle/>
          <a:p>
            <a:pPr algn="ctr"/>
            <a:r>
              <a:rPr lang="en-US" dirty="0" smtClean="0">
                <a:solidFill>
                  <a:schemeClr val="bg1"/>
                </a:solidFill>
                <a:latin typeface="Textile" panose="00000400000000000000" pitchFamily="2" charset="0"/>
              </a:rPr>
              <a:t>Color Schemes &amp; Swatches</a:t>
            </a:r>
            <a:endParaRPr lang="en-US" dirty="0">
              <a:solidFill>
                <a:schemeClr val="bg1"/>
              </a:solidFill>
              <a:latin typeface="Textile" panose="00000400000000000000" pitchFamily="2" charset="0"/>
            </a:endParaRPr>
          </a:p>
        </p:txBody>
      </p:sp>
      <p:sp>
        <p:nvSpPr>
          <p:cNvPr id="5" name="TextBox 4"/>
          <p:cNvSpPr txBox="1"/>
          <p:nvPr/>
        </p:nvSpPr>
        <p:spPr>
          <a:xfrm>
            <a:off x="1423625" y="2181171"/>
            <a:ext cx="9103697" cy="1569660"/>
          </a:xfrm>
          <a:prstGeom prst="rect">
            <a:avLst/>
          </a:prstGeom>
          <a:noFill/>
        </p:spPr>
        <p:txBody>
          <a:bodyPr wrap="square" rtlCol="0">
            <a:spAutoFit/>
          </a:bodyPr>
          <a:lstStyle/>
          <a:p>
            <a:pPr algn="just"/>
            <a:r>
              <a:rPr lang="en-US" sz="2000" dirty="0" smtClean="0">
                <a:solidFill>
                  <a:schemeClr val="bg1"/>
                </a:solidFill>
                <a:latin typeface="Calibri" panose="020F0502020204030204" pitchFamily="34" charset="0"/>
              </a:rPr>
              <a:t>These colors will be the colors you see mostly throughout the presentation. They will encompass the majority of the text and the background of the slides. These colors, mainly the lighter shades, are some of the colors one may encounter while looking at anything </a:t>
            </a:r>
            <a:r>
              <a:rPr lang="en-US" sz="1400" dirty="0" smtClean="0">
                <a:solidFill>
                  <a:schemeClr val="bg1"/>
                </a:solidFill>
                <a:latin typeface="Textile" panose="00000400000000000000" pitchFamily="2" charset="0"/>
              </a:rPr>
              <a:t>It’s Always Sunny </a:t>
            </a:r>
            <a:r>
              <a:rPr lang="en-US" sz="2000" dirty="0" smtClean="0">
                <a:solidFill>
                  <a:schemeClr val="bg1"/>
                </a:solidFill>
                <a:latin typeface="Calibri" panose="020F0502020204030204" pitchFamily="34" charset="0"/>
              </a:rPr>
              <a:t>related.</a:t>
            </a:r>
          </a:p>
          <a:p>
            <a:endParaRPr lang="en-US" sz="1600"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r="1423"/>
          <a:stretch/>
        </p:blipFill>
        <p:spPr>
          <a:xfrm>
            <a:off x="6197879" y="5129362"/>
            <a:ext cx="5892241" cy="1477357"/>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r="1276"/>
          <a:stretch/>
        </p:blipFill>
        <p:spPr>
          <a:xfrm>
            <a:off x="73744" y="5129362"/>
            <a:ext cx="5960488" cy="1494470"/>
          </a:xfrm>
          <a:prstGeom prst="rect">
            <a:avLst/>
          </a:prstGeom>
        </p:spPr>
      </p:pic>
      <p:sp>
        <p:nvSpPr>
          <p:cNvPr id="8" name="TextBox 7"/>
          <p:cNvSpPr txBox="1"/>
          <p:nvPr/>
        </p:nvSpPr>
        <p:spPr>
          <a:xfrm>
            <a:off x="6275485" y="5129362"/>
            <a:ext cx="986167" cy="1754326"/>
          </a:xfrm>
          <a:prstGeom prst="rect">
            <a:avLst/>
          </a:prstGeom>
          <a:noFill/>
        </p:spPr>
        <p:txBody>
          <a:bodyPr wrap="none" rtlCol="0">
            <a:spAutoFit/>
          </a:bodyPr>
          <a:lstStyle/>
          <a:p>
            <a:r>
              <a:rPr lang="en-US" dirty="0" smtClean="0">
                <a:solidFill>
                  <a:schemeClr val="bg1"/>
                </a:solidFill>
              </a:rPr>
              <a:t>R: 191</a:t>
            </a:r>
            <a:br>
              <a:rPr lang="en-US" dirty="0" smtClean="0">
                <a:solidFill>
                  <a:schemeClr val="bg1"/>
                </a:solidFill>
              </a:rPr>
            </a:br>
            <a:r>
              <a:rPr lang="en-US" dirty="0" smtClean="0">
                <a:solidFill>
                  <a:schemeClr val="bg1"/>
                </a:solidFill>
              </a:rPr>
              <a:t>G: 168</a:t>
            </a:r>
            <a:br>
              <a:rPr lang="en-US" dirty="0" smtClean="0">
                <a:solidFill>
                  <a:schemeClr val="bg1"/>
                </a:solidFill>
              </a:rPr>
            </a:br>
            <a:r>
              <a:rPr lang="en-US" dirty="0" smtClean="0">
                <a:solidFill>
                  <a:schemeClr val="bg1"/>
                </a:solidFill>
              </a:rPr>
              <a:t>B: 0</a:t>
            </a:r>
          </a:p>
          <a:p>
            <a:r>
              <a:rPr lang="en-US" dirty="0" smtClean="0">
                <a:solidFill>
                  <a:schemeClr val="bg1"/>
                </a:solidFill>
              </a:rPr>
              <a:t>Hex:</a:t>
            </a:r>
          </a:p>
          <a:p>
            <a:r>
              <a:rPr lang="en-US" dirty="0" smtClean="0">
                <a:solidFill>
                  <a:schemeClr val="bg1"/>
                </a:solidFill>
              </a:rPr>
              <a:t>BFA800</a:t>
            </a:r>
            <a:r>
              <a:rPr lang="en-US" dirty="0" smtClean="0"/>
              <a:t/>
            </a:r>
            <a:br>
              <a:rPr lang="en-US" dirty="0" smtClean="0"/>
            </a:br>
            <a:endParaRPr lang="en-US" dirty="0" smtClean="0"/>
          </a:p>
        </p:txBody>
      </p:sp>
      <p:sp>
        <p:nvSpPr>
          <p:cNvPr id="9" name="TextBox 8"/>
          <p:cNvSpPr txBox="1"/>
          <p:nvPr/>
        </p:nvSpPr>
        <p:spPr>
          <a:xfrm>
            <a:off x="7523677" y="5129362"/>
            <a:ext cx="938077" cy="1754326"/>
          </a:xfrm>
          <a:prstGeom prst="rect">
            <a:avLst/>
          </a:prstGeom>
          <a:noFill/>
        </p:spPr>
        <p:txBody>
          <a:bodyPr wrap="none" rtlCol="0">
            <a:spAutoFit/>
          </a:bodyPr>
          <a:lstStyle/>
          <a:p>
            <a:r>
              <a:rPr lang="en-US" dirty="0" smtClean="0"/>
              <a:t>R: 127</a:t>
            </a:r>
            <a:br>
              <a:rPr lang="en-US" dirty="0" smtClean="0"/>
            </a:br>
            <a:r>
              <a:rPr lang="en-US" dirty="0" smtClean="0"/>
              <a:t>G: 112</a:t>
            </a:r>
            <a:br>
              <a:rPr lang="en-US" dirty="0" smtClean="0"/>
            </a:br>
            <a:r>
              <a:rPr lang="en-US" dirty="0" smtClean="0"/>
              <a:t>B: 0</a:t>
            </a:r>
          </a:p>
          <a:p>
            <a:r>
              <a:rPr lang="en-US" dirty="0" smtClean="0"/>
              <a:t>Hex:</a:t>
            </a:r>
          </a:p>
          <a:p>
            <a:r>
              <a:rPr lang="en-US" dirty="0" smtClean="0"/>
              <a:t>7F7000</a:t>
            </a:r>
            <a:br>
              <a:rPr lang="en-US" dirty="0" smtClean="0"/>
            </a:br>
            <a:endParaRPr lang="en-US" dirty="0" smtClean="0"/>
          </a:p>
        </p:txBody>
      </p:sp>
      <p:sp>
        <p:nvSpPr>
          <p:cNvPr id="10" name="TextBox 9"/>
          <p:cNvSpPr txBox="1"/>
          <p:nvPr/>
        </p:nvSpPr>
        <p:spPr>
          <a:xfrm>
            <a:off x="8714235" y="5129362"/>
            <a:ext cx="917239" cy="1754326"/>
          </a:xfrm>
          <a:prstGeom prst="rect">
            <a:avLst/>
          </a:prstGeom>
          <a:noFill/>
        </p:spPr>
        <p:txBody>
          <a:bodyPr wrap="none" rtlCol="0">
            <a:spAutoFit/>
          </a:bodyPr>
          <a:lstStyle/>
          <a:p>
            <a:r>
              <a:rPr lang="en-US" dirty="0" smtClean="0">
                <a:solidFill>
                  <a:schemeClr val="bg1"/>
                </a:solidFill>
              </a:rPr>
              <a:t>R: 255</a:t>
            </a:r>
            <a:br>
              <a:rPr lang="en-US" dirty="0" smtClean="0">
                <a:solidFill>
                  <a:schemeClr val="bg1"/>
                </a:solidFill>
              </a:rPr>
            </a:br>
            <a:r>
              <a:rPr lang="en-US" dirty="0" smtClean="0">
                <a:solidFill>
                  <a:schemeClr val="bg1"/>
                </a:solidFill>
              </a:rPr>
              <a:t>G: 225</a:t>
            </a:r>
            <a:br>
              <a:rPr lang="en-US" dirty="0" smtClean="0">
                <a:solidFill>
                  <a:schemeClr val="bg1"/>
                </a:solidFill>
              </a:rPr>
            </a:br>
            <a:r>
              <a:rPr lang="en-US" dirty="0" smtClean="0">
                <a:solidFill>
                  <a:schemeClr val="bg1"/>
                </a:solidFill>
              </a:rPr>
              <a:t>B: 0</a:t>
            </a:r>
          </a:p>
          <a:p>
            <a:r>
              <a:rPr lang="en-US" dirty="0" smtClean="0">
                <a:solidFill>
                  <a:schemeClr val="bg1"/>
                </a:solidFill>
              </a:rPr>
              <a:t>Hex:</a:t>
            </a:r>
          </a:p>
          <a:p>
            <a:r>
              <a:rPr lang="en-US" dirty="0" smtClean="0">
                <a:solidFill>
                  <a:schemeClr val="bg1"/>
                </a:solidFill>
              </a:rPr>
              <a:t>FFE100</a:t>
            </a:r>
            <a:r>
              <a:rPr lang="en-US" dirty="0" smtClean="0"/>
              <a:t/>
            </a:r>
            <a:br>
              <a:rPr lang="en-US" dirty="0" smtClean="0"/>
            </a:br>
            <a:endParaRPr lang="en-US" dirty="0" smtClean="0"/>
          </a:p>
        </p:txBody>
      </p:sp>
      <p:sp>
        <p:nvSpPr>
          <p:cNvPr id="11" name="TextBox 10"/>
          <p:cNvSpPr txBox="1"/>
          <p:nvPr/>
        </p:nvSpPr>
        <p:spPr>
          <a:xfrm>
            <a:off x="9883217" y="5129362"/>
            <a:ext cx="954107" cy="1754326"/>
          </a:xfrm>
          <a:prstGeom prst="rect">
            <a:avLst/>
          </a:prstGeom>
          <a:noFill/>
        </p:spPr>
        <p:txBody>
          <a:bodyPr wrap="none" rtlCol="0">
            <a:spAutoFit/>
          </a:bodyPr>
          <a:lstStyle/>
          <a:p>
            <a:r>
              <a:rPr lang="en-US" dirty="0" smtClean="0"/>
              <a:t>R: 64</a:t>
            </a:r>
            <a:br>
              <a:rPr lang="en-US" dirty="0" smtClean="0"/>
            </a:br>
            <a:r>
              <a:rPr lang="en-US" dirty="0" smtClean="0"/>
              <a:t>G: 56</a:t>
            </a:r>
            <a:br>
              <a:rPr lang="en-US" dirty="0" smtClean="0"/>
            </a:br>
            <a:r>
              <a:rPr lang="en-US" dirty="0" smtClean="0"/>
              <a:t>B: 0</a:t>
            </a:r>
          </a:p>
          <a:p>
            <a:r>
              <a:rPr lang="en-US" dirty="0" smtClean="0"/>
              <a:t>Hex:</a:t>
            </a:r>
          </a:p>
          <a:p>
            <a:r>
              <a:rPr lang="en-US" dirty="0" smtClean="0"/>
              <a:t>403800</a:t>
            </a:r>
            <a:br>
              <a:rPr lang="en-US" dirty="0" smtClean="0"/>
            </a:br>
            <a:endParaRPr lang="en-US" dirty="0" smtClean="0"/>
          </a:p>
        </p:txBody>
      </p:sp>
      <p:sp>
        <p:nvSpPr>
          <p:cNvPr id="12" name="TextBox 11"/>
          <p:cNvSpPr txBox="1"/>
          <p:nvPr/>
        </p:nvSpPr>
        <p:spPr>
          <a:xfrm>
            <a:off x="11089067" y="5115224"/>
            <a:ext cx="1039067" cy="1754326"/>
          </a:xfrm>
          <a:prstGeom prst="rect">
            <a:avLst/>
          </a:prstGeom>
          <a:noFill/>
        </p:spPr>
        <p:txBody>
          <a:bodyPr wrap="none" rtlCol="0">
            <a:spAutoFit/>
          </a:bodyPr>
          <a:lstStyle/>
          <a:p>
            <a:r>
              <a:rPr lang="en-US" dirty="0" smtClean="0">
                <a:solidFill>
                  <a:schemeClr val="bg1"/>
                </a:solidFill>
              </a:rPr>
              <a:t>R: 229</a:t>
            </a:r>
            <a:br>
              <a:rPr lang="en-US" dirty="0" smtClean="0">
                <a:solidFill>
                  <a:schemeClr val="bg1"/>
                </a:solidFill>
              </a:rPr>
            </a:br>
            <a:r>
              <a:rPr lang="en-US" dirty="0" smtClean="0">
                <a:solidFill>
                  <a:schemeClr val="bg1"/>
                </a:solidFill>
              </a:rPr>
              <a:t>G: 202</a:t>
            </a:r>
            <a:br>
              <a:rPr lang="en-US" dirty="0" smtClean="0">
                <a:solidFill>
                  <a:schemeClr val="bg1"/>
                </a:solidFill>
              </a:rPr>
            </a:br>
            <a:r>
              <a:rPr lang="en-US" dirty="0" smtClean="0">
                <a:solidFill>
                  <a:schemeClr val="bg1"/>
                </a:solidFill>
              </a:rPr>
              <a:t>B: 0</a:t>
            </a:r>
          </a:p>
          <a:p>
            <a:r>
              <a:rPr lang="en-US" dirty="0" smtClean="0">
                <a:solidFill>
                  <a:schemeClr val="bg1"/>
                </a:solidFill>
              </a:rPr>
              <a:t>Hex:</a:t>
            </a:r>
          </a:p>
          <a:p>
            <a:r>
              <a:rPr lang="en-US" dirty="0" smtClean="0">
                <a:solidFill>
                  <a:schemeClr val="bg1"/>
                </a:solidFill>
              </a:rPr>
              <a:t>ESCA00</a:t>
            </a:r>
            <a:r>
              <a:rPr lang="en-US" dirty="0" smtClean="0"/>
              <a:t/>
            </a:r>
            <a:br>
              <a:rPr lang="en-US" dirty="0" smtClean="0"/>
            </a:br>
            <a:endParaRPr lang="en-US" dirty="0" smtClean="0"/>
          </a:p>
        </p:txBody>
      </p:sp>
      <p:sp>
        <p:nvSpPr>
          <p:cNvPr id="13" name="TextBox 12"/>
          <p:cNvSpPr txBox="1"/>
          <p:nvPr/>
        </p:nvSpPr>
        <p:spPr>
          <a:xfrm>
            <a:off x="5028578" y="5129362"/>
            <a:ext cx="939681" cy="1754326"/>
          </a:xfrm>
          <a:prstGeom prst="rect">
            <a:avLst/>
          </a:prstGeom>
          <a:noFill/>
        </p:spPr>
        <p:txBody>
          <a:bodyPr wrap="none" rtlCol="0">
            <a:spAutoFit/>
          </a:bodyPr>
          <a:lstStyle/>
          <a:p>
            <a:r>
              <a:rPr lang="en-US" dirty="0" smtClean="0">
                <a:solidFill>
                  <a:schemeClr val="bg1"/>
                </a:solidFill>
              </a:rPr>
              <a:t>R: 229</a:t>
            </a:r>
            <a:br>
              <a:rPr lang="en-US" dirty="0" smtClean="0">
                <a:solidFill>
                  <a:schemeClr val="bg1"/>
                </a:solidFill>
              </a:rPr>
            </a:br>
            <a:r>
              <a:rPr lang="en-US" dirty="0" smtClean="0">
                <a:solidFill>
                  <a:schemeClr val="bg1"/>
                </a:solidFill>
              </a:rPr>
              <a:t>G: 229</a:t>
            </a:r>
            <a:br>
              <a:rPr lang="en-US" dirty="0" smtClean="0">
                <a:solidFill>
                  <a:schemeClr val="bg1"/>
                </a:solidFill>
              </a:rPr>
            </a:br>
            <a:r>
              <a:rPr lang="en-US" dirty="0" smtClean="0">
                <a:solidFill>
                  <a:schemeClr val="bg1"/>
                </a:solidFill>
              </a:rPr>
              <a:t>B: 229</a:t>
            </a:r>
          </a:p>
          <a:p>
            <a:r>
              <a:rPr lang="en-US" dirty="0" smtClean="0">
                <a:solidFill>
                  <a:schemeClr val="bg1"/>
                </a:solidFill>
              </a:rPr>
              <a:t>Hex:</a:t>
            </a:r>
          </a:p>
          <a:p>
            <a:r>
              <a:rPr lang="en-US" dirty="0" smtClean="0">
                <a:solidFill>
                  <a:schemeClr val="bg1"/>
                </a:solidFill>
              </a:rPr>
              <a:t>E5E5E5</a:t>
            </a:r>
            <a:r>
              <a:rPr lang="en-US" dirty="0" smtClean="0"/>
              <a:t/>
            </a:r>
            <a:br>
              <a:rPr lang="en-US" dirty="0" smtClean="0"/>
            </a:br>
            <a:endParaRPr lang="en-US" dirty="0" smtClean="0"/>
          </a:p>
        </p:txBody>
      </p:sp>
      <p:sp>
        <p:nvSpPr>
          <p:cNvPr id="14" name="TextBox 13"/>
          <p:cNvSpPr txBox="1"/>
          <p:nvPr/>
        </p:nvSpPr>
        <p:spPr>
          <a:xfrm>
            <a:off x="3826927" y="5129362"/>
            <a:ext cx="954107" cy="1754326"/>
          </a:xfrm>
          <a:prstGeom prst="rect">
            <a:avLst/>
          </a:prstGeom>
          <a:noFill/>
        </p:spPr>
        <p:txBody>
          <a:bodyPr wrap="none" rtlCol="0">
            <a:spAutoFit/>
          </a:bodyPr>
          <a:lstStyle/>
          <a:p>
            <a:r>
              <a:rPr lang="en-US" dirty="0" smtClean="0"/>
              <a:t>R: 0</a:t>
            </a:r>
            <a:br>
              <a:rPr lang="en-US" dirty="0" smtClean="0"/>
            </a:br>
            <a:r>
              <a:rPr lang="en-US" dirty="0" smtClean="0"/>
              <a:t>G: 0</a:t>
            </a:r>
            <a:br>
              <a:rPr lang="en-US" dirty="0" smtClean="0"/>
            </a:br>
            <a:r>
              <a:rPr lang="en-US" dirty="0" smtClean="0"/>
              <a:t>B: 0</a:t>
            </a:r>
          </a:p>
          <a:p>
            <a:r>
              <a:rPr lang="en-US" dirty="0" smtClean="0"/>
              <a:t>Hex:</a:t>
            </a:r>
          </a:p>
          <a:p>
            <a:r>
              <a:rPr lang="en-US" dirty="0" smtClean="0"/>
              <a:t>000000</a:t>
            </a:r>
            <a:br>
              <a:rPr lang="en-US" dirty="0" smtClean="0"/>
            </a:br>
            <a:endParaRPr lang="en-US" dirty="0" smtClean="0"/>
          </a:p>
        </p:txBody>
      </p:sp>
      <p:sp>
        <p:nvSpPr>
          <p:cNvPr id="15" name="TextBox 14"/>
          <p:cNvSpPr txBox="1"/>
          <p:nvPr/>
        </p:nvSpPr>
        <p:spPr>
          <a:xfrm>
            <a:off x="2625276" y="5129362"/>
            <a:ext cx="899605" cy="1754326"/>
          </a:xfrm>
          <a:prstGeom prst="rect">
            <a:avLst/>
          </a:prstGeom>
          <a:noFill/>
        </p:spPr>
        <p:txBody>
          <a:bodyPr wrap="none" rtlCol="0">
            <a:spAutoFit/>
          </a:bodyPr>
          <a:lstStyle/>
          <a:p>
            <a:r>
              <a:rPr lang="en-US" dirty="0" smtClean="0">
                <a:solidFill>
                  <a:schemeClr val="bg1"/>
                </a:solidFill>
              </a:rPr>
              <a:t>R: 255</a:t>
            </a:r>
            <a:br>
              <a:rPr lang="en-US" dirty="0" smtClean="0">
                <a:solidFill>
                  <a:schemeClr val="bg1"/>
                </a:solidFill>
              </a:rPr>
            </a:br>
            <a:r>
              <a:rPr lang="en-US" dirty="0" smtClean="0">
                <a:solidFill>
                  <a:schemeClr val="bg1"/>
                </a:solidFill>
              </a:rPr>
              <a:t>G: 255</a:t>
            </a:r>
            <a:br>
              <a:rPr lang="en-US" dirty="0" smtClean="0">
                <a:solidFill>
                  <a:schemeClr val="bg1"/>
                </a:solidFill>
              </a:rPr>
            </a:br>
            <a:r>
              <a:rPr lang="en-US" dirty="0" smtClean="0">
                <a:solidFill>
                  <a:schemeClr val="bg1"/>
                </a:solidFill>
              </a:rPr>
              <a:t>B: 255</a:t>
            </a:r>
          </a:p>
          <a:p>
            <a:r>
              <a:rPr lang="en-US" dirty="0" smtClean="0">
                <a:solidFill>
                  <a:schemeClr val="bg1"/>
                </a:solidFill>
              </a:rPr>
              <a:t>Hex:</a:t>
            </a:r>
          </a:p>
          <a:p>
            <a:r>
              <a:rPr lang="en-US" dirty="0" smtClean="0">
                <a:solidFill>
                  <a:schemeClr val="bg1"/>
                </a:solidFill>
              </a:rPr>
              <a:t>FFFFFF</a:t>
            </a:r>
            <a:r>
              <a:rPr lang="en-US" dirty="0" smtClean="0"/>
              <a:t/>
            </a:r>
            <a:br>
              <a:rPr lang="en-US" dirty="0" smtClean="0"/>
            </a:br>
            <a:endParaRPr lang="en-US" dirty="0" smtClean="0"/>
          </a:p>
        </p:txBody>
      </p:sp>
      <p:sp>
        <p:nvSpPr>
          <p:cNvPr id="16" name="TextBox 15"/>
          <p:cNvSpPr txBox="1"/>
          <p:nvPr/>
        </p:nvSpPr>
        <p:spPr>
          <a:xfrm>
            <a:off x="1423625" y="5129362"/>
            <a:ext cx="906017" cy="1754326"/>
          </a:xfrm>
          <a:prstGeom prst="rect">
            <a:avLst/>
          </a:prstGeom>
          <a:noFill/>
        </p:spPr>
        <p:txBody>
          <a:bodyPr wrap="none" rtlCol="0">
            <a:spAutoFit/>
          </a:bodyPr>
          <a:lstStyle/>
          <a:p>
            <a:r>
              <a:rPr lang="en-US" dirty="0" smtClean="0"/>
              <a:t>R: 127</a:t>
            </a:r>
            <a:br>
              <a:rPr lang="en-US" dirty="0" smtClean="0"/>
            </a:br>
            <a:r>
              <a:rPr lang="en-US" dirty="0" smtClean="0"/>
              <a:t>G: 127</a:t>
            </a:r>
            <a:br>
              <a:rPr lang="en-US" dirty="0" smtClean="0"/>
            </a:br>
            <a:r>
              <a:rPr lang="en-US" dirty="0" smtClean="0"/>
              <a:t>B: 127</a:t>
            </a:r>
          </a:p>
          <a:p>
            <a:r>
              <a:rPr lang="en-US" dirty="0" smtClean="0"/>
              <a:t>Hex:</a:t>
            </a:r>
          </a:p>
          <a:p>
            <a:r>
              <a:rPr lang="en-US" dirty="0" smtClean="0"/>
              <a:t>7F7F7F</a:t>
            </a:r>
            <a:br>
              <a:rPr lang="en-US" dirty="0" smtClean="0"/>
            </a:br>
            <a:endParaRPr lang="en-US" dirty="0" smtClean="0"/>
          </a:p>
        </p:txBody>
      </p:sp>
      <p:sp>
        <p:nvSpPr>
          <p:cNvPr id="17" name="TextBox 16"/>
          <p:cNvSpPr txBox="1"/>
          <p:nvPr/>
        </p:nvSpPr>
        <p:spPr>
          <a:xfrm>
            <a:off x="175433" y="5129362"/>
            <a:ext cx="920445" cy="1754326"/>
          </a:xfrm>
          <a:prstGeom prst="rect">
            <a:avLst/>
          </a:prstGeom>
          <a:noFill/>
        </p:spPr>
        <p:txBody>
          <a:bodyPr wrap="none" rtlCol="0">
            <a:spAutoFit/>
          </a:bodyPr>
          <a:lstStyle/>
          <a:p>
            <a:r>
              <a:rPr lang="en-US" dirty="0" smtClean="0">
                <a:solidFill>
                  <a:schemeClr val="bg1"/>
                </a:solidFill>
              </a:rPr>
              <a:t>R: 191</a:t>
            </a:r>
            <a:br>
              <a:rPr lang="en-US" dirty="0" smtClean="0">
                <a:solidFill>
                  <a:schemeClr val="bg1"/>
                </a:solidFill>
              </a:rPr>
            </a:br>
            <a:r>
              <a:rPr lang="en-US" dirty="0" smtClean="0">
                <a:solidFill>
                  <a:schemeClr val="bg1"/>
                </a:solidFill>
              </a:rPr>
              <a:t>G: 191</a:t>
            </a:r>
            <a:br>
              <a:rPr lang="en-US" dirty="0" smtClean="0">
                <a:solidFill>
                  <a:schemeClr val="bg1"/>
                </a:solidFill>
              </a:rPr>
            </a:br>
            <a:r>
              <a:rPr lang="en-US" dirty="0" smtClean="0">
                <a:solidFill>
                  <a:schemeClr val="bg1"/>
                </a:solidFill>
              </a:rPr>
              <a:t>B: 191</a:t>
            </a:r>
          </a:p>
          <a:p>
            <a:r>
              <a:rPr lang="en-US" dirty="0" smtClean="0">
                <a:solidFill>
                  <a:schemeClr val="bg1"/>
                </a:solidFill>
              </a:rPr>
              <a:t>Hex:</a:t>
            </a:r>
          </a:p>
          <a:p>
            <a:r>
              <a:rPr lang="en-US" dirty="0" smtClean="0">
                <a:solidFill>
                  <a:schemeClr val="bg1"/>
                </a:solidFill>
              </a:rPr>
              <a:t>BFBFBF</a:t>
            </a:r>
            <a:r>
              <a:rPr lang="en-US" dirty="0" smtClean="0"/>
              <a:t/>
            </a:r>
            <a:br>
              <a:rPr lang="en-US" dirty="0" smtClean="0"/>
            </a:br>
            <a:endParaRPr lang="en-US" dirty="0" smtClean="0"/>
          </a:p>
        </p:txBody>
      </p:sp>
    </p:spTree>
    <p:extLst>
      <p:ext uri="{BB962C8B-B14F-4D97-AF65-F5344CB8AC3E}">
        <p14:creationId xmlns:p14="http://schemas.microsoft.com/office/powerpoint/2010/main" val="487666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extile" panose="00000400000000000000" pitchFamily="2" charset="0"/>
              </a:rPr>
              <a:t>Navigation </a:t>
            </a:r>
            <a:r>
              <a:rPr lang="en-US" dirty="0" smtClean="0">
                <a:latin typeface="Textile" panose="00000400000000000000" pitchFamily="2" charset="0"/>
              </a:rPr>
              <a:t>Labels &amp; Button Size</a:t>
            </a:r>
            <a:endParaRPr lang="en-US" dirty="0">
              <a:latin typeface="Textile" panose="00000400000000000000" pitchFamily="2" charset="0"/>
            </a:endParaRPr>
          </a:p>
        </p:txBody>
      </p:sp>
      <p:sp>
        <p:nvSpPr>
          <p:cNvPr id="4" name="Lightning Bolt 3"/>
          <p:cNvSpPr/>
          <p:nvPr/>
        </p:nvSpPr>
        <p:spPr>
          <a:xfrm>
            <a:off x="5572609" y="2564124"/>
            <a:ext cx="914400" cy="914400"/>
          </a:xfrm>
          <a:prstGeom prst="lightningBolt">
            <a:avLst/>
          </a:prstGeom>
          <a:solidFill>
            <a:srgbClr val="FFE1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Lightning Bolt 4"/>
          <p:cNvSpPr/>
          <p:nvPr/>
        </p:nvSpPr>
        <p:spPr>
          <a:xfrm flipH="1">
            <a:off x="1859755" y="2556470"/>
            <a:ext cx="914400" cy="914400"/>
          </a:xfrm>
          <a:prstGeom prst="lightningBolt">
            <a:avLst/>
          </a:prstGeom>
          <a:solidFill>
            <a:srgbClr val="FFE1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Home 5">
            <a:hlinkClick r:id="" action="ppaction://hlinkshowjump?jump=firstslide" highlightClick="1"/>
          </p:cNvPr>
          <p:cNvSpPr/>
          <p:nvPr/>
        </p:nvSpPr>
        <p:spPr>
          <a:xfrm>
            <a:off x="9669363" y="2785267"/>
            <a:ext cx="774700" cy="774700"/>
          </a:xfrm>
          <a:prstGeom prst="actionButtonHome">
            <a:avLst/>
          </a:prstGeom>
          <a:gradFill>
            <a:gsLst>
              <a:gs pos="0">
                <a:srgbClr val="FFE100"/>
              </a:gs>
              <a:gs pos="100000">
                <a:srgbClr val="7F7000"/>
              </a:gs>
            </a:gsLst>
            <a:lin ang="540000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340060" y="3807032"/>
            <a:ext cx="1558440" cy="1077218"/>
          </a:xfrm>
          <a:prstGeom prst="rect">
            <a:avLst/>
          </a:prstGeom>
          <a:noFill/>
        </p:spPr>
        <p:txBody>
          <a:bodyPr wrap="none" rtlCol="0">
            <a:spAutoFit/>
          </a:bodyPr>
          <a:lstStyle/>
          <a:p>
            <a:pPr algn="ctr"/>
            <a:r>
              <a:rPr lang="en-US" sz="1600" dirty="0"/>
              <a:t>Will be placed in</a:t>
            </a:r>
          </a:p>
          <a:p>
            <a:pPr algn="ctr"/>
            <a:r>
              <a:rPr lang="en-US" sz="1600" dirty="0"/>
              <a:t>bottom left.</a:t>
            </a:r>
          </a:p>
          <a:p>
            <a:pPr algn="ctr"/>
            <a:r>
              <a:rPr lang="en-US" sz="1600" dirty="0" smtClean="0"/>
              <a:t>Used to go back</a:t>
            </a:r>
          </a:p>
          <a:p>
            <a:pPr algn="ctr"/>
            <a:r>
              <a:rPr lang="en-US" sz="1600" dirty="0"/>
              <a:t>i</a:t>
            </a:r>
            <a:r>
              <a:rPr lang="en-US" sz="1600" dirty="0" smtClean="0"/>
              <a:t>n presentation</a:t>
            </a:r>
          </a:p>
        </p:txBody>
      </p:sp>
      <p:sp>
        <p:nvSpPr>
          <p:cNvPr id="8" name="TextBox 7"/>
          <p:cNvSpPr txBox="1"/>
          <p:nvPr/>
        </p:nvSpPr>
        <p:spPr>
          <a:xfrm>
            <a:off x="5358764" y="3816016"/>
            <a:ext cx="1785552" cy="1077218"/>
          </a:xfrm>
          <a:prstGeom prst="rect">
            <a:avLst/>
          </a:prstGeom>
          <a:noFill/>
        </p:spPr>
        <p:txBody>
          <a:bodyPr wrap="none" rtlCol="0">
            <a:spAutoFit/>
          </a:bodyPr>
          <a:lstStyle/>
          <a:p>
            <a:pPr algn="ctr"/>
            <a:r>
              <a:rPr lang="en-US" sz="1600" dirty="0"/>
              <a:t>Will be placed in</a:t>
            </a:r>
          </a:p>
          <a:p>
            <a:pPr algn="ctr"/>
            <a:r>
              <a:rPr lang="en-US" sz="1600" dirty="0"/>
              <a:t>bottom right.</a:t>
            </a:r>
          </a:p>
          <a:p>
            <a:pPr algn="ctr"/>
            <a:r>
              <a:rPr lang="en-US" sz="1600" dirty="0" smtClean="0"/>
              <a:t>Used to go forward</a:t>
            </a:r>
          </a:p>
          <a:p>
            <a:pPr algn="ctr"/>
            <a:r>
              <a:rPr lang="en-US" sz="1600" dirty="0"/>
              <a:t>i</a:t>
            </a:r>
            <a:r>
              <a:rPr lang="en-US" sz="1600" dirty="0" smtClean="0"/>
              <a:t>n presentation.</a:t>
            </a:r>
          </a:p>
        </p:txBody>
      </p:sp>
      <p:sp>
        <p:nvSpPr>
          <p:cNvPr id="9" name="TextBox 8"/>
          <p:cNvSpPr txBox="1"/>
          <p:nvPr/>
        </p:nvSpPr>
        <p:spPr>
          <a:xfrm>
            <a:off x="8750973" y="3848257"/>
            <a:ext cx="2602827" cy="830997"/>
          </a:xfrm>
          <a:prstGeom prst="rect">
            <a:avLst/>
          </a:prstGeom>
          <a:noFill/>
        </p:spPr>
        <p:txBody>
          <a:bodyPr wrap="none" rtlCol="0">
            <a:spAutoFit/>
          </a:bodyPr>
          <a:lstStyle/>
          <a:p>
            <a:pPr algn="ctr"/>
            <a:r>
              <a:rPr lang="en-US" sz="1600" dirty="0" smtClean="0"/>
              <a:t>Will be placed in top left.</a:t>
            </a:r>
          </a:p>
          <a:p>
            <a:pPr algn="ctr"/>
            <a:r>
              <a:rPr lang="en-US" sz="1600" dirty="0" smtClean="0"/>
              <a:t>Used to go to the</a:t>
            </a:r>
          </a:p>
          <a:p>
            <a:pPr algn="ctr"/>
            <a:r>
              <a:rPr lang="en-US" sz="1600" dirty="0"/>
              <a:t>h</a:t>
            </a:r>
            <a:r>
              <a:rPr lang="en-US" sz="1600" dirty="0" smtClean="0"/>
              <a:t>ome page/table of contents</a:t>
            </a:r>
            <a:endParaRPr lang="en-US" sz="1600" dirty="0"/>
          </a:p>
        </p:txBody>
      </p:sp>
      <p:cxnSp>
        <p:nvCxnSpPr>
          <p:cNvPr id="11" name="Straight Connector 10"/>
          <p:cNvCxnSpPr/>
          <p:nvPr/>
        </p:nvCxnSpPr>
        <p:spPr>
          <a:xfrm flipV="1">
            <a:off x="1708088" y="2550019"/>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557093" y="2534507"/>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flipV="1">
            <a:off x="2335090" y="2037955"/>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flipV="1">
            <a:off x="6013334" y="2022443"/>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9389483" y="2785267"/>
            <a:ext cx="0" cy="7772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flipV="1">
            <a:off x="10052386" y="2113437"/>
            <a:ext cx="0" cy="777240"/>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9668308" y="2087124"/>
            <a:ext cx="768159" cy="369332"/>
          </a:xfrm>
          <a:prstGeom prst="rect">
            <a:avLst/>
          </a:prstGeom>
          <a:noFill/>
        </p:spPr>
        <p:txBody>
          <a:bodyPr wrap="none" rtlCol="0">
            <a:spAutoFit/>
          </a:bodyPr>
          <a:lstStyle/>
          <a:p>
            <a:pPr algn="ctr"/>
            <a:r>
              <a:rPr lang="en-US" dirty="0" smtClean="0"/>
              <a:t>0.85in</a:t>
            </a:r>
            <a:endParaRPr lang="en-US" dirty="0"/>
          </a:p>
        </p:txBody>
      </p:sp>
      <p:sp>
        <p:nvSpPr>
          <p:cNvPr id="22" name="TextBox 21"/>
          <p:cNvSpPr txBox="1"/>
          <p:nvPr/>
        </p:nvSpPr>
        <p:spPr>
          <a:xfrm rot="16200000">
            <a:off x="8785169" y="2967690"/>
            <a:ext cx="768159" cy="369332"/>
          </a:xfrm>
          <a:prstGeom prst="rect">
            <a:avLst/>
          </a:prstGeom>
          <a:noFill/>
        </p:spPr>
        <p:txBody>
          <a:bodyPr wrap="none" rtlCol="0">
            <a:spAutoFit/>
          </a:bodyPr>
          <a:lstStyle/>
          <a:p>
            <a:pPr algn="ctr"/>
            <a:r>
              <a:rPr lang="en-US" dirty="0" smtClean="0"/>
              <a:t>0.85in</a:t>
            </a:r>
            <a:endParaRPr lang="en-US" dirty="0"/>
          </a:p>
        </p:txBody>
      </p:sp>
      <p:sp>
        <p:nvSpPr>
          <p:cNvPr id="23" name="TextBox 22"/>
          <p:cNvSpPr txBox="1"/>
          <p:nvPr/>
        </p:nvSpPr>
        <p:spPr>
          <a:xfrm>
            <a:off x="5775127" y="2148245"/>
            <a:ext cx="476413" cy="369332"/>
          </a:xfrm>
          <a:prstGeom prst="rect">
            <a:avLst/>
          </a:prstGeom>
          <a:noFill/>
        </p:spPr>
        <p:txBody>
          <a:bodyPr wrap="none" rtlCol="0">
            <a:spAutoFit/>
          </a:bodyPr>
          <a:lstStyle/>
          <a:p>
            <a:pPr algn="ctr"/>
            <a:r>
              <a:rPr lang="en-US" dirty="0" smtClean="0"/>
              <a:t>1in</a:t>
            </a:r>
            <a:endParaRPr lang="en-US" dirty="0"/>
          </a:p>
        </p:txBody>
      </p:sp>
      <p:sp>
        <p:nvSpPr>
          <p:cNvPr id="24" name="TextBox 23"/>
          <p:cNvSpPr txBox="1"/>
          <p:nvPr/>
        </p:nvSpPr>
        <p:spPr>
          <a:xfrm rot="5400000">
            <a:off x="6503553" y="2807041"/>
            <a:ext cx="476412" cy="369332"/>
          </a:xfrm>
          <a:prstGeom prst="rect">
            <a:avLst/>
          </a:prstGeom>
          <a:noFill/>
        </p:spPr>
        <p:txBody>
          <a:bodyPr wrap="none" rtlCol="0">
            <a:spAutoFit/>
          </a:bodyPr>
          <a:lstStyle/>
          <a:p>
            <a:pPr algn="ctr"/>
            <a:r>
              <a:rPr lang="en-US" dirty="0" smtClean="0"/>
              <a:t>1in</a:t>
            </a:r>
            <a:endParaRPr lang="en-US" dirty="0"/>
          </a:p>
        </p:txBody>
      </p:sp>
      <p:sp>
        <p:nvSpPr>
          <p:cNvPr id="25" name="TextBox 24"/>
          <p:cNvSpPr txBox="1"/>
          <p:nvPr/>
        </p:nvSpPr>
        <p:spPr>
          <a:xfrm>
            <a:off x="2119280" y="2148245"/>
            <a:ext cx="476412" cy="369332"/>
          </a:xfrm>
          <a:prstGeom prst="rect">
            <a:avLst/>
          </a:prstGeom>
          <a:noFill/>
        </p:spPr>
        <p:txBody>
          <a:bodyPr wrap="none" rtlCol="0">
            <a:spAutoFit/>
          </a:bodyPr>
          <a:lstStyle/>
          <a:p>
            <a:pPr algn="ctr"/>
            <a:r>
              <a:rPr lang="en-US" dirty="0" smtClean="0"/>
              <a:t>1in</a:t>
            </a:r>
            <a:endParaRPr lang="en-US" dirty="0"/>
          </a:p>
        </p:txBody>
      </p:sp>
      <p:sp>
        <p:nvSpPr>
          <p:cNvPr id="26" name="TextBox 25"/>
          <p:cNvSpPr txBox="1"/>
          <p:nvPr/>
        </p:nvSpPr>
        <p:spPr>
          <a:xfrm rot="16200000" flipH="1">
            <a:off x="1324236" y="2835866"/>
            <a:ext cx="476413" cy="369332"/>
          </a:xfrm>
          <a:prstGeom prst="rect">
            <a:avLst/>
          </a:prstGeom>
          <a:noFill/>
        </p:spPr>
        <p:txBody>
          <a:bodyPr wrap="none" rtlCol="0">
            <a:spAutoFit/>
          </a:bodyPr>
          <a:lstStyle/>
          <a:p>
            <a:pPr algn="ctr"/>
            <a:r>
              <a:rPr lang="en-US" dirty="0" smtClean="0"/>
              <a:t>1in</a:t>
            </a:r>
            <a:endParaRPr lang="en-US" dirty="0"/>
          </a:p>
        </p:txBody>
      </p:sp>
    </p:spTree>
    <p:extLst>
      <p:ext uri="{BB962C8B-B14F-4D97-AF65-F5344CB8AC3E}">
        <p14:creationId xmlns:p14="http://schemas.microsoft.com/office/powerpoint/2010/main" val="3683881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Summary Statement: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My topic for project 2 will be informing my peers about the television show “It's Always Sunny in Philadelphia.” In this I will be giving character backgrounds on all five main characters who are Dennis Reynolds, Ronald McDonald (Mac), Charlie Kelly, </a:t>
            </a:r>
            <a:r>
              <a:rPr lang="en-US" dirty="0" err="1"/>
              <a:t>Deandra</a:t>
            </a:r>
            <a:r>
              <a:rPr lang="en-US" dirty="0"/>
              <a:t> Reynolds, and Frank Reynolds. I will also briefly summarize the episodes in one of their twelve seasons to give an overview on what each episode this way my peers know beforehand what they’re going to get themselves into. If, the season I decide to cover has any secondary characters I will also give background information on those secondary characters too. It’s Always Sunny is one of my favorite shows, so I hope in doing this project I at least pique the interest of at least one of my peers to give the show a shot.</a:t>
            </a:r>
          </a:p>
        </p:txBody>
      </p:sp>
    </p:spTree>
    <p:extLst>
      <p:ext uri="{BB962C8B-B14F-4D97-AF65-F5344CB8AC3E}">
        <p14:creationId xmlns:p14="http://schemas.microsoft.com/office/powerpoint/2010/main" val="12968142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extile" panose="00000400000000000000" pitchFamily="2" charset="0"/>
              </a:rPr>
              <a:t>Justification of Placement</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All elements within the project are going to be strategically placed.</a:t>
            </a:r>
          </a:p>
          <a:p>
            <a:r>
              <a:rPr lang="en-US" dirty="0" smtClean="0"/>
              <a:t>Titles will be centered to keep the presentation looking neat and organized.</a:t>
            </a:r>
            <a:endParaRPr lang="en-US" dirty="0"/>
          </a:p>
          <a:p>
            <a:r>
              <a:rPr lang="en-US" dirty="0" smtClean="0"/>
              <a:t>Table of contents will be aligned to the left because if they are centered it looks jarring to the eye.</a:t>
            </a:r>
          </a:p>
          <a:p>
            <a:r>
              <a:rPr lang="en-US" dirty="0" smtClean="0"/>
              <a:t>Character Pictures will be aligned to the left while their summary will be aligned to the right to cover the majority of the slide with information.</a:t>
            </a:r>
          </a:p>
          <a:p>
            <a:r>
              <a:rPr lang="en-US" dirty="0" smtClean="0"/>
              <a:t>Episode summaries will be in the center of the slides to cover the most space.</a:t>
            </a:r>
          </a:p>
          <a:p>
            <a:r>
              <a:rPr lang="en-US" dirty="0" smtClean="0"/>
              <a:t>Navigation labels will be placed in both bottom corners (lighting bolts) and the top left of most slides (home button) because it just seems logical.</a:t>
            </a:r>
          </a:p>
          <a:p>
            <a:pPr marL="0" indent="0">
              <a:buNone/>
            </a:pPr>
            <a:r>
              <a:rPr lang="en-US" dirty="0" smtClean="0"/>
              <a:t> </a:t>
            </a:r>
            <a:endParaRPr lang="en-US" dirty="0"/>
          </a:p>
        </p:txBody>
      </p:sp>
    </p:spTree>
    <p:extLst>
      <p:ext uri="{BB962C8B-B14F-4D97-AF65-F5344CB8AC3E}">
        <p14:creationId xmlns:p14="http://schemas.microsoft.com/office/powerpoint/2010/main" val="34241692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00062"/>
            <a:ext cx="10515600" cy="1325563"/>
          </a:xfrm>
        </p:spPr>
        <p:txBody>
          <a:bodyPr>
            <a:normAutofit fontScale="90000"/>
          </a:bodyPr>
          <a:lstStyle/>
          <a:p>
            <a:pPr algn="ctr"/>
            <a:r>
              <a:rPr lang="en-US" dirty="0">
                <a:latin typeface="Textile" panose="00000400000000000000" pitchFamily="2" charset="0"/>
              </a:rPr>
              <a:t>How They Come </a:t>
            </a:r>
            <a:r>
              <a:rPr lang="en-US" dirty="0" smtClean="0">
                <a:latin typeface="Textile" panose="00000400000000000000" pitchFamily="2" charset="0"/>
              </a:rPr>
              <a:t>Together</a:t>
            </a:r>
            <a:br>
              <a:rPr lang="en-US" dirty="0" smtClean="0">
                <a:latin typeface="Textile" panose="00000400000000000000" pitchFamily="2" charset="0"/>
              </a:rPr>
            </a:br>
            <a:r>
              <a:rPr lang="en-US" sz="2200" dirty="0" smtClean="0">
                <a:latin typeface="Textile" panose="00000400000000000000" pitchFamily="2" charset="0"/>
              </a:rPr>
              <a:t>(Before project)</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dirty="0" smtClean="0"/>
              <a:t>All of these elements will come together to make a professional, organized, and well thought out presentation. In changing the overall look of each specific screen (title, navigation, character, and episode) I hope it engages my peers in paying attention and retaining the information they are presented with. In doing the screen wireframes, I hope it helps minimize the amount of work I have to do.</a:t>
            </a:r>
            <a:endParaRPr lang="en-US" dirty="0"/>
          </a:p>
        </p:txBody>
      </p:sp>
    </p:spTree>
    <p:extLst>
      <p:ext uri="{BB962C8B-B14F-4D97-AF65-F5344CB8AC3E}">
        <p14:creationId xmlns:p14="http://schemas.microsoft.com/office/powerpoint/2010/main" val="25476930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4"/>
            <a:ext cx="10515600" cy="4924799"/>
          </a:xfrm>
        </p:spPr>
        <p:txBody>
          <a:bodyPr>
            <a:normAutofit/>
          </a:bodyPr>
          <a:lstStyle/>
          <a:p>
            <a:pPr marL="0" indent="0">
              <a:spcBef>
                <a:spcPts val="0"/>
              </a:spcBef>
              <a:buNone/>
            </a:pPr>
            <a:r>
              <a:rPr lang="en-US" b="1" dirty="0" smtClean="0"/>
              <a:t>Problems:</a:t>
            </a:r>
          </a:p>
          <a:p>
            <a:pPr marL="0" indent="0">
              <a:spcBef>
                <a:spcPts val="0"/>
              </a:spcBef>
              <a:buNone/>
            </a:pPr>
            <a:r>
              <a:rPr lang="en-US" dirty="0" smtClean="0"/>
              <a:t>While putting the project together I ran into some problems layout wise. For example, my primary navigation buttons had to be made smaller due to overlap between the button and the text. So, the buttons had to be decreased from 1.5in. x 1.5in. to 1in. by 1 in. I also tried to add an outline to the text but since the slides were black and the text was white and yellow I couldn’t find a color that would go well enough with the already high contrast between the colors</a:t>
            </a:r>
            <a:r>
              <a:rPr lang="en-US" dirty="0" smtClean="0"/>
              <a:t>. Due to time constraints I also could not give information on the secondary characters of season 7</a:t>
            </a:r>
            <a:r>
              <a:rPr lang="en-US" dirty="0"/>
              <a:t>.</a:t>
            </a:r>
            <a:endParaRPr lang="en-US" dirty="0" smtClean="0"/>
          </a:p>
        </p:txBody>
      </p:sp>
      <p:sp>
        <p:nvSpPr>
          <p:cNvPr id="4" name="Title 1"/>
          <p:cNvSpPr>
            <a:spLocks noGrp="1"/>
          </p:cNvSpPr>
          <p:nvPr>
            <p:ph type="title"/>
          </p:nvPr>
        </p:nvSpPr>
        <p:spPr/>
        <p:txBody>
          <a:bodyPr>
            <a:normAutofit fontScale="90000"/>
          </a:bodyPr>
          <a:lstStyle/>
          <a:p>
            <a:pPr algn="ctr"/>
            <a:r>
              <a:rPr lang="en-US" dirty="0">
                <a:latin typeface="Textile" panose="00000400000000000000" pitchFamily="2" charset="0"/>
              </a:rPr>
              <a:t>How They Come </a:t>
            </a:r>
            <a:r>
              <a:rPr lang="en-US" dirty="0" smtClean="0">
                <a:latin typeface="Textile" panose="00000400000000000000" pitchFamily="2" charset="0"/>
              </a:rPr>
              <a:t>Together</a:t>
            </a:r>
            <a:br>
              <a:rPr lang="en-US" dirty="0" smtClean="0">
                <a:latin typeface="Textile" panose="00000400000000000000" pitchFamily="2" charset="0"/>
              </a:rPr>
            </a:br>
            <a:r>
              <a:rPr lang="en-US" sz="2200" dirty="0" smtClean="0">
                <a:latin typeface="Textile" panose="00000400000000000000" pitchFamily="2" charset="0"/>
              </a:rPr>
              <a:t>(After project)</a:t>
            </a:r>
            <a:r>
              <a:rPr lang="en-US" dirty="0"/>
              <a:t/>
            </a:r>
            <a:br>
              <a:rPr lang="en-US" dirty="0"/>
            </a:br>
            <a:endParaRPr lang="en-US" dirty="0"/>
          </a:p>
        </p:txBody>
      </p:sp>
    </p:spTree>
    <p:extLst>
      <p:ext uri="{BB962C8B-B14F-4D97-AF65-F5344CB8AC3E}">
        <p14:creationId xmlns:p14="http://schemas.microsoft.com/office/powerpoint/2010/main" val="40336731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4"/>
            <a:ext cx="10515600" cy="4803775"/>
          </a:xfrm>
        </p:spPr>
        <p:txBody>
          <a:bodyPr>
            <a:normAutofit fontScale="92500" lnSpcReduction="20000"/>
          </a:bodyPr>
          <a:lstStyle/>
          <a:p>
            <a:pPr marL="0" indent="0">
              <a:spcBef>
                <a:spcPts val="0"/>
              </a:spcBef>
              <a:buNone/>
            </a:pPr>
            <a:r>
              <a:rPr lang="en-US" sz="3000" b="1" dirty="0"/>
              <a:t>Overall:</a:t>
            </a:r>
          </a:p>
          <a:p>
            <a:pPr marL="0" indent="0">
              <a:spcBef>
                <a:spcPts val="0"/>
              </a:spcBef>
              <a:buNone/>
            </a:pPr>
            <a:r>
              <a:rPr lang="en-US" sz="3000" dirty="0"/>
              <a:t>I feel like I implemented all of the buttons, typeface choices, and color schemes effectively. I made sure that there was a heavy contrast between the colors of text and the background color, made sure every button was working like it should, and if it didn’t fixing the button until it worked how it should, and the typeface choices I implemented worked because my subject matter had to deal with a sitcom. I also added animation so the slides had a smooth flow to them. I also added the </a:t>
            </a:r>
            <a:r>
              <a:rPr lang="en-US" sz="2200" dirty="0">
                <a:latin typeface="Textile" panose="020B0604020202020204"/>
              </a:rPr>
              <a:t>It’s Always Sunny </a:t>
            </a:r>
            <a:r>
              <a:rPr lang="en-US" sz="3000" dirty="0"/>
              <a:t>theme music on slide #4 because I wanted to mimic the actual opening credits of the show. The reason why the song fades out after about a minute is because I did not want to compete with the song to see who could be louder because the song would probably win. The only reason I had the video I had in the presentation is to show one of the many problems they tackle on the show, like abortion.</a:t>
            </a:r>
          </a:p>
        </p:txBody>
      </p:sp>
      <p:sp>
        <p:nvSpPr>
          <p:cNvPr id="4" name="Title 1"/>
          <p:cNvSpPr txBox="1">
            <a:spLocks/>
          </p:cNvSpPr>
          <p:nvPr/>
        </p:nvSpPr>
        <p:spPr>
          <a:xfrm>
            <a:off x="990600" y="517525"/>
            <a:ext cx="10515600" cy="1325563"/>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mtClean="0">
                <a:latin typeface="Textile" panose="00000400000000000000" pitchFamily="2" charset="0"/>
              </a:rPr>
              <a:t>How They Come Together</a:t>
            </a:r>
            <a:br>
              <a:rPr lang="en-US" smtClean="0">
                <a:latin typeface="Textile" panose="00000400000000000000" pitchFamily="2" charset="0"/>
              </a:rPr>
            </a:br>
            <a:r>
              <a:rPr lang="en-US" sz="2200" smtClean="0">
                <a:latin typeface="Textile" panose="00000400000000000000" pitchFamily="2" charset="0"/>
              </a:rPr>
              <a:t>(After project)</a:t>
            </a:r>
            <a:r>
              <a:rPr lang="en-US" smtClean="0"/>
              <a:t/>
            </a:r>
            <a:br>
              <a:rPr lang="en-US" smtClean="0"/>
            </a:br>
            <a:endParaRPr lang="en-US" dirty="0"/>
          </a:p>
        </p:txBody>
      </p:sp>
    </p:spTree>
    <p:extLst>
      <p:ext uri="{BB962C8B-B14F-4D97-AF65-F5344CB8AC3E}">
        <p14:creationId xmlns:p14="http://schemas.microsoft.com/office/powerpoint/2010/main" val="12013385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spcBef>
                <a:spcPts val="0"/>
              </a:spcBef>
              <a:buNone/>
            </a:pPr>
            <a:r>
              <a:rPr lang="en-US" b="1" dirty="0"/>
              <a:t>Reflection:</a:t>
            </a:r>
          </a:p>
          <a:p>
            <a:pPr marL="0" indent="0">
              <a:spcBef>
                <a:spcPts val="0"/>
              </a:spcBef>
              <a:buNone/>
            </a:pPr>
            <a:r>
              <a:rPr lang="en-US" dirty="0"/>
              <a:t>Looking back, I should not have shown the video during my presentation because that deducted a minute from the five minutes I was given. If I didn’t show the video I probably could have finished the whole presentation, episode summaries and all. I also should have just used keywords to describe the characters instead of writing out mini paragraphs for all of them.</a:t>
            </a:r>
          </a:p>
          <a:p>
            <a:pPr marL="0" indent="0">
              <a:buNone/>
            </a:pPr>
            <a:endParaRPr lang="en-US" dirty="0"/>
          </a:p>
        </p:txBody>
      </p:sp>
      <p:sp>
        <p:nvSpPr>
          <p:cNvPr id="4" name="Title 1"/>
          <p:cNvSpPr>
            <a:spLocks noGrp="1"/>
          </p:cNvSpPr>
          <p:nvPr>
            <p:ph type="title"/>
          </p:nvPr>
        </p:nvSpPr>
        <p:spPr>
          <a:xfrm>
            <a:off x="838200" y="365125"/>
            <a:ext cx="10515600" cy="1325563"/>
          </a:xfrm>
        </p:spPr>
        <p:txBody>
          <a:bodyPr>
            <a:normAutofit fontScale="90000"/>
          </a:bodyPr>
          <a:lstStyle/>
          <a:p>
            <a:pPr algn="ctr"/>
            <a:r>
              <a:rPr lang="en-US" dirty="0">
                <a:latin typeface="Textile" panose="00000400000000000000" pitchFamily="2" charset="0"/>
              </a:rPr>
              <a:t>How They Come </a:t>
            </a:r>
            <a:r>
              <a:rPr lang="en-US" dirty="0" smtClean="0">
                <a:latin typeface="Textile" panose="00000400000000000000" pitchFamily="2" charset="0"/>
              </a:rPr>
              <a:t>Together</a:t>
            </a:r>
            <a:br>
              <a:rPr lang="en-US" dirty="0" smtClean="0">
                <a:latin typeface="Textile" panose="00000400000000000000" pitchFamily="2" charset="0"/>
              </a:rPr>
            </a:br>
            <a:r>
              <a:rPr lang="en-US" sz="2200" dirty="0" smtClean="0">
                <a:latin typeface="Textile" panose="00000400000000000000" pitchFamily="2" charset="0"/>
              </a:rPr>
              <a:t>(After project)</a:t>
            </a:r>
            <a:r>
              <a:rPr lang="en-US" dirty="0"/>
              <a:t/>
            </a:r>
            <a:br>
              <a:rPr lang="en-US" dirty="0"/>
            </a:br>
            <a:endParaRPr lang="en-US" dirty="0"/>
          </a:p>
        </p:txBody>
      </p:sp>
    </p:spTree>
    <p:extLst>
      <p:ext uri="{BB962C8B-B14F-4D97-AF65-F5344CB8AC3E}">
        <p14:creationId xmlns:p14="http://schemas.microsoft.com/office/powerpoint/2010/main" val="310453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807075"/>
          </a:xfrm>
        </p:spPr>
        <p:txBody>
          <a:bodyPr>
            <a:normAutofit/>
          </a:bodyPr>
          <a:lstStyle/>
          <a:p>
            <a:pPr algn="ctr"/>
            <a:r>
              <a:rPr lang="en-US" sz="9600" b="1" dirty="0"/>
              <a:t>User Personas:</a:t>
            </a:r>
            <a:endParaRPr lang="en-US" sz="9600" dirty="0"/>
          </a:p>
        </p:txBody>
      </p:sp>
    </p:spTree>
    <p:extLst>
      <p:ext uri="{BB962C8B-B14F-4D97-AF65-F5344CB8AC3E}">
        <p14:creationId xmlns:p14="http://schemas.microsoft.com/office/powerpoint/2010/main" val="15181085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dirty="0"/>
              <a:t>Fellow peers</a:t>
            </a:r>
            <a:br>
              <a:rPr lang="en-US" dirty="0"/>
            </a:br>
            <a:endParaRPr lang="en-US" dirty="0"/>
          </a:p>
        </p:txBody>
      </p:sp>
      <p:sp>
        <p:nvSpPr>
          <p:cNvPr id="3" name="Content Placeholder 2"/>
          <p:cNvSpPr>
            <a:spLocks noGrp="1"/>
          </p:cNvSpPr>
          <p:nvPr>
            <p:ph idx="1"/>
          </p:nvPr>
        </p:nvSpPr>
        <p:spPr/>
        <p:txBody>
          <a:bodyPr/>
          <a:lstStyle/>
          <a:p>
            <a:r>
              <a:rPr lang="en-US" dirty="0"/>
              <a:t>Demographic: Late teens to mid-twenties in college</a:t>
            </a:r>
            <a:endParaRPr lang="en-US" sz="2400" dirty="0"/>
          </a:p>
          <a:p>
            <a:r>
              <a:rPr lang="en-US" dirty="0"/>
              <a:t>Two Things to Keep in Mind:</a:t>
            </a:r>
            <a:endParaRPr lang="en-US" sz="2400" dirty="0"/>
          </a:p>
          <a:p>
            <a:pPr lvl="1"/>
            <a:r>
              <a:rPr lang="en-US" dirty="0"/>
              <a:t>Try to be short and sweet with summaries due to attention spans being nearly nonexistent.</a:t>
            </a:r>
            <a:endParaRPr lang="en-US" sz="2000" dirty="0"/>
          </a:p>
          <a:p>
            <a:pPr lvl="1"/>
            <a:r>
              <a:rPr lang="en-US" dirty="0"/>
              <a:t>Trying to keep their attention with the design I choose</a:t>
            </a:r>
            <a:endParaRPr lang="en-US" sz="2000" dirty="0"/>
          </a:p>
          <a:p>
            <a:endParaRPr lang="en-US" dirty="0"/>
          </a:p>
        </p:txBody>
      </p:sp>
    </p:spTree>
    <p:extLst>
      <p:ext uri="{BB962C8B-B14F-4D97-AF65-F5344CB8AC3E}">
        <p14:creationId xmlns:p14="http://schemas.microsoft.com/office/powerpoint/2010/main" val="21965493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dirty="0"/>
              <a:t>Parents</a:t>
            </a:r>
            <a:br>
              <a:rPr lang="en-US" dirty="0"/>
            </a:br>
            <a:endParaRPr lang="en-US" dirty="0"/>
          </a:p>
        </p:txBody>
      </p:sp>
      <p:sp>
        <p:nvSpPr>
          <p:cNvPr id="3" name="Content Placeholder 2"/>
          <p:cNvSpPr>
            <a:spLocks noGrp="1"/>
          </p:cNvSpPr>
          <p:nvPr>
            <p:ph idx="1"/>
          </p:nvPr>
        </p:nvSpPr>
        <p:spPr/>
        <p:txBody>
          <a:bodyPr/>
          <a:lstStyle/>
          <a:p>
            <a:r>
              <a:rPr lang="en-US" dirty="0"/>
              <a:t>Demographic: Late thirties to early fifties, may not be college educated</a:t>
            </a:r>
            <a:endParaRPr lang="en-US" sz="2400" dirty="0"/>
          </a:p>
          <a:p>
            <a:r>
              <a:rPr lang="en-US" dirty="0"/>
              <a:t>Two Things to Keep in Mind:</a:t>
            </a:r>
            <a:endParaRPr lang="en-US" sz="2400" dirty="0"/>
          </a:p>
          <a:p>
            <a:pPr lvl="1"/>
            <a:r>
              <a:rPr lang="en-US" dirty="0"/>
              <a:t>Often times they get impatient if you don’t cut to the point so I will also have to be short and sweet here with my summaries</a:t>
            </a:r>
            <a:endParaRPr lang="en-US" sz="2000" dirty="0"/>
          </a:p>
          <a:p>
            <a:pPr lvl="1"/>
            <a:r>
              <a:rPr lang="en-US" dirty="0"/>
              <a:t>Since the show often times deals with taboo subjects that parents/older people refuse to acknowledge or even talk about I will have to justify why the creators do these things.</a:t>
            </a:r>
            <a:endParaRPr lang="en-US" sz="2000" dirty="0"/>
          </a:p>
          <a:p>
            <a:endParaRPr lang="en-US" dirty="0"/>
          </a:p>
        </p:txBody>
      </p:sp>
    </p:spTree>
    <p:extLst>
      <p:ext uri="{BB962C8B-B14F-4D97-AF65-F5344CB8AC3E}">
        <p14:creationId xmlns:p14="http://schemas.microsoft.com/office/powerpoint/2010/main" val="3279194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dirty="0"/>
              <a:t>Professors:</a:t>
            </a:r>
            <a:br>
              <a:rPr lang="en-US" dirty="0"/>
            </a:br>
            <a:endParaRPr lang="en-US" dirty="0"/>
          </a:p>
        </p:txBody>
      </p:sp>
      <p:sp>
        <p:nvSpPr>
          <p:cNvPr id="3" name="Content Placeholder 2"/>
          <p:cNvSpPr>
            <a:spLocks noGrp="1"/>
          </p:cNvSpPr>
          <p:nvPr>
            <p:ph idx="1"/>
          </p:nvPr>
        </p:nvSpPr>
        <p:spPr/>
        <p:txBody>
          <a:bodyPr/>
          <a:lstStyle/>
          <a:p>
            <a:r>
              <a:rPr lang="en-US" dirty="0"/>
              <a:t>Demographic: Thirties to as old as seventies with college education</a:t>
            </a:r>
            <a:endParaRPr lang="en-US" sz="2400" dirty="0"/>
          </a:p>
          <a:p>
            <a:r>
              <a:rPr lang="en-US" dirty="0"/>
              <a:t>Two Things to Keep in Mind:</a:t>
            </a:r>
            <a:endParaRPr lang="en-US" sz="2400" dirty="0"/>
          </a:p>
          <a:p>
            <a:pPr lvl="1"/>
            <a:r>
              <a:rPr lang="en-US" dirty="0"/>
              <a:t>Professors often times like professionalism so I will have to try to make it as professional as possible while still retaining the attention of my fellow peers.</a:t>
            </a:r>
            <a:endParaRPr lang="en-US" sz="2000" dirty="0"/>
          </a:p>
          <a:p>
            <a:pPr lvl="1"/>
            <a:r>
              <a:rPr lang="en-US" dirty="0"/>
              <a:t>They may want a little more than a summary so I will have to meet in the middle when it comes to summarizing information.</a:t>
            </a:r>
            <a:endParaRPr lang="en-US" sz="2000" dirty="0"/>
          </a:p>
          <a:p>
            <a:endParaRPr lang="en-US" dirty="0"/>
          </a:p>
        </p:txBody>
      </p:sp>
    </p:spTree>
    <p:extLst>
      <p:ext uri="{BB962C8B-B14F-4D97-AF65-F5344CB8AC3E}">
        <p14:creationId xmlns:p14="http://schemas.microsoft.com/office/powerpoint/2010/main" val="39406859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807075"/>
          </a:xfrm>
        </p:spPr>
        <p:txBody>
          <a:bodyPr>
            <a:normAutofit/>
          </a:bodyPr>
          <a:lstStyle/>
          <a:p>
            <a:pPr algn="ctr"/>
            <a:r>
              <a:rPr lang="en-US" sz="9600" b="1" dirty="0" smtClean="0"/>
              <a:t/>
            </a:r>
            <a:br>
              <a:rPr lang="en-US" sz="9600" b="1" dirty="0" smtClean="0"/>
            </a:br>
            <a:r>
              <a:rPr lang="en-US" sz="9600" b="1" dirty="0" smtClean="0"/>
              <a:t>Screen Wireframes</a:t>
            </a:r>
            <a:br>
              <a:rPr lang="en-US" sz="9600" b="1" dirty="0" smtClean="0"/>
            </a:br>
            <a:endParaRPr lang="en-US" sz="9600" dirty="0"/>
          </a:p>
        </p:txBody>
      </p:sp>
    </p:spTree>
    <p:extLst>
      <p:ext uri="{BB962C8B-B14F-4D97-AF65-F5344CB8AC3E}">
        <p14:creationId xmlns:p14="http://schemas.microsoft.com/office/powerpoint/2010/main" val="39652276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tx1"/>
          </a:solidFill>
        </p:spPr>
        <p:txBody>
          <a:bodyPr>
            <a:normAutofit/>
          </a:bodyPr>
          <a:lstStyle/>
          <a:p>
            <a:r>
              <a:rPr lang="en-US" sz="9600" dirty="0" smtClean="0">
                <a:solidFill>
                  <a:srgbClr val="FFFF00"/>
                </a:solidFill>
              </a:rPr>
              <a:t>Title</a:t>
            </a:r>
            <a:endParaRPr lang="en-US" sz="9600" dirty="0">
              <a:solidFill>
                <a:srgbClr val="FFFF00"/>
              </a:solidFill>
            </a:endParaRPr>
          </a:p>
        </p:txBody>
      </p:sp>
      <p:sp>
        <p:nvSpPr>
          <p:cNvPr id="3" name="Subtitle 2"/>
          <p:cNvSpPr>
            <a:spLocks noGrp="1"/>
          </p:cNvSpPr>
          <p:nvPr>
            <p:ph type="subTitle" idx="1"/>
          </p:nvPr>
        </p:nvSpPr>
        <p:spPr>
          <a:solidFill>
            <a:schemeClr val="tx1">
              <a:lumMod val="85000"/>
              <a:lumOff val="15000"/>
            </a:schemeClr>
          </a:solidFill>
        </p:spPr>
        <p:txBody>
          <a:bodyPr>
            <a:normAutofit/>
          </a:bodyPr>
          <a:lstStyle/>
          <a:p>
            <a:r>
              <a:rPr lang="en-US" sz="4000" dirty="0" smtClean="0">
                <a:solidFill>
                  <a:srgbClr val="FFFF00"/>
                </a:solidFill>
              </a:rPr>
              <a:t>First &amp; Last Name</a:t>
            </a:r>
            <a:endParaRPr lang="en-US" sz="4000" dirty="0">
              <a:solidFill>
                <a:srgbClr val="FFFF00"/>
              </a:solidFill>
            </a:endParaRPr>
          </a:p>
        </p:txBody>
      </p:sp>
    </p:spTree>
    <p:extLst>
      <p:ext uri="{BB962C8B-B14F-4D97-AF65-F5344CB8AC3E}">
        <p14:creationId xmlns:p14="http://schemas.microsoft.com/office/powerpoint/2010/main" val="724952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lumMod val="75000"/>
              <a:lumOff val="25000"/>
            </a:schemeClr>
          </a:solidFill>
        </p:spPr>
        <p:txBody>
          <a:bodyPr>
            <a:normAutofit/>
          </a:bodyPr>
          <a:lstStyle/>
          <a:p>
            <a:pPr algn="ctr"/>
            <a:r>
              <a:rPr lang="en-US" sz="6600" dirty="0" smtClean="0">
                <a:solidFill>
                  <a:srgbClr val="FFE100"/>
                </a:solidFill>
              </a:rPr>
              <a:t>Show Summary Title</a:t>
            </a:r>
            <a:endParaRPr lang="en-US" sz="6600" dirty="0">
              <a:solidFill>
                <a:srgbClr val="FFE100"/>
              </a:solidFill>
            </a:endParaRPr>
          </a:p>
        </p:txBody>
      </p:sp>
      <p:sp>
        <p:nvSpPr>
          <p:cNvPr id="3" name="Content Placeholder 2"/>
          <p:cNvSpPr>
            <a:spLocks noGrp="1"/>
          </p:cNvSpPr>
          <p:nvPr>
            <p:ph idx="1"/>
          </p:nvPr>
        </p:nvSpPr>
        <p:spPr>
          <a:xfrm>
            <a:off x="219636" y="2312894"/>
            <a:ext cx="5750859" cy="4316505"/>
          </a:xfrm>
          <a:solidFill>
            <a:schemeClr val="tx1">
              <a:lumMod val="50000"/>
              <a:lumOff val="50000"/>
            </a:schemeClr>
          </a:solidFill>
        </p:spPr>
        <p:txBody>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lnSpc>
                <a:spcPct val="150000"/>
              </a:lnSpc>
              <a:buNone/>
            </a:pPr>
            <a:r>
              <a:rPr lang="en-US" sz="4400" dirty="0" smtClean="0">
                <a:solidFill>
                  <a:srgbClr val="FFE100"/>
                </a:solidFill>
              </a:rPr>
              <a:t>Show Summary</a:t>
            </a:r>
            <a:endParaRPr lang="en-US" sz="4400" dirty="0">
              <a:solidFill>
                <a:srgbClr val="FFE100"/>
              </a:solidFill>
            </a:endParaRPr>
          </a:p>
        </p:txBody>
      </p:sp>
      <p:sp>
        <p:nvSpPr>
          <p:cNvPr id="4" name="Content Placeholder 2"/>
          <p:cNvSpPr txBox="1">
            <a:spLocks/>
          </p:cNvSpPr>
          <p:nvPr/>
        </p:nvSpPr>
        <p:spPr>
          <a:xfrm>
            <a:off x="6243918" y="2312893"/>
            <a:ext cx="5750859" cy="4316505"/>
          </a:xfrm>
          <a:prstGeom prst="rect">
            <a:avLst/>
          </a:prstGeom>
          <a:solidFill>
            <a:schemeClr val="bg2">
              <a:lumMod val="25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lnSpc>
                <a:spcPct val="150000"/>
              </a:lnSpc>
              <a:buFont typeface="Arial" panose="020B0604020202020204" pitchFamily="34" charset="0"/>
              <a:buNone/>
            </a:pPr>
            <a:r>
              <a:rPr lang="en-US" sz="4400" dirty="0" smtClean="0">
                <a:solidFill>
                  <a:srgbClr val="FFE100"/>
                </a:solidFill>
              </a:rPr>
              <a:t>Video</a:t>
            </a:r>
            <a:endParaRPr lang="en-US" sz="4400" dirty="0">
              <a:solidFill>
                <a:srgbClr val="FFE100"/>
              </a:solidFill>
            </a:endParaRPr>
          </a:p>
        </p:txBody>
      </p:sp>
    </p:spTree>
    <p:extLst>
      <p:ext uri="{BB962C8B-B14F-4D97-AF65-F5344CB8AC3E}">
        <p14:creationId xmlns:p14="http://schemas.microsoft.com/office/powerpoint/2010/main" val="38776185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Ion Boardroom</Template>
  <TotalTime>575</TotalTime>
  <Words>1402</Words>
  <Application>Microsoft Office PowerPoint</Application>
  <PresentationFormat>Widescreen</PresentationFormat>
  <Paragraphs>196</Paragraphs>
  <Slides>24</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24</vt:i4>
      </vt:variant>
    </vt:vector>
  </HeadingPairs>
  <TitlesOfParts>
    <vt:vector size="33" baseType="lpstr">
      <vt:lpstr>Textile</vt:lpstr>
      <vt:lpstr>Wingdings 3</vt:lpstr>
      <vt:lpstr>Calibri</vt:lpstr>
      <vt:lpstr>Century Gothic</vt:lpstr>
      <vt:lpstr>Calibri Light</vt:lpstr>
      <vt:lpstr>Arial</vt:lpstr>
      <vt:lpstr>Comic Sans MS</vt:lpstr>
      <vt:lpstr>Office Theme</vt:lpstr>
      <vt:lpstr>Slice</vt:lpstr>
      <vt:lpstr>Project 2 Deliverables</vt:lpstr>
      <vt:lpstr>Summary Statement: </vt:lpstr>
      <vt:lpstr>User Personas:</vt:lpstr>
      <vt:lpstr>Fellow peers </vt:lpstr>
      <vt:lpstr>Parents </vt:lpstr>
      <vt:lpstr>Professors: </vt:lpstr>
      <vt:lpstr> Screen Wireframes </vt:lpstr>
      <vt:lpstr>Title</vt:lpstr>
      <vt:lpstr>Show Summary Title</vt:lpstr>
      <vt:lpstr>Navigation Screen Title</vt:lpstr>
      <vt:lpstr>Character Background Title</vt:lpstr>
      <vt:lpstr>Episode Background Title</vt:lpstr>
      <vt:lpstr>Screen Flow</vt:lpstr>
      <vt:lpstr>PowerPoint Presentation</vt:lpstr>
      <vt:lpstr>Design Guide</vt:lpstr>
      <vt:lpstr>Delivery Medium</vt:lpstr>
      <vt:lpstr>Typeface Choices</vt:lpstr>
      <vt:lpstr>Color Schemes &amp; Swatches</vt:lpstr>
      <vt:lpstr>Navigation Labels &amp; Button Size</vt:lpstr>
      <vt:lpstr>Justification of Placement </vt:lpstr>
      <vt:lpstr>How They Come Together (Before project) </vt:lpstr>
      <vt:lpstr>How They Come Together (After project) </vt:lpstr>
      <vt:lpstr>PowerPoint Presentation</vt:lpstr>
      <vt:lpstr>How They Come Together (After project)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2 Deliverables</dc:title>
  <dc:creator>Treantafellou, Kosta</dc:creator>
  <cp:lastModifiedBy>Kosta</cp:lastModifiedBy>
  <cp:revision>46</cp:revision>
  <dcterms:created xsi:type="dcterms:W3CDTF">2017-04-05T00:41:03Z</dcterms:created>
  <dcterms:modified xsi:type="dcterms:W3CDTF">2017-04-27T19:47:21Z</dcterms:modified>
</cp:coreProperties>
</file>