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256" r:id="rId3"/>
    <p:sldId id="257" r:id="rId4"/>
    <p:sldId id="258" r:id="rId5"/>
    <p:sldId id="259" r:id="rId6"/>
    <p:sldId id="260" r:id="rId7"/>
    <p:sldId id="261" r:id="rId8"/>
    <p:sldId id="262" r:id="rId9"/>
    <p:sldId id="268" r:id="rId10"/>
    <p:sldId id="265" r:id="rId11"/>
    <p:sldId id="267" r:id="rId12"/>
    <p:sldId id="266" r:id="rId13"/>
    <p:sldId id="270" r:id="rId14"/>
    <p:sldId id="269" r:id="rId15"/>
    <p:sldId id="273" r:id="rId16"/>
    <p:sldId id="272" r:id="rId17"/>
    <p:sldId id="274" r:id="rId18"/>
    <p:sldId id="277" r:id="rId19"/>
    <p:sldId id="278" r:id="rId20"/>
    <p:sldId id="279" r:id="rId21"/>
    <p:sldId id="280" r:id="rId22"/>
  </p:sldIdLst>
  <p:sldSz cx="12192000" cy="6858000"/>
  <p:notesSz cx="6858000" cy="9144000"/>
  <p:embeddedFontLst>
    <p:embeddedFont>
      <p:font typeface="Wingdings 3" panose="05040102010807070707" pitchFamily="18" charset="2"/>
      <p:regular r:id="rId23"/>
    </p:embeddedFont>
    <p:embeddedFont>
      <p:font typeface="Century Gothic" panose="020B0502020202020204" pitchFamily="34" charset="0"/>
      <p:regular r:id="rId24"/>
      <p:bold r:id="rId25"/>
      <p:italic r:id="rId26"/>
      <p:boldItalic r:id="rId27"/>
    </p:embeddedFont>
    <p:embeddedFont>
      <p:font typeface="Calibri Light" panose="020F0302020204030204" pitchFamily="34" charset="0"/>
      <p:regular r:id="rId28"/>
      <p:italic r:id="rId29"/>
    </p:embeddedFont>
    <p:embeddedFont>
      <p:font typeface="Textile" panose="00000400000000000000" pitchFamily="2" charset="0"/>
      <p:regular r:id="rId30"/>
    </p:embeddedFont>
    <p:embeddedFont>
      <p:font typeface="Calibri" panose="020F0502020204030204" pitchFamily="34" charset="0"/>
      <p:regular r:id="rId31"/>
      <p:bold r:id="rId32"/>
      <p:italic r:id="rId33"/>
      <p:boldItalic r:id="rId34"/>
    </p:embeddedFont>
    <p:embeddedFont>
      <p:font typeface="Comic Sans MS" panose="030F0702030302020204" pitchFamily="66" charset="0"/>
      <p:regular r:id="rId35"/>
      <p:bold r:id="rId36"/>
      <p:italic r:id="rId37"/>
      <p:boldItalic r:id="rId3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E100"/>
    <a:srgbClr val="403800"/>
    <a:srgbClr val="E6E6E6"/>
    <a:srgbClr val="7F7000"/>
    <a:srgbClr val="E5E5E5"/>
    <a:srgbClr val="7F7100"/>
    <a:srgbClr val="7F8200"/>
    <a:srgbClr val="E5E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73" autoAdjust="0"/>
    <p:restoredTop sz="94660"/>
  </p:normalViewPr>
  <p:slideViewPr>
    <p:cSldViewPr snapToGrid="0">
      <p:cViewPr varScale="1">
        <p:scale>
          <a:sx n="74" d="100"/>
          <a:sy n="74" d="100"/>
        </p:scale>
        <p:origin x="78" y="7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4.fntdata"/><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font" Target="fonts/font12.fntdata"/><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7.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9.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371075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100933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557046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1021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271857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64141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96F7416-8336-495D-9650-77A5D533EEF8}" type="datetimeFigureOut">
              <a:rPr lang="en-US" smtClean="0"/>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993352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96F7416-8336-495D-9650-77A5D533EEF8}" type="datetimeFigureOut">
              <a:rPr lang="en-US" smtClean="0"/>
              <a:t>4/11/2017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668473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96F7416-8336-495D-9650-77A5D533EEF8}" type="datetimeFigureOut">
              <a:rPr lang="en-US" smtClean="0"/>
              <a:t>4/11/2017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22569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6F7416-8336-495D-9650-77A5D533EEF8}" type="datetimeFigureOut">
              <a:rPr lang="en-US" smtClean="0"/>
              <a:t>4/11/2017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437950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96F7416-8336-495D-9650-77A5D533EEF8}" type="datetimeFigureOut">
              <a:rPr lang="en-US" smtClean="0"/>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271822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23978612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96F7416-8336-495D-9650-77A5D533EEF8}" type="datetimeFigureOut">
              <a:rPr lang="en-US" smtClean="0"/>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0994252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Date Placeholder 2"/>
          <p:cNvSpPr>
            <a:spLocks noGrp="1"/>
          </p:cNvSpPr>
          <p:nvPr>
            <p:ph type="dt" sz="half" idx="10"/>
          </p:nvPr>
        </p:nvSpPr>
        <p:spPr/>
        <p:txBody>
          <a:bodyPr/>
          <a:lstStyle/>
          <a:p>
            <a:fld id="{E96F7416-8336-495D-9650-77A5D533EEF8}" type="datetimeFigureOut">
              <a:rPr lang="en-US" smtClean="0"/>
              <a:t>4/11/2017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932929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757732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07435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263617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8406147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1221460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5006007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970044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2042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6F7416-8336-495D-9650-77A5D533EEF8}" type="datetimeFigureOut">
              <a:rPr lang="en-US" smtClean="0"/>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84722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6F7416-8336-495D-9650-77A5D533EEF8}" type="datetimeFigureOut">
              <a:rPr lang="en-US" smtClean="0"/>
              <a:t>4/11/2017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38999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6F7416-8336-495D-9650-77A5D533EEF8}" type="datetimeFigureOut">
              <a:rPr lang="en-US" smtClean="0"/>
              <a:t>4/11/2017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674239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6F7416-8336-495D-9650-77A5D533EEF8}" type="datetimeFigureOut">
              <a:rPr lang="en-US" smtClean="0"/>
              <a:t>4/11/2017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651558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96F7416-8336-495D-9650-77A5D533EEF8}" type="datetimeFigureOut">
              <a:rPr lang="en-US" smtClean="0"/>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920072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96F7416-8336-495D-9650-77A5D533EEF8}" type="datetimeFigureOut">
              <a:rPr lang="en-US" smtClean="0"/>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496283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6F7416-8336-495D-9650-77A5D533EEF8}" type="datetimeFigureOut">
              <a:rPr lang="en-US" smtClean="0"/>
              <a:t>4/11/2017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DC45BA-41F3-4600-B815-52B8F8C8E4FF}" type="slidenum">
              <a:rPr lang="en-US" smtClean="0"/>
              <a:t>‹#›</a:t>
            </a:fld>
            <a:endParaRPr lang="en-US"/>
          </a:p>
        </p:txBody>
      </p:sp>
    </p:spTree>
    <p:extLst>
      <p:ext uri="{BB962C8B-B14F-4D97-AF65-F5344CB8AC3E}">
        <p14:creationId xmlns:p14="http://schemas.microsoft.com/office/powerpoint/2010/main" val="3506622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E96F7416-8336-495D-9650-77A5D533EEF8}" type="datetimeFigureOut">
              <a:rPr lang="en-US" smtClean="0"/>
              <a:t>4/11/2017</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50DC45BA-41F3-4600-B815-52B8F8C8E4FF}" type="slidenum">
              <a:rPr lang="en-US" smtClean="0"/>
              <a:t>‹#›</a:t>
            </a:fld>
            <a:endParaRPr lang="en-US"/>
          </a:p>
        </p:txBody>
      </p:sp>
    </p:spTree>
    <p:extLst>
      <p:ext uri="{BB962C8B-B14F-4D97-AF65-F5344CB8AC3E}">
        <p14:creationId xmlns:p14="http://schemas.microsoft.com/office/powerpoint/2010/main" val="225045004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6.xml"/><Relationship Id="rId7" Type="http://schemas.openxmlformats.org/officeDocument/2006/relationships/slide" Target="slide20.xml"/><Relationship Id="rId2" Type="http://schemas.openxmlformats.org/officeDocument/2006/relationships/slide" Target="slide15.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8.xml"/><Relationship Id="rId4" Type="http://schemas.openxmlformats.org/officeDocument/2006/relationships/slide" Target="slide1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Project 2 Deliverables</a:t>
            </a:r>
            <a:endParaRPr lang="en-US" dirty="0"/>
          </a:p>
        </p:txBody>
      </p:sp>
      <p:sp>
        <p:nvSpPr>
          <p:cNvPr id="3" name="Subtitle 2"/>
          <p:cNvSpPr>
            <a:spLocks noGrp="1"/>
          </p:cNvSpPr>
          <p:nvPr>
            <p:ph type="subTitle" idx="1"/>
          </p:nvPr>
        </p:nvSpPr>
        <p:spPr/>
        <p:txBody>
          <a:bodyPr/>
          <a:lstStyle/>
          <a:p>
            <a:r>
              <a:rPr lang="en-US" dirty="0" smtClean="0"/>
              <a:t>By Kosta Treantafellou</a:t>
            </a:r>
          </a:p>
          <a:p>
            <a:r>
              <a:rPr lang="en-US" dirty="0" err="1" smtClean="0"/>
              <a:t>Powerpoints</a:t>
            </a:r>
            <a:r>
              <a:rPr lang="en-US" dirty="0" smtClean="0"/>
              <a:t>: Lecture 5 &amp; 7</a:t>
            </a:r>
          </a:p>
        </p:txBody>
      </p:sp>
    </p:spTree>
    <p:extLst>
      <p:ext uri="{BB962C8B-B14F-4D97-AF65-F5344CB8AC3E}">
        <p14:creationId xmlns:p14="http://schemas.microsoft.com/office/powerpoint/2010/main" val="255335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10000"/>
            </a:schemeClr>
          </a:solidFill>
        </p:spPr>
        <p:txBody>
          <a:bodyPr>
            <a:normAutofit/>
          </a:bodyPr>
          <a:lstStyle/>
          <a:p>
            <a:pPr algn="ctr"/>
            <a:r>
              <a:rPr lang="en-US" sz="4800" dirty="0" smtClean="0">
                <a:solidFill>
                  <a:srgbClr val="FFFF00"/>
                </a:solidFill>
              </a:rPr>
              <a:t>Character Background Title</a:t>
            </a:r>
            <a:endParaRPr lang="en-US" sz="4800" dirty="0">
              <a:solidFill>
                <a:srgbClr val="FFFF00"/>
              </a:solidFill>
            </a:endParaRPr>
          </a:p>
        </p:txBody>
      </p:sp>
      <p:sp>
        <p:nvSpPr>
          <p:cNvPr id="3" name="Content Placeholder 2"/>
          <p:cNvSpPr>
            <a:spLocks noGrp="1"/>
          </p:cNvSpPr>
          <p:nvPr>
            <p:ph idx="1"/>
          </p:nvPr>
        </p:nvSpPr>
        <p:spPr>
          <a:xfrm>
            <a:off x="838200" y="1825624"/>
            <a:ext cx="3632200" cy="4854575"/>
          </a:xfrm>
          <a:solidFill>
            <a:schemeClr val="bg2">
              <a:lumMod val="25000"/>
            </a:schemeClr>
          </a:solidFill>
        </p:spPr>
        <p:txBody>
          <a:bodyPr/>
          <a:lstStyle/>
          <a:p>
            <a:pPr marL="0" indent="0" algn="ctr">
              <a:buNone/>
            </a:pPr>
            <a:endParaRPr lang="en-US" dirty="0" smtClean="0">
              <a:solidFill>
                <a:srgbClr val="FFFF00"/>
              </a:solidFill>
            </a:endParaRPr>
          </a:p>
          <a:p>
            <a:pPr marL="0" indent="0" algn="ctr">
              <a:buNone/>
            </a:pPr>
            <a:endParaRPr lang="en-US" dirty="0">
              <a:solidFill>
                <a:srgbClr val="FFFF00"/>
              </a:solidFill>
            </a:endParaRPr>
          </a:p>
          <a:p>
            <a:pPr marL="0" indent="0" algn="ctr">
              <a:buNone/>
            </a:pPr>
            <a:endParaRPr lang="en-US" dirty="0" smtClean="0">
              <a:solidFill>
                <a:srgbClr val="FFFF00"/>
              </a:solidFill>
            </a:endParaRPr>
          </a:p>
          <a:p>
            <a:pPr marL="0" indent="0" algn="ctr">
              <a:buNone/>
            </a:pPr>
            <a:endParaRPr lang="en-US" dirty="0">
              <a:solidFill>
                <a:srgbClr val="FFFF00"/>
              </a:solidFill>
            </a:endParaRPr>
          </a:p>
          <a:p>
            <a:pPr marL="0" indent="0" algn="ctr">
              <a:buNone/>
            </a:pPr>
            <a:r>
              <a:rPr lang="en-US" dirty="0" smtClean="0">
                <a:solidFill>
                  <a:srgbClr val="FFFF00"/>
                </a:solidFill>
              </a:rPr>
              <a:t>Picture of Character</a:t>
            </a:r>
            <a:endParaRPr lang="en-US" dirty="0">
              <a:solidFill>
                <a:srgbClr val="FFFF00"/>
              </a:solidFill>
            </a:endParaRPr>
          </a:p>
        </p:txBody>
      </p:sp>
      <p:sp>
        <p:nvSpPr>
          <p:cNvPr id="4" name="TextBox 3"/>
          <p:cNvSpPr txBox="1"/>
          <p:nvPr/>
        </p:nvSpPr>
        <p:spPr>
          <a:xfrm>
            <a:off x="5918200" y="2032000"/>
            <a:ext cx="5435600" cy="4524315"/>
          </a:xfrm>
          <a:prstGeom prst="rect">
            <a:avLst/>
          </a:prstGeom>
          <a:solidFill>
            <a:schemeClr val="bg2">
              <a:lumMod val="50000"/>
            </a:schemeClr>
          </a:solidFill>
        </p:spPr>
        <p:txBody>
          <a:bodyPr wrap="square" rtlCol="0">
            <a:spAutoFit/>
          </a:bodyPr>
          <a:lstStyle/>
          <a:p>
            <a:endParaRPr lang="en-US" sz="4800" dirty="0" smtClean="0">
              <a:solidFill>
                <a:srgbClr val="FFFF00"/>
              </a:solidFill>
            </a:endParaRPr>
          </a:p>
          <a:p>
            <a:endParaRPr lang="en-US" sz="4800" dirty="0" smtClean="0">
              <a:solidFill>
                <a:srgbClr val="FFFF00"/>
              </a:solidFill>
            </a:endParaRPr>
          </a:p>
          <a:p>
            <a:r>
              <a:rPr lang="en-US" sz="4800" dirty="0" smtClean="0">
                <a:solidFill>
                  <a:srgbClr val="FFFF00"/>
                </a:solidFill>
              </a:rPr>
              <a:t>Character Summary</a:t>
            </a:r>
          </a:p>
          <a:p>
            <a:endParaRPr lang="en-US" sz="4800" dirty="0" smtClean="0">
              <a:solidFill>
                <a:srgbClr val="FFFF00"/>
              </a:solidFill>
            </a:endParaRPr>
          </a:p>
          <a:p>
            <a:endParaRPr lang="en-US" sz="4800" dirty="0" smtClean="0">
              <a:solidFill>
                <a:srgbClr val="FFFF00"/>
              </a:solidFill>
            </a:endParaRPr>
          </a:p>
          <a:p>
            <a:endParaRPr lang="en-US" sz="4800" dirty="0">
              <a:solidFill>
                <a:srgbClr val="FFFF00"/>
              </a:solidFill>
            </a:endParaRPr>
          </a:p>
        </p:txBody>
      </p:sp>
    </p:spTree>
    <p:extLst>
      <p:ext uri="{BB962C8B-B14F-4D97-AF65-F5344CB8AC3E}">
        <p14:creationId xmlns:p14="http://schemas.microsoft.com/office/powerpoint/2010/main" val="3179226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lumMod val="65000"/>
              <a:lumOff val="35000"/>
            </a:schemeClr>
          </a:solidFill>
        </p:spPr>
        <p:txBody>
          <a:bodyPr>
            <a:normAutofit/>
          </a:bodyPr>
          <a:lstStyle/>
          <a:p>
            <a:pPr algn="ctr"/>
            <a:r>
              <a:rPr lang="en-US" sz="6600" dirty="0" smtClean="0">
                <a:solidFill>
                  <a:srgbClr val="FFFF00"/>
                </a:solidFill>
              </a:rPr>
              <a:t>Episode Background Title</a:t>
            </a:r>
            <a:endParaRPr lang="en-US" sz="6600" dirty="0">
              <a:solidFill>
                <a:srgbClr val="FFFF00"/>
              </a:solidFill>
            </a:endParaRPr>
          </a:p>
        </p:txBody>
      </p:sp>
      <p:sp>
        <p:nvSpPr>
          <p:cNvPr id="3" name="Content Placeholder 2"/>
          <p:cNvSpPr>
            <a:spLocks noGrp="1"/>
          </p:cNvSpPr>
          <p:nvPr>
            <p:ph idx="1"/>
          </p:nvPr>
        </p:nvSpPr>
        <p:spPr>
          <a:solidFill>
            <a:schemeClr val="tx1">
              <a:lumMod val="50000"/>
              <a:lumOff val="50000"/>
            </a:schemeClr>
          </a:solidFill>
        </p:spPr>
        <p:txBody>
          <a:bodyPr>
            <a:normAutofit/>
          </a:bodyPr>
          <a:lstStyle/>
          <a:p>
            <a:pPr marL="0" indent="0" algn="ctr">
              <a:buNone/>
            </a:pPr>
            <a:endParaRPr lang="en-US" sz="4400" dirty="0" smtClean="0">
              <a:solidFill>
                <a:srgbClr val="FFFF00"/>
              </a:solidFill>
            </a:endParaRPr>
          </a:p>
          <a:p>
            <a:pPr marL="0" indent="0" algn="ctr">
              <a:buNone/>
            </a:pPr>
            <a:endParaRPr lang="en-US" sz="4400" dirty="0">
              <a:solidFill>
                <a:srgbClr val="FFFF00"/>
              </a:solidFill>
            </a:endParaRPr>
          </a:p>
          <a:p>
            <a:pPr marL="0" indent="0" algn="ctr">
              <a:buNone/>
            </a:pPr>
            <a:r>
              <a:rPr lang="en-US" sz="4400" dirty="0" smtClean="0">
                <a:solidFill>
                  <a:srgbClr val="FFFF00"/>
                </a:solidFill>
              </a:rPr>
              <a:t>Episode Summary</a:t>
            </a:r>
            <a:endParaRPr lang="en-US" sz="4400" dirty="0">
              <a:solidFill>
                <a:srgbClr val="FFFF00"/>
              </a:solidFill>
            </a:endParaRPr>
          </a:p>
        </p:txBody>
      </p:sp>
    </p:spTree>
    <p:extLst>
      <p:ext uri="{BB962C8B-B14F-4D97-AF65-F5344CB8AC3E}">
        <p14:creationId xmlns:p14="http://schemas.microsoft.com/office/powerpoint/2010/main" val="1498106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Screen Flow</a:t>
            </a:r>
            <a:endParaRPr lang="en-US" dirty="0"/>
          </a:p>
        </p:txBody>
      </p:sp>
    </p:spTree>
    <p:extLst>
      <p:ext uri="{BB962C8B-B14F-4D97-AF65-F5344CB8AC3E}">
        <p14:creationId xmlns:p14="http://schemas.microsoft.com/office/powerpoint/2010/main" val="4414231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48294" y="3151165"/>
            <a:ext cx="1647020" cy="164702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Character Screen</a:t>
            </a:r>
            <a:endParaRPr lang="en-US" sz="2400" dirty="0">
              <a:solidFill>
                <a:srgbClr val="FFFF00"/>
              </a:solidFill>
            </a:endParaRPr>
          </a:p>
        </p:txBody>
      </p:sp>
      <p:sp>
        <p:nvSpPr>
          <p:cNvPr id="6" name="Rectangle 5"/>
          <p:cNvSpPr/>
          <p:nvPr/>
        </p:nvSpPr>
        <p:spPr>
          <a:xfrm>
            <a:off x="5016479" y="5855689"/>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EP3</a:t>
            </a:r>
            <a:endParaRPr lang="en-US" sz="1050" dirty="0">
              <a:solidFill>
                <a:srgbClr val="FFFF00"/>
              </a:solidFill>
            </a:endParaRPr>
          </a:p>
        </p:txBody>
      </p:sp>
      <p:sp>
        <p:nvSpPr>
          <p:cNvPr id="7" name="Rectangle 6"/>
          <p:cNvSpPr/>
          <p:nvPr/>
        </p:nvSpPr>
        <p:spPr>
          <a:xfrm>
            <a:off x="453442" y="5042731"/>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Char1</a:t>
            </a:r>
            <a:endParaRPr lang="en-US" sz="1400" dirty="0">
              <a:solidFill>
                <a:srgbClr val="FFFF00"/>
              </a:solidFill>
            </a:endParaRPr>
          </a:p>
        </p:txBody>
      </p:sp>
      <p:sp>
        <p:nvSpPr>
          <p:cNvPr id="12" name="Rectangle 11"/>
          <p:cNvSpPr/>
          <p:nvPr/>
        </p:nvSpPr>
        <p:spPr>
          <a:xfrm>
            <a:off x="6262351"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EP5</a:t>
            </a:r>
            <a:endParaRPr lang="en-US" sz="1050" dirty="0">
              <a:solidFill>
                <a:srgbClr val="FFFF00"/>
              </a:solidFill>
            </a:endParaRPr>
          </a:p>
        </p:txBody>
      </p:sp>
      <p:sp>
        <p:nvSpPr>
          <p:cNvPr id="13" name="Rectangle 12"/>
          <p:cNvSpPr/>
          <p:nvPr/>
        </p:nvSpPr>
        <p:spPr>
          <a:xfrm>
            <a:off x="3746364" y="62804"/>
            <a:ext cx="1647020" cy="164702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Title Screen</a:t>
            </a:r>
            <a:endParaRPr lang="en-US" sz="2400" dirty="0">
              <a:solidFill>
                <a:srgbClr val="FFFF00"/>
              </a:solidFill>
            </a:endParaRPr>
          </a:p>
        </p:txBody>
      </p:sp>
      <p:sp>
        <p:nvSpPr>
          <p:cNvPr id="14" name="Rectangle 13"/>
          <p:cNvSpPr/>
          <p:nvPr/>
        </p:nvSpPr>
        <p:spPr>
          <a:xfrm>
            <a:off x="6878547"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EP6</a:t>
            </a:r>
            <a:endParaRPr lang="en-US" sz="1050" dirty="0">
              <a:solidFill>
                <a:srgbClr val="FFFF00"/>
              </a:solidFill>
            </a:endParaRPr>
          </a:p>
        </p:txBody>
      </p:sp>
      <p:sp>
        <p:nvSpPr>
          <p:cNvPr id="15" name="Rectangle 14"/>
          <p:cNvSpPr/>
          <p:nvPr/>
        </p:nvSpPr>
        <p:spPr>
          <a:xfrm>
            <a:off x="8727136" y="5855066"/>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EP9</a:t>
            </a:r>
            <a:endParaRPr lang="en-US" sz="1050" dirty="0">
              <a:solidFill>
                <a:srgbClr val="FFFF00"/>
              </a:solidFill>
            </a:endParaRPr>
          </a:p>
        </p:txBody>
      </p:sp>
      <p:sp>
        <p:nvSpPr>
          <p:cNvPr id="18" name="Rectangle 17"/>
          <p:cNvSpPr/>
          <p:nvPr/>
        </p:nvSpPr>
        <p:spPr>
          <a:xfrm>
            <a:off x="11191920"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EP13</a:t>
            </a:r>
            <a:endParaRPr lang="en-US" sz="1050" dirty="0">
              <a:solidFill>
                <a:srgbClr val="FFFF00"/>
              </a:solidFill>
            </a:endParaRPr>
          </a:p>
        </p:txBody>
      </p:sp>
      <p:sp>
        <p:nvSpPr>
          <p:cNvPr id="19" name="Rectangle 18"/>
          <p:cNvSpPr/>
          <p:nvPr/>
        </p:nvSpPr>
        <p:spPr>
          <a:xfrm>
            <a:off x="10575724"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EP12</a:t>
            </a:r>
            <a:endParaRPr lang="en-US" sz="1050" dirty="0">
              <a:solidFill>
                <a:srgbClr val="FFFF00"/>
              </a:solidFill>
            </a:endParaRPr>
          </a:p>
        </p:txBody>
      </p:sp>
      <p:sp>
        <p:nvSpPr>
          <p:cNvPr id="20" name="Rectangle 19"/>
          <p:cNvSpPr/>
          <p:nvPr/>
        </p:nvSpPr>
        <p:spPr>
          <a:xfrm>
            <a:off x="9343332"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EP10</a:t>
            </a:r>
            <a:endParaRPr lang="en-US" sz="1050" dirty="0">
              <a:solidFill>
                <a:srgbClr val="FFFF00"/>
              </a:solidFill>
            </a:endParaRPr>
          </a:p>
        </p:txBody>
      </p:sp>
      <p:sp>
        <p:nvSpPr>
          <p:cNvPr id="21" name="Rectangle 20"/>
          <p:cNvSpPr/>
          <p:nvPr/>
        </p:nvSpPr>
        <p:spPr>
          <a:xfrm>
            <a:off x="7482839" y="5857026"/>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EP7</a:t>
            </a:r>
            <a:endParaRPr lang="en-US" sz="1050" dirty="0">
              <a:solidFill>
                <a:srgbClr val="FFFF00"/>
              </a:solidFill>
            </a:endParaRPr>
          </a:p>
        </p:txBody>
      </p:sp>
      <p:sp>
        <p:nvSpPr>
          <p:cNvPr id="22" name="Rectangle 21"/>
          <p:cNvSpPr/>
          <p:nvPr/>
        </p:nvSpPr>
        <p:spPr>
          <a:xfrm>
            <a:off x="8087131"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EP8</a:t>
            </a:r>
            <a:endParaRPr lang="en-US" sz="1050" dirty="0">
              <a:solidFill>
                <a:srgbClr val="FFFF00"/>
              </a:solidFill>
            </a:endParaRPr>
          </a:p>
        </p:txBody>
      </p:sp>
      <p:sp>
        <p:nvSpPr>
          <p:cNvPr id="25" name="Rectangle 24"/>
          <p:cNvSpPr/>
          <p:nvPr/>
        </p:nvSpPr>
        <p:spPr>
          <a:xfrm>
            <a:off x="5626723"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EP4</a:t>
            </a:r>
            <a:endParaRPr lang="en-US" sz="1050" dirty="0">
              <a:solidFill>
                <a:srgbClr val="FFFF00"/>
              </a:solidFill>
            </a:endParaRPr>
          </a:p>
        </p:txBody>
      </p:sp>
      <p:sp>
        <p:nvSpPr>
          <p:cNvPr id="26" name="Rectangle 25"/>
          <p:cNvSpPr/>
          <p:nvPr/>
        </p:nvSpPr>
        <p:spPr>
          <a:xfrm>
            <a:off x="3773758"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a:t>
            </a:r>
            <a:endParaRPr lang="en-US" sz="1050" dirty="0">
              <a:solidFill>
                <a:srgbClr val="FFFF00"/>
              </a:solidFill>
            </a:endParaRPr>
          </a:p>
        </p:txBody>
      </p:sp>
      <p:sp>
        <p:nvSpPr>
          <p:cNvPr id="27" name="Rectangle 26"/>
          <p:cNvSpPr/>
          <p:nvPr/>
        </p:nvSpPr>
        <p:spPr>
          <a:xfrm>
            <a:off x="4370522"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EP2</a:t>
            </a:r>
            <a:endParaRPr lang="en-US" sz="1050" dirty="0">
              <a:solidFill>
                <a:srgbClr val="FFFF00"/>
              </a:solidFill>
            </a:endParaRPr>
          </a:p>
        </p:txBody>
      </p:sp>
      <p:sp>
        <p:nvSpPr>
          <p:cNvPr id="28" name="Rectangle 27"/>
          <p:cNvSpPr/>
          <p:nvPr/>
        </p:nvSpPr>
        <p:spPr>
          <a:xfrm>
            <a:off x="9959528"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EP11</a:t>
            </a:r>
            <a:endParaRPr lang="en-US" sz="1050" dirty="0">
              <a:solidFill>
                <a:srgbClr val="FFFF00"/>
              </a:solidFill>
            </a:endParaRPr>
          </a:p>
        </p:txBody>
      </p:sp>
      <p:sp>
        <p:nvSpPr>
          <p:cNvPr id="29" name="Rectangle 28"/>
          <p:cNvSpPr/>
          <p:nvPr/>
        </p:nvSpPr>
        <p:spPr>
          <a:xfrm>
            <a:off x="6571161" y="99370"/>
            <a:ext cx="1647020" cy="164702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Navigation Screen</a:t>
            </a:r>
            <a:endParaRPr lang="en-US" sz="2400" dirty="0">
              <a:solidFill>
                <a:srgbClr val="FFFF00"/>
              </a:solidFill>
            </a:endParaRPr>
          </a:p>
        </p:txBody>
      </p:sp>
      <p:sp>
        <p:nvSpPr>
          <p:cNvPr id="31" name="Left-Right Arrow 30"/>
          <p:cNvSpPr/>
          <p:nvPr/>
        </p:nvSpPr>
        <p:spPr>
          <a:xfrm>
            <a:off x="5440123" y="460375"/>
            <a:ext cx="1080238" cy="430471"/>
          </a:xfrm>
          <a:prstGeom prst="lef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Left-Right Arrow 31"/>
          <p:cNvSpPr/>
          <p:nvPr/>
        </p:nvSpPr>
        <p:spPr>
          <a:xfrm rot="19760607">
            <a:off x="2762855" y="2574436"/>
            <a:ext cx="3921818" cy="430471"/>
          </a:xfrm>
          <a:prstGeom prst="lef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Left-Right Arrow 41"/>
          <p:cNvSpPr/>
          <p:nvPr/>
        </p:nvSpPr>
        <p:spPr>
          <a:xfrm rot="16200000">
            <a:off x="7120639" y="2194661"/>
            <a:ext cx="1080238" cy="430471"/>
          </a:xfrm>
          <a:prstGeom prst="lef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6871735" y="3073404"/>
            <a:ext cx="1647020" cy="164702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Episode Guide</a:t>
            </a:r>
            <a:endParaRPr lang="en-US" sz="2400" dirty="0">
              <a:solidFill>
                <a:srgbClr val="FFFF00"/>
              </a:solidFill>
            </a:endParaRPr>
          </a:p>
        </p:txBody>
      </p:sp>
      <p:cxnSp>
        <p:nvCxnSpPr>
          <p:cNvPr id="47" name="Straight Arrow Connector 46"/>
          <p:cNvCxnSpPr/>
          <p:nvPr/>
        </p:nvCxnSpPr>
        <p:spPr>
          <a:xfrm flipH="1" flipV="1">
            <a:off x="2332995" y="4882852"/>
            <a:ext cx="260419" cy="55245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flipV="1">
            <a:off x="1271691" y="4882852"/>
            <a:ext cx="215783" cy="531144"/>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51" name="Straight Arrow Connector 50"/>
          <p:cNvCxnSpPr/>
          <p:nvPr/>
        </p:nvCxnSpPr>
        <p:spPr>
          <a:xfrm flipV="1">
            <a:off x="1933083" y="4872731"/>
            <a:ext cx="5984" cy="791563"/>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54" name="Straight Arrow Connector 53"/>
          <p:cNvCxnSpPr/>
          <p:nvPr/>
        </p:nvCxnSpPr>
        <p:spPr>
          <a:xfrm flipH="1" flipV="1">
            <a:off x="2748141" y="4795263"/>
            <a:ext cx="285367" cy="27622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56" name="Straight Arrow Connector 55"/>
          <p:cNvCxnSpPr/>
          <p:nvPr/>
        </p:nvCxnSpPr>
        <p:spPr>
          <a:xfrm flipV="1">
            <a:off x="684676" y="4763023"/>
            <a:ext cx="296649" cy="26557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58" name="Rectangle 57"/>
          <p:cNvSpPr/>
          <p:nvPr/>
        </p:nvSpPr>
        <p:spPr>
          <a:xfrm>
            <a:off x="1064856" y="5413996"/>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Char2</a:t>
            </a:r>
            <a:endParaRPr lang="en-US" sz="1400" dirty="0">
              <a:solidFill>
                <a:srgbClr val="FFFF00"/>
              </a:solidFill>
            </a:endParaRPr>
          </a:p>
        </p:txBody>
      </p:sp>
      <p:sp>
        <p:nvSpPr>
          <p:cNvPr id="59" name="Rectangle 58"/>
          <p:cNvSpPr/>
          <p:nvPr/>
        </p:nvSpPr>
        <p:spPr>
          <a:xfrm>
            <a:off x="1679481" y="5703959"/>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Char3</a:t>
            </a:r>
            <a:endParaRPr lang="en-US" sz="1400" dirty="0">
              <a:solidFill>
                <a:srgbClr val="FFFF00"/>
              </a:solidFill>
            </a:endParaRPr>
          </a:p>
        </p:txBody>
      </p:sp>
      <p:sp>
        <p:nvSpPr>
          <p:cNvPr id="60" name="Rectangle 59"/>
          <p:cNvSpPr/>
          <p:nvPr/>
        </p:nvSpPr>
        <p:spPr>
          <a:xfrm>
            <a:off x="2286456" y="5435302"/>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Char4</a:t>
            </a:r>
            <a:endParaRPr lang="en-US" sz="1400" dirty="0">
              <a:solidFill>
                <a:srgbClr val="FFFF00"/>
              </a:solidFill>
            </a:endParaRPr>
          </a:p>
        </p:txBody>
      </p:sp>
      <p:sp>
        <p:nvSpPr>
          <p:cNvPr id="63" name="Rectangle 62"/>
          <p:cNvSpPr/>
          <p:nvPr/>
        </p:nvSpPr>
        <p:spPr>
          <a:xfrm>
            <a:off x="2896554" y="5092520"/>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Char5</a:t>
            </a:r>
            <a:endParaRPr lang="en-US" sz="1400" dirty="0">
              <a:solidFill>
                <a:srgbClr val="FFFF00"/>
              </a:solidFill>
            </a:endParaRPr>
          </a:p>
        </p:txBody>
      </p:sp>
      <p:cxnSp>
        <p:nvCxnSpPr>
          <p:cNvPr id="65" name="Straight Arrow Connector 64"/>
          <p:cNvCxnSpPr/>
          <p:nvPr/>
        </p:nvCxnSpPr>
        <p:spPr>
          <a:xfrm flipV="1">
            <a:off x="4096737" y="4697460"/>
            <a:ext cx="2632110" cy="103024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66" name="Straight Arrow Connector 65"/>
          <p:cNvCxnSpPr/>
          <p:nvPr/>
        </p:nvCxnSpPr>
        <p:spPr>
          <a:xfrm flipV="1">
            <a:off x="4597818" y="4808306"/>
            <a:ext cx="2273917" cy="99661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68" name="Straight Arrow Connector 67"/>
          <p:cNvCxnSpPr/>
          <p:nvPr/>
        </p:nvCxnSpPr>
        <p:spPr>
          <a:xfrm flipV="1">
            <a:off x="5243775" y="4798185"/>
            <a:ext cx="1986153" cy="102969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0" name="Straight Arrow Connector 69"/>
          <p:cNvCxnSpPr/>
          <p:nvPr/>
        </p:nvCxnSpPr>
        <p:spPr>
          <a:xfrm flipV="1">
            <a:off x="5854019" y="4877781"/>
            <a:ext cx="1518797" cy="95010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2" name="Straight Arrow Connector 71"/>
          <p:cNvCxnSpPr/>
          <p:nvPr/>
        </p:nvCxnSpPr>
        <p:spPr>
          <a:xfrm flipV="1">
            <a:off x="6456824" y="4946725"/>
            <a:ext cx="1060379" cy="88115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4" name="Straight Arrow Connector 73"/>
          <p:cNvCxnSpPr/>
          <p:nvPr/>
        </p:nvCxnSpPr>
        <p:spPr>
          <a:xfrm flipV="1">
            <a:off x="7057286" y="4877781"/>
            <a:ext cx="589954" cy="96245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0" name="Straight Arrow Connector 79"/>
          <p:cNvCxnSpPr/>
          <p:nvPr/>
        </p:nvCxnSpPr>
        <p:spPr>
          <a:xfrm flipV="1">
            <a:off x="7681324" y="4845926"/>
            <a:ext cx="28811" cy="99430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2" name="Straight Arrow Connector 81"/>
          <p:cNvCxnSpPr/>
          <p:nvPr/>
        </p:nvCxnSpPr>
        <p:spPr>
          <a:xfrm flipH="1" flipV="1">
            <a:off x="7775455" y="4877781"/>
            <a:ext cx="572701" cy="96245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7" name="Straight Arrow Connector 86"/>
          <p:cNvCxnSpPr/>
          <p:nvPr/>
        </p:nvCxnSpPr>
        <p:spPr>
          <a:xfrm flipH="1" flipV="1">
            <a:off x="7912787" y="4946723"/>
            <a:ext cx="1060379" cy="88115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8" name="Straight Arrow Connector 87"/>
          <p:cNvCxnSpPr/>
          <p:nvPr/>
        </p:nvCxnSpPr>
        <p:spPr>
          <a:xfrm flipH="1" flipV="1">
            <a:off x="8117665" y="4878761"/>
            <a:ext cx="1518797" cy="95010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9" name="Straight Arrow Connector 88"/>
          <p:cNvCxnSpPr/>
          <p:nvPr/>
        </p:nvCxnSpPr>
        <p:spPr>
          <a:xfrm flipH="1" flipV="1">
            <a:off x="8230834" y="4808306"/>
            <a:ext cx="1986153" cy="102969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90" name="Straight Arrow Connector 89"/>
          <p:cNvCxnSpPr/>
          <p:nvPr/>
        </p:nvCxnSpPr>
        <p:spPr>
          <a:xfrm flipH="1" flipV="1">
            <a:off x="8586532" y="4808306"/>
            <a:ext cx="2273917" cy="99661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91" name="Straight Arrow Connector 90"/>
          <p:cNvCxnSpPr/>
          <p:nvPr/>
        </p:nvCxnSpPr>
        <p:spPr>
          <a:xfrm flipH="1" flipV="1">
            <a:off x="8703854" y="4747249"/>
            <a:ext cx="2632110" cy="103024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9793970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extile" panose="00000400000000000000" pitchFamily="2" charset="0"/>
              </a:rPr>
              <a:t>Design Guide</a:t>
            </a:r>
            <a:endParaRPr lang="en-US" dirty="0">
              <a:latin typeface="Textile" panose="00000400000000000000" pitchFamily="2" charset="0"/>
            </a:endParaRPr>
          </a:p>
        </p:txBody>
      </p:sp>
      <p:sp>
        <p:nvSpPr>
          <p:cNvPr id="3" name="Content Placeholder 2"/>
          <p:cNvSpPr>
            <a:spLocks noGrp="1"/>
          </p:cNvSpPr>
          <p:nvPr>
            <p:ph idx="1"/>
          </p:nvPr>
        </p:nvSpPr>
        <p:spPr/>
        <p:txBody>
          <a:bodyPr/>
          <a:lstStyle/>
          <a:p>
            <a:r>
              <a:rPr lang="en-US" dirty="0" smtClean="0">
                <a:hlinkClick r:id="rId2" action="ppaction://hlinksldjump"/>
              </a:rPr>
              <a:t>Delivery Medium</a:t>
            </a:r>
            <a:endParaRPr lang="en-US" dirty="0" smtClean="0"/>
          </a:p>
          <a:p>
            <a:r>
              <a:rPr lang="en-US" dirty="0" smtClean="0">
                <a:hlinkClick r:id="rId3" action="ppaction://hlinksldjump"/>
              </a:rPr>
              <a:t>Typeface Choices</a:t>
            </a:r>
            <a:endParaRPr lang="en-US" dirty="0" smtClean="0"/>
          </a:p>
          <a:p>
            <a:r>
              <a:rPr lang="en-US" dirty="0" smtClean="0">
                <a:hlinkClick r:id="rId4" action="ppaction://hlinksldjump"/>
              </a:rPr>
              <a:t>Color Schemes &amp; Swatches</a:t>
            </a:r>
            <a:endParaRPr lang="en-US" dirty="0" smtClean="0"/>
          </a:p>
          <a:p>
            <a:r>
              <a:rPr lang="en-US" dirty="0" smtClean="0">
                <a:hlinkClick r:id="rId5" action="ppaction://hlinksldjump"/>
              </a:rPr>
              <a:t>Navigation Labels</a:t>
            </a:r>
            <a:endParaRPr lang="en-US" dirty="0" smtClean="0"/>
          </a:p>
          <a:p>
            <a:r>
              <a:rPr lang="en-US" dirty="0" smtClean="0">
                <a:hlinkClick r:id="rId5" action="ppaction://hlinksldjump"/>
              </a:rPr>
              <a:t>Button Sizes</a:t>
            </a:r>
            <a:endParaRPr lang="en-US" dirty="0" smtClean="0"/>
          </a:p>
          <a:p>
            <a:r>
              <a:rPr lang="en-US" dirty="0" smtClean="0">
                <a:hlinkClick r:id="rId6" action="ppaction://hlinksldjump"/>
              </a:rPr>
              <a:t>Justification of Placement</a:t>
            </a:r>
            <a:endParaRPr lang="en-US" dirty="0" smtClean="0"/>
          </a:p>
          <a:p>
            <a:r>
              <a:rPr lang="en-US" dirty="0" smtClean="0">
                <a:hlinkClick r:id="rId7" action="ppaction://hlinksldjump"/>
              </a:rPr>
              <a:t>How They Come Together</a:t>
            </a:r>
            <a:endParaRPr lang="en-US" dirty="0" smtClean="0"/>
          </a:p>
        </p:txBody>
      </p:sp>
    </p:spTree>
    <p:extLst>
      <p:ext uri="{BB962C8B-B14F-4D97-AF65-F5344CB8AC3E}">
        <p14:creationId xmlns:p14="http://schemas.microsoft.com/office/powerpoint/2010/main" val="28890666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extile" panose="00000400000000000000" pitchFamily="2" charset="0"/>
              </a:rPr>
              <a:t>Delivery Medium</a:t>
            </a:r>
            <a:endParaRPr lang="en-US" dirty="0">
              <a:latin typeface="Textile" panose="00000400000000000000" pitchFamily="2" charset="0"/>
            </a:endParaRPr>
          </a:p>
        </p:txBody>
      </p:sp>
      <p:pic>
        <p:nvPicPr>
          <p:cNvPr id="1026" name="Picture 2" descr="http://www.clipartbest.com/cliparts/McL/MRE/McLMRERbi.png"/>
          <p:cNvPicPr>
            <a:picLocks noChangeAspect="1" noChangeArrowheads="1"/>
          </p:cNvPicPr>
          <p:nvPr/>
        </p:nvPicPr>
        <p:blipFill rotWithShape="1">
          <a:blip r:embed="rId2">
            <a:extLst>
              <a:ext uri="{28A0092B-C50C-407E-A947-70E740481C1C}">
                <a14:useLocalDpi xmlns:a14="http://schemas.microsoft.com/office/drawing/2010/main" val="0"/>
              </a:ext>
            </a:extLst>
          </a:blip>
          <a:srcRect l="32150" t="-227" r="-509" b="227"/>
          <a:stretch/>
        </p:blipFill>
        <p:spPr bwMode="auto">
          <a:xfrm>
            <a:off x="1910239" y="0"/>
            <a:ext cx="837152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07580" y="2228671"/>
            <a:ext cx="5776838" cy="1200329"/>
          </a:xfrm>
          <a:prstGeom prst="rect">
            <a:avLst/>
          </a:prstGeom>
          <a:noFill/>
        </p:spPr>
        <p:txBody>
          <a:bodyPr wrap="none" rtlCol="0">
            <a:spAutoFit/>
          </a:bodyPr>
          <a:lstStyle/>
          <a:p>
            <a:r>
              <a:rPr lang="en-US" sz="2400" dirty="0" smtClean="0"/>
              <a:t>The delivery medium will be primarily used </a:t>
            </a:r>
          </a:p>
          <a:p>
            <a:pPr algn="ctr"/>
            <a:r>
              <a:rPr lang="en-US" sz="2400" dirty="0" smtClean="0"/>
              <a:t>for Laptops and Desktop </a:t>
            </a:r>
            <a:r>
              <a:rPr lang="en-US" sz="2400" dirty="0" smtClean="0"/>
              <a:t>Computers with a </a:t>
            </a:r>
          </a:p>
          <a:p>
            <a:pPr algn="ctr"/>
            <a:r>
              <a:rPr lang="en-US" sz="2400" dirty="0" smtClean="0"/>
              <a:t>minimum screen resolution of 800 x 600.</a:t>
            </a:r>
            <a:endParaRPr lang="en-US" sz="2400" dirty="0"/>
          </a:p>
        </p:txBody>
      </p:sp>
    </p:spTree>
    <p:extLst>
      <p:ext uri="{BB962C8B-B14F-4D97-AF65-F5344CB8AC3E}">
        <p14:creationId xmlns:p14="http://schemas.microsoft.com/office/powerpoint/2010/main" val="3024710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extile" panose="00000400000000000000" pitchFamily="2" charset="0"/>
              </a:rPr>
              <a:t>Typeface Choices</a:t>
            </a:r>
            <a:endParaRPr lang="en-US" dirty="0">
              <a:latin typeface="Textile" panose="00000400000000000000" pitchFamily="2" charset="0"/>
            </a:endParaRPr>
          </a:p>
        </p:txBody>
      </p:sp>
      <p:sp>
        <p:nvSpPr>
          <p:cNvPr id="3" name="Content Placeholder 2"/>
          <p:cNvSpPr>
            <a:spLocks noGrp="1"/>
          </p:cNvSpPr>
          <p:nvPr>
            <p:ph idx="1"/>
          </p:nvPr>
        </p:nvSpPr>
        <p:spPr>
          <a:xfrm>
            <a:off x="838200" y="1825625"/>
            <a:ext cx="6032500" cy="4351338"/>
          </a:xfrm>
        </p:spPr>
        <p:txBody>
          <a:bodyPr>
            <a:normAutofit/>
          </a:bodyPr>
          <a:lstStyle/>
          <a:p>
            <a:pPr marL="0" indent="0">
              <a:buNone/>
            </a:pPr>
            <a:r>
              <a:rPr lang="en-US" sz="1400" dirty="0" smtClean="0">
                <a:solidFill>
                  <a:schemeClr val="bg1">
                    <a:lumMod val="65000"/>
                  </a:schemeClr>
                </a:solidFill>
                <a:latin typeface="Textile" panose="00000400000000000000" pitchFamily="2" charset="0"/>
              </a:rPr>
              <a:t>Primary Typeface</a:t>
            </a:r>
          </a:p>
          <a:p>
            <a:pPr marL="0" indent="0">
              <a:buNone/>
            </a:pPr>
            <a:r>
              <a:rPr lang="en-US" sz="1800" dirty="0" smtClean="0">
                <a:latin typeface="Textile" panose="00000400000000000000" pitchFamily="2" charset="0"/>
              </a:rPr>
              <a:t>Textile</a:t>
            </a:r>
          </a:p>
          <a:p>
            <a:pPr marL="0" indent="0">
              <a:buNone/>
            </a:pPr>
            <a:r>
              <a:rPr lang="en-US" sz="1800" dirty="0" smtClean="0">
                <a:latin typeface="Textile" panose="00000400000000000000" pitchFamily="2" charset="0"/>
              </a:rPr>
              <a:t>A B C D E F G H I J K L M N O P Q R S T U V W X Y Z</a:t>
            </a:r>
          </a:p>
          <a:p>
            <a:pPr marL="0" indent="0">
              <a:buNone/>
            </a:pPr>
            <a:r>
              <a:rPr lang="en-US" sz="1800" dirty="0">
                <a:latin typeface="Textile" panose="00000400000000000000" pitchFamily="2" charset="0"/>
              </a:rPr>
              <a:t>a</a:t>
            </a:r>
            <a:r>
              <a:rPr lang="en-US" sz="1800" dirty="0" smtClean="0">
                <a:latin typeface="Textile" panose="00000400000000000000" pitchFamily="2" charset="0"/>
              </a:rPr>
              <a:t> b c d e f g h I j k l m n o p q r s t u v w x y z </a:t>
            </a:r>
          </a:p>
          <a:p>
            <a:pPr marL="0" indent="0">
              <a:buNone/>
            </a:pPr>
            <a:r>
              <a:rPr lang="en-US" sz="1800" dirty="0" smtClean="0">
                <a:latin typeface="Textile" panose="00000400000000000000" pitchFamily="2" charset="0"/>
              </a:rPr>
              <a:t>1 2 3 4 5 6 7 8 9 0</a:t>
            </a:r>
          </a:p>
          <a:p>
            <a:pPr marL="0" indent="0">
              <a:buNone/>
            </a:pPr>
            <a:endParaRPr lang="en-US" sz="1800" dirty="0">
              <a:latin typeface="Textile" panose="00000400000000000000" pitchFamily="2" charset="0"/>
            </a:endParaRPr>
          </a:p>
          <a:p>
            <a:pPr marL="0" indent="0">
              <a:buNone/>
            </a:pPr>
            <a:r>
              <a:rPr lang="en-US" sz="1400" dirty="0" smtClean="0">
                <a:solidFill>
                  <a:schemeClr val="bg1">
                    <a:lumMod val="65000"/>
                  </a:schemeClr>
                </a:solidFill>
                <a:latin typeface="Comic Sans MS" panose="030F0702030302020204" pitchFamily="66" charset="0"/>
              </a:rPr>
              <a:t>Secondary Typeface</a:t>
            </a:r>
          </a:p>
          <a:p>
            <a:pPr marL="0" indent="0">
              <a:buNone/>
            </a:pPr>
            <a:r>
              <a:rPr lang="en-US" sz="1800" dirty="0" smtClean="0">
                <a:latin typeface="Comic Sans MS" panose="030F0702030302020204" pitchFamily="66" charset="0"/>
              </a:rPr>
              <a:t>Comic Sans</a:t>
            </a:r>
          </a:p>
          <a:p>
            <a:pPr marL="0" indent="0">
              <a:buNone/>
            </a:pPr>
            <a:r>
              <a:rPr lang="en-US" sz="1800" dirty="0" smtClean="0">
                <a:latin typeface="Comic Sans MS" panose="030F0702030302020204" pitchFamily="66" charset="0"/>
              </a:rPr>
              <a:t>A B C D E F G H I J K L M N O P Q R S T U V W X Y Z</a:t>
            </a:r>
          </a:p>
          <a:p>
            <a:pPr marL="0" indent="0">
              <a:buNone/>
            </a:pPr>
            <a:r>
              <a:rPr lang="en-US" sz="1800" dirty="0" smtClean="0">
                <a:latin typeface="Comic Sans MS" panose="030F0702030302020204" pitchFamily="66" charset="0"/>
              </a:rPr>
              <a:t>a b c d e f g h I j k l m n o p q r s t u v w x y z </a:t>
            </a:r>
          </a:p>
          <a:p>
            <a:pPr marL="0" indent="0">
              <a:buNone/>
            </a:pPr>
            <a:r>
              <a:rPr lang="en-US" sz="1800" dirty="0" smtClean="0">
                <a:latin typeface="Comic Sans MS" panose="030F0702030302020204" pitchFamily="66" charset="0"/>
              </a:rPr>
              <a:t>1 2 3 4 5 6 7 8 9 0</a:t>
            </a:r>
          </a:p>
        </p:txBody>
      </p:sp>
      <p:sp>
        <p:nvSpPr>
          <p:cNvPr id="4" name="TextBox 3"/>
          <p:cNvSpPr txBox="1"/>
          <p:nvPr/>
        </p:nvSpPr>
        <p:spPr>
          <a:xfrm>
            <a:off x="7251700" y="1825625"/>
            <a:ext cx="4697120" cy="2893100"/>
          </a:xfrm>
          <a:prstGeom prst="rect">
            <a:avLst/>
          </a:prstGeom>
          <a:noFill/>
        </p:spPr>
        <p:txBody>
          <a:bodyPr wrap="none" rtlCol="0">
            <a:spAutoFit/>
          </a:bodyPr>
          <a:lstStyle/>
          <a:p>
            <a:pPr algn="just"/>
            <a:r>
              <a:rPr lang="en-US" sz="1400" dirty="0" smtClean="0">
                <a:latin typeface="Textile" panose="00000400000000000000" pitchFamily="2" charset="0"/>
              </a:rPr>
              <a:t>Our primary typeface is Textile. This typeface is</a:t>
            </a:r>
          </a:p>
          <a:p>
            <a:pPr algn="just"/>
            <a:r>
              <a:rPr lang="en-US" sz="1400" dirty="0">
                <a:latin typeface="Textile" panose="00000400000000000000" pitchFamily="2" charset="0"/>
              </a:rPr>
              <a:t>i</a:t>
            </a:r>
            <a:r>
              <a:rPr lang="en-US" sz="1400" dirty="0" smtClean="0">
                <a:latin typeface="Textile" panose="00000400000000000000" pitchFamily="2" charset="0"/>
              </a:rPr>
              <a:t>s used for all titles and subtitles within </a:t>
            </a:r>
          </a:p>
          <a:p>
            <a:pPr algn="just"/>
            <a:r>
              <a:rPr lang="en-US" sz="1400" dirty="0" smtClean="0">
                <a:latin typeface="Textile" panose="00000400000000000000" pitchFamily="2" charset="0"/>
              </a:rPr>
              <a:t>the project.</a:t>
            </a:r>
          </a:p>
          <a:p>
            <a:pPr algn="just"/>
            <a:endParaRPr lang="en-US" sz="1400" dirty="0">
              <a:latin typeface="Textile" panose="00000400000000000000" pitchFamily="2" charset="0"/>
            </a:endParaRPr>
          </a:p>
          <a:p>
            <a:pPr algn="just"/>
            <a:endParaRPr lang="en-US" sz="1400" dirty="0" smtClean="0">
              <a:latin typeface="Textile" panose="00000400000000000000" pitchFamily="2" charset="0"/>
            </a:endParaRPr>
          </a:p>
          <a:p>
            <a:pPr algn="just"/>
            <a:endParaRPr lang="en-US" sz="1400" dirty="0">
              <a:latin typeface="Textile" panose="00000400000000000000" pitchFamily="2" charset="0"/>
            </a:endParaRPr>
          </a:p>
          <a:p>
            <a:pPr algn="just"/>
            <a:endParaRPr lang="en-US" sz="1400" dirty="0" smtClean="0">
              <a:latin typeface="Textile" panose="00000400000000000000" pitchFamily="2" charset="0"/>
            </a:endParaRPr>
          </a:p>
          <a:p>
            <a:pPr algn="just"/>
            <a:endParaRPr lang="en-US" sz="1400" dirty="0">
              <a:latin typeface="Textile" panose="00000400000000000000" pitchFamily="2" charset="0"/>
            </a:endParaRPr>
          </a:p>
          <a:p>
            <a:pPr algn="just"/>
            <a:endParaRPr lang="en-US" sz="1400" dirty="0" smtClean="0">
              <a:latin typeface="Textile" panose="00000400000000000000" pitchFamily="2" charset="0"/>
            </a:endParaRPr>
          </a:p>
          <a:p>
            <a:pPr algn="just"/>
            <a:endParaRPr lang="en-US" sz="1400" dirty="0">
              <a:latin typeface="Textile" panose="00000400000000000000" pitchFamily="2" charset="0"/>
            </a:endParaRPr>
          </a:p>
          <a:p>
            <a:pPr algn="just"/>
            <a:r>
              <a:rPr lang="en-US" sz="1400" dirty="0" smtClean="0">
                <a:latin typeface="Comic Sans MS" panose="030F0702030302020204" pitchFamily="66" charset="0"/>
              </a:rPr>
              <a:t>Our secondary typeface is Comic Sans which is used</a:t>
            </a:r>
          </a:p>
          <a:p>
            <a:pPr algn="just"/>
            <a:r>
              <a:rPr lang="en-US" sz="1400" dirty="0" smtClean="0">
                <a:latin typeface="Comic Sans MS" panose="030F0702030302020204" pitchFamily="66" charset="0"/>
              </a:rPr>
              <a:t>for the majority of text within the project.</a:t>
            </a:r>
          </a:p>
          <a:p>
            <a:endParaRPr lang="en-US" sz="1400" dirty="0" smtClean="0">
              <a:latin typeface="Textile" panose="00000400000000000000" pitchFamily="2" charset="0"/>
            </a:endParaRPr>
          </a:p>
        </p:txBody>
      </p:sp>
    </p:spTree>
    <p:extLst>
      <p:ext uri="{BB962C8B-B14F-4D97-AF65-F5344CB8AC3E}">
        <p14:creationId xmlns:p14="http://schemas.microsoft.com/office/powerpoint/2010/main" val="2648564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708273" y="258232"/>
            <a:ext cx="8534400" cy="1507067"/>
          </a:xfrm>
        </p:spPr>
        <p:txBody>
          <a:bodyPr/>
          <a:lstStyle/>
          <a:p>
            <a:pPr algn="ctr"/>
            <a:r>
              <a:rPr lang="en-US" dirty="0" smtClean="0">
                <a:solidFill>
                  <a:schemeClr val="bg1"/>
                </a:solidFill>
                <a:latin typeface="Textile" panose="00000400000000000000" pitchFamily="2" charset="0"/>
              </a:rPr>
              <a:t>Color Schemes &amp; Swatches</a:t>
            </a:r>
            <a:endParaRPr lang="en-US" dirty="0">
              <a:solidFill>
                <a:schemeClr val="bg1"/>
              </a:solidFill>
              <a:latin typeface="Textile" panose="00000400000000000000" pitchFamily="2" charset="0"/>
            </a:endParaRPr>
          </a:p>
        </p:txBody>
      </p:sp>
      <p:sp>
        <p:nvSpPr>
          <p:cNvPr id="5" name="TextBox 4"/>
          <p:cNvSpPr txBox="1"/>
          <p:nvPr/>
        </p:nvSpPr>
        <p:spPr>
          <a:xfrm>
            <a:off x="1423625" y="2181171"/>
            <a:ext cx="9103697" cy="1569660"/>
          </a:xfrm>
          <a:prstGeom prst="rect">
            <a:avLst/>
          </a:prstGeom>
          <a:noFill/>
        </p:spPr>
        <p:txBody>
          <a:bodyPr wrap="square" rtlCol="0">
            <a:spAutoFit/>
          </a:bodyPr>
          <a:lstStyle/>
          <a:p>
            <a:pPr algn="just"/>
            <a:r>
              <a:rPr lang="en-US" sz="2000" dirty="0" smtClean="0">
                <a:solidFill>
                  <a:schemeClr val="bg1"/>
                </a:solidFill>
                <a:latin typeface="Calibri" panose="020F0502020204030204" pitchFamily="34" charset="0"/>
              </a:rPr>
              <a:t>These colors will be the colors you see mostly throughout the presentation. They will encompass the majority of the text and the background of the slides. These colors, mainly the lighter shades, are some of the colors one may encounter while looking at anything </a:t>
            </a:r>
            <a:r>
              <a:rPr lang="en-US" sz="1400" dirty="0" smtClean="0">
                <a:solidFill>
                  <a:schemeClr val="bg1"/>
                </a:solidFill>
                <a:latin typeface="Textile" panose="00000400000000000000" pitchFamily="2" charset="0"/>
              </a:rPr>
              <a:t>It’s Always Sunny </a:t>
            </a:r>
            <a:r>
              <a:rPr lang="en-US" sz="2000" dirty="0" smtClean="0">
                <a:solidFill>
                  <a:schemeClr val="bg1"/>
                </a:solidFill>
                <a:latin typeface="Calibri" panose="020F0502020204030204" pitchFamily="34" charset="0"/>
              </a:rPr>
              <a:t>related.</a:t>
            </a:r>
          </a:p>
          <a:p>
            <a:endParaRPr lang="en-US" sz="1600"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1423"/>
          <a:stretch/>
        </p:blipFill>
        <p:spPr>
          <a:xfrm>
            <a:off x="6197879" y="5129362"/>
            <a:ext cx="5892241" cy="1477357"/>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1276"/>
          <a:stretch/>
        </p:blipFill>
        <p:spPr>
          <a:xfrm>
            <a:off x="73744" y="5129362"/>
            <a:ext cx="5960488" cy="1494470"/>
          </a:xfrm>
          <a:prstGeom prst="rect">
            <a:avLst/>
          </a:prstGeom>
        </p:spPr>
      </p:pic>
      <p:sp>
        <p:nvSpPr>
          <p:cNvPr id="8" name="TextBox 7"/>
          <p:cNvSpPr txBox="1"/>
          <p:nvPr/>
        </p:nvSpPr>
        <p:spPr>
          <a:xfrm>
            <a:off x="6275485" y="5129362"/>
            <a:ext cx="986167" cy="1754326"/>
          </a:xfrm>
          <a:prstGeom prst="rect">
            <a:avLst/>
          </a:prstGeom>
          <a:noFill/>
        </p:spPr>
        <p:txBody>
          <a:bodyPr wrap="none" rtlCol="0">
            <a:spAutoFit/>
          </a:bodyPr>
          <a:lstStyle/>
          <a:p>
            <a:r>
              <a:rPr lang="en-US" dirty="0" smtClean="0">
                <a:solidFill>
                  <a:schemeClr val="bg1"/>
                </a:solidFill>
              </a:rPr>
              <a:t>R: 191</a:t>
            </a:r>
            <a:br>
              <a:rPr lang="en-US" dirty="0" smtClean="0">
                <a:solidFill>
                  <a:schemeClr val="bg1"/>
                </a:solidFill>
              </a:rPr>
            </a:br>
            <a:r>
              <a:rPr lang="en-US" dirty="0" smtClean="0">
                <a:solidFill>
                  <a:schemeClr val="bg1"/>
                </a:solidFill>
              </a:rPr>
              <a:t>G: 168</a:t>
            </a:r>
            <a:br>
              <a:rPr lang="en-US" dirty="0" smtClean="0">
                <a:solidFill>
                  <a:schemeClr val="bg1"/>
                </a:solidFill>
              </a:rPr>
            </a:br>
            <a:r>
              <a:rPr lang="en-US" dirty="0" smtClean="0">
                <a:solidFill>
                  <a:schemeClr val="bg1"/>
                </a:solidFill>
              </a:rPr>
              <a:t>B: 0</a:t>
            </a:r>
          </a:p>
          <a:p>
            <a:r>
              <a:rPr lang="en-US" dirty="0" smtClean="0">
                <a:solidFill>
                  <a:schemeClr val="bg1"/>
                </a:solidFill>
              </a:rPr>
              <a:t>Hex:</a:t>
            </a:r>
          </a:p>
          <a:p>
            <a:r>
              <a:rPr lang="en-US" dirty="0" smtClean="0">
                <a:solidFill>
                  <a:schemeClr val="bg1"/>
                </a:solidFill>
              </a:rPr>
              <a:t>BFA800</a:t>
            </a:r>
            <a:r>
              <a:rPr lang="en-US" dirty="0" smtClean="0"/>
              <a:t/>
            </a:r>
            <a:br>
              <a:rPr lang="en-US" dirty="0" smtClean="0"/>
            </a:br>
            <a:endParaRPr lang="en-US" dirty="0" smtClean="0"/>
          </a:p>
        </p:txBody>
      </p:sp>
      <p:sp>
        <p:nvSpPr>
          <p:cNvPr id="9" name="TextBox 8"/>
          <p:cNvSpPr txBox="1"/>
          <p:nvPr/>
        </p:nvSpPr>
        <p:spPr>
          <a:xfrm>
            <a:off x="7523677" y="5129362"/>
            <a:ext cx="938077" cy="1754326"/>
          </a:xfrm>
          <a:prstGeom prst="rect">
            <a:avLst/>
          </a:prstGeom>
          <a:noFill/>
        </p:spPr>
        <p:txBody>
          <a:bodyPr wrap="none" rtlCol="0">
            <a:spAutoFit/>
          </a:bodyPr>
          <a:lstStyle/>
          <a:p>
            <a:r>
              <a:rPr lang="en-US" dirty="0" smtClean="0"/>
              <a:t>R: 127</a:t>
            </a:r>
            <a:br>
              <a:rPr lang="en-US" dirty="0" smtClean="0"/>
            </a:br>
            <a:r>
              <a:rPr lang="en-US" dirty="0" smtClean="0"/>
              <a:t>G: 112</a:t>
            </a:r>
            <a:br>
              <a:rPr lang="en-US" dirty="0" smtClean="0"/>
            </a:br>
            <a:r>
              <a:rPr lang="en-US" dirty="0" smtClean="0"/>
              <a:t>B: 0</a:t>
            </a:r>
          </a:p>
          <a:p>
            <a:r>
              <a:rPr lang="en-US" dirty="0" smtClean="0"/>
              <a:t>Hex:</a:t>
            </a:r>
          </a:p>
          <a:p>
            <a:r>
              <a:rPr lang="en-US" dirty="0" smtClean="0"/>
              <a:t>7F7000</a:t>
            </a:r>
            <a:br>
              <a:rPr lang="en-US" dirty="0" smtClean="0"/>
            </a:br>
            <a:endParaRPr lang="en-US" dirty="0" smtClean="0"/>
          </a:p>
        </p:txBody>
      </p:sp>
      <p:sp>
        <p:nvSpPr>
          <p:cNvPr id="10" name="TextBox 9"/>
          <p:cNvSpPr txBox="1"/>
          <p:nvPr/>
        </p:nvSpPr>
        <p:spPr>
          <a:xfrm>
            <a:off x="8714235" y="5129362"/>
            <a:ext cx="917239" cy="1754326"/>
          </a:xfrm>
          <a:prstGeom prst="rect">
            <a:avLst/>
          </a:prstGeom>
          <a:noFill/>
        </p:spPr>
        <p:txBody>
          <a:bodyPr wrap="none" rtlCol="0">
            <a:spAutoFit/>
          </a:bodyPr>
          <a:lstStyle/>
          <a:p>
            <a:r>
              <a:rPr lang="en-US" dirty="0" smtClean="0">
                <a:solidFill>
                  <a:schemeClr val="bg1"/>
                </a:solidFill>
              </a:rPr>
              <a:t>R: 255</a:t>
            </a:r>
            <a:br>
              <a:rPr lang="en-US" dirty="0" smtClean="0">
                <a:solidFill>
                  <a:schemeClr val="bg1"/>
                </a:solidFill>
              </a:rPr>
            </a:br>
            <a:r>
              <a:rPr lang="en-US" dirty="0" smtClean="0">
                <a:solidFill>
                  <a:schemeClr val="bg1"/>
                </a:solidFill>
              </a:rPr>
              <a:t>G: 225</a:t>
            </a:r>
            <a:br>
              <a:rPr lang="en-US" dirty="0" smtClean="0">
                <a:solidFill>
                  <a:schemeClr val="bg1"/>
                </a:solidFill>
              </a:rPr>
            </a:br>
            <a:r>
              <a:rPr lang="en-US" dirty="0" smtClean="0">
                <a:solidFill>
                  <a:schemeClr val="bg1"/>
                </a:solidFill>
              </a:rPr>
              <a:t>B: 0</a:t>
            </a:r>
          </a:p>
          <a:p>
            <a:r>
              <a:rPr lang="en-US" dirty="0" smtClean="0">
                <a:solidFill>
                  <a:schemeClr val="bg1"/>
                </a:solidFill>
              </a:rPr>
              <a:t>Hex:</a:t>
            </a:r>
          </a:p>
          <a:p>
            <a:r>
              <a:rPr lang="en-US" dirty="0" smtClean="0">
                <a:solidFill>
                  <a:schemeClr val="bg1"/>
                </a:solidFill>
              </a:rPr>
              <a:t>FFE100</a:t>
            </a:r>
            <a:r>
              <a:rPr lang="en-US" dirty="0" smtClean="0"/>
              <a:t/>
            </a:r>
            <a:br>
              <a:rPr lang="en-US" dirty="0" smtClean="0"/>
            </a:br>
            <a:endParaRPr lang="en-US" dirty="0" smtClean="0"/>
          </a:p>
        </p:txBody>
      </p:sp>
      <p:sp>
        <p:nvSpPr>
          <p:cNvPr id="11" name="TextBox 10"/>
          <p:cNvSpPr txBox="1"/>
          <p:nvPr/>
        </p:nvSpPr>
        <p:spPr>
          <a:xfrm>
            <a:off x="9883217" y="5129362"/>
            <a:ext cx="954107" cy="1754326"/>
          </a:xfrm>
          <a:prstGeom prst="rect">
            <a:avLst/>
          </a:prstGeom>
          <a:noFill/>
        </p:spPr>
        <p:txBody>
          <a:bodyPr wrap="none" rtlCol="0">
            <a:spAutoFit/>
          </a:bodyPr>
          <a:lstStyle/>
          <a:p>
            <a:r>
              <a:rPr lang="en-US" dirty="0" smtClean="0"/>
              <a:t>R: 64</a:t>
            </a:r>
            <a:br>
              <a:rPr lang="en-US" dirty="0" smtClean="0"/>
            </a:br>
            <a:r>
              <a:rPr lang="en-US" dirty="0" smtClean="0"/>
              <a:t>G: 56</a:t>
            </a:r>
            <a:br>
              <a:rPr lang="en-US" dirty="0" smtClean="0"/>
            </a:br>
            <a:r>
              <a:rPr lang="en-US" dirty="0" smtClean="0"/>
              <a:t>B: 0</a:t>
            </a:r>
          </a:p>
          <a:p>
            <a:r>
              <a:rPr lang="en-US" dirty="0" smtClean="0"/>
              <a:t>Hex:</a:t>
            </a:r>
          </a:p>
          <a:p>
            <a:r>
              <a:rPr lang="en-US" dirty="0" smtClean="0"/>
              <a:t>403800</a:t>
            </a:r>
            <a:br>
              <a:rPr lang="en-US" dirty="0" smtClean="0"/>
            </a:br>
            <a:endParaRPr lang="en-US" dirty="0" smtClean="0"/>
          </a:p>
        </p:txBody>
      </p:sp>
      <p:sp>
        <p:nvSpPr>
          <p:cNvPr id="12" name="TextBox 11"/>
          <p:cNvSpPr txBox="1"/>
          <p:nvPr/>
        </p:nvSpPr>
        <p:spPr>
          <a:xfrm>
            <a:off x="11089067" y="5115224"/>
            <a:ext cx="1039067" cy="1754326"/>
          </a:xfrm>
          <a:prstGeom prst="rect">
            <a:avLst/>
          </a:prstGeom>
          <a:noFill/>
        </p:spPr>
        <p:txBody>
          <a:bodyPr wrap="none" rtlCol="0">
            <a:spAutoFit/>
          </a:bodyPr>
          <a:lstStyle/>
          <a:p>
            <a:r>
              <a:rPr lang="en-US" dirty="0" smtClean="0">
                <a:solidFill>
                  <a:schemeClr val="bg1"/>
                </a:solidFill>
              </a:rPr>
              <a:t>R: 229</a:t>
            </a:r>
            <a:br>
              <a:rPr lang="en-US" dirty="0" smtClean="0">
                <a:solidFill>
                  <a:schemeClr val="bg1"/>
                </a:solidFill>
              </a:rPr>
            </a:br>
            <a:r>
              <a:rPr lang="en-US" dirty="0" smtClean="0">
                <a:solidFill>
                  <a:schemeClr val="bg1"/>
                </a:solidFill>
              </a:rPr>
              <a:t>G: 202</a:t>
            </a:r>
            <a:br>
              <a:rPr lang="en-US" dirty="0" smtClean="0">
                <a:solidFill>
                  <a:schemeClr val="bg1"/>
                </a:solidFill>
              </a:rPr>
            </a:br>
            <a:r>
              <a:rPr lang="en-US" dirty="0" smtClean="0">
                <a:solidFill>
                  <a:schemeClr val="bg1"/>
                </a:solidFill>
              </a:rPr>
              <a:t>B: 0</a:t>
            </a:r>
          </a:p>
          <a:p>
            <a:r>
              <a:rPr lang="en-US" dirty="0" smtClean="0">
                <a:solidFill>
                  <a:schemeClr val="bg1"/>
                </a:solidFill>
              </a:rPr>
              <a:t>Hex:</a:t>
            </a:r>
          </a:p>
          <a:p>
            <a:r>
              <a:rPr lang="en-US" dirty="0" smtClean="0">
                <a:solidFill>
                  <a:schemeClr val="bg1"/>
                </a:solidFill>
              </a:rPr>
              <a:t>ESCA00</a:t>
            </a:r>
            <a:r>
              <a:rPr lang="en-US" dirty="0" smtClean="0"/>
              <a:t/>
            </a:r>
            <a:br>
              <a:rPr lang="en-US" dirty="0" smtClean="0"/>
            </a:br>
            <a:endParaRPr lang="en-US" dirty="0" smtClean="0"/>
          </a:p>
        </p:txBody>
      </p:sp>
      <p:sp>
        <p:nvSpPr>
          <p:cNvPr id="13" name="TextBox 12"/>
          <p:cNvSpPr txBox="1"/>
          <p:nvPr/>
        </p:nvSpPr>
        <p:spPr>
          <a:xfrm>
            <a:off x="5028578" y="5129362"/>
            <a:ext cx="939681" cy="1754326"/>
          </a:xfrm>
          <a:prstGeom prst="rect">
            <a:avLst/>
          </a:prstGeom>
          <a:noFill/>
        </p:spPr>
        <p:txBody>
          <a:bodyPr wrap="none" rtlCol="0">
            <a:spAutoFit/>
          </a:bodyPr>
          <a:lstStyle/>
          <a:p>
            <a:r>
              <a:rPr lang="en-US" dirty="0" smtClean="0">
                <a:solidFill>
                  <a:schemeClr val="bg1"/>
                </a:solidFill>
              </a:rPr>
              <a:t>R: 229</a:t>
            </a:r>
            <a:br>
              <a:rPr lang="en-US" dirty="0" smtClean="0">
                <a:solidFill>
                  <a:schemeClr val="bg1"/>
                </a:solidFill>
              </a:rPr>
            </a:br>
            <a:r>
              <a:rPr lang="en-US" dirty="0" smtClean="0">
                <a:solidFill>
                  <a:schemeClr val="bg1"/>
                </a:solidFill>
              </a:rPr>
              <a:t>G: 229</a:t>
            </a:r>
            <a:br>
              <a:rPr lang="en-US" dirty="0" smtClean="0">
                <a:solidFill>
                  <a:schemeClr val="bg1"/>
                </a:solidFill>
              </a:rPr>
            </a:br>
            <a:r>
              <a:rPr lang="en-US" dirty="0" smtClean="0">
                <a:solidFill>
                  <a:schemeClr val="bg1"/>
                </a:solidFill>
              </a:rPr>
              <a:t>B: 229</a:t>
            </a:r>
          </a:p>
          <a:p>
            <a:r>
              <a:rPr lang="en-US" dirty="0" smtClean="0">
                <a:solidFill>
                  <a:schemeClr val="bg1"/>
                </a:solidFill>
              </a:rPr>
              <a:t>Hex:</a:t>
            </a:r>
          </a:p>
          <a:p>
            <a:r>
              <a:rPr lang="en-US" dirty="0" smtClean="0">
                <a:solidFill>
                  <a:schemeClr val="bg1"/>
                </a:solidFill>
              </a:rPr>
              <a:t>E5E5E5</a:t>
            </a:r>
            <a:r>
              <a:rPr lang="en-US" dirty="0" smtClean="0"/>
              <a:t/>
            </a:r>
            <a:br>
              <a:rPr lang="en-US" dirty="0" smtClean="0"/>
            </a:br>
            <a:endParaRPr lang="en-US" dirty="0" smtClean="0"/>
          </a:p>
        </p:txBody>
      </p:sp>
      <p:sp>
        <p:nvSpPr>
          <p:cNvPr id="14" name="TextBox 13"/>
          <p:cNvSpPr txBox="1"/>
          <p:nvPr/>
        </p:nvSpPr>
        <p:spPr>
          <a:xfrm>
            <a:off x="3826927" y="5129362"/>
            <a:ext cx="954107" cy="1754326"/>
          </a:xfrm>
          <a:prstGeom prst="rect">
            <a:avLst/>
          </a:prstGeom>
          <a:noFill/>
        </p:spPr>
        <p:txBody>
          <a:bodyPr wrap="none" rtlCol="0">
            <a:spAutoFit/>
          </a:bodyPr>
          <a:lstStyle/>
          <a:p>
            <a:r>
              <a:rPr lang="en-US" dirty="0" smtClean="0"/>
              <a:t>R: 0</a:t>
            </a:r>
            <a:br>
              <a:rPr lang="en-US" dirty="0" smtClean="0"/>
            </a:br>
            <a:r>
              <a:rPr lang="en-US" dirty="0" smtClean="0"/>
              <a:t>G: 0</a:t>
            </a:r>
            <a:br>
              <a:rPr lang="en-US" dirty="0" smtClean="0"/>
            </a:br>
            <a:r>
              <a:rPr lang="en-US" dirty="0" smtClean="0"/>
              <a:t>B: 0</a:t>
            </a:r>
          </a:p>
          <a:p>
            <a:r>
              <a:rPr lang="en-US" dirty="0" smtClean="0"/>
              <a:t>Hex:</a:t>
            </a:r>
          </a:p>
          <a:p>
            <a:r>
              <a:rPr lang="en-US" dirty="0" smtClean="0"/>
              <a:t>000000</a:t>
            </a:r>
            <a:br>
              <a:rPr lang="en-US" dirty="0" smtClean="0"/>
            </a:br>
            <a:endParaRPr lang="en-US" dirty="0" smtClean="0"/>
          </a:p>
        </p:txBody>
      </p:sp>
      <p:sp>
        <p:nvSpPr>
          <p:cNvPr id="15" name="TextBox 14"/>
          <p:cNvSpPr txBox="1"/>
          <p:nvPr/>
        </p:nvSpPr>
        <p:spPr>
          <a:xfrm>
            <a:off x="2625276" y="5129362"/>
            <a:ext cx="899605" cy="1754326"/>
          </a:xfrm>
          <a:prstGeom prst="rect">
            <a:avLst/>
          </a:prstGeom>
          <a:noFill/>
        </p:spPr>
        <p:txBody>
          <a:bodyPr wrap="none" rtlCol="0">
            <a:spAutoFit/>
          </a:bodyPr>
          <a:lstStyle/>
          <a:p>
            <a:r>
              <a:rPr lang="en-US" dirty="0" smtClean="0">
                <a:solidFill>
                  <a:schemeClr val="bg1"/>
                </a:solidFill>
              </a:rPr>
              <a:t>R: 255</a:t>
            </a:r>
            <a:br>
              <a:rPr lang="en-US" dirty="0" smtClean="0">
                <a:solidFill>
                  <a:schemeClr val="bg1"/>
                </a:solidFill>
              </a:rPr>
            </a:br>
            <a:r>
              <a:rPr lang="en-US" dirty="0" smtClean="0">
                <a:solidFill>
                  <a:schemeClr val="bg1"/>
                </a:solidFill>
              </a:rPr>
              <a:t>G: 255</a:t>
            </a:r>
            <a:br>
              <a:rPr lang="en-US" dirty="0" smtClean="0">
                <a:solidFill>
                  <a:schemeClr val="bg1"/>
                </a:solidFill>
              </a:rPr>
            </a:br>
            <a:r>
              <a:rPr lang="en-US" dirty="0" smtClean="0">
                <a:solidFill>
                  <a:schemeClr val="bg1"/>
                </a:solidFill>
              </a:rPr>
              <a:t>B: 255</a:t>
            </a:r>
          </a:p>
          <a:p>
            <a:r>
              <a:rPr lang="en-US" dirty="0" smtClean="0">
                <a:solidFill>
                  <a:schemeClr val="bg1"/>
                </a:solidFill>
              </a:rPr>
              <a:t>Hex:</a:t>
            </a:r>
          </a:p>
          <a:p>
            <a:r>
              <a:rPr lang="en-US" dirty="0" smtClean="0">
                <a:solidFill>
                  <a:schemeClr val="bg1"/>
                </a:solidFill>
              </a:rPr>
              <a:t>FFFFFF</a:t>
            </a:r>
            <a:r>
              <a:rPr lang="en-US" dirty="0" smtClean="0"/>
              <a:t/>
            </a:r>
            <a:br>
              <a:rPr lang="en-US" dirty="0" smtClean="0"/>
            </a:br>
            <a:endParaRPr lang="en-US" dirty="0" smtClean="0"/>
          </a:p>
        </p:txBody>
      </p:sp>
      <p:sp>
        <p:nvSpPr>
          <p:cNvPr id="16" name="TextBox 15"/>
          <p:cNvSpPr txBox="1"/>
          <p:nvPr/>
        </p:nvSpPr>
        <p:spPr>
          <a:xfrm>
            <a:off x="1423625" y="5129362"/>
            <a:ext cx="906017" cy="1754326"/>
          </a:xfrm>
          <a:prstGeom prst="rect">
            <a:avLst/>
          </a:prstGeom>
          <a:noFill/>
        </p:spPr>
        <p:txBody>
          <a:bodyPr wrap="none" rtlCol="0">
            <a:spAutoFit/>
          </a:bodyPr>
          <a:lstStyle/>
          <a:p>
            <a:r>
              <a:rPr lang="en-US" dirty="0" smtClean="0"/>
              <a:t>R: 127</a:t>
            </a:r>
            <a:br>
              <a:rPr lang="en-US" dirty="0" smtClean="0"/>
            </a:br>
            <a:r>
              <a:rPr lang="en-US" dirty="0" smtClean="0"/>
              <a:t>G: 127</a:t>
            </a:r>
            <a:br>
              <a:rPr lang="en-US" dirty="0" smtClean="0"/>
            </a:br>
            <a:r>
              <a:rPr lang="en-US" dirty="0" smtClean="0"/>
              <a:t>B: 127</a:t>
            </a:r>
          </a:p>
          <a:p>
            <a:r>
              <a:rPr lang="en-US" dirty="0" smtClean="0"/>
              <a:t>Hex:</a:t>
            </a:r>
          </a:p>
          <a:p>
            <a:r>
              <a:rPr lang="en-US" dirty="0" smtClean="0"/>
              <a:t>7F7F7F</a:t>
            </a:r>
            <a:br>
              <a:rPr lang="en-US" dirty="0" smtClean="0"/>
            </a:br>
            <a:endParaRPr lang="en-US" dirty="0" smtClean="0"/>
          </a:p>
        </p:txBody>
      </p:sp>
      <p:sp>
        <p:nvSpPr>
          <p:cNvPr id="17" name="TextBox 16"/>
          <p:cNvSpPr txBox="1"/>
          <p:nvPr/>
        </p:nvSpPr>
        <p:spPr>
          <a:xfrm>
            <a:off x="175433" y="5129362"/>
            <a:ext cx="920445" cy="1754326"/>
          </a:xfrm>
          <a:prstGeom prst="rect">
            <a:avLst/>
          </a:prstGeom>
          <a:noFill/>
        </p:spPr>
        <p:txBody>
          <a:bodyPr wrap="none" rtlCol="0">
            <a:spAutoFit/>
          </a:bodyPr>
          <a:lstStyle/>
          <a:p>
            <a:r>
              <a:rPr lang="en-US" dirty="0" smtClean="0">
                <a:solidFill>
                  <a:schemeClr val="bg1"/>
                </a:solidFill>
              </a:rPr>
              <a:t>R: 191</a:t>
            </a:r>
            <a:br>
              <a:rPr lang="en-US" dirty="0" smtClean="0">
                <a:solidFill>
                  <a:schemeClr val="bg1"/>
                </a:solidFill>
              </a:rPr>
            </a:br>
            <a:r>
              <a:rPr lang="en-US" dirty="0" smtClean="0">
                <a:solidFill>
                  <a:schemeClr val="bg1"/>
                </a:solidFill>
              </a:rPr>
              <a:t>G: 191</a:t>
            </a:r>
            <a:br>
              <a:rPr lang="en-US" dirty="0" smtClean="0">
                <a:solidFill>
                  <a:schemeClr val="bg1"/>
                </a:solidFill>
              </a:rPr>
            </a:br>
            <a:r>
              <a:rPr lang="en-US" dirty="0" smtClean="0">
                <a:solidFill>
                  <a:schemeClr val="bg1"/>
                </a:solidFill>
              </a:rPr>
              <a:t>B: 191</a:t>
            </a:r>
          </a:p>
          <a:p>
            <a:r>
              <a:rPr lang="en-US" dirty="0" smtClean="0">
                <a:solidFill>
                  <a:schemeClr val="bg1"/>
                </a:solidFill>
              </a:rPr>
              <a:t>Hex:</a:t>
            </a:r>
          </a:p>
          <a:p>
            <a:r>
              <a:rPr lang="en-US" dirty="0" smtClean="0">
                <a:solidFill>
                  <a:schemeClr val="bg1"/>
                </a:solidFill>
              </a:rPr>
              <a:t>BFBFBF</a:t>
            </a:r>
            <a:r>
              <a:rPr lang="en-US" dirty="0" smtClean="0"/>
              <a:t/>
            </a:r>
            <a:br>
              <a:rPr lang="en-US" dirty="0" smtClean="0"/>
            </a:br>
            <a:endParaRPr lang="en-US" dirty="0" smtClean="0"/>
          </a:p>
        </p:txBody>
      </p:sp>
    </p:spTree>
    <p:extLst>
      <p:ext uri="{BB962C8B-B14F-4D97-AF65-F5344CB8AC3E}">
        <p14:creationId xmlns:p14="http://schemas.microsoft.com/office/powerpoint/2010/main" val="487666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extile" panose="00000400000000000000" pitchFamily="2" charset="0"/>
              </a:rPr>
              <a:t>Navigation </a:t>
            </a:r>
            <a:r>
              <a:rPr lang="en-US" dirty="0" smtClean="0">
                <a:latin typeface="Textile" panose="00000400000000000000" pitchFamily="2" charset="0"/>
              </a:rPr>
              <a:t>Labels &amp; Button Size</a:t>
            </a:r>
            <a:endParaRPr lang="en-US" dirty="0">
              <a:latin typeface="Textile" panose="00000400000000000000" pitchFamily="2" charset="0"/>
            </a:endParaRPr>
          </a:p>
        </p:txBody>
      </p:sp>
      <p:sp>
        <p:nvSpPr>
          <p:cNvPr id="4" name="Lightning Bolt 3"/>
          <p:cNvSpPr/>
          <p:nvPr/>
        </p:nvSpPr>
        <p:spPr>
          <a:xfrm>
            <a:off x="5713112" y="2502057"/>
            <a:ext cx="1371600" cy="1371600"/>
          </a:xfrm>
          <a:prstGeom prst="lightningBolt">
            <a:avLst/>
          </a:prstGeom>
          <a:solidFill>
            <a:srgbClr val="FFE1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ightning Bolt 4"/>
          <p:cNvSpPr/>
          <p:nvPr/>
        </p:nvSpPr>
        <p:spPr>
          <a:xfrm flipH="1">
            <a:off x="1929456" y="2502057"/>
            <a:ext cx="1371600" cy="1371600"/>
          </a:xfrm>
          <a:prstGeom prst="lightningBolt">
            <a:avLst/>
          </a:prstGeom>
          <a:solidFill>
            <a:srgbClr val="FFE1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Home 5">
            <a:hlinkClick r:id="" action="ppaction://hlinkshowjump?jump=firstslide" highlightClick="1"/>
          </p:cNvPr>
          <p:cNvSpPr/>
          <p:nvPr/>
        </p:nvSpPr>
        <p:spPr>
          <a:xfrm>
            <a:off x="9669363" y="2785267"/>
            <a:ext cx="774700" cy="774700"/>
          </a:xfrm>
          <a:prstGeom prst="actionButtonHome">
            <a:avLst/>
          </a:prstGeom>
          <a:gradFill>
            <a:gsLst>
              <a:gs pos="0">
                <a:srgbClr val="FFE100"/>
              </a:gs>
              <a:gs pos="100000">
                <a:srgbClr val="7F7000"/>
              </a:gs>
            </a:gsLst>
            <a:lin ang="54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50236" y="3911757"/>
            <a:ext cx="1558440" cy="1077218"/>
          </a:xfrm>
          <a:prstGeom prst="rect">
            <a:avLst/>
          </a:prstGeom>
          <a:noFill/>
        </p:spPr>
        <p:txBody>
          <a:bodyPr wrap="none" rtlCol="0">
            <a:spAutoFit/>
          </a:bodyPr>
          <a:lstStyle/>
          <a:p>
            <a:pPr algn="ctr"/>
            <a:r>
              <a:rPr lang="en-US" sz="1600" dirty="0"/>
              <a:t>Will be placed in</a:t>
            </a:r>
          </a:p>
          <a:p>
            <a:pPr algn="ctr"/>
            <a:r>
              <a:rPr lang="en-US" sz="1600" dirty="0"/>
              <a:t>bottom left.</a:t>
            </a:r>
          </a:p>
          <a:p>
            <a:pPr algn="ctr"/>
            <a:r>
              <a:rPr lang="en-US" sz="1600" dirty="0" smtClean="0"/>
              <a:t>Used to go back</a:t>
            </a:r>
          </a:p>
          <a:p>
            <a:pPr algn="ctr"/>
            <a:r>
              <a:rPr lang="en-US" sz="1600" dirty="0"/>
              <a:t>i</a:t>
            </a:r>
            <a:r>
              <a:rPr lang="en-US" sz="1600" dirty="0" smtClean="0"/>
              <a:t>n presentation</a:t>
            </a:r>
          </a:p>
        </p:txBody>
      </p:sp>
      <p:sp>
        <p:nvSpPr>
          <p:cNvPr id="8" name="TextBox 7"/>
          <p:cNvSpPr txBox="1"/>
          <p:nvPr/>
        </p:nvSpPr>
        <p:spPr>
          <a:xfrm>
            <a:off x="5713111" y="3911757"/>
            <a:ext cx="1785552" cy="1077218"/>
          </a:xfrm>
          <a:prstGeom prst="rect">
            <a:avLst/>
          </a:prstGeom>
          <a:noFill/>
        </p:spPr>
        <p:txBody>
          <a:bodyPr wrap="none" rtlCol="0">
            <a:spAutoFit/>
          </a:bodyPr>
          <a:lstStyle/>
          <a:p>
            <a:pPr algn="ctr"/>
            <a:r>
              <a:rPr lang="en-US" sz="1600" dirty="0"/>
              <a:t>Will be placed in</a:t>
            </a:r>
          </a:p>
          <a:p>
            <a:pPr algn="ctr"/>
            <a:r>
              <a:rPr lang="en-US" sz="1600" dirty="0"/>
              <a:t>bottom right.</a:t>
            </a:r>
          </a:p>
          <a:p>
            <a:pPr algn="ctr"/>
            <a:r>
              <a:rPr lang="en-US" sz="1600" dirty="0" smtClean="0"/>
              <a:t>Used to go forward</a:t>
            </a:r>
          </a:p>
          <a:p>
            <a:pPr algn="ctr"/>
            <a:r>
              <a:rPr lang="en-US" sz="1600" dirty="0"/>
              <a:t>i</a:t>
            </a:r>
            <a:r>
              <a:rPr lang="en-US" sz="1600" dirty="0" smtClean="0"/>
              <a:t>n presentation.</a:t>
            </a:r>
          </a:p>
        </p:txBody>
      </p:sp>
      <p:sp>
        <p:nvSpPr>
          <p:cNvPr id="9" name="TextBox 8"/>
          <p:cNvSpPr txBox="1"/>
          <p:nvPr/>
        </p:nvSpPr>
        <p:spPr>
          <a:xfrm>
            <a:off x="8750973" y="3848257"/>
            <a:ext cx="2602827" cy="830997"/>
          </a:xfrm>
          <a:prstGeom prst="rect">
            <a:avLst/>
          </a:prstGeom>
          <a:noFill/>
        </p:spPr>
        <p:txBody>
          <a:bodyPr wrap="none" rtlCol="0">
            <a:spAutoFit/>
          </a:bodyPr>
          <a:lstStyle/>
          <a:p>
            <a:pPr algn="ctr"/>
            <a:r>
              <a:rPr lang="en-US" sz="1600" dirty="0" smtClean="0"/>
              <a:t>Will be placed in top left.</a:t>
            </a:r>
          </a:p>
          <a:p>
            <a:pPr algn="ctr"/>
            <a:r>
              <a:rPr lang="en-US" sz="1600" dirty="0" smtClean="0"/>
              <a:t>Used to go to the</a:t>
            </a:r>
          </a:p>
          <a:p>
            <a:pPr algn="ctr"/>
            <a:r>
              <a:rPr lang="en-US" sz="1600" dirty="0"/>
              <a:t>h</a:t>
            </a:r>
            <a:r>
              <a:rPr lang="en-US" sz="1600" dirty="0" smtClean="0"/>
              <a:t>ome page/table of contents</a:t>
            </a:r>
            <a:endParaRPr lang="en-US" sz="1600" dirty="0"/>
          </a:p>
        </p:txBody>
      </p:sp>
      <p:cxnSp>
        <p:nvCxnSpPr>
          <p:cNvPr id="11" name="Straight Connector 10"/>
          <p:cNvCxnSpPr/>
          <p:nvPr/>
        </p:nvCxnSpPr>
        <p:spPr>
          <a:xfrm flipV="1">
            <a:off x="1759654" y="2443637"/>
            <a:ext cx="0" cy="1463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7470530" y="2443637"/>
            <a:ext cx="0" cy="1463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V="1">
            <a:off x="2615256" y="1657253"/>
            <a:ext cx="0" cy="1463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V="1">
            <a:off x="6605888" y="1657253"/>
            <a:ext cx="0" cy="1463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9389483" y="2785267"/>
            <a:ext cx="0" cy="777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V="1">
            <a:off x="10052386" y="2113437"/>
            <a:ext cx="0" cy="77724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668308" y="2087124"/>
            <a:ext cx="768159" cy="369332"/>
          </a:xfrm>
          <a:prstGeom prst="rect">
            <a:avLst/>
          </a:prstGeom>
          <a:noFill/>
        </p:spPr>
        <p:txBody>
          <a:bodyPr wrap="none" rtlCol="0">
            <a:spAutoFit/>
          </a:bodyPr>
          <a:lstStyle/>
          <a:p>
            <a:pPr algn="ctr"/>
            <a:r>
              <a:rPr lang="en-US" dirty="0" smtClean="0"/>
              <a:t>0.85in</a:t>
            </a:r>
            <a:endParaRPr lang="en-US" dirty="0"/>
          </a:p>
        </p:txBody>
      </p:sp>
      <p:sp>
        <p:nvSpPr>
          <p:cNvPr id="22" name="TextBox 21"/>
          <p:cNvSpPr txBox="1"/>
          <p:nvPr/>
        </p:nvSpPr>
        <p:spPr>
          <a:xfrm rot="16200000">
            <a:off x="8785169" y="2967690"/>
            <a:ext cx="768159" cy="369332"/>
          </a:xfrm>
          <a:prstGeom prst="rect">
            <a:avLst/>
          </a:prstGeom>
          <a:noFill/>
        </p:spPr>
        <p:txBody>
          <a:bodyPr wrap="none" rtlCol="0">
            <a:spAutoFit/>
          </a:bodyPr>
          <a:lstStyle/>
          <a:p>
            <a:pPr algn="ctr"/>
            <a:r>
              <a:rPr lang="en-US" dirty="0" smtClean="0"/>
              <a:t>0.85in</a:t>
            </a:r>
            <a:endParaRPr lang="en-US" dirty="0"/>
          </a:p>
        </p:txBody>
      </p:sp>
      <p:sp>
        <p:nvSpPr>
          <p:cNvPr id="23" name="TextBox 22"/>
          <p:cNvSpPr txBox="1"/>
          <p:nvPr/>
        </p:nvSpPr>
        <p:spPr>
          <a:xfrm>
            <a:off x="6280317" y="1855064"/>
            <a:ext cx="651140" cy="369332"/>
          </a:xfrm>
          <a:prstGeom prst="rect">
            <a:avLst/>
          </a:prstGeom>
          <a:noFill/>
        </p:spPr>
        <p:txBody>
          <a:bodyPr wrap="none" rtlCol="0">
            <a:spAutoFit/>
          </a:bodyPr>
          <a:lstStyle/>
          <a:p>
            <a:pPr algn="ctr"/>
            <a:r>
              <a:rPr lang="en-US" dirty="0" smtClean="0"/>
              <a:t>1.5in</a:t>
            </a:r>
            <a:endParaRPr lang="en-US" dirty="0"/>
          </a:p>
        </p:txBody>
      </p:sp>
      <p:sp>
        <p:nvSpPr>
          <p:cNvPr id="24" name="TextBox 23"/>
          <p:cNvSpPr txBox="1"/>
          <p:nvPr/>
        </p:nvSpPr>
        <p:spPr>
          <a:xfrm rot="5400000">
            <a:off x="7385204" y="3003191"/>
            <a:ext cx="651140" cy="369332"/>
          </a:xfrm>
          <a:prstGeom prst="rect">
            <a:avLst/>
          </a:prstGeom>
          <a:noFill/>
        </p:spPr>
        <p:txBody>
          <a:bodyPr wrap="none" rtlCol="0">
            <a:spAutoFit/>
          </a:bodyPr>
          <a:lstStyle/>
          <a:p>
            <a:pPr algn="ctr"/>
            <a:r>
              <a:rPr lang="en-US" dirty="0" smtClean="0"/>
              <a:t>1.5in</a:t>
            </a:r>
            <a:endParaRPr lang="en-US" dirty="0"/>
          </a:p>
        </p:txBody>
      </p:sp>
      <p:sp>
        <p:nvSpPr>
          <p:cNvPr id="25" name="TextBox 24"/>
          <p:cNvSpPr txBox="1"/>
          <p:nvPr/>
        </p:nvSpPr>
        <p:spPr>
          <a:xfrm>
            <a:off x="2289686" y="1815725"/>
            <a:ext cx="651140" cy="369332"/>
          </a:xfrm>
          <a:prstGeom prst="rect">
            <a:avLst/>
          </a:prstGeom>
          <a:noFill/>
        </p:spPr>
        <p:txBody>
          <a:bodyPr wrap="none" rtlCol="0">
            <a:spAutoFit/>
          </a:bodyPr>
          <a:lstStyle/>
          <a:p>
            <a:pPr algn="ctr"/>
            <a:r>
              <a:rPr lang="en-US" dirty="0" smtClean="0"/>
              <a:t>1.5in</a:t>
            </a:r>
            <a:endParaRPr lang="en-US" dirty="0"/>
          </a:p>
        </p:txBody>
      </p:sp>
      <p:sp>
        <p:nvSpPr>
          <p:cNvPr id="26" name="TextBox 25"/>
          <p:cNvSpPr txBox="1"/>
          <p:nvPr/>
        </p:nvSpPr>
        <p:spPr>
          <a:xfrm rot="16200000" flipH="1">
            <a:off x="1192014" y="3029005"/>
            <a:ext cx="651140" cy="369332"/>
          </a:xfrm>
          <a:prstGeom prst="rect">
            <a:avLst/>
          </a:prstGeom>
          <a:noFill/>
        </p:spPr>
        <p:txBody>
          <a:bodyPr wrap="none" rtlCol="0">
            <a:spAutoFit/>
          </a:bodyPr>
          <a:lstStyle/>
          <a:p>
            <a:pPr algn="ctr"/>
            <a:r>
              <a:rPr lang="en-US" dirty="0" smtClean="0"/>
              <a:t>1.5in</a:t>
            </a:r>
            <a:endParaRPr lang="en-US" dirty="0"/>
          </a:p>
        </p:txBody>
      </p:sp>
    </p:spTree>
    <p:extLst>
      <p:ext uri="{BB962C8B-B14F-4D97-AF65-F5344CB8AC3E}">
        <p14:creationId xmlns:p14="http://schemas.microsoft.com/office/powerpoint/2010/main" val="36838815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extile" panose="00000400000000000000" pitchFamily="2" charset="0"/>
              </a:rPr>
              <a:t>Justification of Placement</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All elements within the project are going to be strategically placed.</a:t>
            </a:r>
          </a:p>
          <a:p>
            <a:r>
              <a:rPr lang="en-US" dirty="0" smtClean="0"/>
              <a:t>Titles will be centered to keep the presentation looking neat and organized.</a:t>
            </a:r>
            <a:endParaRPr lang="en-US" dirty="0"/>
          </a:p>
          <a:p>
            <a:r>
              <a:rPr lang="en-US" dirty="0" smtClean="0"/>
              <a:t>Table of contents will be aligned to the left because if they are centered it looks jarring to the eye.</a:t>
            </a:r>
          </a:p>
          <a:p>
            <a:r>
              <a:rPr lang="en-US" dirty="0" smtClean="0"/>
              <a:t>Character Pictures will be aligned to the left while their summary will be aligned to the right to cover the majority of the slide with information.</a:t>
            </a:r>
          </a:p>
          <a:p>
            <a:r>
              <a:rPr lang="en-US" dirty="0" smtClean="0"/>
              <a:t>Episode summaries will be in the center of the slides to cover the most space.</a:t>
            </a:r>
          </a:p>
          <a:p>
            <a:r>
              <a:rPr lang="en-US" dirty="0" smtClean="0"/>
              <a:t>Navigation labels will be placed in both bottom corners (lighting bolts) and the top left of most slides (home button) because it just seems logical.</a:t>
            </a:r>
          </a:p>
          <a:p>
            <a:pPr marL="0" indent="0">
              <a:buNone/>
            </a:pPr>
            <a:r>
              <a:rPr lang="en-US" dirty="0" smtClean="0"/>
              <a:t> </a:t>
            </a:r>
            <a:endParaRPr lang="en-US" dirty="0"/>
          </a:p>
        </p:txBody>
      </p:sp>
    </p:spTree>
    <p:extLst>
      <p:ext uri="{BB962C8B-B14F-4D97-AF65-F5344CB8AC3E}">
        <p14:creationId xmlns:p14="http://schemas.microsoft.com/office/powerpoint/2010/main" val="3424169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Summary Statement: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My topic for project 2 will be informing my peers about the television show “It's Always Sunny in Philadelphia.” In this I will be giving character backgrounds on all five main characters who are Dennis Reynolds, Ronald McDonald (Mac), Charlie Kelly, </a:t>
            </a:r>
            <a:r>
              <a:rPr lang="en-US" dirty="0" err="1"/>
              <a:t>Deandra</a:t>
            </a:r>
            <a:r>
              <a:rPr lang="en-US" dirty="0"/>
              <a:t> Reynolds, and Frank Reynolds. I will also briefly summarize the episodes in one of their twelve seasons to give an overview on what each episode this way my peers know beforehand what they’re going to get themselves into. If, the season I decide to cover has any secondary characters I will also give background information on those secondary characters too. It’s Always Sunny is one of my favorite shows, so I hope in doing this project I at least pique the interest of at least one of my peers to give the show a shot.</a:t>
            </a:r>
          </a:p>
        </p:txBody>
      </p:sp>
    </p:spTree>
    <p:extLst>
      <p:ext uri="{BB962C8B-B14F-4D97-AF65-F5344CB8AC3E}">
        <p14:creationId xmlns:p14="http://schemas.microsoft.com/office/powerpoint/2010/main" val="12968142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extile" panose="00000400000000000000" pitchFamily="2" charset="0"/>
              </a:rPr>
              <a:t>How They Come Together</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smtClean="0"/>
              <a:t>All of these elements will come together to make a professional, organized, and well thought out presentation. In changing the overall look of each specific screen (title, navigation, character, and episode) I hope it engages my peers in paying attention and retaining the information they are presented with. In doing the screen wireframes, I hope it helps minimize the amount of work I have to do.</a:t>
            </a:r>
            <a:endParaRPr lang="en-US" dirty="0"/>
          </a:p>
        </p:txBody>
      </p:sp>
    </p:spTree>
    <p:extLst>
      <p:ext uri="{BB962C8B-B14F-4D97-AF65-F5344CB8AC3E}">
        <p14:creationId xmlns:p14="http://schemas.microsoft.com/office/powerpoint/2010/main" val="25476930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807075"/>
          </a:xfrm>
        </p:spPr>
        <p:txBody>
          <a:bodyPr>
            <a:normAutofit/>
          </a:bodyPr>
          <a:lstStyle/>
          <a:p>
            <a:pPr algn="ctr"/>
            <a:r>
              <a:rPr lang="en-US" sz="9600" b="1" dirty="0"/>
              <a:t>User Personas:</a:t>
            </a:r>
            <a:endParaRPr lang="en-US" sz="9600" dirty="0"/>
          </a:p>
        </p:txBody>
      </p:sp>
    </p:spTree>
    <p:extLst>
      <p:ext uri="{BB962C8B-B14F-4D97-AF65-F5344CB8AC3E}">
        <p14:creationId xmlns:p14="http://schemas.microsoft.com/office/powerpoint/2010/main" val="1518108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dirty="0"/>
              <a:t>Fellow peers</a:t>
            </a:r>
            <a:br>
              <a:rPr lang="en-US" dirty="0"/>
            </a:br>
            <a:endParaRPr lang="en-US" dirty="0"/>
          </a:p>
        </p:txBody>
      </p:sp>
      <p:sp>
        <p:nvSpPr>
          <p:cNvPr id="3" name="Content Placeholder 2"/>
          <p:cNvSpPr>
            <a:spLocks noGrp="1"/>
          </p:cNvSpPr>
          <p:nvPr>
            <p:ph idx="1"/>
          </p:nvPr>
        </p:nvSpPr>
        <p:spPr/>
        <p:txBody>
          <a:bodyPr/>
          <a:lstStyle/>
          <a:p>
            <a:r>
              <a:rPr lang="en-US" dirty="0"/>
              <a:t>Demographic: Late teens to mid-twenties in college</a:t>
            </a:r>
            <a:endParaRPr lang="en-US" sz="2400" dirty="0"/>
          </a:p>
          <a:p>
            <a:r>
              <a:rPr lang="en-US" dirty="0"/>
              <a:t>Two Things to Keep in Mind:</a:t>
            </a:r>
            <a:endParaRPr lang="en-US" sz="2400" dirty="0"/>
          </a:p>
          <a:p>
            <a:pPr lvl="1"/>
            <a:r>
              <a:rPr lang="en-US" dirty="0"/>
              <a:t>Try to be short and sweet with summaries due to attention spans being nearly nonexistent.</a:t>
            </a:r>
            <a:endParaRPr lang="en-US" sz="2000" dirty="0"/>
          </a:p>
          <a:p>
            <a:pPr lvl="1"/>
            <a:r>
              <a:rPr lang="en-US" dirty="0"/>
              <a:t>Trying to keep their attention with the design I choose</a:t>
            </a:r>
            <a:endParaRPr lang="en-US" sz="2000" dirty="0"/>
          </a:p>
          <a:p>
            <a:endParaRPr lang="en-US" dirty="0"/>
          </a:p>
        </p:txBody>
      </p:sp>
    </p:spTree>
    <p:extLst>
      <p:ext uri="{BB962C8B-B14F-4D97-AF65-F5344CB8AC3E}">
        <p14:creationId xmlns:p14="http://schemas.microsoft.com/office/powerpoint/2010/main" val="2196549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dirty="0"/>
              <a:t>Parents</a:t>
            </a:r>
            <a:br>
              <a:rPr lang="en-US" dirty="0"/>
            </a:br>
            <a:endParaRPr lang="en-US" dirty="0"/>
          </a:p>
        </p:txBody>
      </p:sp>
      <p:sp>
        <p:nvSpPr>
          <p:cNvPr id="3" name="Content Placeholder 2"/>
          <p:cNvSpPr>
            <a:spLocks noGrp="1"/>
          </p:cNvSpPr>
          <p:nvPr>
            <p:ph idx="1"/>
          </p:nvPr>
        </p:nvSpPr>
        <p:spPr/>
        <p:txBody>
          <a:bodyPr/>
          <a:lstStyle/>
          <a:p>
            <a:r>
              <a:rPr lang="en-US" dirty="0"/>
              <a:t>Demographic: Late thirties to early fifties, may not be college educated</a:t>
            </a:r>
            <a:endParaRPr lang="en-US" sz="2400" dirty="0"/>
          </a:p>
          <a:p>
            <a:r>
              <a:rPr lang="en-US" dirty="0"/>
              <a:t>Two Things to Keep in Mind:</a:t>
            </a:r>
            <a:endParaRPr lang="en-US" sz="2400" dirty="0"/>
          </a:p>
          <a:p>
            <a:pPr lvl="1"/>
            <a:r>
              <a:rPr lang="en-US" dirty="0"/>
              <a:t>Often times they get impatient if you don’t cut to the point so I will also have to be short and sweet here with my summaries</a:t>
            </a:r>
            <a:endParaRPr lang="en-US" sz="2000" dirty="0"/>
          </a:p>
          <a:p>
            <a:pPr lvl="1"/>
            <a:r>
              <a:rPr lang="en-US" dirty="0"/>
              <a:t>Since the show often times deals with taboo subjects that parents/older people refuse to acknowledge or even talk about I will have to justify why the creators do these things.</a:t>
            </a:r>
            <a:endParaRPr lang="en-US" sz="2000" dirty="0"/>
          </a:p>
          <a:p>
            <a:endParaRPr lang="en-US" dirty="0"/>
          </a:p>
        </p:txBody>
      </p:sp>
    </p:spTree>
    <p:extLst>
      <p:ext uri="{BB962C8B-B14F-4D97-AF65-F5344CB8AC3E}">
        <p14:creationId xmlns:p14="http://schemas.microsoft.com/office/powerpoint/2010/main" val="327919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dirty="0"/>
              <a:t>Professors:</a:t>
            </a:r>
            <a:br>
              <a:rPr lang="en-US" dirty="0"/>
            </a:br>
            <a:endParaRPr lang="en-US" dirty="0"/>
          </a:p>
        </p:txBody>
      </p:sp>
      <p:sp>
        <p:nvSpPr>
          <p:cNvPr id="3" name="Content Placeholder 2"/>
          <p:cNvSpPr>
            <a:spLocks noGrp="1"/>
          </p:cNvSpPr>
          <p:nvPr>
            <p:ph idx="1"/>
          </p:nvPr>
        </p:nvSpPr>
        <p:spPr/>
        <p:txBody>
          <a:bodyPr/>
          <a:lstStyle/>
          <a:p>
            <a:r>
              <a:rPr lang="en-US" dirty="0"/>
              <a:t>Demographic: Thirties to as old as seventies with college education</a:t>
            </a:r>
            <a:endParaRPr lang="en-US" sz="2400" dirty="0"/>
          </a:p>
          <a:p>
            <a:r>
              <a:rPr lang="en-US" dirty="0"/>
              <a:t>Two Things to Keep in Mind:</a:t>
            </a:r>
            <a:endParaRPr lang="en-US" sz="2400" dirty="0"/>
          </a:p>
          <a:p>
            <a:pPr lvl="1"/>
            <a:r>
              <a:rPr lang="en-US" dirty="0"/>
              <a:t>Professors often times like professionalism so I will have to try to make it as professional as possible while still retaining the attention of my fellow peers.</a:t>
            </a:r>
            <a:endParaRPr lang="en-US" sz="2000" dirty="0"/>
          </a:p>
          <a:p>
            <a:pPr lvl="1"/>
            <a:r>
              <a:rPr lang="en-US" dirty="0"/>
              <a:t>They may want a little more than a summary so I will have to meet in the middle when it comes to summarizing information.</a:t>
            </a:r>
            <a:endParaRPr lang="en-US" sz="2000" dirty="0"/>
          </a:p>
          <a:p>
            <a:endParaRPr lang="en-US" dirty="0"/>
          </a:p>
        </p:txBody>
      </p:sp>
    </p:spTree>
    <p:extLst>
      <p:ext uri="{BB962C8B-B14F-4D97-AF65-F5344CB8AC3E}">
        <p14:creationId xmlns:p14="http://schemas.microsoft.com/office/powerpoint/2010/main" val="3940685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807075"/>
          </a:xfrm>
        </p:spPr>
        <p:txBody>
          <a:bodyPr>
            <a:normAutofit/>
          </a:bodyPr>
          <a:lstStyle/>
          <a:p>
            <a:pPr algn="ctr"/>
            <a:r>
              <a:rPr lang="en-US" sz="9600" b="1" dirty="0" smtClean="0"/>
              <a:t>Screen Wireframes</a:t>
            </a:r>
            <a:br>
              <a:rPr lang="en-US" sz="9600" b="1" dirty="0" smtClean="0"/>
            </a:br>
            <a:r>
              <a:rPr lang="en-US" sz="4000" b="1" dirty="0"/>
              <a:t>Title </a:t>
            </a:r>
            <a:r>
              <a:rPr lang="en-US" sz="4000" b="1" dirty="0" smtClean="0"/>
              <a:t>Screen</a:t>
            </a:r>
            <a:br>
              <a:rPr lang="en-US" sz="4000" b="1" dirty="0" smtClean="0"/>
            </a:br>
            <a:r>
              <a:rPr lang="en-US" sz="4000" b="1" dirty="0"/>
              <a:t>Navigation Screen</a:t>
            </a:r>
            <a:r>
              <a:rPr lang="en-US" sz="9600" b="1" dirty="0" smtClean="0"/>
              <a:t/>
            </a:r>
            <a:br>
              <a:rPr lang="en-US" sz="9600" b="1" dirty="0" smtClean="0"/>
            </a:br>
            <a:r>
              <a:rPr lang="en-US" sz="4000" b="1" dirty="0" smtClean="0"/>
              <a:t>Character Background</a:t>
            </a:r>
            <a:br>
              <a:rPr lang="en-US" sz="4000" b="1" dirty="0" smtClean="0"/>
            </a:br>
            <a:r>
              <a:rPr lang="en-US" sz="4000" b="1" dirty="0" smtClean="0"/>
              <a:t>Episode Background</a:t>
            </a:r>
            <a:endParaRPr lang="en-US" sz="9600" dirty="0"/>
          </a:p>
        </p:txBody>
      </p:sp>
    </p:spTree>
    <p:extLst>
      <p:ext uri="{BB962C8B-B14F-4D97-AF65-F5344CB8AC3E}">
        <p14:creationId xmlns:p14="http://schemas.microsoft.com/office/powerpoint/2010/main" val="3965227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tx1"/>
          </a:solidFill>
        </p:spPr>
        <p:txBody>
          <a:bodyPr>
            <a:normAutofit/>
          </a:bodyPr>
          <a:lstStyle/>
          <a:p>
            <a:r>
              <a:rPr lang="en-US" sz="9600" dirty="0" smtClean="0">
                <a:solidFill>
                  <a:srgbClr val="FFFF00"/>
                </a:solidFill>
              </a:rPr>
              <a:t>Title</a:t>
            </a:r>
            <a:endParaRPr lang="en-US" sz="9600" dirty="0">
              <a:solidFill>
                <a:srgbClr val="FFFF00"/>
              </a:solidFill>
            </a:endParaRPr>
          </a:p>
        </p:txBody>
      </p:sp>
      <p:sp>
        <p:nvSpPr>
          <p:cNvPr id="3" name="Subtitle 2"/>
          <p:cNvSpPr>
            <a:spLocks noGrp="1"/>
          </p:cNvSpPr>
          <p:nvPr>
            <p:ph type="subTitle" idx="1"/>
          </p:nvPr>
        </p:nvSpPr>
        <p:spPr>
          <a:solidFill>
            <a:schemeClr val="tx1">
              <a:lumMod val="85000"/>
              <a:lumOff val="15000"/>
            </a:schemeClr>
          </a:solidFill>
        </p:spPr>
        <p:txBody>
          <a:bodyPr>
            <a:normAutofit/>
          </a:bodyPr>
          <a:lstStyle/>
          <a:p>
            <a:r>
              <a:rPr lang="en-US" sz="4000" dirty="0" smtClean="0">
                <a:solidFill>
                  <a:srgbClr val="FFFF00"/>
                </a:solidFill>
              </a:rPr>
              <a:t>First &amp; Last Name</a:t>
            </a:r>
            <a:endParaRPr lang="en-US" sz="4000" dirty="0">
              <a:solidFill>
                <a:srgbClr val="FFFF00"/>
              </a:solidFill>
            </a:endParaRPr>
          </a:p>
        </p:txBody>
      </p:sp>
    </p:spTree>
    <p:extLst>
      <p:ext uri="{BB962C8B-B14F-4D97-AF65-F5344CB8AC3E}">
        <p14:creationId xmlns:p14="http://schemas.microsoft.com/office/powerpoint/2010/main" val="724952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lumMod val="75000"/>
              <a:lumOff val="25000"/>
            </a:schemeClr>
          </a:solidFill>
        </p:spPr>
        <p:txBody>
          <a:bodyPr>
            <a:noAutofit/>
          </a:bodyPr>
          <a:lstStyle/>
          <a:p>
            <a:pPr algn="ctr"/>
            <a:r>
              <a:rPr lang="en-US" sz="8000" dirty="0" smtClean="0">
                <a:solidFill>
                  <a:srgbClr val="FFFF00"/>
                </a:solidFill>
              </a:rPr>
              <a:t>Navigation Screen Title</a:t>
            </a:r>
            <a:endParaRPr lang="en-US" sz="8000" dirty="0">
              <a:solidFill>
                <a:srgbClr val="FFFF00"/>
              </a:solidFill>
            </a:endParaRPr>
          </a:p>
        </p:txBody>
      </p:sp>
      <p:sp>
        <p:nvSpPr>
          <p:cNvPr id="3" name="Content Placeholder 2"/>
          <p:cNvSpPr>
            <a:spLocks noGrp="1"/>
          </p:cNvSpPr>
          <p:nvPr>
            <p:ph idx="1"/>
          </p:nvPr>
        </p:nvSpPr>
        <p:spPr>
          <a:solidFill>
            <a:schemeClr val="tx1">
              <a:lumMod val="65000"/>
              <a:lumOff val="35000"/>
            </a:schemeClr>
          </a:solidFill>
        </p:spPr>
        <p:txBody>
          <a:bodyPr>
            <a:normAutofit/>
          </a:bodyPr>
          <a:lstStyle/>
          <a:p>
            <a:r>
              <a:rPr lang="en-US" dirty="0" smtClean="0">
                <a:solidFill>
                  <a:srgbClr val="FFFF00"/>
                </a:solidFill>
              </a:rPr>
              <a:t>Character Background</a:t>
            </a:r>
          </a:p>
          <a:p>
            <a:pPr lvl="1"/>
            <a:r>
              <a:rPr lang="en-US" sz="1700" dirty="0" smtClean="0">
                <a:solidFill>
                  <a:srgbClr val="FFFF00"/>
                </a:solidFill>
              </a:rPr>
              <a:t>Charlie Kelly</a:t>
            </a:r>
          </a:p>
          <a:p>
            <a:pPr lvl="1"/>
            <a:r>
              <a:rPr lang="en-US" sz="1700" dirty="0" smtClean="0">
                <a:solidFill>
                  <a:srgbClr val="FFFF00"/>
                </a:solidFill>
              </a:rPr>
              <a:t>Dennis Reynolds</a:t>
            </a:r>
          </a:p>
          <a:p>
            <a:pPr lvl="1"/>
            <a:r>
              <a:rPr lang="en-US" sz="1700" dirty="0" err="1" smtClean="0">
                <a:solidFill>
                  <a:srgbClr val="FFFF00"/>
                </a:solidFill>
              </a:rPr>
              <a:t>Deandra</a:t>
            </a:r>
            <a:r>
              <a:rPr lang="en-US" sz="1700" dirty="0" smtClean="0">
                <a:solidFill>
                  <a:srgbClr val="FFFF00"/>
                </a:solidFill>
              </a:rPr>
              <a:t> Reynolds</a:t>
            </a:r>
          </a:p>
          <a:p>
            <a:pPr lvl="1"/>
            <a:r>
              <a:rPr lang="en-US" sz="1700" dirty="0" smtClean="0">
                <a:solidFill>
                  <a:srgbClr val="FFFF00"/>
                </a:solidFill>
              </a:rPr>
              <a:t>Frank Reynolds</a:t>
            </a:r>
          </a:p>
          <a:p>
            <a:pPr lvl="1"/>
            <a:r>
              <a:rPr lang="en-US" sz="1700" dirty="0" smtClean="0">
                <a:solidFill>
                  <a:srgbClr val="FFFF00"/>
                </a:solidFill>
              </a:rPr>
              <a:t>Ronald (Mac) McDonald</a:t>
            </a:r>
          </a:p>
          <a:p>
            <a:pPr algn="ctr"/>
            <a:r>
              <a:rPr lang="en-US" dirty="0" smtClean="0">
                <a:solidFill>
                  <a:srgbClr val="FFFF00"/>
                </a:solidFill>
              </a:rPr>
              <a:t>Episode Background</a:t>
            </a:r>
          </a:p>
          <a:p>
            <a:pPr lvl="1"/>
            <a:r>
              <a:rPr lang="en-US" sz="1700" dirty="0" smtClean="0">
                <a:solidFill>
                  <a:srgbClr val="FFFF00"/>
                </a:solidFill>
              </a:rPr>
              <a:t>Episode 1</a:t>
            </a:r>
          </a:p>
          <a:p>
            <a:pPr lvl="1"/>
            <a:r>
              <a:rPr lang="en-US" sz="1700" dirty="0">
                <a:solidFill>
                  <a:srgbClr val="FFFF00"/>
                </a:solidFill>
              </a:rPr>
              <a:t>Episode </a:t>
            </a:r>
            <a:r>
              <a:rPr lang="en-US" sz="1700" dirty="0" smtClean="0">
                <a:solidFill>
                  <a:srgbClr val="FFFF00"/>
                </a:solidFill>
              </a:rPr>
              <a:t>2</a:t>
            </a:r>
          </a:p>
          <a:p>
            <a:pPr lvl="1"/>
            <a:r>
              <a:rPr lang="en-US" sz="1700" dirty="0">
                <a:solidFill>
                  <a:srgbClr val="FFFF00"/>
                </a:solidFill>
              </a:rPr>
              <a:t>Episode 3</a:t>
            </a:r>
            <a:endParaRPr lang="en-US" sz="1700" dirty="0" smtClean="0">
              <a:solidFill>
                <a:srgbClr val="FFFF00"/>
              </a:solidFill>
            </a:endParaRPr>
          </a:p>
          <a:p>
            <a:pPr lvl="1"/>
            <a:r>
              <a:rPr lang="en-US" sz="1700" dirty="0">
                <a:solidFill>
                  <a:srgbClr val="FFFF00"/>
                </a:solidFill>
              </a:rPr>
              <a:t>Episode </a:t>
            </a:r>
            <a:r>
              <a:rPr lang="en-US" sz="1700" dirty="0" smtClean="0">
                <a:solidFill>
                  <a:srgbClr val="FFFF00"/>
                </a:solidFill>
              </a:rPr>
              <a:t>4</a:t>
            </a:r>
          </a:p>
          <a:p>
            <a:pPr lvl="1"/>
            <a:r>
              <a:rPr lang="en-US" sz="1700" dirty="0">
                <a:solidFill>
                  <a:srgbClr val="FFFF00"/>
                </a:solidFill>
              </a:rPr>
              <a:t>Episode 5</a:t>
            </a:r>
            <a:endParaRPr lang="en-US" sz="1700" dirty="0" smtClean="0">
              <a:solidFill>
                <a:srgbClr val="FFFF00"/>
              </a:solidFill>
            </a:endParaRPr>
          </a:p>
          <a:p>
            <a:pPr lvl="1"/>
            <a:r>
              <a:rPr lang="en-US" sz="1700" dirty="0">
                <a:solidFill>
                  <a:srgbClr val="FFFF00"/>
                </a:solidFill>
              </a:rPr>
              <a:t>Episode </a:t>
            </a:r>
            <a:r>
              <a:rPr lang="en-US" sz="1700" dirty="0" smtClean="0">
                <a:solidFill>
                  <a:srgbClr val="FFFF00"/>
                </a:solidFill>
              </a:rPr>
              <a:t>6</a:t>
            </a:r>
          </a:p>
        </p:txBody>
      </p:sp>
      <p:sp>
        <p:nvSpPr>
          <p:cNvPr id="4" name="TextBox 3"/>
          <p:cNvSpPr txBox="1"/>
          <p:nvPr/>
        </p:nvSpPr>
        <p:spPr>
          <a:xfrm>
            <a:off x="9461500" y="4260850"/>
            <a:ext cx="1892300"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7</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8</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9</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10</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11</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12</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13</a:t>
            </a:r>
            <a:endParaRPr lang="en-US" sz="1600" dirty="0">
              <a:solidFill>
                <a:srgbClr val="FFFF00"/>
              </a:solidFill>
            </a:endParaRPr>
          </a:p>
        </p:txBody>
      </p:sp>
    </p:spTree>
    <p:extLst>
      <p:ext uri="{BB962C8B-B14F-4D97-AF65-F5344CB8AC3E}">
        <p14:creationId xmlns:p14="http://schemas.microsoft.com/office/powerpoint/2010/main" val="40739782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Ion Boardroom</Template>
  <TotalTime>315</TotalTime>
  <Words>1017</Words>
  <Application>Microsoft Office PowerPoint</Application>
  <PresentationFormat>Widescreen</PresentationFormat>
  <Paragraphs>178</Paragraphs>
  <Slides>20</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Arial</vt:lpstr>
      <vt:lpstr>Wingdings 3</vt:lpstr>
      <vt:lpstr>Century Gothic</vt:lpstr>
      <vt:lpstr>Calibri Light</vt:lpstr>
      <vt:lpstr>Textile</vt:lpstr>
      <vt:lpstr>Calibri</vt:lpstr>
      <vt:lpstr>Comic Sans MS</vt:lpstr>
      <vt:lpstr>Office Theme</vt:lpstr>
      <vt:lpstr>Slice</vt:lpstr>
      <vt:lpstr>Project 2 Deliverables</vt:lpstr>
      <vt:lpstr>Summary Statement: </vt:lpstr>
      <vt:lpstr>User Personas:</vt:lpstr>
      <vt:lpstr>Fellow peers </vt:lpstr>
      <vt:lpstr>Parents </vt:lpstr>
      <vt:lpstr>Professors: </vt:lpstr>
      <vt:lpstr>Screen Wireframes Title Screen Navigation Screen Character Background Episode Background</vt:lpstr>
      <vt:lpstr>Title</vt:lpstr>
      <vt:lpstr>Navigation Screen Title</vt:lpstr>
      <vt:lpstr>Character Background Title</vt:lpstr>
      <vt:lpstr>Episode Background Title</vt:lpstr>
      <vt:lpstr>Screen Flow</vt:lpstr>
      <vt:lpstr>PowerPoint Presentation</vt:lpstr>
      <vt:lpstr>Design Guide</vt:lpstr>
      <vt:lpstr>Delivery Medium</vt:lpstr>
      <vt:lpstr>Typeface Choices</vt:lpstr>
      <vt:lpstr>Color Schemes &amp; Swatches</vt:lpstr>
      <vt:lpstr>Navigation Labels &amp; Button Size</vt:lpstr>
      <vt:lpstr>Justification of Placement </vt:lpstr>
      <vt:lpstr>How They Come Together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2 Deliverables</dc:title>
  <dc:creator>Treantafellou, Kosta</dc:creator>
  <cp:lastModifiedBy>Treantafellou, Kosta</cp:lastModifiedBy>
  <cp:revision>36</cp:revision>
  <dcterms:created xsi:type="dcterms:W3CDTF">2017-04-05T00:41:03Z</dcterms:created>
  <dcterms:modified xsi:type="dcterms:W3CDTF">2017-04-12T00:53:51Z</dcterms:modified>
</cp:coreProperties>
</file>