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48" r:id="rId1"/>
  </p:sldMasterIdLst>
  <p:sldIdLst>
    <p:sldId id="256" r:id="rId2"/>
    <p:sldId id="257" r:id="rId3"/>
    <p:sldId id="258" r:id="rId4"/>
    <p:sldId id="259" r:id="rId5"/>
    <p:sldId id="260" r:id="rId6"/>
    <p:sldId id="273" r:id="rId7"/>
    <p:sldId id="262" r:id="rId8"/>
    <p:sldId id="261" r:id="rId9"/>
    <p:sldId id="263" r:id="rId10"/>
    <p:sldId id="264" r:id="rId11"/>
    <p:sldId id="265" r:id="rId12"/>
    <p:sldId id="266" r:id="rId13"/>
    <p:sldId id="274" r:id="rId14"/>
    <p:sldId id="267" r:id="rId15"/>
    <p:sldId id="268" r:id="rId16"/>
    <p:sldId id="269" r:id="rId17"/>
    <p:sldId id="270" r:id="rId18"/>
    <p:sldId id="271" r:id="rId19"/>
    <p:sldId id="27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4E3"/>
    <a:srgbClr val="67A0D2"/>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4" autoAdjust="0"/>
    <p:restoredTop sz="94660"/>
  </p:normalViewPr>
  <p:slideViewPr>
    <p:cSldViewPr snapToGrid="0">
      <p:cViewPr varScale="1">
        <p:scale>
          <a:sx n="74" d="100"/>
          <a:sy n="74" d="100"/>
        </p:scale>
        <p:origin x="378" y="7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22785600-13F0-414F-B864-4E5B1250DFE8}" type="datetimeFigureOut">
              <a:rPr lang="en-US" smtClean="0"/>
              <a:t>3/25/2017</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5F7257C-4DCC-4DE9-B840-150DA8378C0B}" type="slidenum">
              <a:rPr lang="en-US" smtClean="0"/>
              <a:t>‹#›</a:t>
            </a:fld>
            <a:endParaRPr lang="en-US"/>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24018895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785600-13F0-414F-B864-4E5B1250DFE8}" type="datetimeFigureOut">
              <a:rPr lang="en-US" smtClean="0"/>
              <a:t>3/25/2017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3456170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785600-13F0-414F-B864-4E5B1250DFE8}" type="datetimeFigureOut">
              <a:rPr lang="en-US" smtClean="0"/>
              <a:t>3/25/2017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4285787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785600-13F0-414F-B864-4E5B1250DFE8}" type="datetimeFigureOut">
              <a:rPr lang="en-US" smtClean="0"/>
              <a:t>3/25/2017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316140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22785600-13F0-414F-B864-4E5B1250DFE8}" type="datetimeFigureOut">
              <a:rPr lang="en-US" smtClean="0"/>
              <a:t>3/25/2017</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5F7257C-4DCC-4DE9-B840-150DA8378C0B}"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83497583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2785600-13F0-414F-B864-4E5B1250DFE8}" type="datetimeFigureOut">
              <a:rPr lang="en-US" smtClean="0"/>
              <a:t>3/25/2017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94413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785600-13F0-414F-B864-4E5B1250DFE8}" type="datetimeFigureOut">
              <a:rPr lang="en-US" smtClean="0"/>
              <a:t>3/25/2017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1186545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2785600-13F0-414F-B864-4E5B1250DFE8}" type="datetimeFigureOut">
              <a:rPr lang="en-US" smtClean="0"/>
              <a:t>3/25/2017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2714341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785600-13F0-414F-B864-4E5B1250DFE8}" type="datetimeFigureOut">
              <a:rPr lang="en-US" smtClean="0"/>
              <a:t>3/25/2017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F7257C-4DCC-4DE9-B840-150DA8378C0B}" type="slidenum">
              <a:rPr lang="en-US" smtClean="0"/>
              <a:t>‹#›</a:t>
            </a:fld>
            <a:endParaRPr lang="en-US"/>
          </a:p>
        </p:txBody>
      </p:sp>
    </p:spTree>
    <p:extLst>
      <p:ext uri="{BB962C8B-B14F-4D97-AF65-F5344CB8AC3E}">
        <p14:creationId xmlns:p14="http://schemas.microsoft.com/office/powerpoint/2010/main" val="246853546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22785600-13F0-414F-B864-4E5B1250DFE8}" type="datetimeFigureOut">
              <a:rPr lang="en-US" smtClean="0"/>
              <a:t>3/25/2017</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F7257C-4DCC-4DE9-B840-150DA8378C0B}"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6142963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22785600-13F0-414F-B864-4E5B1250DFE8}" type="datetimeFigureOut">
              <a:rPr lang="en-US" smtClean="0"/>
              <a:t>3/25/2017</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5F7257C-4DCC-4DE9-B840-150DA8378C0B}"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54182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22785600-13F0-414F-B864-4E5B1250DFE8}" type="datetimeFigureOut">
              <a:rPr lang="en-US" smtClean="0"/>
              <a:t>3/25/2017</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5F7257C-4DCC-4DE9-B840-150DA8378C0B}"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61421847"/>
      </p:ext>
    </p:extLst>
  </p:cSld>
  <p:clrMap bg1="lt1" tx1="dk1" bg2="lt2" tx2="dk2" accent1="accent1" accent2="accent2" accent3="accent3" accent4="accent4" accent5="accent5" accent6="accent6" hlink="hlink" folHlink="folHlink"/>
  <p:sldLayoutIdLst>
    <p:sldLayoutId id="2147484449" r:id="rId1"/>
    <p:sldLayoutId id="2147484450" r:id="rId2"/>
    <p:sldLayoutId id="2147484451" r:id="rId3"/>
    <p:sldLayoutId id="2147484452" r:id="rId4"/>
    <p:sldLayoutId id="2147484453" r:id="rId5"/>
    <p:sldLayoutId id="2147484454" r:id="rId6"/>
    <p:sldLayoutId id="2147484455" r:id="rId7"/>
    <p:sldLayoutId id="2147484456" r:id="rId8"/>
    <p:sldLayoutId id="2147484457" r:id="rId9"/>
    <p:sldLayoutId id="2147484458" r:id="rId10"/>
    <p:sldLayoutId id="21474844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slide" Target="slide9.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9.jpg"/><Relationship Id="rId1" Type="http://schemas.openxmlformats.org/officeDocument/2006/relationships/slideLayout" Target="../slideLayouts/slideLayout2.xml"/><Relationship Id="rId5" Type="http://schemas.openxmlformats.org/officeDocument/2006/relationships/slide" Target="slide13.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slide" Target="slide14.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7.xml"/><Relationship Id="rId4"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slide" Target="slide17.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hyperlink" Target="https://openclipart.org/detail/212168/mimetype-audio" TargetMode="External"/><Relationship Id="rId13" Type="http://schemas.openxmlformats.org/officeDocument/2006/relationships/slide" Target="slide18.xml"/><Relationship Id="rId3" Type="http://schemas.openxmlformats.org/officeDocument/2006/relationships/hyperlink" Target="https://openclipart.org/detail/165992/volume-level-3" TargetMode="External"/><Relationship Id="rId7" Type="http://schemas.openxmlformats.org/officeDocument/2006/relationships/hyperlink" Target="http://www.bensound.com/royalty-free-music/track/ofelias-dream" TargetMode="External"/><Relationship Id="rId12" Type="http://schemas.openxmlformats.org/officeDocument/2006/relationships/hyperlink" Target="https://openclipart.org/detail/23392/macbook" TargetMode="External"/><Relationship Id="rId2" Type="http://schemas.openxmlformats.org/officeDocument/2006/relationships/hyperlink" Target="http://freemusicarchive.org/music/Monk_Turner__Fascinoma/The_New_Birthday_Song_Contest/Its_Your_Birthday_Instrumental" TargetMode="External"/><Relationship Id="rId1" Type="http://schemas.openxmlformats.org/officeDocument/2006/relationships/slideLayout" Target="../slideLayouts/slideLayout2.xml"/><Relationship Id="rId6" Type="http://schemas.openxmlformats.org/officeDocument/2006/relationships/hyperlink" Target="https://openclipart.org/detail/222000/crayons" TargetMode="External"/><Relationship Id="rId11" Type="http://schemas.openxmlformats.org/officeDocument/2006/relationships/hyperlink" Target="https://openclipart.org/detail/252305/windows-colors" TargetMode="External"/><Relationship Id="rId5" Type="http://schemas.openxmlformats.org/officeDocument/2006/relationships/hyperlink" Target="https://snappygoat.com/o/506524c98d3aaf5450fb3693abe8edb48c0c74d3/Orc%20-%20Raster%20vs%20Vector%20comparison.png" TargetMode="External"/><Relationship Id="rId10" Type="http://schemas.openxmlformats.org/officeDocument/2006/relationships/hyperlink" Target="https://en.wikipedia.org/wiki/Windows_Movie_Maker" TargetMode="External"/><Relationship Id="rId4" Type="http://schemas.openxmlformats.org/officeDocument/2006/relationships/hyperlink" Target="https://snappygoat.com/o/a8da01e108b93b72c507e9b0272d45ebc50a3bc5/abc_blocks.png" TargetMode="External"/><Relationship Id="rId9" Type="http://schemas.openxmlformats.org/officeDocument/2006/relationships/hyperlink" Target="https://snappygoat.com/o/a60923ab7d892dd158c4ccbcf7bd351b80b50a47/phone-cell-phone-camera-mobile-918928.jpg" TargetMode="External"/><Relationship Id="rId14" Type="http://schemas.openxmlformats.org/officeDocument/2006/relationships/slide" Target="slide2.xml"/></Relationships>
</file>

<file path=ppt/slides/_rels/slide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 Target="slide7.xml"/><Relationship Id="rId7" Type="http://schemas.openxmlformats.org/officeDocument/2006/relationships/slide" Target="slide3.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8.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slide" Target="slide2.xml"/><Relationship Id="rId3" Type="http://schemas.microsoft.com/office/2007/relationships/media" Target="../media/media2.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slide" Target="slide8.xml"/><Relationship Id="rId4" Type="http://schemas.openxmlformats.org/officeDocument/2006/relationships/slideLayout" Target="../slideLayouts/slideLayout2.xml"/><Relationship Id="rId9"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162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322851" y="1511363"/>
            <a:ext cx="9545782" cy="2098226"/>
          </a:xfrm>
        </p:spPr>
        <p:txBody>
          <a:bodyPr>
            <a:normAutofit/>
          </a:bodyPr>
          <a:lstStyle/>
          <a:p>
            <a:r>
              <a:rPr lang="en-US" sz="6600" dirty="0" smtClean="0">
                <a:ln>
                  <a:solidFill>
                    <a:schemeClr val="tx1"/>
                  </a:solidFill>
                </a:ln>
                <a:solidFill>
                  <a:schemeClr val="bg1">
                    <a:lumMod val="85000"/>
                  </a:schemeClr>
                </a:solidFill>
                <a:latin typeface="Maiandra GD" panose="020E0502030308020204" pitchFamily="34" charset="0"/>
              </a:rPr>
              <a:t>Multimedia for Kids</a:t>
            </a:r>
            <a:endParaRPr lang="en-US" sz="6600" dirty="0">
              <a:ln>
                <a:solidFill>
                  <a:schemeClr val="tx1"/>
                </a:solidFill>
              </a:ln>
              <a:solidFill>
                <a:schemeClr val="bg1">
                  <a:lumMod val="85000"/>
                </a:schemeClr>
              </a:solidFill>
              <a:latin typeface="Maiandra GD" panose="020E0502030308020204" pitchFamily="34" charset="0"/>
            </a:endParaRPr>
          </a:p>
        </p:txBody>
      </p:sp>
      <p:sp>
        <p:nvSpPr>
          <p:cNvPr id="3" name="Subtitle 2"/>
          <p:cNvSpPr>
            <a:spLocks noGrp="1"/>
          </p:cNvSpPr>
          <p:nvPr>
            <p:ph type="subTitle" idx="1"/>
          </p:nvPr>
        </p:nvSpPr>
        <p:spPr/>
        <p:txBody>
          <a:bodyPr>
            <a:normAutofit fontScale="85000" lnSpcReduction="10000"/>
          </a:bodyPr>
          <a:lstStyle/>
          <a:p>
            <a:r>
              <a:rPr lang="en-US" sz="6000" dirty="0" smtClean="0">
                <a:ln>
                  <a:solidFill>
                    <a:schemeClr val="tx1"/>
                  </a:solidFill>
                </a:ln>
                <a:solidFill>
                  <a:schemeClr val="bg1">
                    <a:lumMod val="85000"/>
                  </a:schemeClr>
                </a:solidFill>
                <a:latin typeface="Maiandra GD" panose="020E0502030308020204" pitchFamily="34" charset="0"/>
              </a:rPr>
              <a:t>By Kosta Treantafellou</a:t>
            </a:r>
            <a:endParaRPr lang="en-US" sz="6000" dirty="0">
              <a:ln>
                <a:solidFill>
                  <a:schemeClr val="tx1"/>
                </a:solidFill>
              </a:ln>
              <a:solidFill>
                <a:schemeClr val="bg1">
                  <a:lumMod val="85000"/>
                </a:schemeClr>
              </a:solidFill>
              <a:latin typeface="Maiandra GD" panose="020E0502030308020204" pitchFamily="34" charset="0"/>
            </a:endParaRPr>
          </a:p>
        </p:txBody>
      </p:sp>
      <p:sp>
        <p:nvSpPr>
          <p:cNvPr id="4" name="Curved Right Arrow 3">
            <a:hlinkClick r:id="rId2"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510562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Sound (cont.)</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5429250"/>
          </a:xfrm>
        </p:spPr>
        <p:txBody>
          <a:bodyPr>
            <a:normAutofit lnSpcReduction="10000"/>
          </a:bodyPr>
          <a:lstStyle/>
          <a:p>
            <a:r>
              <a:rPr lang="en-US" sz="2400" dirty="0" smtClean="0">
                <a:ln>
                  <a:solidFill>
                    <a:schemeClr val="tx1"/>
                  </a:solidFill>
                </a:ln>
                <a:solidFill>
                  <a:schemeClr val="bg1">
                    <a:lumMod val="85000"/>
                  </a:schemeClr>
                </a:solidFill>
                <a:latin typeface="Maiandra GD" panose="020E0502030308020204" pitchFamily="34" charset="0"/>
              </a:rPr>
              <a:t>Sound can either be analog or digital. The original soundwave is analog, while the digital soundwave is just the sampling of the original.</a:t>
            </a:r>
          </a:p>
          <a:p>
            <a:endParaRPr lang="en-US" sz="2400" dirty="0">
              <a:ln>
                <a:solidFill>
                  <a:schemeClr val="tx1"/>
                </a:solidFill>
              </a:ln>
              <a:solidFill>
                <a:schemeClr val="bg1">
                  <a:lumMod val="85000"/>
                </a:schemeClr>
              </a:solidFill>
              <a:latin typeface="Maiandra GD" panose="020E0502030308020204" pitchFamily="34" charset="0"/>
            </a:endParaRPr>
          </a:p>
          <a:p>
            <a:endParaRPr lang="en-US" sz="2400" dirty="0" smtClean="0">
              <a:ln>
                <a:solidFill>
                  <a:schemeClr val="tx1"/>
                </a:solidFill>
              </a:ln>
              <a:solidFill>
                <a:schemeClr val="bg1">
                  <a:lumMod val="85000"/>
                </a:schemeClr>
              </a:solidFill>
              <a:latin typeface="Maiandra GD" panose="020E0502030308020204" pitchFamily="34" charset="0"/>
            </a:endParaRPr>
          </a:p>
          <a:p>
            <a:endParaRPr lang="en-US" sz="2400" dirty="0">
              <a:ln>
                <a:solidFill>
                  <a:schemeClr val="tx1"/>
                </a:solidFill>
              </a:ln>
              <a:solidFill>
                <a:schemeClr val="bg1">
                  <a:lumMod val="85000"/>
                </a:schemeClr>
              </a:solidFill>
              <a:latin typeface="Maiandra GD" panose="020E0502030308020204" pitchFamily="34" charset="0"/>
            </a:endParaRPr>
          </a:p>
          <a:p>
            <a:pPr marL="0" indent="0">
              <a:buNone/>
            </a:pPr>
            <a:endParaRPr lang="en-US" sz="2400" dirty="0" smtClean="0">
              <a:ln>
                <a:solidFill>
                  <a:schemeClr val="tx1"/>
                </a:solidFill>
              </a:ln>
              <a:solidFill>
                <a:schemeClr val="bg1">
                  <a:lumMod val="85000"/>
                </a:schemeClr>
              </a:solidFill>
              <a:latin typeface="Maiandra GD" panose="020E0502030308020204" pitchFamily="34" charset="0"/>
            </a:endParaRPr>
          </a:p>
          <a:p>
            <a:endParaRPr lang="en-US" sz="2400" dirty="0" smtClean="0">
              <a:ln>
                <a:solidFill>
                  <a:schemeClr val="tx1"/>
                </a:solidFill>
              </a:ln>
              <a:solidFill>
                <a:schemeClr val="bg1">
                  <a:lumMod val="85000"/>
                </a:schemeClr>
              </a:solidFill>
              <a:latin typeface="Maiandra GD" panose="020E0502030308020204" pitchFamily="34" charset="0"/>
            </a:endParaRPr>
          </a:p>
          <a:p>
            <a:endParaRPr lang="en-US" sz="2400" dirty="0">
              <a:ln>
                <a:solidFill>
                  <a:schemeClr val="tx1"/>
                </a:solidFill>
              </a:ln>
              <a:solidFill>
                <a:schemeClr val="bg1">
                  <a:lumMod val="85000"/>
                </a:schemeClr>
              </a:solidFill>
              <a:latin typeface="Maiandra GD" panose="020E0502030308020204" pitchFamily="34" charset="0"/>
            </a:endParaRPr>
          </a:p>
          <a:p>
            <a:endParaRPr lang="en-US" sz="2400" dirty="0" smtClean="0">
              <a:ln>
                <a:solidFill>
                  <a:schemeClr val="tx1"/>
                </a:solidFill>
              </a:ln>
              <a:solidFill>
                <a:schemeClr val="bg1">
                  <a:lumMod val="85000"/>
                </a:schemeClr>
              </a:solidFill>
              <a:latin typeface="Maiandra GD" panose="020E0502030308020204" pitchFamily="34" charset="0"/>
            </a:endParaRPr>
          </a:p>
          <a:p>
            <a:r>
              <a:rPr lang="en-US" sz="2400" dirty="0" smtClean="0">
                <a:ln>
                  <a:solidFill>
                    <a:schemeClr val="tx1"/>
                  </a:solidFill>
                </a:ln>
                <a:solidFill>
                  <a:schemeClr val="bg1">
                    <a:lumMod val="85000"/>
                  </a:schemeClr>
                </a:solidFill>
                <a:latin typeface="Maiandra GD" panose="020E0502030308020204" pitchFamily="34" charset="0"/>
              </a:rPr>
              <a:t>The main problem about sound is limiting the file size while also trying not to destroy what the audio is supposed to sound like.</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3074" name="Picture 2" descr="File:Pcm.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2357" y="2171700"/>
            <a:ext cx="4762500" cy="3571875"/>
          </a:xfrm>
          <a:prstGeom prst="rect">
            <a:avLst/>
          </a:prstGeom>
          <a:noFill/>
          <a:extLst>
            <a:ext uri="{909E8E84-426E-40DD-AFC4-6F175D3DCCD1}">
              <a14:hiddenFill xmlns:a14="http://schemas.microsoft.com/office/drawing/2010/main">
                <a:solidFill>
                  <a:srgbClr val="FFFFFF"/>
                </a:solidFill>
              </a14:hiddenFill>
            </a:ext>
          </a:extLst>
        </p:spPr>
      </p:pic>
      <p:sp>
        <p:nvSpPr>
          <p:cNvPr id="24" name="Action Button: Home 23">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Curved Right Arrow 24">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Curved Left Arrow 25">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4760189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Animation</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49"/>
            <a:ext cx="3678072" cy="5053937"/>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Animation is one of the more difficult parts of multimedia.</a:t>
            </a:r>
          </a:p>
          <a:p>
            <a:r>
              <a:rPr lang="en-US" sz="2400" dirty="0" smtClean="0">
                <a:ln>
                  <a:solidFill>
                    <a:schemeClr val="tx1"/>
                  </a:solidFill>
                </a:ln>
                <a:solidFill>
                  <a:schemeClr val="bg1">
                    <a:lumMod val="85000"/>
                  </a:schemeClr>
                </a:solidFill>
                <a:latin typeface="Maiandra GD" panose="020E0502030308020204" pitchFamily="34" charset="0"/>
              </a:rPr>
              <a:t>With animation, one can create characters and make those same characters move across the screen.</a:t>
            </a:r>
          </a:p>
          <a:p>
            <a:r>
              <a:rPr lang="en-US" sz="2400" dirty="0" smtClean="0">
                <a:ln>
                  <a:solidFill>
                    <a:schemeClr val="tx1"/>
                  </a:solidFill>
                </a:ln>
                <a:solidFill>
                  <a:schemeClr val="bg1">
                    <a:lumMod val="85000"/>
                  </a:schemeClr>
                </a:solidFill>
                <a:latin typeface="Maiandra GD" panose="020E0502030308020204" pitchFamily="34" charset="0"/>
              </a:rPr>
              <a:t>Disney and Pixar are famous for their animated movies.</a:t>
            </a:r>
          </a:p>
          <a:p>
            <a:endParaRPr lang="en-US" sz="2400" dirty="0">
              <a:ln>
                <a:solidFill>
                  <a:schemeClr val="tx1"/>
                </a:solidFill>
              </a:ln>
              <a:solidFill>
                <a:schemeClr val="bg1">
                  <a:lumMod val="85000"/>
                </a:schemeClr>
              </a:solidFill>
              <a:latin typeface="Maiandra GD" panose="020E0502030308020204" pitchFamily="34" charset="0"/>
            </a:endParaRPr>
          </a:p>
        </p:txBody>
      </p:sp>
      <p:sp>
        <p:nvSpPr>
          <p:cNvPr id="6" name="Oval 5"/>
          <p:cNvSpPr/>
          <p:nvPr/>
        </p:nvSpPr>
        <p:spPr>
          <a:xfrm>
            <a:off x="8748216" y="1714500"/>
            <a:ext cx="914400"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a:stCxn id="6" idx="4"/>
          </p:cNvCxnSpPr>
          <p:nvPr/>
        </p:nvCxnSpPr>
        <p:spPr>
          <a:xfrm flipH="1">
            <a:off x="9198591" y="2628900"/>
            <a:ext cx="6825" cy="10559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8632210" y="3657600"/>
            <a:ext cx="573206" cy="5732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9198591" y="3657600"/>
            <a:ext cx="586854" cy="5868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748216" y="2863471"/>
            <a:ext cx="914400" cy="0"/>
          </a:xfrm>
          <a:prstGeom prst="line">
            <a:avLst/>
          </a:prstGeom>
        </p:spPr>
        <p:style>
          <a:lnRef idx="1">
            <a:schemeClr val="accent1"/>
          </a:lnRef>
          <a:fillRef idx="0">
            <a:schemeClr val="accent1"/>
          </a:fillRef>
          <a:effectRef idx="0">
            <a:schemeClr val="accent1"/>
          </a:effectRef>
          <a:fontRef idx="minor">
            <a:schemeClr val="tx1"/>
          </a:fontRef>
        </p:style>
      </p:cxnSp>
      <p:sp>
        <p:nvSpPr>
          <p:cNvPr id="54" name="Action Button: Home 53">
            <a:hlinkClick r:id="rId2"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Curved Right Arrow 54">
            <a:hlinkClick r:id="rId3"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6" name="Curved Left Arrow 55">
            <a:hlinkClick r:id="rId4"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3974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
                            </p:stCondLst>
                            <p:childTnLst>
                              <p:par>
                                <p:cTn id="24" presetID="42" presetClass="path" presetSubtype="0" accel="50000" decel="50000" fill="hold" nodeType="afterEffect">
                                  <p:stCondLst>
                                    <p:cond delay="500"/>
                                  </p:stCondLst>
                                  <p:childTnLst>
                                    <p:animMotion origin="layout" path="M -4.16667E-7 0 L -4.16667E-7 0.25 " pathEditMode="relative" rAng="0" ptsTypes="AA">
                                      <p:cBhvr>
                                        <p:cTn id="25" dur="1000" fill="hold"/>
                                        <p:tgtEl>
                                          <p:spTgt spid="12"/>
                                        </p:tgtEl>
                                        <p:attrNameLst>
                                          <p:attrName>ppt_x</p:attrName>
                                          <p:attrName>ppt_y</p:attrName>
                                        </p:attrNameLst>
                                      </p:cBhvr>
                                      <p:rCtr x="0" y="12500"/>
                                    </p:animMotion>
                                  </p:childTnLst>
                                </p:cTn>
                              </p:par>
                              <p:par>
                                <p:cTn id="26" presetID="42" presetClass="path" presetSubtype="0" accel="50000" decel="50000" fill="hold" nodeType="withEffect">
                                  <p:stCondLst>
                                    <p:cond delay="500"/>
                                  </p:stCondLst>
                                  <p:childTnLst>
                                    <p:animMotion origin="layout" path="M 4.375E-6 2.59259E-6 L 4.375E-6 0.25 " pathEditMode="relative" rAng="0" ptsTypes="AA">
                                      <p:cBhvr>
                                        <p:cTn id="27" dur="1000" fill="hold"/>
                                        <p:tgtEl>
                                          <p:spTgt spid="14"/>
                                        </p:tgtEl>
                                        <p:attrNameLst>
                                          <p:attrName>ppt_x</p:attrName>
                                          <p:attrName>ppt_y</p:attrName>
                                        </p:attrNameLst>
                                      </p:cBhvr>
                                      <p:rCtr x="0" y="12500"/>
                                    </p:animMotion>
                                  </p:childTnLst>
                                </p:cTn>
                              </p:par>
                            </p:childTnLst>
                          </p:cTn>
                        </p:par>
                        <p:par>
                          <p:cTn id="28" fill="hold">
                            <p:stCondLst>
                              <p:cond delay="2000"/>
                            </p:stCondLst>
                            <p:childTnLst>
                              <p:par>
                                <p:cTn id="29" presetID="42" presetClass="path" presetSubtype="0" accel="50000" decel="50000" fill="hold" nodeType="afterEffect">
                                  <p:stCondLst>
                                    <p:cond delay="0"/>
                                  </p:stCondLst>
                                  <p:childTnLst>
                                    <p:animMotion origin="layout" path="M 1.875E-6 -2.59259E-6 L 1.875E-6 0.25 " pathEditMode="relative" rAng="0" ptsTypes="AA">
                                      <p:cBhvr>
                                        <p:cTn id="30" dur="1000" fill="hold"/>
                                        <p:tgtEl>
                                          <p:spTgt spid="16"/>
                                        </p:tgtEl>
                                        <p:attrNameLst>
                                          <p:attrName>ppt_x</p:attrName>
                                          <p:attrName>ppt_y</p:attrName>
                                        </p:attrNameLst>
                                      </p:cBhvr>
                                      <p:rCtr x="0" y="12500"/>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5E-6 4.81481E-6 L 2.5E-6 0.25 " pathEditMode="relative" rAng="0" ptsTypes="AA">
                                      <p:cBhvr>
                                        <p:cTn id="33" dur="1000" fill="hold"/>
                                        <p:tgtEl>
                                          <p:spTgt spid="10"/>
                                        </p:tgtEl>
                                        <p:attrNameLst>
                                          <p:attrName>ppt_x</p:attrName>
                                          <p:attrName>ppt_y</p:attrName>
                                        </p:attrNameLst>
                                      </p:cBhvr>
                                      <p:rCtr x="0" y="12500"/>
                                    </p:animMotion>
                                  </p:childTnLst>
                                </p:cTn>
                              </p:par>
                            </p:childTnLst>
                          </p:cTn>
                        </p:par>
                        <p:par>
                          <p:cTn id="34" fill="hold">
                            <p:stCondLst>
                              <p:cond delay="4000"/>
                            </p:stCondLst>
                            <p:childTnLst>
                              <p:par>
                                <p:cTn id="35" presetID="42" presetClass="path" presetSubtype="0" accel="50000" decel="50000" fill="hold" grpId="0" nodeType="afterEffect">
                                  <p:stCondLst>
                                    <p:cond delay="0"/>
                                  </p:stCondLst>
                                  <p:childTnLst>
                                    <p:animMotion origin="layout" path="M 1.875E-6 3.33333E-6 L 1.875E-6 0.25 " pathEditMode="relative" rAng="0" ptsTypes="AA">
                                      <p:cBhvr>
                                        <p:cTn id="36" dur="1000" fill="hold"/>
                                        <p:tgtEl>
                                          <p:spTgt spid="6"/>
                                        </p:tgtEl>
                                        <p:attrNameLst>
                                          <p:attrName>ppt_x</p:attrName>
                                          <p:attrName>ppt_y</p:attrName>
                                        </p:attrNameLst>
                                      </p:cBhvr>
                                      <p:rCtr x="0" y="12500"/>
                                    </p:animMotion>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
                                            <p:txEl>
                                              <p:pRg st="0" end="0"/>
                                            </p:txEl>
                                          </p:spTgt>
                                        </p:tgtEl>
                                        <p:attrNameLst>
                                          <p:attrName>style.visibility</p:attrName>
                                        </p:attrNameLst>
                                      </p:cBhvr>
                                      <p:to>
                                        <p:strVal val="visible"/>
                                      </p:to>
                                    </p:set>
                                    <p:animEffect transition="in" filter="fade">
                                      <p:cBhvr>
                                        <p:cTn id="40" dur="1000"/>
                                        <p:tgtEl>
                                          <p:spTgt spid="3">
                                            <p:txEl>
                                              <p:pRg st="0" end="0"/>
                                            </p:txEl>
                                          </p:spTgt>
                                        </p:tgtEl>
                                      </p:cBhvr>
                                    </p:animEffect>
                                    <p:anim calcmode="lin" valueType="num">
                                      <p:cBhvr>
                                        <p:cTn id="4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42" presetClass="entr" presetSubtype="0" fill="hold" nodeType="afterEffect">
                                  <p:stCondLst>
                                    <p:cond delay="0"/>
                                  </p:stCondLst>
                                  <p:childTnLst>
                                    <p:set>
                                      <p:cBhvr>
                                        <p:cTn id="45" dur="1" fill="hold">
                                          <p:stCondLst>
                                            <p:cond delay="0"/>
                                          </p:stCondLst>
                                        </p:cTn>
                                        <p:tgtEl>
                                          <p:spTgt spid="3">
                                            <p:txEl>
                                              <p:pRg st="1" end="1"/>
                                            </p:txEl>
                                          </p:spTgt>
                                        </p:tgtEl>
                                        <p:attrNameLst>
                                          <p:attrName>style.visibility</p:attrName>
                                        </p:attrNameLst>
                                      </p:cBhvr>
                                      <p:to>
                                        <p:strVal val="visible"/>
                                      </p:to>
                                    </p:set>
                                    <p:animEffect transition="in" filter="fade">
                                      <p:cBhvr>
                                        <p:cTn id="46" dur="1000"/>
                                        <p:tgtEl>
                                          <p:spTgt spid="3">
                                            <p:txEl>
                                              <p:pRg st="1" end="1"/>
                                            </p:txEl>
                                          </p:spTgt>
                                        </p:tgtEl>
                                      </p:cBhvr>
                                    </p:animEffect>
                                    <p:anim calcmode="lin" valueType="num">
                                      <p:cBhvr>
                                        <p:cTn id="4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2" presetClass="entr" presetSubtype="0" fill="hold" nodeType="after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Effect transition="in" filter="fade">
                                      <p:cBhvr>
                                        <p:cTn id="52" dur="1000"/>
                                        <p:tgtEl>
                                          <p:spTgt spid="3">
                                            <p:txEl>
                                              <p:pRg st="2" end="2"/>
                                            </p:txEl>
                                          </p:spTgt>
                                        </p:tgtEl>
                                      </p:cBhvr>
                                    </p:animEffect>
                                    <p:anim calcmode="lin" valueType="num">
                                      <p:cBhvr>
                                        <p:cTn id="5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Animation (cont.)</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49"/>
            <a:ext cx="3855493" cy="5025503"/>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Animation can show that a website that you clicked on is loading. It can also provide visual cues between changes on the screen. </a:t>
            </a:r>
          </a:p>
          <a:p>
            <a:r>
              <a:rPr lang="en-US" sz="2400" dirty="0" smtClean="0">
                <a:ln>
                  <a:solidFill>
                    <a:schemeClr val="tx1"/>
                  </a:solidFill>
                </a:ln>
                <a:solidFill>
                  <a:schemeClr val="bg1">
                    <a:lumMod val="85000"/>
                  </a:schemeClr>
                </a:solidFill>
                <a:latin typeface="Maiandra GD" panose="020E0502030308020204" pitchFamily="34" charset="0"/>
              </a:rPr>
              <a:t>Animation should often be subtle so the viewer feels more comfortable navigating.</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4339" t="4845" r="61808" b="49819"/>
          <a:stretch/>
        </p:blipFill>
        <p:spPr>
          <a:xfrm>
            <a:off x="8270828" y="1730563"/>
            <a:ext cx="955344" cy="2210937"/>
          </a:xfrm>
          <a:prstGeom prst="rect">
            <a:avLst/>
          </a:prstGeom>
        </p:spPr>
      </p:pic>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t="5405" r="78828" b="52897"/>
          <a:stretch/>
        </p:blipFill>
        <p:spPr>
          <a:xfrm>
            <a:off x="7960698" y="1732267"/>
            <a:ext cx="1460026" cy="2033518"/>
          </a:xfrm>
          <a:prstGeom prst="rect">
            <a:avLst/>
          </a:prstGeom>
        </p:spPr>
      </p:pic>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41160" t="1794" r="41424" b="49791"/>
          <a:stretch/>
        </p:blipFill>
        <p:spPr>
          <a:xfrm>
            <a:off x="8219721" y="1568494"/>
            <a:ext cx="1201003" cy="2361063"/>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57784" t="7954" r="23020" b="53147"/>
          <a:stretch/>
        </p:blipFill>
        <p:spPr>
          <a:xfrm>
            <a:off x="7960698" y="1887512"/>
            <a:ext cx="1323833" cy="1897038"/>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79752" t="-4080" r="-927" b="52867"/>
          <a:stretch/>
        </p:blipFill>
        <p:spPr>
          <a:xfrm>
            <a:off x="8065828" y="1296537"/>
            <a:ext cx="1460310" cy="2497542"/>
          </a:xfrm>
          <a:prstGeom prst="rect">
            <a:avLst/>
          </a:prstGeom>
        </p:spPr>
      </p:pic>
      <p:sp>
        <p:nvSpPr>
          <p:cNvPr id="13" name="Action Button: Home 12">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Right Arrow 13">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Curved Left Arrow 14">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8704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500"/>
                            </p:stCondLst>
                            <p:childTnLst>
                              <p:par>
                                <p:cTn id="12" presetID="1" presetClass="exit" presetSubtype="0" fill="hold" nodeType="afterEffect">
                                  <p:stCondLst>
                                    <p:cond delay="500"/>
                                  </p:stCondLst>
                                  <p:childTnLst>
                                    <p:set>
                                      <p:cBhvr>
                                        <p:cTn id="13" dur="1" fill="hold">
                                          <p:stCondLst>
                                            <p:cond delay="0"/>
                                          </p:stCondLst>
                                        </p:cTn>
                                        <p:tgtEl>
                                          <p:spTgt spid="6"/>
                                        </p:tgtEl>
                                        <p:attrNameLst>
                                          <p:attrName>style.visibility</p:attrName>
                                        </p:attrNameLst>
                                      </p:cBhvr>
                                      <p:to>
                                        <p:strVal val="hidden"/>
                                      </p:to>
                                    </p:se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par>
                          <p:cTn id="17" fill="hold">
                            <p:stCondLst>
                              <p:cond delay="1000"/>
                            </p:stCondLst>
                            <p:childTnLst>
                              <p:par>
                                <p:cTn id="18" presetID="1" presetClass="exit" presetSubtype="0" fill="hold" nodeType="afterEffect">
                                  <p:stCondLst>
                                    <p:cond delay="500"/>
                                  </p:stCondLst>
                                  <p:childTnLst>
                                    <p:set>
                                      <p:cBhvr>
                                        <p:cTn id="19" dur="1" fill="hold">
                                          <p:stCondLst>
                                            <p:cond delay="0"/>
                                          </p:stCondLst>
                                        </p:cTn>
                                        <p:tgtEl>
                                          <p:spTgt spid="7"/>
                                        </p:tgtEl>
                                        <p:attrNameLst>
                                          <p:attrName>style.visibility</p:attrName>
                                        </p:attrNameLst>
                                      </p:cBhvr>
                                      <p:to>
                                        <p:strVal val="hidden"/>
                                      </p:to>
                                    </p:set>
                                  </p:childTnLst>
                                </p:cTn>
                              </p:par>
                            </p:childTnLst>
                          </p:cTn>
                        </p:par>
                        <p:par>
                          <p:cTn id="20" fill="hold">
                            <p:stCondLst>
                              <p:cond delay="1500"/>
                            </p:stCondLst>
                            <p:childTnLst>
                              <p:par>
                                <p:cTn id="21" presetID="1"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par>
                          <p:cTn id="23" fill="hold">
                            <p:stCondLst>
                              <p:cond delay="1500"/>
                            </p:stCondLst>
                            <p:childTnLst>
                              <p:par>
                                <p:cTn id="24" presetID="1" presetClass="exit" presetSubtype="0" fill="hold" nodeType="afterEffect">
                                  <p:stCondLst>
                                    <p:cond delay="500"/>
                                  </p:stCondLst>
                                  <p:childTnLst>
                                    <p:set>
                                      <p:cBhvr>
                                        <p:cTn id="25" dur="1" fill="hold">
                                          <p:stCondLst>
                                            <p:cond delay="0"/>
                                          </p:stCondLst>
                                        </p:cTn>
                                        <p:tgtEl>
                                          <p:spTgt spid="8"/>
                                        </p:tgtEl>
                                        <p:attrNameLst>
                                          <p:attrName>style.visibility</p:attrName>
                                        </p:attrNameLst>
                                      </p:cBhvr>
                                      <p:to>
                                        <p:strVal val="hidden"/>
                                      </p:to>
                                    </p:se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par>
                          <p:cTn id="29" fill="hold">
                            <p:stCondLst>
                              <p:cond delay="2000"/>
                            </p:stCondLst>
                            <p:childTnLst>
                              <p:par>
                                <p:cTn id="30" presetID="1" presetClass="exit" presetSubtype="0" fill="hold" nodeType="afterEffect">
                                  <p:stCondLst>
                                    <p:cond delay="500"/>
                                  </p:stCondLst>
                                  <p:childTnLst>
                                    <p:set>
                                      <p:cBhvr>
                                        <p:cTn id="31" dur="1" fill="hold">
                                          <p:stCondLst>
                                            <p:cond delay="0"/>
                                          </p:stCondLst>
                                        </p:cTn>
                                        <p:tgtEl>
                                          <p:spTgt spid="9"/>
                                        </p:tgtEl>
                                        <p:attrNameLst>
                                          <p:attrName>style.visibility</p:attrName>
                                        </p:attrNameLst>
                                      </p:cBhvr>
                                      <p:to>
                                        <p:strVal val="hidden"/>
                                      </p:to>
                                    </p:set>
                                  </p:childTnLst>
                                </p:cTn>
                              </p:par>
                            </p:childTnLst>
                          </p:cTn>
                        </p:par>
                        <p:par>
                          <p:cTn id="32" fill="hold">
                            <p:stCondLst>
                              <p:cond delay="2500"/>
                            </p:stCondLst>
                            <p:childTnLst>
                              <p:par>
                                <p:cTn id="33" presetID="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par>
                          <p:cTn id="35" fill="hold">
                            <p:stCondLst>
                              <p:cond delay="2500"/>
                            </p:stCondLst>
                            <p:childTnLst>
                              <p:par>
                                <p:cTn id="36" presetID="1" presetClass="exit" presetSubtype="0" fill="hold" nodeType="afterEffect">
                                  <p:stCondLst>
                                    <p:cond delay="500"/>
                                  </p:stCondLst>
                                  <p:childTnLst>
                                    <p:set>
                                      <p:cBhvr>
                                        <p:cTn id="37" dur="1" fill="hold">
                                          <p:stCondLst>
                                            <p:cond delay="0"/>
                                          </p:stCondLst>
                                        </p:cTn>
                                        <p:tgtEl>
                                          <p:spTgt spid="10"/>
                                        </p:tgtEl>
                                        <p:attrNameLst>
                                          <p:attrName>style.visibility</p:attrName>
                                        </p:attrNameLst>
                                      </p:cBhvr>
                                      <p:to>
                                        <p:strVal val="hidden"/>
                                      </p:to>
                                    </p:se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3">
                                            <p:txEl>
                                              <p:pRg st="0" end="0"/>
                                            </p:txEl>
                                          </p:spTgt>
                                        </p:tgtEl>
                                        <p:attrNameLst>
                                          <p:attrName>style.visibility</p:attrName>
                                        </p:attrNameLst>
                                      </p:cBhvr>
                                      <p:to>
                                        <p:strVal val="visible"/>
                                      </p:to>
                                    </p:set>
                                    <p:animEffect transition="in" filter="fade">
                                      <p:cBhvr>
                                        <p:cTn id="41" dur="1000"/>
                                        <p:tgtEl>
                                          <p:spTgt spid="3">
                                            <p:txEl>
                                              <p:pRg st="0" end="0"/>
                                            </p:txEl>
                                          </p:spTgt>
                                        </p:tgtEl>
                                      </p:cBhvr>
                                    </p:animEffect>
                                    <p:anim calcmode="lin" valueType="num">
                                      <p:cBhvr>
                                        <p:cTn id="4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3">
                                            <p:txEl>
                                              <p:pRg st="1" end="1"/>
                                            </p:txEl>
                                          </p:spTgt>
                                        </p:tgtEl>
                                        <p:attrNameLst>
                                          <p:attrName>style.visibility</p:attrName>
                                        </p:attrNameLst>
                                      </p:cBhvr>
                                      <p:to>
                                        <p:strVal val="visible"/>
                                      </p:to>
                                    </p:set>
                                    <p:animEffect transition="in" filter="fade">
                                      <p:cBhvr>
                                        <p:cTn id="47" dur="1000"/>
                                        <p:tgtEl>
                                          <p:spTgt spid="3">
                                            <p:txEl>
                                              <p:pRg st="1" end="1"/>
                                            </p:txEl>
                                          </p:spTgt>
                                        </p:tgtEl>
                                      </p:cBhvr>
                                    </p:animEffect>
                                    <p:anim calcmode="lin" valueType="num">
                                      <p:cBhvr>
                                        <p:cTn id="4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4339" t="4845" r="61808" b="49819"/>
          <a:stretch/>
        </p:blipFill>
        <p:spPr>
          <a:xfrm>
            <a:off x="10221945" y="287175"/>
            <a:ext cx="2839248" cy="6570825"/>
          </a:xfrm>
          <a:prstGeom prst="rect">
            <a:avLst/>
          </a:prstGeom>
        </p:spPr>
      </p:pic>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5405" r="78828" b="52897"/>
          <a:stretch/>
        </p:blipFill>
        <p:spPr>
          <a:xfrm>
            <a:off x="5068748" y="451794"/>
            <a:ext cx="4339145" cy="6043543"/>
          </a:xfrm>
          <a:prstGeom prst="rect">
            <a:avLst/>
          </a:prstGeom>
        </p:spPr>
      </p:pic>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1160" t="1794" r="41424" b="49791"/>
          <a:stretch/>
        </p:blipFill>
        <p:spPr>
          <a:xfrm>
            <a:off x="8900462" y="-158995"/>
            <a:ext cx="3569338" cy="7016995"/>
          </a:xfrm>
          <a:prstGeom prst="rect">
            <a:avLst/>
          </a:prstGeom>
        </p:spPr>
      </p:pic>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7784" t="7954" r="23020" b="53147"/>
          <a:stretch/>
        </p:blipFill>
        <p:spPr>
          <a:xfrm>
            <a:off x="7224058" y="792350"/>
            <a:ext cx="3934384" cy="5637929"/>
          </a:xfrm>
          <a:prstGeom prst="rect">
            <a:avLst/>
          </a:prstGeom>
        </p:spPr>
      </p:pic>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79752" t="-4080" r="-927" b="52867"/>
          <a:stretch/>
        </p:blipFill>
        <p:spPr>
          <a:xfrm>
            <a:off x="6345142" y="-927268"/>
            <a:ext cx="4339989" cy="7422605"/>
          </a:xfrm>
          <a:prstGeom prst="rect">
            <a:avLst/>
          </a:prstGeom>
        </p:spPr>
      </p:pic>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41160" t="1794" r="41424" b="49791"/>
          <a:stretch/>
        </p:blipFill>
        <p:spPr>
          <a:xfrm>
            <a:off x="4692927" y="0"/>
            <a:ext cx="3569338" cy="7016995"/>
          </a:xfrm>
          <a:prstGeom prst="rect">
            <a:avLst/>
          </a:prstGeom>
        </p:spPr>
      </p:pic>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57784" t="7954" r="23020" b="53147"/>
          <a:stretch/>
        </p:blipFill>
        <p:spPr>
          <a:xfrm>
            <a:off x="2970576" y="857408"/>
            <a:ext cx="3934384" cy="5637929"/>
          </a:xfrm>
          <a:prstGeom prst="rect">
            <a:avLst/>
          </a:prstGeom>
        </p:spPr>
      </p:pic>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79752" t="-4080" r="-927" b="52867"/>
          <a:stretch/>
        </p:blipFill>
        <p:spPr>
          <a:xfrm>
            <a:off x="2233817" y="-745937"/>
            <a:ext cx="4339989" cy="7422605"/>
          </a:xfrm>
          <a:prstGeom prst="rect">
            <a:avLst/>
          </a:prstGeom>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l="24339" t="4845" r="61808" b="49819"/>
          <a:stretch/>
        </p:blipFill>
        <p:spPr>
          <a:xfrm>
            <a:off x="1717891" y="576052"/>
            <a:ext cx="2839248" cy="6570825"/>
          </a:xfrm>
          <a:prstGeom prst="rect">
            <a:avLst/>
          </a:prstGeom>
        </p:spPr>
      </p:pic>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l="41160" t="1794" r="41424" b="49791"/>
          <a:stretch/>
        </p:blipFill>
        <p:spPr>
          <a:xfrm>
            <a:off x="510620" y="102816"/>
            <a:ext cx="3569338" cy="7016995"/>
          </a:xfrm>
          <a:prstGeom prst="rect">
            <a:avLst/>
          </a:prstGeom>
        </p:spPr>
      </p:pic>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57784" t="7954" r="23020" b="53147"/>
          <a:stretch/>
        </p:blipFill>
        <p:spPr>
          <a:xfrm>
            <a:off x="-1323272" y="1038739"/>
            <a:ext cx="3934384" cy="5637929"/>
          </a:xfrm>
          <a:prstGeom prst="rect">
            <a:avLst/>
          </a:prstGeom>
        </p:spPr>
      </p:pic>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l="79752" t="-4080" r="-927" b="52867"/>
          <a:stretch/>
        </p:blipFill>
        <p:spPr>
          <a:xfrm>
            <a:off x="-2022999" y="-732404"/>
            <a:ext cx="4339989" cy="7422605"/>
          </a:xfrm>
          <a:prstGeom prst="rect">
            <a:avLst/>
          </a:prstGeom>
        </p:spPr>
      </p:pic>
      <p:sp>
        <p:nvSpPr>
          <p:cNvPr id="18" name="Action Button: Home 17">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urved Right Arrow 18">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Curved Left Arrow 19">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84196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500"/>
                            </p:stCondLst>
                            <p:childTnLst>
                              <p:par>
                                <p:cTn id="8" presetID="1" presetClass="exit" presetSubtype="0" fill="hold" nodeType="afterEffect">
                                  <p:stCondLst>
                                    <p:cond delay="500"/>
                                  </p:stCondLst>
                                  <p:childTnLst>
                                    <p:set>
                                      <p:cBhvr>
                                        <p:cTn id="9" dur="1" fill="hold">
                                          <p:stCondLst>
                                            <p:cond delay="0"/>
                                          </p:stCondLst>
                                        </p:cTn>
                                        <p:tgtEl>
                                          <p:spTgt spid="4"/>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1" presetClass="exit" presetSubtype="0" fill="hold" nodeType="afterEffect">
                                  <p:stCondLst>
                                    <p:cond delay="500"/>
                                  </p:stCondLst>
                                  <p:childTnLst>
                                    <p:set>
                                      <p:cBhvr>
                                        <p:cTn id="15" dur="1" fill="hold">
                                          <p:stCondLst>
                                            <p:cond delay="0"/>
                                          </p:stCondLst>
                                        </p:cTn>
                                        <p:tgtEl>
                                          <p:spTgt spid="6"/>
                                        </p:tgtEl>
                                        <p:attrNameLst>
                                          <p:attrName>style.visibility</p:attrName>
                                        </p:attrNameLst>
                                      </p:cBhvr>
                                      <p:to>
                                        <p:strVal val="hidden"/>
                                      </p:to>
                                    </p:se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1500"/>
                            </p:stCondLst>
                            <p:childTnLst>
                              <p:par>
                                <p:cTn id="20" presetID="1" presetClass="exit" presetSubtype="0" fill="hold" nodeType="afterEffect">
                                  <p:stCondLst>
                                    <p:cond delay="500"/>
                                  </p:stCondLst>
                                  <p:childTnLst>
                                    <p:set>
                                      <p:cBhvr>
                                        <p:cTn id="21" dur="1" fill="hold">
                                          <p:stCondLst>
                                            <p:cond delay="0"/>
                                          </p:stCondLst>
                                        </p:cTn>
                                        <p:tgtEl>
                                          <p:spTgt spid="7"/>
                                        </p:tgtEl>
                                        <p:attrNameLst>
                                          <p:attrName>style.visibility</p:attrName>
                                        </p:attrNameLst>
                                      </p:cBhvr>
                                      <p:to>
                                        <p:strVal val="hidden"/>
                                      </p:to>
                                    </p:set>
                                  </p:childTnLst>
                                </p:cTn>
                              </p:par>
                            </p:childTnLst>
                          </p:cTn>
                        </p:par>
                        <p:par>
                          <p:cTn id="22" fill="hold">
                            <p:stCondLst>
                              <p:cond delay="2000"/>
                            </p:stCondLst>
                            <p:childTnLst>
                              <p:par>
                                <p:cTn id="23" presetID="1"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par>
                          <p:cTn id="25" fill="hold">
                            <p:stCondLst>
                              <p:cond delay="2000"/>
                            </p:stCondLst>
                            <p:childTnLst>
                              <p:par>
                                <p:cTn id="26" presetID="1" presetClass="exit" presetSubtype="0" fill="hold" nodeType="afterEffect">
                                  <p:stCondLst>
                                    <p:cond delay="500"/>
                                  </p:stCondLst>
                                  <p:childTnLst>
                                    <p:set>
                                      <p:cBhvr>
                                        <p:cTn id="27" dur="1" fill="hold">
                                          <p:stCondLst>
                                            <p:cond delay="0"/>
                                          </p:stCondLst>
                                        </p:cTn>
                                        <p:tgtEl>
                                          <p:spTgt spid="8"/>
                                        </p:tgtEl>
                                        <p:attrNameLst>
                                          <p:attrName>style.visibility</p:attrName>
                                        </p:attrNameLst>
                                      </p:cBhvr>
                                      <p:to>
                                        <p:strVal val="hidden"/>
                                      </p:to>
                                    </p:set>
                                  </p:childTnLst>
                                </p:cTn>
                              </p:par>
                            </p:childTnLst>
                          </p:cTn>
                        </p:par>
                        <p:par>
                          <p:cTn id="28" fill="hold">
                            <p:stCondLst>
                              <p:cond delay="2500"/>
                            </p:stCondLst>
                            <p:childTnLst>
                              <p:par>
                                <p:cTn id="29" presetID="1"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par>
                          <p:cTn id="31" fill="hold">
                            <p:stCondLst>
                              <p:cond delay="2500"/>
                            </p:stCondLst>
                            <p:childTnLst>
                              <p:par>
                                <p:cTn id="32" presetID="1" presetClass="exit" presetSubtype="0" fill="hold" nodeType="afterEffect">
                                  <p:stCondLst>
                                    <p:cond delay="500"/>
                                  </p:stCondLst>
                                  <p:childTnLst>
                                    <p:set>
                                      <p:cBhvr>
                                        <p:cTn id="33" dur="1" fill="hold">
                                          <p:stCondLst>
                                            <p:cond delay="0"/>
                                          </p:stCondLst>
                                        </p:cTn>
                                        <p:tgtEl>
                                          <p:spTgt spid="5"/>
                                        </p:tgtEl>
                                        <p:attrNameLst>
                                          <p:attrName>style.visibility</p:attrName>
                                        </p:attrNameLst>
                                      </p:cBhvr>
                                      <p:to>
                                        <p:strVal val="hidden"/>
                                      </p:to>
                                    </p:set>
                                  </p:childTnLst>
                                </p:cTn>
                              </p:par>
                            </p:childTnLst>
                          </p:cTn>
                        </p:par>
                        <p:par>
                          <p:cTn id="34" fill="hold">
                            <p:stCondLst>
                              <p:cond delay="3000"/>
                            </p:stCondLst>
                            <p:childTnLst>
                              <p:par>
                                <p:cTn id="35" presetID="1" presetClass="entr" presetSubtype="0"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par>
                          <p:cTn id="37" fill="hold">
                            <p:stCondLst>
                              <p:cond delay="3000"/>
                            </p:stCondLst>
                            <p:childTnLst>
                              <p:par>
                                <p:cTn id="38" presetID="1" presetClass="exit" presetSubtype="0" fill="hold" nodeType="afterEffect">
                                  <p:stCondLst>
                                    <p:cond delay="500"/>
                                  </p:stCondLst>
                                  <p:childTnLst>
                                    <p:set>
                                      <p:cBhvr>
                                        <p:cTn id="39" dur="1" fill="hold">
                                          <p:stCondLst>
                                            <p:cond delay="0"/>
                                          </p:stCondLst>
                                        </p:cTn>
                                        <p:tgtEl>
                                          <p:spTgt spid="9"/>
                                        </p:tgtEl>
                                        <p:attrNameLst>
                                          <p:attrName>style.visibility</p:attrName>
                                        </p:attrNameLst>
                                      </p:cBhvr>
                                      <p:to>
                                        <p:strVal val="hidden"/>
                                      </p:to>
                                    </p:set>
                                  </p:childTnLst>
                                </p:cTn>
                              </p:par>
                            </p:childTnLst>
                          </p:cTn>
                        </p:par>
                        <p:par>
                          <p:cTn id="40" fill="hold">
                            <p:stCondLst>
                              <p:cond delay="3500"/>
                            </p:stCondLst>
                            <p:childTnLst>
                              <p:par>
                                <p:cTn id="41" presetID="1"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par>
                          <p:cTn id="43" fill="hold">
                            <p:stCondLst>
                              <p:cond delay="3500"/>
                            </p:stCondLst>
                            <p:childTnLst>
                              <p:par>
                                <p:cTn id="44" presetID="1" presetClass="exit" presetSubtype="0" fill="hold" nodeType="afterEffect">
                                  <p:stCondLst>
                                    <p:cond delay="500"/>
                                  </p:stCondLst>
                                  <p:childTnLst>
                                    <p:set>
                                      <p:cBhvr>
                                        <p:cTn id="45" dur="1" fill="hold">
                                          <p:stCondLst>
                                            <p:cond delay="0"/>
                                          </p:stCondLst>
                                        </p:cTn>
                                        <p:tgtEl>
                                          <p:spTgt spid="10"/>
                                        </p:tgtEl>
                                        <p:attrNameLst>
                                          <p:attrName>style.visibility</p:attrName>
                                        </p:attrNameLst>
                                      </p:cBhvr>
                                      <p:to>
                                        <p:strVal val="hidden"/>
                                      </p:to>
                                    </p:set>
                                  </p:childTnLst>
                                </p:cTn>
                              </p:par>
                            </p:childTnLst>
                          </p:cTn>
                        </p:par>
                        <p:par>
                          <p:cTn id="46" fill="hold">
                            <p:stCondLst>
                              <p:cond delay="4000"/>
                            </p:stCondLst>
                            <p:childTnLst>
                              <p:par>
                                <p:cTn id="47" presetID="1"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childTnLst>
                          </p:cTn>
                        </p:par>
                        <p:par>
                          <p:cTn id="49" fill="hold">
                            <p:stCondLst>
                              <p:cond delay="4000"/>
                            </p:stCondLst>
                            <p:childTnLst>
                              <p:par>
                                <p:cTn id="50" presetID="1" presetClass="exit" presetSubtype="0" fill="hold" nodeType="afterEffect">
                                  <p:stCondLst>
                                    <p:cond delay="500"/>
                                  </p:stCondLst>
                                  <p:childTnLst>
                                    <p:set>
                                      <p:cBhvr>
                                        <p:cTn id="51" dur="1" fill="hold">
                                          <p:stCondLst>
                                            <p:cond delay="0"/>
                                          </p:stCondLst>
                                        </p:cTn>
                                        <p:tgtEl>
                                          <p:spTgt spid="11"/>
                                        </p:tgtEl>
                                        <p:attrNameLst>
                                          <p:attrName>style.visibility</p:attrName>
                                        </p:attrNameLst>
                                      </p:cBhvr>
                                      <p:to>
                                        <p:strVal val="hidden"/>
                                      </p:to>
                                    </p:set>
                                  </p:childTnLst>
                                </p:cTn>
                              </p:par>
                            </p:childTnLst>
                          </p:cTn>
                        </p:par>
                        <p:par>
                          <p:cTn id="52" fill="hold">
                            <p:stCondLst>
                              <p:cond delay="4500"/>
                            </p:stCondLst>
                            <p:childTnLst>
                              <p:par>
                                <p:cTn id="53" presetID="1"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par>
                          <p:cTn id="55" fill="hold">
                            <p:stCondLst>
                              <p:cond delay="4500"/>
                            </p:stCondLst>
                            <p:childTnLst>
                              <p:par>
                                <p:cTn id="56" presetID="1" presetClass="exit" presetSubtype="0" fill="hold" nodeType="afterEffect">
                                  <p:stCondLst>
                                    <p:cond delay="500"/>
                                  </p:stCondLst>
                                  <p:childTnLst>
                                    <p:set>
                                      <p:cBhvr>
                                        <p:cTn id="57" dur="1" fill="hold">
                                          <p:stCondLst>
                                            <p:cond delay="0"/>
                                          </p:stCondLst>
                                        </p:cTn>
                                        <p:tgtEl>
                                          <p:spTgt spid="13"/>
                                        </p:tgtEl>
                                        <p:attrNameLst>
                                          <p:attrName>style.visibility</p:attrName>
                                        </p:attrNameLst>
                                      </p:cBhvr>
                                      <p:to>
                                        <p:strVal val="hidden"/>
                                      </p:to>
                                    </p:set>
                                  </p:childTnLst>
                                </p:cTn>
                              </p:par>
                            </p:childTnLst>
                          </p:cTn>
                        </p:par>
                        <p:par>
                          <p:cTn id="58" fill="hold">
                            <p:stCondLst>
                              <p:cond delay="5000"/>
                            </p:stCondLst>
                            <p:childTnLst>
                              <p:par>
                                <p:cTn id="59" presetID="1" presetClass="entr" presetSubtype="0"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par>
                          <p:cTn id="61" fill="hold">
                            <p:stCondLst>
                              <p:cond delay="5000"/>
                            </p:stCondLst>
                            <p:childTnLst>
                              <p:par>
                                <p:cTn id="62" presetID="1" presetClass="exit" presetSubtype="0" fill="hold" nodeType="afterEffect">
                                  <p:stCondLst>
                                    <p:cond delay="500"/>
                                  </p:stCondLst>
                                  <p:childTnLst>
                                    <p:set>
                                      <p:cBhvr>
                                        <p:cTn id="63" dur="1" fill="hold">
                                          <p:stCondLst>
                                            <p:cond delay="0"/>
                                          </p:stCondLst>
                                        </p:cTn>
                                        <p:tgtEl>
                                          <p:spTgt spid="14"/>
                                        </p:tgtEl>
                                        <p:attrNameLst>
                                          <p:attrName>style.visibility</p:attrName>
                                        </p:attrNameLst>
                                      </p:cBhvr>
                                      <p:to>
                                        <p:strVal val="hidden"/>
                                      </p:to>
                                    </p:set>
                                  </p:childTnLst>
                                </p:cTn>
                              </p:par>
                            </p:childTnLst>
                          </p:cTn>
                        </p:par>
                        <p:par>
                          <p:cTn id="64" fill="hold">
                            <p:stCondLst>
                              <p:cond delay="5500"/>
                            </p:stCondLst>
                            <p:childTnLst>
                              <p:par>
                                <p:cTn id="65" presetID="1" presetClass="entr" presetSubtype="0"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par>
                          <p:cTn id="67" fill="hold">
                            <p:stCondLst>
                              <p:cond delay="5500"/>
                            </p:stCondLst>
                            <p:childTnLst>
                              <p:par>
                                <p:cTn id="68" presetID="1" presetClass="exit" presetSubtype="0" fill="hold" nodeType="afterEffect">
                                  <p:stCondLst>
                                    <p:cond delay="500"/>
                                  </p:stCondLst>
                                  <p:childTnLst>
                                    <p:set>
                                      <p:cBhvr>
                                        <p:cTn id="69" dur="1" fill="hold">
                                          <p:stCondLst>
                                            <p:cond delay="0"/>
                                          </p:stCondLst>
                                        </p:cTn>
                                        <p:tgtEl>
                                          <p:spTgt spid="15"/>
                                        </p:tgtEl>
                                        <p:attrNameLst>
                                          <p:attrName>style.visibility</p:attrName>
                                        </p:attrNameLst>
                                      </p:cBhvr>
                                      <p:to>
                                        <p:strVal val="hidden"/>
                                      </p:to>
                                    </p:set>
                                  </p:childTnLst>
                                </p:cTn>
                              </p:par>
                            </p:childTnLst>
                          </p:cTn>
                        </p:par>
                        <p:par>
                          <p:cTn id="70" fill="hold">
                            <p:stCondLst>
                              <p:cond delay="6000"/>
                            </p:stCondLst>
                            <p:childTnLst>
                              <p:par>
                                <p:cTn id="71" presetID="1" presetClass="entr" presetSubtype="0" fill="hold" nodeType="afterEffect">
                                  <p:stCondLst>
                                    <p:cond delay="0"/>
                                  </p:stCondLst>
                                  <p:childTnLst>
                                    <p:set>
                                      <p:cBhvr>
                                        <p:cTn id="72" dur="1" fill="hold">
                                          <p:stCondLst>
                                            <p:cond delay="0"/>
                                          </p:stCondLst>
                                        </p:cTn>
                                        <p:tgtEl>
                                          <p:spTgt spid="16"/>
                                        </p:tgtEl>
                                        <p:attrNameLst>
                                          <p:attrName>style.visibility</p:attrName>
                                        </p:attrNameLst>
                                      </p:cBhvr>
                                      <p:to>
                                        <p:strVal val="visible"/>
                                      </p:to>
                                    </p:set>
                                  </p:childTnLst>
                                </p:cTn>
                              </p:par>
                            </p:childTnLst>
                          </p:cTn>
                        </p:par>
                        <p:par>
                          <p:cTn id="73" fill="hold">
                            <p:stCondLst>
                              <p:cond delay="6000"/>
                            </p:stCondLst>
                            <p:childTnLst>
                              <p:par>
                                <p:cTn id="74" presetID="1" presetClass="exit" presetSubtype="0" fill="hold" nodeType="afterEffect">
                                  <p:stCondLst>
                                    <p:cond delay="500"/>
                                  </p:stCondLst>
                                  <p:childTnLst>
                                    <p:set>
                                      <p:cBhvr>
                                        <p:cTn id="75"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Video</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3581400"/>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Video is by far the most engaging of all the five building blocks. This is because often times when people watch a video they become invested in what is happening and may also attach a memory to the video. </a:t>
            </a:r>
          </a:p>
          <a:p>
            <a:r>
              <a:rPr lang="en-US" sz="2400" dirty="0" smtClean="0">
                <a:ln>
                  <a:solidFill>
                    <a:schemeClr val="tx1"/>
                  </a:solidFill>
                </a:ln>
                <a:solidFill>
                  <a:schemeClr val="bg1">
                    <a:lumMod val="85000"/>
                  </a:schemeClr>
                </a:solidFill>
                <a:latin typeface="Maiandra GD" panose="020E0502030308020204" pitchFamily="34" charset="0"/>
              </a:rPr>
              <a:t>Nowadays we cannot escape video. Our laptops and cell phones both have cameras on them making it possible for us to make videos </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9946" y="3985526"/>
            <a:ext cx="3994245" cy="2662830"/>
          </a:xfrm>
          <a:prstGeom prst="rect">
            <a:avLst/>
          </a:prstGeom>
        </p:spPr>
      </p:pic>
      <p:sp>
        <p:nvSpPr>
          <p:cNvPr id="7" name="Action Button: Home 6">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rved Right Arrow 7">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urved Left Arrow 8">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597256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Video (cont.)</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3581400"/>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Video also suffers a challenge due to the fact that it requires a big amount of data to render video smoothly. You need to maintain the highest clarity with the lowest data rate as possible. To accomplish this one would have to render the video in different formats to see which is the best.</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6146" name="Picture 2" descr="Windows Live Movie Mak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2425" y="3268743"/>
            <a:ext cx="6518180" cy="3482814"/>
          </a:xfrm>
          <a:prstGeom prst="rect">
            <a:avLst/>
          </a:prstGeom>
          <a:noFill/>
          <a:extLst>
            <a:ext uri="{909E8E84-426E-40DD-AFC4-6F175D3DCCD1}">
              <a14:hiddenFill xmlns:a14="http://schemas.microsoft.com/office/drawing/2010/main">
                <a:solidFill>
                  <a:srgbClr val="FFFFFF"/>
                </a:solidFill>
              </a14:hiddenFill>
            </a:ext>
          </a:extLst>
        </p:spPr>
      </p:pic>
      <p:sp>
        <p:nvSpPr>
          <p:cNvPr id="6" name="Action Button: Home 5">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rved Right Arrow 6">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Left Arrow 7">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7937019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Hardware Needed</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4769893" cy="4972050"/>
          </a:xfrm>
        </p:spPr>
        <p:txBody>
          <a:bodyPr>
            <a:normAutofit lnSpcReduction="10000"/>
          </a:bodyPr>
          <a:lstStyle/>
          <a:p>
            <a:r>
              <a:rPr lang="en-US" sz="2400" dirty="0" smtClean="0">
                <a:ln>
                  <a:solidFill>
                    <a:schemeClr val="tx1"/>
                  </a:solidFill>
                </a:ln>
                <a:solidFill>
                  <a:schemeClr val="bg1">
                    <a:lumMod val="85000"/>
                  </a:schemeClr>
                </a:solidFill>
                <a:latin typeface="Maiandra GD" panose="020E0502030308020204" pitchFamily="34" charset="0"/>
              </a:rPr>
              <a:t>There are two significant platforms for creating multimedia projects: Apple Macintosh OS and Microsoft Windows OS.</a:t>
            </a:r>
          </a:p>
          <a:p>
            <a:r>
              <a:rPr lang="en-US" sz="2400" dirty="0" smtClean="0">
                <a:ln>
                  <a:solidFill>
                    <a:schemeClr val="tx1"/>
                  </a:solidFill>
                </a:ln>
                <a:solidFill>
                  <a:schemeClr val="bg1">
                    <a:lumMod val="85000"/>
                  </a:schemeClr>
                </a:solidFill>
                <a:latin typeface="Maiandra GD" panose="020E0502030308020204" pitchFamily="34" charset="0"/>
              </a:rPr>
              <a:t>Many software tools readily convert multimedia projects from Macintosh to Windows through known file formats or even binary compatible files.</a:t>
            </a:r>
          </a:p>
          <a:p>
            <a:r>
              <a:rPr lang="en-US" sz="2400" dirty="0" smtClean="0">
                <a:ln>
                  <a:solidFill>
                    <a:schemeClr val="tx1"/>
                  </a:solidFill>
                </a:ln>
                <a:solidFill>
                  <a:schemeClr val="bg1">
                    <a:lumMod val="85000"/>
                  </a:schemeClr>
                </a:solidFill>
                <a:latin typeface="Maiandra GD" panose="020E0502030308020204" pitchFamily="34" charset="0"/>
              </a:rPr>
              <a:t>Microsoft is also primarily a software company, while Apple is a hardware manufacturing company.</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6827" y="4101146"/>
            <a:ext cx="3103709" cy="242348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2813" y="1277382"/>
            <a:ext cx="3271735" cy="4627086"/>
          </a:xfrm>
          <a:prstGeom prst="rect">
            <a:avLst/>
          </a:prstGeom>
        </p:spPr>
      </p:pic>
      <p:sp>
        <p:nvSpPr>
          <p:cNvPr id="7" name="Action Button: Home 6">
            <a:hlinkClick r:id="rId4"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rved Right Arrow 7">
            <a:hlinkClick r:id="rId5"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urved Left Arrow 8">
            <a:hlinkClick r:id="rId6"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610870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Software Needed</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4426140"/>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Based on the software you have will determine what you will be able to do in terms of a multimedia project.</a:t>
            </a:r>
          </a:p>
          <a:p>
            <a:r>
              <a:rPr lang="en-US" sz="2400" dirty="0" smtClean="0">
                <a:ln>
                  <a:solidFill>
                    <a:schemeClr val="tx1"/>
                  </a:solidFill>
                </a:ln>
                <a:solidFill>
                  <a:schemeClr val="bg1">
                    <a:lumMod val="85000"/>
                  </a:schemeClr>
                </a:solidFill>
                <a:latin typeface="Maiandra GD" panose="020E0502030308020204" pitchFamily="34" charset="0"/>
              </a:rPr>
              <a:t>The software on both Macintosh and Windows are able to do image processing and editing, drawing and illustration, 3-D and computer-aided design, OCR and text editing, sound recording and editing, video and moviemaking, and various other tasks you may find convenient.</a:t>
            </a:r>
          </a:p>
          <a:p>
            <a:r>
              <a:rPr lang="en-US" sz="2400" dirty="0" smtClean="0">
                <a:ln>
                  <a:solidFill>
                    <a:schemeClr val="tx1"/>
                  </a:solidFill>
                </a:ln>
                <a:solidFill>
                  <a:schemeClr val="bg1">
                    <a:lumMod val="85000"/>
                  </a:schemeClr>
                </a:solidFill>
                <a:latin typeface="Maiandra GD" panose="020E0502030308020204" pitchFamily="34" charset="0"/>
              </a:rPr>
              <a:t>Some programs that can do video and moviemaking are: Windows Movie Maker, iMovie, Final Cut Pro, Adobe Premier Pro, and Sony Vegas Pro</a:t>
            </a:r>
            <a:endParaRPr lang="en-US" sz="2400" dirty="0">
              <a:ln>
                <a:solidFill>
                  <a:schemeClr val="tx1"/>
                </a:solidFill>
              </a:ln>
              <a:solidFill>
                <a:schemeClr val="bg1">
                  <a:lumMod val="85000"/>
                </a:schemeClr>
              </a:solidFill>
              <a:latin typeface="Maiandra GD" panose="020E0502030308020204" pitchFamily="34" charset="0"/>
            </a:endParaRPr>
          </a:p>
        </p:txBody>
      </p:sp>
      <p:sp>
        <p:nvSpPr>
          <p:cNvPr id="5" name="Action Button: Home 4">
            <a:hlinkClick r:id="rId2"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Right Arrow 5">
            <a:hlinkClick r:id="rId3"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urved Left Arrow 6">
            <a:hlinkClick r:id="rId4"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533709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Copyright©</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49"/>
            <a:ext cx="9601200" cy="5053937"/>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The Copyright </a:t>
            </a:r>
            <a:r>
              <a:rPr lang="en-US" sz="2400" dirty="0">
                <a:ln>
                  <a:solidFill>
                    <a:schemeClr val="tx1"/>
                  </a:solidFill>
                </a:ln>
                <a:solidFill>
                  <a:schemeClr val="bg1">
                    <a:lumMod val="85000"/>
                  </a:schemeClr>
                </a:solidFill>
                <a:latin typeface="Maiandra GD" panose="020E0502030308020204" pitchFamily="34" charset="0"/>
              </a:rPr>
              <a:t>A</a:t>
            </a:r>
            <a:r>
              <a:rPr lang="en-US" sz="2400" dirty="0" smtClean="0">
                <a:ln>
                  <a:solidFill>
                    <a:schemeClr val="tx1"/>
                  </a:solidFill>
                </a:ln>
                <a:solidFill>
                  <a:schemeClr val="bg1">
                    <a:lumMod val="85000"/>
                  </a:schemeClr>
                </a:solidFill>
                <a:latin typeface="Maiandra GD" panose="020E0502030308020204" pitchFamily="34" charset="0"/>
              </a:rPr>
              <a:t>ct of 1976 protects the legal rights of the creator of an original work. This means you must get permission from the creator in order to use it. If you do not get permission you may get sued for copyright infringement.</a:t>
            </a:r>
          </a:p>
          <a:p>
            <a:r>
              <a:rPr lang="en-US" sz="2400" dirty="0" smtClean="0">
                <a:ln>
                  <a:solidFill>
                    <a:schemeClr val="tx1"/>
                  </a:solidFill>
                </a:ln>
                <a:solidFill>
                  <a:schemeClr val="bg1">
                    <a:lumMod val="85000"/>
                  </a:schemeClr>
                </a:solidFill>
                <a:latin typeface="Maiandra GD" panose="020E0502030308020204" pitchFamily="34" charset="0"/>
              </a:rPr>
              <a:t>Nowadays, people do not need to register their work. This is because as soon as they are presented in a fixed form they are under copyright laws. Due to this, works do not need a properly formatted statement of copyright ownership anymore. So, one should always assume whatever you want to use is protected by copyright laws.</a:t>
            </a:r>
          </a:p>
          <a:p>
            <a:endParaRPr lang="en-US" sz="2400" dirty="0">
              <a:ln>
                <a:solidFill>
                  <a:schemeClr val="tx1"/>
                </a:solidFill>
              </a:ln>
              <a:solidFill>
                <a:schemeClr val="bg1">
                  <a:lumMod val="85000"/>
                </a:schemeClr>
              </a:solidFill>
              <a:latin typeface="Maiandra GD" panose="020E0502030308020204"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76205" y="302296"/>
            <a:ext cx="1264298" cy="1264298"/>
          </a:xfrm>
          <a:prstGeom prst="rect">
            <a:avLst/>
          </a:prstGeom>
        </p:spPr>
      </p:pic>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20379" y="302296"/>
            <a:ext cx="1264298" cy="1264298"/>
          </a:xfrm>
          <a:prstGeom prst="rect">
            <a:avLst/>
          </a:prstGeom>
        </p:spPr>
      </p:pic>
      <p:sp>
        <p:nvSpPr>
          <p:cNvPr id="7" name="Action Button: Home 6">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rved Right Arrow 7">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urved Left Arrow 8">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271383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Citations</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5231357"/>
          </a:xfrm>
        </p:spPr>
        <p:txBody>
          <a:bodyPr>
            <a:normAutofit/>
          </a:bodyPr>
          <a:lstStyle/>
          <a:p>
            <a:r>
              <a:rPr lang="en-US" sz="1600" dirty="0">
                <a:latin typeface="Maiandra GD" panose="020E0502030308020204" pitchFamily="34" charset="0"/>
                <a:hlinkClick r:id="rId2"/>
              </a:rPr>
              <a:t>http://freemusicarchive.org/music/Monk_Turner__</a:t>
            </a:r>
            <a:r>
              <a:rPr lang="en-US" sz="1600" dirty="0" smtClean="0">
                <a:latin typeface="Maiandra GD" panose="020E0502030308020204" pitchFamily="34" charset="0"/>
                <a:hlinkClick r:id="rId2"/>
              </a:rPr>
              <a:t>Fascinoma/The_New_Birthday_Song_Contest/Its_Your_Birthday_Instrumental</a:t>
            </a:r>
            <a:endParaRPr lang="en-US" sz="1600" dirty="0" smtClean="0">
              <a:latin typeface="Maiandra GD" panose="020E0502030308020204" pitchFamily="34" charset="0"/>
            </a:endParaRPr>
          </a:p>
          <a:p>
            <a:r>
              <a:rPr lang="en-US" sz="1600" dirty="0">
                <a:latin typeface="Maiandra GD" panose="020E0502030308020204" pitchFamily="34" charset="0"/>
                <a:hlinkClick r:id="rId3"/>
              </a:rPr>
              <a:t>https://</a:t>
            </a:r>
            <a:r>
              <a:rPr lang="en-US" sz="1600" dirty="0" smtClean="0">
                <a:latin typeface="Maiandra GD" panose="020E0502030308020204" pitchFamily="34" charset="0"/>
                <a:hlinkClick r:id="rId3"/>
              </a:rPr>
              <a:t>openclipart.org/detail/165992/volume-level-3</a:t>
            </a:r>
            <a:endParaRPr lang="en-US" sz="1600" dirty="0" smtClean="0">
              <a:latin typeface="Maiandra GD" panose="020E0502030308020204" pitchFamily="34" charset="0"/>
            </a:endParaRPr>
          </a:p>
          <a:p>
            <a:r>
              <a:rPr lang="en-US" sz="1600" dirty="0">
                <a:latin typeface="Maiandra GD" panose="020E0502030308020204" pitchFamily="34" charset="0"/>
                <a:hlinkClick r:id="rId4"/>
              </a:rPr>
              <a:t>https://</a:t>
            </a:r>
            <a:r>
              <a:rPr lang="en-US" sz="1600" dirty="0" smtClean="0">
                <a:latin typeface="Maiandra GD" panose="020E0502030308020204" pitchFamily="34" charset="0"/>
                <a:hlinkClick r:id="rId4"/>
              </a:rPr>
              <a:t>snappygoat.com/o/a8da01e108b93b72c507e9b0272d45ebc50a3bc5/abc_blocks.png</a:t>
            </a:r>
            <a:endParaRPr lang="en-US" sz="1600" dirty="0" smtClean="0">
              <a:latin typeface="Maiandra GD" panose="020E0502030308020204" pitchFamily="34" charset="0"/>
            </a:endParaRPr>
          </a:p>
          <a:p>
            <a:r>
              <a:rPr lang="en-US" sz="1600" dirty="0">
                <a:latin typeface="Maiandra GD" panose="020E0502030308020204" pitchFamily="34" charset="0"/>
                <a:hlinkClick r:id="rId5"/>
              </a:rPr>
              <a:t>https://snappygoat.com/o/506524c98d3aaf5450fb3693abe8edb48c0c74d3/Orc%20-%</a:t>
            </a:r>
            <a:r>
              <a:rPr lang="en-US" sz="1600" dirty="0" smtClean="0">
                <a:latin typeface="Maiandra GD" panose="020E0502030308020204" pitchFamily="34" charset="0"/>
                <a:hlinkClick r:id="rId5"/>
              </a:rPr>
              <a:t>20Raster%20vs%20Vector%20comparison.png</a:t>
            </a:r>
            <a:endParaRPr lang="en-US" sz="1600" dirty="0" smtClean="0">
              <a:latin typeface="Maiandra GD" panose="020E0502030308020204" pitchFamily="34" charset="0"/>
            </a:endParaRPr>
          </a:p>
          <a:p>
            <a:r>
              <a:rPr lang="en-US" sz="1600" dirty="0">
                <a:latin typeface="Maiandra GD" panose="020E0502030308020204" pitchFamily="34" charset="0"/>
                <a:hlinkClick r:id="rId6"/>
              </a:rPr>
              <a:t>https://</a:t>
            </a:r>
            <a:r>
              <a:rPr lang="en-US" sz="1600" dirty="0" smtClean="0">
                <a:latin typeface="Maiandra GD" panose="020E0502030308020204" pitchFamily="34" charset="0"/>
                <a:hlinkClick r:id="rId6"/>
              </a:rPr>
              <a:t>openclipart.org/detail/222000/crayons</a:t>
            </a:r>
            <a:endParaRPr lang="en-US" sz="1600" dirty="0" smtClean="0">
              <a:latin typeface="Maiandra GD" panose="020E0502030308020204" pitchFamily="34" charset="0"/>
            </a:endParaRPr>
          </a:p>
          <a:p>
            <a:r>
              <a:rPr lang="en-US" sz="1600" dirty="0">
                <a:latin typeface="Maiandra GD" panose="020E0502030308020204" pitchFamily="34" charset="0"/>
                <a:hlinkClick r:id="rId7"/>
              </a:rPr>
              <a:t>http://</a:t>
            </a:r>
            <a:r>
              <a:rPr lang="en-US" sz="1600" dirty="0" smtClean="0">
                <a:latin typeface="Maiandra GD" panose="020E0502030308020204" pitchFamily="34" charset="0"/>
                <a:hlinkClick r:id="rId7"/>
              </a:rPr>
              <a:t>www.bensound.com/royalty-free-music/track/ofelias-dream</a:t>
            </a:r>
            <a:endParaRPr lang="en-US" sz="1600" dirty="0" smtClean="0">
              <a:latin typeface="Maiandra GD" panose="020E0502030308020204" pitchFamily="34" charset="0"/>
            </a:endParaRPr>
          </a:p>
          <a:p>
            <a:r>
              <a:rPr lang="en-US" sz="1600" dirty="0">
                <a:latin typeface="Maiandra GD" panose="020E0502030308020204" pitchFamily="34" charset="0"/>
                <a:hlinkClick r:id="rId8"/>
              </a:rPr>
              <a:t>https://</a:t>
            </a:r>
            <a:r>
              <a:rPr lang="en-US" sz="1600" dirty="0" smtClean="0">
                <a:latin typeface="Maiandra GD" panose="020E0502030308020204" pitchFamily="34" charset="0"/>
                <a:hlinkClick r:id="rId8"/>
              </a:rPr>
              <a:t>openclipart.org/detail/212168/mimetype-audio</a:t>
            </a:r>
            <a:endParaRPr lang="en-US" sz="1600" dirty="0" smtClean="0">
              <a:latin typeface="Maiandra GD" panose="020E0502030308020204" pitchFamily="34" charset="0"/>
            </a:endParaRPr>
          </a:p>
          <a:p>
            <a:r>
              <a:rPr lang="en-US" sz="1600" dirty="0">
                <a:latin typeface="Maiandra GD" panose="020E0502030308020204" pitchFamily="34" charset="0"/>
                <a:hlinkClick r:id="rId9"/>
              </a:rPr>
              <a:t>https://</a:t>
            </a:r>
            <a:r>
              <a:rPr lang="en-US" sz="1600" dirty="0" smtClean="0">
                <a:latin typeface="Maiandra GD" panose="020E0502030308020204" pitchFamily="34" charset="0"/>
                <a:hlinkClick r:id="rId9"/>
              </a:rPr>
              <a:t>snappygoat.com/o/a60923ab7d892dd158c4ccbcf7bd351b80b50a47/phone-cell-phone-camera-mobile-918928.jpg</a:t>
            </a:r>
            <a:endParaRPr lang="en-US" sz="1600" dirty="0">
              <a:latin typeface="Maiandra GD" panose="020E0502030308020204" pitchFamily="34" charset="0"/>
            </a:endParaRPr>
          </a:p>
          <a:p>
            <a:r>
              <a:rPr lang="en-US" sz="1600" dirty="0">
                <a:latin typeface="Maiandra GD" panose="020E0502030308020204" pitchFamily="34" charset="0"/>
                <a:hlinkClick r:id="rId10"/>
              </a:rPr>
              <a:t>https://</a:t>
            </a:r>
            <a:r>
              <a:rPr lang="en-US" sz="1600" dirty="0" smtClean="0">
                <a:latin typeface="Maiandra GD" panose="020E0502030308020204" pitchFamily="34" charset="0"/>
                <a:hlinkClick r:id="rId10"/>
              </a:rPr>
              <a:t>en.wikipedia.org/wiki/Windows_Movie_Maker</a:t>
            </a:r>
            <a:endParaRPr lang="en-US" sz="1600" dirty="0" smtClean="0">
              <a:latin typeface="Maiandra GD" panose="020E0502030308020204" pitchFamily="34" charset="0"/>
            </a:endParaRPr>
          </a:p>
          <a:p>
            <a:r>
              <a:rPr lang="en-US" sz="1600" dirty="0">
                <a:latin typeface="Maiandra GD" panose="020E0502030308020204" pitchFamily="34" charset="0"/>
                <a:hlinkClick r:id="rId11"/>
              </a:rPr>
              <a:t>https://</a:t>
            </a:r>
            <a:r>
              <a:rPr lang="en-US" sz="1600" dirty="0" smtClean="0">
                <a:latin typeface="Maiandra GD" panose="020E0502030308020204" pitchFamily="34" charset="0"/>
                <a:hlinkClick r:id="rId11"/>
              </a:rPr>
              <a:t>openclipart.org/detail/252305/windows-colors</a:t>
            </a:r>
            <a:endParaRPr lang="en-US" sz="1600" dirty="0" smtClean="0">
              <a:latin typeface="Maiandra GD" panose="020E0502030308020204" pitchFamily="34" charset="0"/>
            </a:endParaRPr>
          </a:p>
          <a:p>
            <a:r>
              <a:rPr lang="en-US" sz="1600" dirty="0">
                <a:latin typeface="Maiandra GD" panose="020E0502030308020204" pitchFamily="34" charset="0"/>
                <a:hlinkClick r:id="rId12"/>
              </a:rPr>
              <a:t>https://</a:t>
            </a:r>
            <a:r>
              <a:rPr lang="en-US" sz="1600" dirty="0" smtClean="0">
                <a:latin typeface="Maiandra GD" panose="020E0502030308020204" pitchFamily="34" charset="0"/>
                <a:hlinkClick r:id="rId12"/>
              </a:rPr>
              <a:t>openclipart.org/detail/23392/macbook</a:t>
            </a:r>
            <a:endParaRPr lang="en-US" sz="1600" dirty="0" smtClean="0">
              <a:latin typeface="Maiandra GD" panose="020E0502030308020204" pitchFamily="34" charset="0"/>
            </a:endParaRPr>
          </a:p>
          <a:p>
            <a:endParaRPr lang="en-US" sz="1600" dirty="0" smtClean="0">
              <a:latin typeface="Maiandra GD" panose="020E0502030308020204" pitchFamily="34" charset="0"/>
            </a:endParaRPr>
          </a:p>
          <a:p>
            <a:endParaRPr lang="en-US" sz="1600" dirty="0" smtClean="0">
              <a:latin typeface="Maiandra GD" panose="020E0502030308020204" pitchFamily="34" charset="0"/>
            </a:endParaRPr>
          </a:p>
          <a:p>
            <a:endParaRPr lang="en-US" sz="1600" dirty="0" smtClean="0">
              <a:latin typeface="Maiandra GD" panose="020E0502030308020204" pitchFamily="34" charset="0"/>
            </a:endParaRPr>
          </a:p>
          <a:p>
            <a:endParaRPr lang="en-US" sz="1600" dirty="0" smtClean="0">
              <a:latin typeface="Maiandra GD" panose="020E0502030308020204" pitchFamily="34" charset="0"/>
            </a:endParaRPr>
          </a:p>
          <a:p>
            <a:endParaRPr lang="en-US" sz="1600" dirty="0" smtClean="0">
              <a:latin typeface="Maiandra GD" panose="020E0502030308020204" pitchFamily="34" charset="0"/>
            </a:endParaRPr>
          </a:p>
          <a:p>
            <a:endParaRPr lang="en-US" dirty="0">
              <a:latin typeface="Maiandra GD" panose="020E0502030308020204" pitchFamily="34" charset="0"/>
            </a:endParaRPr>
          </a:p>
        </p:txBody>
      </p:sp>
      <p:sp>
        <p:nvSpPr>
          <p:cNvPr id="5" name="Curved Left Arrow 4">
            <a:hlinkClick r:id="rId13"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Action Button: Home 5">
            <a:hlinkClick r:id="rId14"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59530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162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900" dirty="0" smtClean="0">
                <a:ln>
                  <a:solidFill>
                    <a:schemeClr val="tx1"/>
                  </a:solidFill>
                </a:ln>
                <a:solidFill>
                  <a:schemeClr val="bg1">
                    <a:lumMod val="85000"/>
                  </a:schemeClr>
                </a:solidFill>
                <a:latin typeface="Maiandra GD" panose="020E0502030308020204" pitchFamily="34" charset="0"/>
              </a:rPr>
              <a:t>The Five Building Blocks of Multimedia</a:t>
            </a:r>
            <a:r>
              <a:rPr lang="en-US" sz="8000" dirty="0" smtClean="0">
                <a:ln>
                  <a:solidFill>
                    <a:schemeClr val="tx1"/>
                  </a:solidFill>
                </a:ln>
                <a:solidFill>
                  <a:schemeClr val="bg1">
                    <a:lumMod val="85000"/>
                  </a:schemeClr>
                </a:solidFill>
                <a:latin typeface="Juice ITC" panose="04040403040A02020202" pitchFamily="82" charset="0"/>
              </a:rPr>
              <a:t/>
            </a:r>
            <a:br>
              <a:rPr lang="en-US" sz="8000" dirty="0" smtClean="0">
                <a:ln>
                  <a:solidFill>
                    <a:schemeClr val="tx1"/>
                  </a:solidFill>
                </a:ln>
                <a:solidFill>
                  <a:schemeClr val="bg1">
                    <a:lumMod val="85000"/>
                  </a:schemeClr>
                </a:solidFill>
                <a:latin typeface="Juice ITC" panose="04040403040A02020202" pitchFamily="82" charset="0"/>
              </a:rPr>
            </a:br>
            <a:endParaRPr lang="en-US" sz="8000" dirty="0">
              <a:ln>
                <a:solidFill>
                  <a:schemeClr val="tx1"/>
                </a:solidFill>
              </a:ln>
              <a:solidFill>
                <a:schemeClr val="bg1">
                  <a:lumMod val="85000"/>
                </a:schemeClr>
              </a:solidFill>
              <a:latin typeface="Juice ITC" panose="04040403040A02020202" pitchFamily="82" charset="0"/>
            </a:endParaRPr>
          </a:p>
        </p:txBody>
      </p:sp>
      <p:sp>
        <p:nvSpPr>
          <p:cNvPr id="3" name="Content Placeholder 2"/>
          <p:cNvSpPr>
            <a:spLocks noGrp="1"/>
          </p:cNvSpPr>
          <p:nvPr>
            <p:ph idx="1"/>
          </p:nvPr>
        </p:nvSpPr>
        <p:spPr>
          <a:ln>
            <a:noFill/>
          </a:ln>
        </p:spPr>
        <p:txBody>
          <a:bodyPr>
            <a:normAutofit/>
          </a:bodyPr>
          <a:lstStyle/>
          <a:p>
            <a:r>
              <a:rPr lang="en-US" sz="2400" dirty="0">
                <a:ln>
                  <a:solidFill>
                    <a:schemeClr val="tx1"/>
                  </a:solidFill>
                </a:ln>
                <a:solidFill>
                  <a:schemeClr val="bg1">
                    <a:lumMod val="85000"/>
                  </a:schemeClr>
                </a:solidFill>
                <a:latin typeface="Maiandra GD" panose="020E0502030308020204" pitchFamily="34" charset="0"/>
                <a:hlinkClick r:id="rId2" action="ppaction://hlinksldjump"/>
              </a:rPr>
              <a:t>Text</a:t>
            </a:r>
            <a:endParaRPr lang="en-US" sz="2400" dirty="0">
              <a:ln>
                <a:solidFill>
                  <a:schemeClr val="tx1"/>
                </a:solidFill>
              </a:ln>
              <a:solidFill>
                <a:schemeClr val="bg1">
                  <a:lumMod val="85000"/>
                </a:schemeClr>
              </a:solidFill>
              <a:latin typeface="Maiandra GD" panose="020E0502030308020204" pitchFamily="34" charset="0"/>
            </a:endParaRPr>
          </a:p>
          <a:p>
            <a:r>
              <a:rPr lang="en-US" sz="2400" dirty="0">
                <a:ln>
                  <a:solidFill>
                    <a:schemeClr val="tx1"/>
                  </a:solidFill>
                </a:ln>
                <a:solidFill>
                  <a:schemeClr val="bg1">
                    <a:lumMod val="85000"/>
                  </a:schemeClr>
                </a:solidFill>
                <a:latin typeface="Maiandra GD" panose="020E0502030308020204" pitchFamily="34" charset="0"/>
                <a:hlinkClick r:id="rId3" action="ppaction://hlinksldjump"/>
              </a:rPr>
              <a:t>Images</a:t>
            </a:r>
            <a:endParaRPr lang="en-US" sz="2400" dirty="0">
              <a:ln>
                <a:solidFill>
                  <a:schemeClr val="tx1"/>
                </a:solidFill>
              </a:ln>
              <a:solidFill>
                <a:schemeClr val="bg1">
                  <a:lumMod val="85000"/>
                </a:schemeClr>
              </a:solidFill>
              <a:latin typeface="Maiandra GD" panose="020E0502030308020204" pitchFamily="34" charset="0"/>
            </a:endParaRPr>
          </a:p>
          <a:p>
            <a:r>
              <a:rPr lang="en-US" sz="2400" dirty="0">
                <a:ln>
                  <a:solidFill>
                    <a:schemeClr val="tx1"/>
                  </a:solidFill>
                </a:ln>
                <a:solidFill>
                  <a:schemeClr val="bg1">
                    <a:lumMod val="85000"/>
                  </a:schemeClr>
                </a:solidFill>
                <a:latin typeface="Maiandra GD" panose="020E0502030308020204" pitchFamily="34" charset="0"/>
                <a:hlinkClick r:id="rId4" action="ppaction://hlinksldjump"/>
              </a:rPr>
              <a:t>Sound</a:t>
            </a:r>
            <a:endParaRPr lang="en-US" sz="2400" dirty="0">
              <a:ln>
                <a:solidFill>
                  <a:schemeClr val="tx1"/>
                </a:solidFill>
              </a:ln>
              <a:solidFill>
                <a:schemeClr val="bg1">
                  <a:lumMod val="85000"/>
                </a:schemeClr>
              </a:solidFill>
              <a:latin typeface="Maiandra GD" panose="020E0502030308020204" pitchFamily="34" charset="0"/>
            </a:endParaRPr>
          </a:p>
          <a:p>
            <a:r>
              <a:rPr lang="en-US" sz="2400" dirty="0" smtClean="0">
                <a:ln>
                  <a:solidFill>
                    <a:schemeClr val="tx1"/>
                  </a:solidFill>
                </a:ln>
                <a:solidFill>
                  <a:schemeClr val="bg1">
                    <a:lumMod val="85000"/>
                  </a:schemeClr>
                </a:solidFill>
                <a:latin typeface="Maiandra GD" panose="020E0502030308020204" pitchFamily="34" charset="0"/>
                <a:hlinkClick r:id="rId5" action="ppaction://hlinksldjump"/>
              </a:rPr>
              <a:t>Animation</a:t>
            </a:r>
            <a:endParaRPr lang="en-US" sz="2400" dirty="0" smtClean="0">
              <a:ln>
                <a:solidFill>
                  <a:schemeClr val="tx1"/>
                </a:solidFill>
              </a:ln>
              <a:solidFill>
                <a:schemeClr val="bg1">
                  <a:lumMod val="85000"/>
                </a:schemeClr>
              </a:solidFill>
              <a:latin typeface="Maiandra GD" panose="020E0502030308020204" pitchFamily="34" charset="0"/>
            </a:endParaRPr>
          </a:p>
          <a:p>
            <a:r>
              <a:rPr lang="en-US" sz="2400" dirty="0" smtClean="0">
                <a:ln>
                  <a:solidFill>
                    <a:schemeClr val="tx1"/>
                  </a:solidFill>
                </a:ln>
                <a:solidFill>
                  <a:schemeClr val="bg1">
                    <a:lumMod val="85000"/>
                  </a:schemeClr>
                </a:solidFill>
                <a:latin typeface="Maiandra GD" panose="020E0502030308020204" pitchFamily="34" charset="0"/>
                <a:hlinkClick r:id="rId6" action="ppaction://hlinksldjump"/>
              </a:rPr>
              <a:t>Video</a:t>
            </a:r>
            <a:endParaRPr lang="en-US" sz="2400" dirty="0" smtClean="0">
              <a:ln>
                <a:solidFill>
                  <a:schemeClr val="tx1"/>
                </a:solidFill>
              </a:ln>
              <a:solidFill>
                <a:schemeClr val="bg1">
                  <a:lumMod val="85000"/>
                </a:schemeClr>
              </a:solidFill>
              <a:latin typeface="Maiandra GD" panose="020E0502030308020204" pitchFamily="34" charset="0"/>
            </a:endParaRPr>
          </a:p>
        </p:txBody>
      </p:sp>
      <p:sp>
        <p:nvSpPr>
          <p:cNvPr id="6" name="Curved Right Arrow 5">
            <a:hlinkClick r:id="rId7"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urved Left Arrow 6">
            <a:hlinkClick r:id="rId8"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7218717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2">
                <a:lumMod val="67000"/>
              </a:schemeClr>
            </a:gs>
            <a:gs pos="48000">
              <a:schemeClr val="accent2">
                <a:lumMod val="97000"/>
                <a:lumOff val="3000"/>
              </a:schemeClr>
            </a:gs>
            <a:gs pos="100000">
              <a:schemeClr val="accent2">
                <a:lumMod val="60000"/>
                <a:lumOff val="4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What Exactly is Multimedia and Where can it be Found?</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p:txBody>
          <a:bodyPr>
            <a:noAutofit/>
          </a:bodyPr>
          <a:lstStyle/>
          <a:p>
            <a:r>
              <a:rPr lang="en-US" sz="2400" dirty="0" smtClean="0">
                <a:ln>
                  <a:solidFill>
                    <a:schemeClr val="tx1"/>
                  </a:solidFill>
                </a:ln>
                <a:solidFill>
                  <a:schemeClr val="bg1">
                    <a:lumMod val="85000"/>
                  </a:schemeClr>
                </a:solidFill>
                <a:latin typeface="Maiandra GD" panose="020E0502030308020204" pitchFamily="34" charset="0"/>
              </a:rPr>
              <a:t>Multimedia can be a mix of text, images, animation, sound, and video that is used to create visual presentations that are often times used to stimulate the minds of others.</a:t>
            </a:r>
          </a:p>
          <a:p>
            <a:r>
              <a:rPr lang="en-US" sz="2400" dirty="0" smtClean="0">
                <a:ln>
                  <a:solidFill>
                    <a:schemeClr val="tx1"/>
                  </a:solidFill>
                </a:ln>
                <a:solidFill>
                  <a:schemeClr val="bg1">
                    <a:lumMod val="85000"/>
                  </a:schemeClr>
                </a:solidFill>
                <a:latin typeface="Maiandra GD" panose="020E0502030308020204" pitchFamily="34" charset="0"/>
              </a:rPr>
              <a:t>Multimedia can also be interactive. This is possible when you allow the viewer of the project to control the elements that he/she may see. And, if there is a structure of connected elements in which the viewer can navigate then it becomes hypermedia.</a:t>
            </a:r>
          </a:p>
          <a:p>
            <a:r>
              <a:rPr lang="en-US" sz="2400" dirty="0" smtClean="0">
                <a:ln>
                  <a:solidFill>
                    <a:schemeClr val="tx1"/>
                  </a:solidFill>
                </a:ln>
                <a:solidFill>
                  <a:schemeClr val="bg1">
                    <a:lumMod val="85000"/>
                  </a:schemeClr>
                </a:solidFill>
                <a:latin typeface="Maiandra GD" panose="020E0502030308020204" pitchFamily="34" charset="0"/>
              </a:rPr>
              <a:t>Multimedia can be found in many places. Businesses, schools, and at home are just a few places where one may be able to find multimedia.</a:t>
            </a:r>
          </a:p>
        </p:txBody>
      </p:sp>
      <p:sp>
        <p:nvSpPr>
          <p:cNvPr id="5" name="Action Button: Home 4">
            <a:hlinkClick r:id="rId2"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Right Arrow 5">
            <a:hlinkClick r:id="rId3"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urved Left Arrow 6">
            <a:hlinkClick r:id="rId2"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239232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ln>
                  <a:solidFill>
                    <a:schemeClr val="tx1"/>
                  </a:solidFill>
                </a:ln>
                <a:solidFill>
                  <a:schemeClr val="bg1">
                    <a:lumMod val="85000"/>
                  </a:schemeClr>
                </a:solidFill>
                <a:latin typeface="Maiandra GD" panose="020E0502030308020204" pitchFamily="34" charset="0"/>
              </a:rPr>
              <a:t>What Exactly is Multimedia and Where can it be Found</a:t>
            </a:r>
            <a:r>
              <a:rPr lang="en-US" dirty="0" smtClean="0">
                <a:ln>
                  <a:solidFill>
                    <a:schemeClr val="tx1"/>
                  </a:solidFill>
                </a:ln>
                <a:solidFill>
                  <a:schemeClr val="bg1">
                    <a:lumMod val="85000"/>
                  </a:schemeClr>
                </a:solidFill>
                <a:latin typeface="Maiandra GD" panose="020E0502030308020204" pitchFamily="34" charset="0"/>
              </a:rPr>
              <a:t>? (Cont.)</a:t>
            </a:r>
            <a:endParaRPr lang="en-US" b="1" dirty="0">
              <a:ln>
                <a:solidFill>
                  <a:schemeClr val="tx1"/>
                </a:solidFill>
              </a:ln>
              <a:solidFill>
                <a:schemeClr val="bg1">
                  <a:lumMod val="85000"/>
                </a:schemeClr>
              </a:solidFill>
            </a:endParaRPr>
          </a:p>
        </p:txBody>
      </p:sp>
      <p:sp>
        <p:nvSpPr>
          <p:cNvPr id="3" name="Content Placeholder 2"/>
          <p:cNvSpPr>
            <a:spLocks noGrp="1"/>
          </p:cNvSpPr>
          <p:nvPr>
            <p:ph idx="1"/>
          </p:nvPr>
        </p:nvSpPr>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Delivering multimedia can get a little stressful due to the fact it requires large amounts of bandwidth. However, the larger the bandwidth the easier it becomes to deliver content.</a:t>
            </a:r>
          </a:p>
          <a:p>
            <a:r>
              <a:rPr lang="en-US" sz="2400" dirty="0" smtClean="0">
                <a:ln>
                  <a:solidFill>
                    <a:schemeClr val="tx1"/>
                  </a:solidFill>
                </a:ln>
                <a:solidFill>
                  <a:schemeClr val="bg1">
                    <a:lumMod val="85000"/>
                  </a:schemeClr>
                </a:solidFill>
                <a:latin typeface="Maiandra GD" panose="020E0502030308020204" pitchFamily="34" charset="0"/>
              </a:rPr>
              <a:t>The advent of the CD-ROM (compact disk read-only memory), DVD (digital versatile disc), and flash drives made delivering multimedia easier. This is because they are able to hold lots of data.</a:t>
            </a:r>
            <a:endParaRPr lang="en-US" sz="2400" dirty="0">
              <a:ln>
                <a:solidFill>
                  <a:schemeClr val="tx1"/>
                </a:solidFill>
              </a:ln>
              <a:solidFill>
                <a:schemeClr val="bg1">
                  <a:lumMod val="85000"/>
                </a:schemeClr>
              </a:solidFill>
              <a:latin typeface="Maiandra GD" panose="020E0502030308020204" pitchFamily="34" charset="0"/>
            </a:endParaRPr>
          </a:p>
        </p:txBody>
      </p:sp>
      <p:sp>
        <p:nvSpPr>
          <p:cNvPr id="5" name="Action Button: Home 4">
            <a:hlinkClick r:id="rId2"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rved Right Arrow 5">
            <a:hlinkClick r:id="rId3"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Curved Left Arrow 6">
            <a:hlinkClick r:id="rId4"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64210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rgbClr val="67A0D2"/>
            </a:gs>
            <a:gs pos="100000">
              <a:srgbClr val="A1C4E3"/>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Text</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0011" y="1428750"/>
            <a:ext cx="9601200" cy="3839286"/>
          </a:xfrm>
        </p:spPr>
        <p:txBody>
          <a:bodyPr>
            <a:normAutofit lnSpcReduction="10000"/>
          </a:bodyPr>
          <a:lstStyle/>
          <a:p>
            <a:r>
              <a:rPr lang="en-US" sz="2400" dirty="0" smtClean="0">
                <a:ln>
                  <a:solidFill>
                    <a:schemeClr val="tx1"/>
                  </a:solidFill>
                </a:ln>
                <a:solidFill>
                  <a:schemeClr val="bg1">
                    <a:lumMod val="85000"/>
                  </a:schemeClr>
                </a:solidFill>
                <a:latin typeface="Maiandra GD" panose="020E0502030308020204" pitchFamily="34" charset="0"/>
              </a:rPr>
              <a:t>Letters and symbols are often used to create words. We often times use these words to communicate through text messages and written letters.</a:t>
            </a:r>
          </a:p>
          <a:p>
            <a:r>
              <a:rPr lang="en-US" sz="2400" dirty="0" smtClean="0">
                <a:ln>
                  <a:solidFill>
                    <a:schemeClr val="tx1"/>
                  </a:solidFill>
                </a:ln>
                <a:solidFill>
                  <a:schemeClr val="bg1">
                    <a:lumMod val="85000"/>
                  </a:schemeClr>
                </a:solidFill>
                <a:latin typeface="Maiandra GD" panose="020E0502030308020204" pitchFamily="34" charset="0"/>
              </a:rPr>
              <a:t>Text is also an important element when it comes to designing many things like title screens, menus, and buttons. Think about trying to navigate a title screen or menu if there is no text, it would be pretty difficult.</a:t>
            </a:r>
          </a:p>
          <a:p>
            <a:r>
              <a:rPr lang="en-US" sz="2400" dirty="0">
                <a:ln>
                  <a:solidFill>
                    <a:schemeClr val="tx1"/>
                  </a:solidFill>
                </a:ln>
                <a:solidFill>
                  <a:schemeClr val="bg1">
                    <a:lumMod val="85000"/>
                  </a:schemeClr>
                </a:solidFill>
                <a:latin typeface="Maiandra GD" panose="020E0502030308020204" pitchFamily="34" charset="0"/>
              </a:rPr>
              <a:t>You should also use fonts wisely too. For example, the font that is currently being used may come off as playful to some. Use different fonts to convey mood and set the tone.</a:t>
            </a:r>
          </a:p>
          <a:p>
            <a:endParaRPr lang="en-US" sz="2400" dirty="0">
              <a:ln>
                <a:solidFill>
                  <a:schemeClr val="tx1"/>
                </a:solidFill>
              </a:ln>
              <a:solidFill>
                <a:schemeClr val="bg1">
                  <a:lumMod val="85000"/>
                </a:schemeClr>
              </a:solidFill>
              <a:latin typeface="Maiandra GD" panose="020E0502030308020204" pitchFamily="34" charset="0"/>
            </a:endParaRPr>
          </a:p>
          <a:p>
            <a:endParaRPr lang="en-US" sz="2400" dirty="0">
              <a:latin typeface="Maiandra GD" panose="020E0502030308020204" pitchFamily="34" charset="0"/>
            </a:endParaRPr>
          </a:p>
        </p:txBody>
      </p:sp>
      <p:sp>
        <p:nvSpPr>
          <p:cNvPr id="11" name="Action Button: Home 10">
            <a:hlinkClick r:id="rId2"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Right Arrow 11">
            <a:hlinkClick r:id="rId3"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Left Arrow 12">
            <a:hlinkClick r:id="rId4"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1088707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883356"/>
          </a:xfrm>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Text (cont.)</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05383"/>
            <a:ext cx="9601200" cy="3581400"/>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It is crucial that when you use text you use text that your audience will understand. This way when you create links they will know where they lead. Title screens and menu screens do this with ease and it often goes unnoticed.</a:t>
            </a:r>
          </a:p>
          <a:p>
            <a:r>
              <a:rPr lang="en-US" sz="2400" dirty="0" smtClean="0">
                <a:ln>
                  <a:solidFill>
                    <a:schemeClr val="tx1"/>
                  </a:solidFill>
                </a:ln>
                <a:solidFill>
                  <a:schemeClr val="bg1">
                    <a:lumMod val="85000"/>
                  </a:schemeClr>
                </a:solidFill>
                <a:latin typeface="Maiandra GD" panose="020E0502030308020204" pitchFamily="34" charset="0"/>
              </a:rPr>
              <a:t>It is also important to note that human beings read slower on a screen than they do off paper. So make things short, sweet, and to the point to ensure your point gets across.</a:t>
            </a:r>
          </a:p>
          <a:p>
            <a:endParaRPr lang="en-US" sz="2400" dirty="0" smtClean="0">
              <a:ln>
                <a:solidFill>
                  <a:schemeClr val="tx1"/>
                </a:solidFill>
              </a:ln>
              <a:solidFill>
                <a:schemeClr val="bg1">
                  <a:lumMod val="85000"/>
                </a:schemeClr>
              </a:solidFill>
              <a:latin typeface="Maiandra GD" panose="020E0502030308020204" pitchFamily="34" charset="0"/>
            </a:endParaRPr>
          </a:p>
          <a:p>
            <a:endParaRPr lang="en-US" sz="2400" dirty="0" smtClean="0">
              <a:ln>
                <a:solidFill>
                  <a:schemeClr val="tx1"/>
                </a:solidFill>
              </a:ln>
              <a:solidFill>
                <a:schemeClr val="bg1">
                  <a:lumMod val="85000"/>
                </a:schemeClr>
              </a:solidFill>
              <a:latin typeface="Maiandra GD" panose="020E0502030308020204" pitchFamily="34" charset="0"/>
            </a:endParaRPr>
          </a:p>
          <a:p>
            <a:endParaRPr lang="en-US" sz="2400" dirty="0">
              <a:ln>
                <a:solidFill>
                  <a:schemeClr val="tx1"/>
                </a:solidFill>
              </a:ln>
              <a:solidFill>
                <a:schemeClr val="bg1">
                  <a:lumMod val="85000"/>
                </a:schemeClr>
              </a:solidFill>
              <a:latin typeface="Maiandra GD" panose="020E0502030308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0752" y="3884002"/>
            <a:ext cx="3471248" cy="3124123"/>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495" y="3884608"/>
            <a:ext cx="3471248" cy="3124123"/>
          </a:xfrm>
          <a:prstGeom prst="rect">
            <a:avLst/>
          </a:prstGeom>
        </p:spPr>
      </p:pic>
      <p:sp>
        <p:nvSpPr>
          <p:cNvPr id="7" name="Action Button: Home 6">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rved Right Arrow 7">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urved Left Arrow 8">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7661165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Images</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3581400"/>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Images are used to invoke emotion in your audience. Because of this you must make sure the images you are using create the desired effect you want them to before you finalize your project.</a:t>
            </a:r>
          </a:p>
          <a:p>
            <a:r>
              <a:rPr lang="en-US" sz="2400" dirty="0" smtClean="0">
                <a:ln>
                  <a:solidFill>
                    <a:schemeClr val="tx1"/>
                  </a:solidFill>
                </a:ln>
                <a:solidFill>
                  <a:schemeClr val="bg1">
                    <a:lumMod val="85000"/>
                  </a:schemeClr>
                </a:solidFill>
                <a:latin typeface="Maiandra GD" panose="020E0502030308020204" pitchFamily="34" charset="0"/>
              </a:rPr>
              <a:t>You must also remember that practically all of the non-background elements that are see that make up your content is also an image. This means that buttons, icons, widgets and indicators, and gradients all make up an image. </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tretch>
            <a:fillRect/>
          </a:stretch>
        </p:blipFill>
        <p:spPr>
          <a:xfrm>
            <a:off x="1125272" y="4686300"/>
            <a:ext cx="2542764" cy="2171700"/>
          </a:xfrm>
          <a:prstGeom prst="rect">
            <a:avLst/>
          </a:prstGeom>
        </p:spPr>
      </p:pic>
      <p:pic>
        <p:nvPicPr>
          <p:cNvPr id="5" name="Picture 4"/>
          <p:cNvPicPr>
            <a:picLocks noChangeAspect="1"/>
          </p:cNvPicPr>
          <p:nvPr/>
        </p:nvPicPr>
        <p:blipFill>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tretch>
            <a:fillRect/>
          </a:stretch>
        </p:blipFill>
        <p:spPr>
          <a:xfrm>
            <a:off x="3792737" y="4686300"/>
            <a:ext cx="2542764" cy="2171700"/>
          </a:xfrm>
          <a:prstGeom prst="rect">
            <a:avLst/>
          </a:prstGeom>
        </p:spPr>
      </p:pic>
      <p:pic>
        <p:nvPicPr>
          <p:cNvPr id="6" name="Picture 5"/>
          <p:cNvPicPr>
            <a:picLocks noChangeAspect="1"/>
          </p:cNvPicPr>
          <p:nvPr/>
        </p:nvPicPr>
        <p:blipFill>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tretch>
            <a:fillRect/>
          </a:stretch>
        </p:blipFill>
        <p:spPr>
          <a:xfrm>
            <a:off x="6501470" y="4686300"/>
            <a:ext cx="2542764" cy="2171700"/>
          </a:xfrm>
          <a:prstGeom prst="rect">
            <a:avLst/>
          </a:prstGeom>
        </p:spPr>
      </p:pic>
      <p:pic>
        <p:nvPicPr>
          <p:cNvPr id="7" name="Picture 6"/>
          <p:cNvPicPr>
            <a:picLocks noChangeAspect="1"/>
          </p:cNvPicPr>
          <p:nvPr/>
        </p:nvPicPr>
        <p:blipFill>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tretch>
            <a:fillRect/>
          </a:stretch>
        </p:blipFill>
        <p:spPr>
          <a:xfrm>
            <a:off x="9168935" y="4686300"/>
            <a:ext cx="2542764" cy="2171700"/>
          </a:xfrm>
          <a:prstGeom prst="rect">
            <a:avLst/>
          </a:prstGeom>
        </p:spPr>
      </p:pic>
      <p:pic>
        <p:nvPicPr>
          <p:cNvPr id="8" name="Picture 7"/>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rcRect r="84587"/>
          <a:stretch/>
        </p:blipFill>
        <p:spPr>
          <a:xfrm>
            <a:off x="11836400" y="4686300"/>
            <a:ext cx="391915" cy="2171700"/>
          </a:xfrm>
          <a:prstGeom prst="rect">
            <a:avLst/>
          </a:prstGeom>
        </p:spPr>
      </p:pic>
      <p:sp>
        <p:nvSpPr>
          <p:cNvPr id="10" name="Action Button: Home 9">
            <a:hlinkClick r:id="rId4"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rved Right Arrow 10">
            <a:hlinkClick r:id="rId5"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3" name="Picture 12"/>
          <p:cNvPicPr>
            <a:picLocks noChangeAspect="1"/>
          </p:cNvPicPr>
          <p:nvPr/>
        </p:nvPicPr>
        <p:blipFill rotWithShape="1">
          <a:blip r:embed="rId2" cstate="print">
            <a:extLst>
              <a:ext uri="{BEBA8EAE-BF5A-486C-A8C5-ECC9F3942E4B}">
                <a14:imgProps xmlns:a14="http://schemas.microsoft.com/office/drawing/2010/main">
                  <a14:imgLayer r:embed="rId3">
                    <a14:imgEffect>
                      <a14:artisticPencilGrayscale/>
                    </a14:imgEffect>
                  </a14:imgLayer>
                </a14:imgProps>
              </a:ext>
              <a:ext uri="{28A0092B-C50C-407E-A947-70E740481C1C}">
                <a14:useLocalDpi xmlns:a14="http://schemas.microsoft.com/office/drawing/2010/main" val="0"/>
              </a:ext>
            </a:extLst>
          </a:blip>
          <a:srcRect l="67104"/>
          <a:stretch/>
        </p:blipFill>
        <p:spPr>
          <a:xfrm>
            <a:off x="122829" y="4686300"/>
            <a:ext cx="836473" cy="2171700"/>
          </a:xfrm>
          <a:prstGeom prst="rect">
            <a:avLst/>
          </a:prstGeom>
        </p:spPr>
      </p:pic>
      <p:sp>
        <p:nvSpPr>
          <p:cNvPr id="14" name="Curved Left Arrow 13">
            <a:hlinkClick r:id="rId6"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083359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872067"/>
          </a:xfrm>
        </p:spPr>
        <p:txBody>
          <a:bodyPr>
            <a:normAutofit/>
          </a:bodyPr>
          <a:lstStyle/>
          <a:p>
            <a:pPr algn="ctr"/>
            <a:r>
              <a:rPr lang="en-US" dirty="0" smtClean="0">
                <a:ln>
                  <a:solidFill>
                    <a:schemeClr val="tx1"/>
                  </a:solidFill>
                </a:ln>
                <a:solidFill>
                  <a:schemeClr val="bg1">
                    <a:lumMod val="85000"/>
                  </a:schemeClr>
                </a:solidFill>
                <a:latin typeface="Maiandra GD" panose="020E0502030308020204" pitchFamily="34" charset="0"/>
              </a:rPr>
              <a:t>Images (cont.)</a:t>
            </a:r>
            <a:endParaRPr lang="en-US" dirty="0">
              <a:ln>
                <a:solidFill>
                  <a:schemeClr val="tx1"/>
                </a:solidFill>
              </a:ln>
              <a:solidFill>
                <a:schemeClr val="bg1">
                  <a:lumMod val="85000"/>
                </a:schemeClr>
              </a:solidFill>
              <a:latin typeface="Maiandra GD" panose="020E0502030308020204" pitchFamily="34" charset="0"/>
            </a:endParaRPr>
          </a:p>
        </p:txBody>
      </p:sp>
      <p:sp>
        <p:nvSpPr>
          <p:cNvPr id="4" name="Content Placeholder 3"/>
          <p:cNvSpPr>
            <a:spLocks noGrp="1"/>
          </p:cNvSpPr>
          <p:nvPr>
            <p:ph idx="1"/>
          </p:nvPr>
        </p:nvSpPr>
        <p:spPr>
          <a:xfrm>
            <a:off x="1371600" y="1557866"/>
            <a:ext cx="5220269" cy="5156832"/>
          </a:xfrm>
        </p:spPr>
        <p:txBody>
          <a:bodyPr>
            <a:normAutofit lnSpcReduction="10000"/>
          </a:bodyPr>
          <a:lstStyle/>
          <a:p>
            <a:r>
              <a:rPr lang="en-US" sz="2400" dirty="0" smtClean="0">
                <a:ln>
                  <a:solidFill>
                    <a:schemeClr val="tx1"/>
                  </a:solidFill>
                </a:ln>
                <a:solidFill>
                  <a:schemeClr val="bg1">
                    <a:lumMod val="85000"/>
                  </a:schemeClr>
                </a:solidFill>
                <a:latin typeface="Maiandra GD" panose="020E0502030308020204" pitchFamily="34" charset="0"/>
              </a:rPr>
              <a:t>Images that are made by computers can either </a:t>
            </a:r>
            <a:r>
              <a:rPr lang="en-US" sz="2400" dirty="0">
                <a:ln>
                  <a:solidFill>
                    <a:schemeClr val="tx1"/>
                  </a:solidFill>
                </a:ln>
                <a:solidFill>
                  <a:schemeClr val="bg1">
                    <a:lumMod val="85000"/>
                  </a:schemeClr>
                </a:solidFill>
                <a:latin typeface="Maiandra GD" panose="020E0502030308020204" pitchFamily="34" charset="0"/>
              </a:rPr>
              <a:t>be </a:t>
            </a:r>
            <a:r>
              <a:rPr lang="en-US" sz="2400" dirty="0" smtClean="0">
                <a:ln>
                  <a:solidFill>
                    <a:schemeClr val="tx1"/>
                  </a:solidFill>
                </a:ln>
                <a:solidFill>
                  <a:schemeClr val="bg1">
                    <a:lumMod val="85000"/>
                  </a:schemeClr>
                </a:solidFill>
                <a:latin typeface="Maiandra GD" panose="020E0502030308020204" pitchFamily="34" charset="0"/>
              </a:rPr>
              <a:t>bitmaps or vector-drawn.</a:t>
            </a:r>
          </a:p>
          <a:p>
            <a:r>
              <a:rPr lang="en-US" sz="2400" dirty="0">
                <a:ln>
                  <a:solidFill>
                    <a:schemeClr val="tx1"/>
                  </a:solidFill>
                </a:ln>
                <a:solidFill>
                  <a:schemeClr val="bg1">
                    <a:lumMod val="85000"/>
                  </a:schemeClr>
                </a:solidFill>
                <a:latin typeface="Maiandra GD" panose="020E0502030308020204" pitchFamily="34" charset="0"/>
              </a:rPr>
              <a:t>Vector images are created by lines, shapes, and points. Unlike bitmap images, if you want to increase the size of the picture you can do so without the quality being affected</a:t>
            </a:r>
            <a:r>
              <a:rPr lang="en-US" sz="2400" dirty="0" smtClean="0">
                <a:ln>
                  <a:solidFill>
                    <a:schemeClr val="tx1"/>
                  </a:solidFill>
                </a:ln>
                <a:solidFill>
                  <a:schemeClr val="bg1">
                    <a:lumMod val="85000"/>
                  </a:schemeClr>
                </a:solidFill>
                <a:latin typeface="Maiandra GD" panose="020E0502030308020204" pitchFamily="34" charset="0"/>
              </a:rPr>
              <a:t>.</a:t>
            </a:r>
          </a:p>
          <a:p>
            <a:r>
              <a:rPr lang="en-US" sz="2400" dirty="0" smtClean="0">
                <a:ln>
                  <a:solidFill>
                    <a:schemeClr val="tx1"/>
                  </a:solidFill>
                </a:ln>
                <a:solidFill>
                  <a:schemeClr val="bg1">
                    <a:lumMod val="85000"/>
                  </a:schemeClr>
                </a:solidFill>
                <a:latin typeface="Maiandra GD" panose="020E0502030308020204" pitchFamily="34" charset="0"/>
              </a:rPr>
              <a:t>Bitmaps, also called raster images, are used when a person needs fine detail because they are made up of pixels. You cannot increase the size of bitmap pictures without the quality being affected.</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1869" y="2637775"/>
            <a:ext cx="5482953" cy="2997015"/>
          </a:xfrm>
          <a:prstGeom prst="rect">
            <a:avLst/>
          </a:prstGeom>
        </p:spPr>
      </p:pic>
      <p:sp>
        <p:nvSpPr>
          <p:cNvPr id="10" name="Action Button: Home 9">
            <a:hlinkClick r:id="rId3"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rved Right Arrow 10">
            <a:hlinkClick r:id="rId4"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urved Left Arrow 11">
            <a:hlinkClick r:id="rId5"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455849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2">
                <a:lumMod val="67000"/>
              </a:schemeClr>
            </a:gs>
            <a:gs pos="48000">
              <a:schemeClr val="accent2">
                <a:lumMod val="97000"/>
                <a:lumOff val="3000"/>
              </a:schemeClr>
            </a:gs>
            <a:gs pos="100000">
              <a:schemeClr val="accent2">
                <a:lumMod val="60000"/>
                <a:lumOff val="40000"/>
              </a:schemeClr>
            </a:gs>
          </a:gsLst>
          <a:lin ang="2700000" scaled="1"/>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30297" y="383647"/>
            <a:ext cx="1135781" cy="1080411"/>
          </a:xfrm>
          <a:prstGeom prst="rect">
            <a:avLst/>
          </a:prstGeom>
        </p:spPr>
      </p:pic>
      <p:sp>
        <p:nvSpPr>
          <p:cNvPr id="2" name="Title 1"/>
          <p:cNvSpPr>
            <a:spLocks noGrp="1"/>
          </p:cNvSpPr>
          <p:nvPr>
            <p:ph type="title"/>
          </p:nvPr>
        </p:nvSpPr>
        <p:spPr/>
        <p:txBody>
          <a:bodyPr/>
          <a:lstStyle/>
          <a:p>
            <a:pPr algn="ctr"/>
            <a:r>
              <a:rPr lang="en-US" dirty="0" smtClean="0">
                <a:ln>
                  <a:solidFill>
                    <a:schemeClr val="tx1"/>
                  </a:solidFill>
                </a:ln>
                <a:solidFill>
                  <a:schemeClr val="bg1">
                    <a:lumMod val="85000"/>
                  </a:schemeClr>
                </a:solidFill>
                <a:latin typeface="Maiandra GD" panose="020E0502030308020204" pitchFamily="34" charset="0"/>
              </a:rPr>
              <a:t>Sound</a:t>
            </a:r>
            <a:endParaRPr lang="en-US" dirty="0">
              <a:ln>
                <a:solidFill>
                  <a:schemeClr val="tx1"/>
                </a:solidFill>
              </a:ln>
              <a:solidFill>
                <a:schemeClr val="bg1">
                  <a:lumMod val="85000"/>
                </a:schemeClr>
              </a:solidFill>
              <a:latin typeface="Maiandra GD" panose="020E0502030308020204" pitchFamily="34" charset="0"/>
            </a:endParaRPr>
          </a:p>
        </p:txBody>
      </p:sp>
      <p:sp>
        <p:nvSpPr>
          <p:cNvPr id="3" name="Content Placeholder 2"/>
          <p:cNvSpPr>
            <a:spLocks noGrp="1"/>
          </p:cNvSpPr>
          <p:nvPr>
            <p:ph idx="1"/>
          </p:nvPr>
        </p:nvSpPr>
        <p:spPr>
          <a:xfrm>
            <a:off x="1371600" y="1428750"/>
            <a:ext cx="9601200" cy="3581400"/>
          </a:xfrm>
        </p:spPr>
        <p:txBody>
          <a:bodyPr>
            <a:normAutofit/>
          </a:bodyPr>
          <a:lstStyle/>
          <a:p>
            <a:r>
              <a:rPr lang="en-US" sz="2400" dirty="0" smtClean="0">
                <a:ln>
                  <a:solidFill>
                    <a:schemeClr val="tx1"/>
                  </a:solidFill>
                </a:ln>
                <a:solidFill>
                  <a:schemeClr val="bg1">
                    <a:lumMod val="85000"/>
                  </a:schemeClr>
                </a:solidFill>
                <a:latin typeface="Maiandra GD" panose="020E0502030308020204" pitchFamily="34" charset="0"/>
              </a:rPr>
              <a:t>Sound is the only other sense that we can easily manipulate in multimedia, the other being the ability to see.</a:t>
            </a:r>
          </a:p>
          <a:p>
            <a:r>
              <a:rPr lang="en-US" sz="2400" dirty="0" smtClean="0">
                <a:ln>
                  <a:solidFill>
                    <a:schemeClr val="tx1"/>
                  </a:solidFill>
                </a:ln>
                <a:solidFill>
                  <a:schemeClr val="bg1">
                    <a:lumMod val="85000"/>
                  </a:schemeClr>
                </a:solidFill>
                <a:latin typeface="Maiandra GD" panose="020E0502030308020204" pitchFamily="34" charset="0"/>
              </a:rPr>
              <a:t>Sound is also extremely crucial in setting mood this way the viewer can have an emotional connection to whatever the sound is.</a:t>
            </a:r>
          </a:p>
          <a:p>
            <a:r>
              <a:rPr lang="en-US" sz="2400" dirty="0" smtClean="0">
                <a:ln>
                  <a:solidFill>
                    <a:schemeClr val="tx1"/>
                  </a:solidFill>
                </a:ln>
                <a:solidFill>
                  <a:schemeClr val="bg1">
                    <a:lumMod val="85000"/>
                  </a:schemeClr>
                </a:solidFill>
                <a:latin typeface="Maiandra GD" panose="020E0502030308020204" pitchFamily="34" charset="0"/>
              </a:rPr>
              <a:t>For example, the following sound at the end of the sentence invokes a playful, joyful mood.</a:t>
            </a:r>
          </a:p>
          <a:p>
            <a:r>
              <a:rPr lang="en-US" sz="2400" dirty="0" smtClean="0">
                <a:ln>
                  <a:solidFill>
                    <a:schemeClr val="tx1"/>
                  </a:solidFill>
                </a:ln>
                <a:solidFill>
                  <a:schemeClr val="bg1">
                    <a:lumMod val="85000"/>
                  </a:schemeClr>
                </a:solidFill>
                <a:latin typeface="Maiandra GD" panose="020E0502030308020204" pitchFamily="34" charset="0"/>
              </a:rPr>
              <a:t>While the following suggests something entirely different.</a:t>
            </a:r>
            <a:endParaRPr lang="en-US" sz="2400" dirty="0">
              <a:ln>
                <a:solidFill>
                  <a:schemeClr val="tx1"/>
                </a:solidFill>
              </a:ln>
              <a:solidFill>
                <a:schemeClr val="bg1">
                  <a:lumMod val="85000"/>
                </a:schemeClr>
              </a:solidFill>
              <a:latin typeface="Maiandra GD" panose="020E0502030308020204" pitchFamily="34" charset="0"/>
            </a:endParaRPr>
          </a:p>
        </p:txBody>
      </p:sp>
      <p:pic>
        <p:nvPicPr>
          <p:cNvPr id="8" name="Monk_Turner__Fascinoma_-_01_-_Its_Your_Birthday">
            <a:hlinkClick r:id="" action="ppaction://media"/>
          </p:cNvPr>
          <p:cNvPicPr>
            <a:picLocks noChangeAspect="1"/>
          </p:cNvPicPr>
          <p:nvPr>
            <a:audioFile r:link="rId1"/>
            <p:extLst>
              <p:ext uri="{DAA4B4D4-6D71-4841-9C94-3DE7FCFB9230}">
                <p14:media xmlns:p14="http://schemas.microsoft.com/office/powerpoint/2010/main" r:embed="rId2">
                  <p14:trim st="17102"/>
                  <p14:fade in="2000" out="2000"/>
                </p14:media>
              </p:ext>
            </p:extLst>
          </p:nvPr>
        </p:nvPicPr>
        <p:blipFill>
          <a:blip r:embed="rId6"/>
          <a:stretch>
            <a:fillRect/>
          </a:stretch>
        </p:blipFill>
        <p:spPr>
          <a:xfrm>
            <a:off x="6172200" y="3438098"/>
            <a:ext cx="609600" cy="609600"/>
          </a:xfrm>
          <a:prstGeom prst="rect">
            <a:avLst/>
          </a:prstGeom>
        </p:spPr>
      </p:pic>
      <p:pic>
        <p:nvPicPr>
          <p:cNvPr id="9" name="bensound-ofeliasdream">
            <a:hlinkClick r:id="" action="ppaction://media"/>
          </p:cNvPr>
          <p:cNvPicPr>
            <a:picLocks noChangeAspect="1"/>
          </p:cNvPicPr>
          <p:nvPr>
            <a:audioFile r:link="rId1"/>
            <p:extLst>
              <p:ext uri="{DAA4B4D4-6D71-4841-9C94-3DE7FCFB9230}">
                <p14:media xmlns:p14="http://schemas.microsoft.com/office/powerpoint/2010/main" r:embed="rId3">
                  <p14:trim st="84668" end="197712.5"/>
                  <p14:fade in="1500" out="4750"/>
                </p14:media>
              </p:ext>
            </p:extLst>
          </p:nvPr>
        </p:nvPicPr>
        <p:blipFill>
          <a:blip r:embed="rId6"/>
          <a:stretch>
            <a:fillRect/>
          </a:stretch>
        </p:blipFill>
        <p:spPr>
          <a:xfrm>
            <a:off x="9598925" y="3915771"/>
            <a:ext cx="609600" cy="60960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2938" y="343680"/>
            <a:ext cx="1181273" cy="1120378"/>
          </a:xfrm>
          <a:prstGeom prst="rect">
            <a:avLst/>
          </a:prstGeom>
        </p:spPr>
      </p:pic>
      <p:sp>
        <p:nvSpPr>
          <p:cNvPr id="12" name="Action Button: Home 11">
            <a:hlinkClick r:id="rId8" action="ppaction://hlinksldjump" highlightClick="1"/>
          </p:cNvPr>
          <p:cNvSpPr/>
          <p:nvPr/>
        </p:nvSpPr>
        <p:spPr>
          <a:xfrm>
            <a:off x="245660" y="245660"/>
            <a:ext cx="668740" cy="668740"/>
          </a:xfrm>
          <a:prstGeom prst="actionButtonHome">
            <a:avLst/>
          </a:prstGeom>
          <a:solidFill>
            <a:schemeClr val="bg1">
              <a:lumMod val="95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Right Arrow 12">
            <a:hlinkClick r:id="rId9" action="ppaction://hlinksldjump"/>
          </p:cNvPr>
          <p:cNvSpPr/>
          <p:nvPr/>
        </p:nvSpPr>
        <p:spPr>
          <a:xfrm>
            <a:off x="10959152" y="5494245"/>
            <a:ext cx="791570" cy="1315985"/>
          </a:xfrm>
          <a:prstGeom prst="curvedRigh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Left Arrow 13">
            <a:hlinkClick r:id="rId10" action="ppaction://hlinksldjump"/>
          </p:cNvPr>
          <p:cNvSpPr/>
          <p:nvPr/>
        </p:nvSpPr>
        <p:spPr>
          <a:xfrm>
            <a:off x="512150" y="5472749"/>
            <a:ext cx="804500" cy="1337481"/>
          </a:xfrm>
          <a:prstGeom prst="curvedLeft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532913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7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6382" fill="hold"/>
                                        <p:tgtEl>
                                          <p:spTgt spid="9"/>
                                        </p:tgtEl>
                                      </p:cBhvr>
                                    </p:cmd>
                                  </p:childTnLst>
                                </p:cTn>
                              </p:par>
                            </p:childTnLst>
                          </p:cTn>
                        </p:par>
                      </p:childTnLst>
                    </p:cTn>
                  </p:par>
                </p:childTnLst>
              </p:cTn>
              <p:nextCondLst>
                <p:cond evt="onClick" delay="0">
                  <p:tgtEl>
                    <p:spTgt spid="9"/>
                  </p:tgtEl>
                </p:cond>
              </p:nextCondLst>
            </p:seq>
            <p:audio>
              <p:cMediaNode vol="80000">
                <p:cTn id="13"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Crop">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docProps/app.xml><?xml version="1.0" encoding="utf-8"?>
<Properties xmlns="http://schemas.openxmlformats.org/officeDocument/2006/extended-properties" xmlns:vt="http://schemas.openxmlformats.org/officeDocument/2006/docPropsVTypes">
  <Template/>
  <TotalTime>815</TotalTime>
  <Words>1229</Words>
  <Application>Microsoft Office PowerPoint</Application>
  <PresentationFormat>Widescreen</PresentationFormat>
  <Paragraphs>84</Paragraphs>
  <Slides>19</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Franklin Gothic Book</vt:lpstr>
      <vt:lpstr>Juice ITC</vt:lpstr>
      <vt:lpstr>Maiandra GD</vt:lpstr>
      <vt:lpstr>Crop</vt:lpstr>
      <vt:lpstr>Multimedia for Kids</vt:lpstr>
      <vt:lpstr>The Five Building Blocks of Multimedia </vt:lpstr>
      <vt:lpstr>What Exactly is Multimedia and Where can it be Found?</vt:lpstr>
      <vt:lpstr>What Exactly is Multimedia and Where can it be Found? (Cont.)</vt:lpstr>
      <vt:lpstr>Text</vt:lpstr>
      <vt:lpstr>Text (cont.)</vt:lpstr>
      <vt:lpstr>Images</vt:lpstr>
      <vt:lpstr>Images (cont.)</vt:lpstr>
      <vt:lpstr>Sound</vt:lpstr>
      <vt:lpstr>Sound (cont.)</vt:lpstr>
      <vt:lpstr>Animation</vt:lpstr>
      <vt:lpstr>Animation (cont.)</vt:lpstr>
      <vt:lpstr>PowerPoint Presentation</vt:lpstr>
      <vt:lpstr>Video</vt:lpstr>
      <vt:lpstr>Video (cont.)</vt:lpstr>
      <vt:lpstr>Hardware Needed</vt:lpstr>
      <vt:lpstr>Software Needed</vt:lpstr>
      <vt:lpstr>Copyright©</vt:lpstr>
      <vt:lpstr>Citations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Multimedia for Kids</dc:title>
  <dc:creator>Treantafellou, Kosta</dc:creator>
  <cp:lastModifiedBy>Kosta</cp:lastModifiedBy>
  <cp:revision>60</cp:revision>
  <dcterms:created xsi:type="dcterms:W3CDTF">2017-03-24T19:19:26Z</dcterms:created>
  <dcterms:modified xsi:type="dcterms:W3CDTF">2017-03-25T09:42:25Z</dcterms:modified>
</cp:coreProperties>
</file>