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8" r:id="rId3"/>
    <p:sldId id="257" r:id="rId4"/>
    <p:sldId id="258" r:id="rId5"/>
    <p:sldId id="263" r:id="rId6"/>
    <p:sldId id="259" r:id="rId7"/>
    <p:sldId id="264" r:id="rId8"/>
    <p:sldId id="260" r:id="rId9"/>
    <p:sldId id="265" r:id="rId10"/>
    <p:sldId id="270" r:id="rId11"/>
    <p:sldId id="261" r:id="rId12"/>
    <p:sldId id="266" r:id="rId13"/>
    <p:sldId id="271" r:id="rId14"/>
    <p:sldId id="262" r:id="rId15"/>
    <p:sldId id="267" r:id="rId16"/>
    <p:sldId id="272" r:id="rId17"/>
    <p:sldId id="26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73" autoAdjust="0"/>
    <p:restoredTop sz="94660"/>
  </p:normalViewPr>
  <p:slideViewPr>
    <p:cSldViewPr snapToGrid="0">
      <p:cViewPr>
        <p:scale>
          <a:sx n="48" d="100"/>
          <a:sy n="48" d="100"/>
        </p:scale>
        <p:origin x="2394" y="153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3/22/2017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3/22/2017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3/22/2017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3/22/2017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3/22/2017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video" Target="https://www.youtube.com/embed/npTC6b5-yvM" TargetMode="Externa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slide" Target="slide3.xml"/></Relationships>
</file>

<file path=ppt/slides/_rels/slide1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hyperlink" Target="https://commons.wikimedia.org/wiki/Category:Times_Square_in_the_2010s#/media/File:4.29.11TimesSquareByLuigiNovi3.jpg" TargetMode="External"/><Relationship Id="rId7" Type="http://schemas.openxmlformats.org/officeDocument/2006/relationships/hyperlink" Target="http://soundbible.com/2150-Common-Fart.html" TargetMode="External"/><Relationship Id="rId2" Type="http://schemas.openxmlformats.org/officeDocument/2006/relationships/hyperlink" Target="https://baconipsum.com/?paras=1&amp;type=all-meat&amp;make-it-spicy=1" TargetMode="External"/><Relationship Id="rId1" Type="http://schemas.openxmlformats.org/officeDocument/2006/relationships/slideLayout" Target="../slideLayouts/slideLayout2.xml"/><Relationship Id="rId6" Type="http://schemas.openxmlformats.org/officeDocument/2006/relationships/hyperlink" Target="https://commons.wikimedia.org/wiki/Category:Digital_audio#/media/File:2-bit_resolution_analog.png" TargetMode="External"/><Relationship Id="rId5" Type="http://schemas.openxmlformats.org/officeDocument/2006/relationships/hyperlink" Target="https://commons.wikimedia.org/wiki/Category:Digital_audio#/media/File:2-bit_resolution.png" TargetMode="External"/><Relationship Id="rId10" Type="http://schemas.openxmlformats.org/officeDocument/2006/relationships/image" Target="../media/image14.svg"/><Relationship Id="rId4" Type="http://schemas.openxmlformats.org/officeDocument/2006/relationships/hyperlink" Target="https://commons.wikimedia.org/wiki/File:Thousand_Words_-_panoramio.jpg"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1.xml"/><Relationship Id="rId18" Type="http://schemas.openxmlformats.org/officeDocument/2006/relationships/image" Target="../media/image13.png"/><Relationship Id="rId3" Type="http://schemas.openxmlformats.org/officeDocument/2006/relationships/image" Target="../media/image4.svg"/><Relationship Id="rId7" Type="http://schemas.openxmlformats.org/officeDocument/2006/relationships/slide" Target="slide6.xml"/><Relationship Id="rId12" Type="http://schemas.openxmlformats.org/officeDocument/2006/relationships/image" Target="../media/image10.svg"/><Relationship Id="rId17" Type="http://schemas.openxmlformats.org/officeDocument/2006/relationships/slide" Target="slide3.xml"/><Relationship Id="rId2" Type="http://schemas.openxmlformats.org/officeDocument/2006/relationships/image" Target="../media/image3.png"/><Relationship Id="rId16"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image" Target="../media/image6.svg"/><Relationship Id="rId11" Type="http://schemas.openxmlformats.org/officeDocument/2006/relationships/image" Target="../media/image9.png"/><Relationship Id="rId5" Type="http://schemas.openxmlformats.org/officeDocument/2006/relationships/image" Target="../media/image5.png"/><Relationship Id="rId15" Type="http://schemas.openxmlformats.org/officeDocument/2006/relationships/image" Target="../media/image12.svg"/><Relationship Id="rId10" Type="http://schemas.openxmlformats.org/officeDocument/2006/relationships/slide" Target="slide8.xml"/><Relationship Id="rId19" Type="http://schemas.openxmlformats.org/officeDocument/2006/relationships/image" Target="../media/image14.svg"/><Relationship Id="rId4" Type="http://schemas.openxmlformats.org/officeDocument/2006/relationships/slide" Target="slide4.xml"/><Relationship Id="rId9" Type="http://schemas.openxmlformats.org/officeDocument/2006/relationships/image" Target="../media/image8.svg"/><Relationship Id="rId1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5.jpg"/><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9.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slideLayout" Target="../slideLayouts/slideLayout2.xml"/><Relationship Id="rId7" Type="http://schemas.openxmlformats.org/officeDocument/2006/relationships/image" Target="../media/image17.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4.svg"/><Relationship Id="rId5" Type="http://schemas.openxmlformats.org/officeDocument/2006/relationships/image" Target="../media/image13.png"/><Relationship Id="rId10" Type="http://schemas.microsoft.com/office/2007/relationships/hdphoto" Target="../media/hdphoto1.wdp"/><Relationship Id="rId4" Type="http://schemas.openxmlformats.org/officeDocument/2006/relationships/slide" Target="slide3.xml"/><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85291"/>
            <a:ext cx="9448800" cy="1825096"/>
          </a:xfrm>
        </p:spPr>
        <p:txBody>
          <a:bodyPr/>
          <a:lstStyle/>
          <a:p>
            <a:r>
              <a:rPr lang="en-US" dirty="0"/>
              <a:t>Multimedia for the kids</a:t>
            </a:r>
          </a:p>
        </p:txBody>
      </p:sp>
      <p:sp>
        <p:nvSpPr>
          <p:cNvPr id="3" name="Subtitle 2"/>
          <p:cNvSpPr>
            <a:spLocks noGrp="1"/>
          </p:cNvSpPr>
          <p:nvPr>
            <p:ph type="subTitle" idx="1"/>
          </p:nvPr>
        </p:nvSpPr>
        <p:spPr>
          <a:xfrm>
            <a:off x="1371600" y="4920406"/>
            <a:ext cx="9448800" cy="685800"/>
          </a:xfrm>
        </p:spPr>
        <p:txBody>
          <a:bodyPr/>
          <a:lstStyle/>
          <a:p>
            <a:pPr algn="ctr"/>
            <a:r>
              <a:rPr lang="en-US" dirty="0"/>
              <a:t>By: Zach </a:t>
            </a:r>
            <a:r>
              <a:rPr lang="en-US" dirty="0" err="1"/>
              <a:t>Grochowski</a:t>
            </a:r>
            <a:endParaRPr lang="en-US" dirty="0"/>
          </a:p>
        </p:txBody>
      </p:sp>
    </p:spTree>
    <p:extLst>
      <p:ext uri="{BB962C8B-B14F-4D97-AF65-F5344CB8AC3E}">
        <p14:creationId xmlns:p14="http://schemas.microsoft.com/office/powerpoint/2010/main" val="24879599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a:blip r:embed="rId2"/>
          <a:stretch>
            <a:fillRect/>
          </a:stretch>
        </p:blipFill>
        <p:spPr>
          <a:xfrm>
            <a:off x="685800" y="2271432"/>
            <a:ext cx="5334000" cy="3869298"/>
          </a:xfrm>
        </p:spPr>
      </p:pic>
      <p:pic>
        <p:nvPicPr>
          <p:cNvPr id="10" name="Content Placeholder 9"/>
          <p:cNvPicPr>
            <a:picLocks noGrp="1" noChangeAspect="1"/>
          </p:cNvPicPr>
          <p:nvPr>
            <p:ph sz="half" idx="2"/>
          </p:nvPr>
        </p:nvPicPr>
        <p:blipFill>
          <a:blip r:embed="rId3"/>
          <a:stretch>
            <a:fillRect/>
          </a:stretch>
        </p:blipFill>
        <p:spPr>
          <a:xfrm>
            <a:off x="6172200" y="2275777"/>
            <a:ext cx="5334000" cy="3860608"/>
          </a:xfrm>
        </p:spPr>
      </p:pic>
      <p:sp>
        <p:nvSpPr>
          <p:cNvPr id="11" name="TextBox 10"/>
          <p:cNvSpPr txBox="1"/>
          <p:nvPr/>
        </p:nvSpPr>
        <p:spPr>
          <a:xfrm>
            <a:off x="2466179" y="1694790"/>
            <a:ext cx="1773242" cy="523220"/>
          </a:xfrm>
          <a:prstGeom prst="rect">
            <a:avLst/>
          </a:prstGeom>
          <a:noFill/>
        </p:spPr>
        <p:txBody>
          <a:bodyPr wrap="none" rtlCol="0">
            <a:spAutoFit/>
          </a:bodyPr>
          <a:lstStyle/>
          <a:p>
            <a:r>
              <a:rPr lang="en-US" sz="2800" b="1" dirty="0">
                <a:solidFill>
                  <a:srgbClr val="C00000"/>
                </a:solidFill>
              </a:rPr>
              <a:t>ANALOG</a:t>
            </a:r>
          </a:p>
        </p:txBody>
      </p:sp>
      <p:sp>
        <p:nvSpPr>
          <p:cNvPr id="12" name="TextBox 11"/>
          <p:cNvSpPr txBox="1"/>
          <p:nvPr/>
        </p:nvSpPr>
        <p:spPr>
          <a:xfrm>
            <a:off x="8309112" y="1694790"/>
            <a:ext cx="1511952" cy="523220"/>
          </a:xfrm>
          <a:prstGeom prst="rect">
            <a:avLst/>
          </a:prstGeom>
          <a:noFill/>
        </p:spPr>
        <p:txBody>
          <a:bodyPr wrap="none" rtlCol="0">
            <a:spAutoFit/>
          </a:bodyPr>
          <a:lstStyle/>
          <a:p>
            <a:r>
              <a:rPr lang="en-US" sz="2800" b="1" dirty="0">
                <a:solidFill>
                  <a:srgbClr val="C00000"/>
                </a:solidFill>
              </a:rPr>
              <a:t>DIGITAL</a:t>
            </a:r>
          </a:p>
        </p:txBody>
      </p:sp>
      <p:pic>
        <p:nvPicPr>
          <p:cNvPr id="13" name="Graphic 12" descr="House">
            <a:hlinkClick r:id="rId4" action="ppaction://hlinksldjump"/>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1693550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8640" y="1417320"/>
            <a:ext cx="10820400" cy="4024125"/>
          </a:xfrm>
        </p:spPr>
        <p:txBody>
          <a:bodyPr>
            <a:normAutofit/>
          </a:bodyPr>
          <a:lstStyle/>
          <a:p>
            <a:pPr marL="0" indent="0">
              <a:buNone/>
            </a:pPr>
            <a:r>
              <a:rPr lang="en-US" sz="3200" dirty="0">
                <a:solidFill>
                  <a:srgbClr val="0070C0"/>
                </a:solidFill>
              </a:rPr>
              <a:t>Animation can be one of the most challenging things when it comes to multimedia. Although it is the medium in which Pixar and DreamWorks make their magic, it is more than just rendered characters. The key to animation is to be subtle with it, you don’t want to go crazy. </a:t>
            </a:r>
          </a:p>
        </p:txBody>
      </p:sp>
      <p:sp>
        <p:nvSpPr>
          <p:cNvPr id="5" name="Rectangle 4"/>
          <p:cNvSpPr/>
          <p:nvPr/>
        </p:nvSpPr>
        <p:spPr>
          <a:xfrm>
            <a:off x="4148088" y="0"/>
            <a:ext cx="3621504" cy="923330"/>
          </a:xfrm>
          <a:prstGeom prst="rect">
            <a:avLst/>
          </a:prstGeom>
          <a:noFill/>
        </p:spPr>
        <p:txBody>
          <a:bodyPr wrap="none" lIns="91440" tIns="45720" rIns="91440" bIns="45720">
            <a:prstTxWarp prst="textArchDown">
              <a:avLst/>
            </a:prstTxWarp>
            <a:spAutoFit/>
            <a:scene3d>
              <a:camera prst="perspectiveLeft"/>
              <a:lightRig rig="threePt" dir="t"/>
            </a:scene3d>
            <a:sp3d extrusionH="57150">
              <a:bevelT w="38100" h="38100" prst="angle"/>
            </a:sp3d>
          </a:bodyPr>
          <a:lstStyle/>
          <a:p>
            <a:pPr algn="ctr"/>
            <a:r>
              <a:rPr lang="en-US"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reflection blurRad="6350" stA="55000" endA="300" endPos="45500" dir="5400000" sy="-100000" algn="bl" rotWithShape="0"/>
                </a:effectLst>
              </a:rPr>
              <a:t>Animation</a:t>
            </a:r>
          </a:p>
        </p:txBody>
      </p:sp>
      <p:pic>
        <p:nvPicPr>
          <p:cNvPr id="6" name="Graphic 5"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24121479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 y="1463040"/>
            <a:ext cx="10820400" cy="4024125"/>
          </a:xfrm>
        </p:spPr>
        <p:txBody>
          <a:bodyPr>
            <a:normAutofit/>
          </a:bodyPr>
          <a:lstStyle/>
          <a:p>
            <a:pPr marL="0" indent="0">
              <a:buNone/>
            </a:pPr>
            <a:r>
              <a:rPr lang="en-US" sz="3200" dirty="0">
                <a:solidFill>
                  <a:srgbClr val="0070C0"/>
                </a:solidFill>
              </a:rPr>
              <a:t>For a computer, animation can show that it is ready for input or loading. It can also give a cue between screen changes and provide a hint by having a certain element</a:t>
            </a:r>
          </a:p>
        </p:txBody>
      </p:sp>
      <p:sp>
        <p:nvSpPr>
          <p:cNvPr id="4" name="Rectangle 3"/>
          <p:cNvSpPr/>
          <p:nvPr/>
        </p:nvSpPr>
        <p:spPr>
          <a:xfrm>
            <a:off x="3228246" y="2692207"/>
            <a:ext cx="2075274" cy="584775"/>
          </a:xfrm>
          <a:prstGeom prst="rect">
            <a:avLst/>
          </a:prstGeom>
          <a:noFill/>
        </p:spPr>
        <p:txBody>
          <a:bodyPr wrap="square" lIns="91440" tIns="45720" rIns="91440" bIns="45720">
            <a:spAutoFit/>
          </a:bodyPr>
          <a:lstStyle/>
          <a:p>
            <a:pPr algn="ctr"/>
            <a:r>
              <a:rPr lang="en-US" sz="3200" b="0" cap="none" spc="0" dirty="0">
                <a:ln w="0"/>
                <a:solidFill>
                  <a:srgbClr val="0070C0"/>
                </a:solidFill>
                <a:effectLst>
                  <a:glow rad="139700">
                    <a:schemeClr val="accent6">
                      <a:satMod val="175000"/>
                      <a:alpha val="40000"/>
                    </a:schemeClr>
                  </a:glow>
                  <a:outerShdw blurRad="38100" dist="19050" dir="2700000" algn="tl" rotWithShape="0">
                    <a:schemeClr val="dk1">
                      <a:alpha val="40000"/>
                    </a:schemeClr>
                  </a:outerShdw>
                </a:effectLst>
              </a:rPr>
              <a:t>glow</a:t>
            </a:r>
            <a:r>
              <a:rPr lang="en-US" sz="3200" b="0" cap="none" spc="0" dirty="0">
                <a:ln w="0"/>
                <a:solidFill>
                  <a:srgbClr val="0070C0"/>
                </a:solidFill>
                <a:effectLst>
                  <a:outerShdw blurRad="38100" dist="19050" dir="2700000" algn="tl" rotWithShape="0">
                    <a:schemeClr val="dk1">
                      <a:alpha val="40000"/>
                    </a:schemeClr>
                  </a:outerShdw>
                </a:effectLst>
              </a:rPr>
              <a:t>.</a:t>
            </a:r>
            <a:endParaRPr lang="en-US" sz="5400" b="0" cap="none" spc="0" dirty="0">
              <a:ln w="0"/>
              <a:solidFill>
                <a:srgbClr val="0070C0"/>
              </a:solidFill>
              <a:effectLst>
                <a:outerShdw blurRad="38100" dist="19050" dir="2700000" algn="tl" rotWithShape="0">
                  <a:schemeClr val="dk1">
                    <a:alpha val="40000"/>
                  </a:schemeClr>
                </a:outerShdw>
              </a:effectLst>
            </a:endParaRPr>
          </a:p>
        </p:txBody>
      </p:sp>
      <p:pic>
        <p:nvPicPr>
          <p:cNvPr id="5" name="Graphic 4"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26299389"/>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a:cxnSpLocks/>
          </p:cNvCxnSpPr>
          <p:nvPr/>
        </p:nvCxnSpPr>
        <p:spPr>
          <a:xfrm>
            <a:off x="15027965" y="2504660"/>
            <a:ext cx="0" cy="1967949"/>
          </a:xfrm>
          <a:prstGeom prst="line">
            <a:avLst/>
          </a:prstGeom>
        </p:spPr>
        <p:style>
          <a:lnRef idx="3">
            <a:schemeClr val="accent3"/>
          </a:lnRef>
          <a:fillRef idx="0">
            <a:schemeClr val="accent3"/>
          </a:fillRef>
          <a:effectRef idx="2">
            <a:schemeClr val="accent3"/>
          </a:effectRef>
          <a:fontRef idx="minor">
            <a:schemeClr val="tx1"/>
          </a:fontRef>
        </p:style>
      </p:cxnSp>
      <p:sp>
        <p:nvSpPr>
          <p:cNvPr id="8" name="Smiley Face 7"/>
          <p:cNvSpPr/>
          <p:nvPr/>
        </p:nvSpPr>
        <p:spPr>
          <a:xfrm>
            <a:off x="5227983" y="-3438941"/>
            <a:ext cx="2067340" cy="206734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p:cNvSpPr/>
          <p:nvPr/>
        </p:nvSpPr>
        <p:spPr>
          <a:xfrm rot="18674764">
            <a:off x="5677049" y="9066686"/>
            <a:ext cx="1345089" cy="1336174"/>
          </a:xfrm>
          <a:custGeom>
            <a:avLst/>
            <a:gdLst>
              <a:gd name="connsiteX0" fmla="*/ 0 w 3518783"/>
              <a:gd name="connsiteY0" fmla="*/ 206967 h 2671872"/>
              <a:gd name="connsiteX1" fmla="*/ 3419061 w 3518783"/>
              <a:gd name="connsiteY1" fmla="*/ 246724 h 2671872"/>
              <a:gd name="connsiteX2" fmla="*/ 2703443 w 3518783"/>
              <a:gd name="connsiteY2" fmla="*/ 2671872 h 2671872"/>
            </a:gdLst>
            <a:ahLst/>
            <a:cxnLst>
              <a:cxn ang="0">
                <a:pos x="connsiteX0" y="connsiteY0"/>
              </a:cxn>
              <a:cxn ang="0">
                <a:pos x="connsiteX1" y="connsiteY1"/>
              </a:cxn>
              <a:cxn ang="0">
                <a:pos x="connsiteX2" y="connsiteY2"/>
              </a:cxn>
            </a:cxnLst>
            <a:rect l="l" t="t" r="r" b="b"/>
            <a:pathLst>
              <a:path w="3518783" h="2671872">
                <a:moveTo>
                  <a:pt x="0" y="206967"/>
                </a:moveTo>
                <a:cubicBezTo>
                  <a:pt x="1484243" y="21437"/>
                  <a:pt x="2968487" y="-164093"/>
                  <a:pt x="3419061" y="246724"/>
                </a:cubicBezTo>
                <a:cubicBezTo>
                  <a:pt x="3869635" y="657541"/>
                  <a:pt x="2643808" y="2410142"/>
                  <a:pt x="2703443" y="26718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c 17"/>
          <p:cNvSpPr/>
          <p:nvPr/>
        </p:nvSpPr>
        <p:spPr>
          <a:xfrm rot="10800000">
            <a:off x="-5625547" y="717324"/>
            <a:ext cx="1977887" cy="2532770"/>
          </a:xfrm>
          <a:prstGeom prst="arc">
            <a:avLst>
              <a:gd name="adj1" fmla="val 12829793"/>
              <a:gd name="adj2" fmla="val 1950772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peech Bubble: Oval 20"/>
          <p:cNvSpPr/>
          <p:nvPr/>
        </p:nvSpPr>
        <p:spPr>
          <a:xfrm>
            <a:off x="7991060" y="715617"/>
            <a:ext cx="2670213" cy="1789043"/>
          </a:xfrm>
          <a:prstGeom prst="wedgeEllipseCallout">
            <a:avLst>
              <a:gd name="adj1" fmla="val -81877"/>
              <a:gd name="adj2" fmla="val 31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7991060" y="1133084"/>
            <a:ext cx="2620668" cy="954107"/>
          </a:xfrm>
          <a:prstGeom prst="rect">
            <a:avLst/>
          </a:prstGeom>
          <a:noFill/>
        </p:spPr>
        <p:txBody>
          <a:bodyPr wrap="square" rtlCol="0">
            <a:spAutoFit/>
          </a:bodyPr>
          <a:lstStyle/>
          <a:p>
            <a:pPr algn="ctr"/>
            <a:r>
              <a:rPr lang="en-US" sz="2800" b="1" dirty="0">
                <a:solidFill>
                  <a:srgbClr val="FFFF00"/>
                </a:solidFill>
              </a:rPr>
              <a:t>Animation is fun!</a:t>
            </a:r>
          </a:p>
        </p:txBody>
      </p:sp>
      <p:pic>
        <p:nvPicPr>
          <p:cNvPr id="23" name="Graphic 22"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392820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326 0.02314 L 0.00326 0.61435 " pathEditMode="relative" ptsTypes="AA">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326 0.01598 L -0.71901 0.0132 " pathEditMode="relative" rAng="0" ptsTypes="AA">
                                      <p:cBhvr>
                                        <p:cTn id="10" dur="2000" fill="hold"/>
                                        <p:tgtEl>
                                          <p:spTgt spid="10"/>
                                        </p:tgtEl>
                                        <p:attrNameLst>
                                          <p:attrName>ppt_x</p:attrName>
                                          <p:attrName>ppt_y</p:attrName>
                                        </p:attrNameLst>
                                      </p:cBhvr>
                                      <p:rCtr x="-36120" y="-139"/>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104 -0.05138 L 0.00104 -0.6368 " pathEditMode="relative" rAng="0" ptsTypes="AA">
                                      <p:cBhvr>
                                        <p:cTn id="14" dur="2000" fill="hold"/>
                                        <p:tgtEl>
                                          <p:spTgt spid="14"/>
                                        </p:tgtEl>
                                        <p:attrNameLst>
                                          <p:attrName>ppt_x</p:attrName>
                                          <p:attrName>ppt_y</p:attrName>
                                        </p:attrNameLst>
                                      </p:cBhvr>
                                      <p:rCtr x="0" y="-29282"/>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00039 0.13704 L 0.89883 0.00949 " pathEditMode="relative" rAng="0" ptsTypes="AA">
                                      <p:cBhvr>
                                        <p:cTn id="18" dur="2000" fill="hold"/>
                                        <p:tgtEl>
                                          <p:spTgt spid="18"/>
                                        </p:tgtEl>
                                        <p:attrNameLst>
                                          <p:attrName>ppt_x</p:attrName>
                                          <p:attrName>ppt_y</p:attrName>
                                        </p:attrNameLst>
                                      </p:cBhvr>
                                      <p:rCtr x="44922" y="-6389"/>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8" grpId="0" animBg="1"/>
      <p:bldP spid="21" grpId="0" animBg="1"/>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799" y="1600200"/>
            <a:ext cx="10820400" cy="4024125"/>
          </a:xfrm>
        </p:spPr>
        <p:txBody>
          <a:bodyPr>
            <a:normAutofit/>
          </a:bodyPr>
          <a:lstStyle/>
          <a:p>
            <a:pPr marL="0" indent="0">
              <a:buNone/>
            </a:pPr>
            <a:r>
              <a:rPr lang="en-US" sz="2800" dirty="0">
                <a:solidFill>
                  <a:schemeClr val="bg2">
                    <a:lumMod val="60000"/>
                    <a:lumOff val="40000"/>
                  </a:schemeClr>
                </a:solidFill>
              </a:rPr>
              <a:t>Video recently has been on the rise. YouTube and Twitch have been blowing up recently and aren’t showing any signs of dying down. These websites have been allowing people to record themselves and share their experiences with the rest of the world. </a:t>
            </a:r>
          </a:p>
        </p:txBody>
      </p:sp>
      <p:sp>
        <p:nvSpPr>
          <p:cNvPr id="4" name="Rectangle 3"/>
          <p:cNvSpPr/>
          <p:nvPr/>
        </p:nvSpPr>
        <p:spPr>
          <a:xfrm>
            <a:off x="4989767" y="467975"/>
            <a:ext cx="2212465" cy="923330"/>
          </a:xfrm>
          <a:prstGeom prst="rect">
            <a:avLst/>
          </a:prstGeom>
          <a:noFill/>
        </p:spPr>
        <p:txBody>
          <a:bodyPr wrap="none" lIns="91440" tIns="45720" rIns="91440" bIns="45720">
            <a:prstTxWarp prst="textInflateTop">
              <a:avLst/>
            </a:prstTxWarp>
            <a:spAutoFit/>
            <a:scene3d>
              <a:camera prst="orthographicFront"/>
              <a:lightRig rig="threePt" dir="t"/>
            </a:scene3d>
            <a:sp3d extrusionH="57150">
              <a:bevelT w="38100" h="38100"/>
            </a:sp3d>
          </a:bodyPr>
          <a:lstStyle/>
          <a:p>
            <a:pPr algn="ctr"/>
            <a:r>
              <a:rPr lang="en-US" sz="5400" b="1" cap="none" spc="50" dirty="0">
                <a:ln w="0"/>
                <a:solidFill>
                  <a:schemeClr val="tx2">
                    <a:lumMod val="50000"/>
                  </a:schemeClr>
                </a:solidFill>
                <a:effectLst>
                  <a:glow rad="63500">
                    <a:schemeClr val="bg2">
                      <a:lumMod val="40000"/>
                      <a:lumOff val="60000"/>
                      <a:alpha val="40000"/>
                    </a:schemeClr>
                  </a:glow>
                  <a:innerShdw blurRad="63500" dist="50800" dir="13500000">
                    <a:srgbClr val="000000">
                      <a:alpha val="50000"/>
                    </a:srgbClr>
                  </a:innerShdw>
                </a:effectLst>
              </a:rPr>
              <a:t>Video</a:t>
            </a:r>
          </a:p>
        </p:txBody>
      </p:sp>
      <p:pic>
        <p:nvPicPr>
          <p:cNvPr id="5" name="Graphic 4"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383397602"/>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4360" y="1463040"/>
            <a:ext cx="10820400" cy="4024125"/>
          </a:xfrm>
        </p:spPr>
        <p:txBody>
          <a:bodyPr>
            <a:normAutofit/>
          </a:bodyPr>
          <a:lstStyle/>
          <a:p>
            <a:pPr marL="0" indent="0">
              <a:buNone/>
            </a:pPr>
            <a:r>
              <a:rPr lang="en-US" sz="2800" dirty="0">
                <a:solidFill>
                  <a:schemeClr val="bg2">
                    <a:lumMod val="60000"/>
                    <a:lumOff val="40000"/>
                  </a:schemeClr>
                </a:solidFill>
              </a:rPr>
              <a:t>One problem with video though is that a single video can take up a lot of space on your computer. Another challenge with video is the amount of data necessary to have a video run smoothly. You also want to maintain the clearest video possible by using as little information as possible for the delivery system. To make this happen you must render the video in different condensed formats and test which can give you the best quality while making sure the video is smooth.</a:t>
            </a:r>
          </a:p>
        </p:txBody>
      </p:sp>
      <p:pic>
        <p:nvPicPr>
          <p:cNvPr id="4" name="Graphic 3"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338210407"/>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npTC6b5-yvM">
            <a:hlinkClick r:id="" action="ppaction://media"/>
          </p:cNvPr>
          <p:cNvPicPr>
            <a:picLocks noRot="1" noChangeAspect="1"/>
          </p:cNvPicPr>
          <p:nvPr>
            <a:videoFile r:link="rId1"/>
          </p:nvPr>
        </p:nvPicPr>
        <p:blipFill>
          <a:blip r:embed="rId3"/>
          <a:stretch>
            <a:fillRect/>
          </a:stretch>
        </p:blipFill>
        <p:spPr>
          <a:xfrm>
            <a:off x="3101008" y="1545535"/>
            <a:ext cx="6526696" cy="4895022"/>
          </a:xfrm>
          <a:prstGeom prst="rect">
            <a:avLst/>
          </a:prstGeom>
        </p:spPr>
      </p:pic>
      <p:pic>
        <p:nvPicPr>
          <p:cNvPr id="5" name="Graphic 4" descr="House">
            <a:hlinkClick r:id="rId4" action="ppaction://hlinksldjump"/>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0515675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243840"/>
            <a:ext cx="8610600" cy="1293028"/>
          </a:xfrm>
        </p:spPr>
        <p:txBody>
          <a:bodyPr/>
          <a:lstStyle/>
          <a:p>
            <a:pPr algn="ctr"/>
            <a:r>
              <a:rPr lang="en-US" dirty="0"/>
              <a:t>Cited</a:t>
            </a:r>
          </a:p>
        </p:txBody>
      </p:sp>
      <p:sp>
        <p:nvSpPr>
          <p:cNvPr id="3" name="Content Placeholder 2"/>
          <p:cNvSpPr>
            <a:spLocks noGrp="1"/>
          </p:cNvSpPr>
          <p:nvPr>
            <p:ph idx="1"/>
          </p:nvPr>
        </p:nvSpPr>
        <p:spPr>
          <a:xfrm>
            <a:off x="685800" y="1293028"/>
            <a:ext cx="10820400" cy="4024125"/>
          </a:xfrm>
        </p:spPr>
        <p:txBody>
          <a:bodyPr/>
          <a:lstStyle/>
          <a:p>
            <a:pPr algn="ctr"/>
            <a:r>
              <a:rPr lang="en-US" dirty="0">
                <a:hlinkClick r:id="rId2"/>
              </a:rPr>
              <a:t>https://baconipsum.com/?paras=1&amp;type=all-meat&amp;make-it-spicy=1</a:t>
            </a:r>
            <a:endParaRPr lang="en-US" dirty="0"/>
          </a:p>
          <a:p>
            <a:pPr marL="0" indent="0" algn="ctr">
              <a:buNone/>
            </a:pPr>
            <a:r>
              <a:rPr lang="en-US" b="1" u="sng" dirty="0"/>
              <a:t>Bacon Ipsum Text</a:t>
            </a:r>
          </a:p>
        </p:txBody>
      </p:sp>
      <p:sp>
        <p:nvSpPr>
          <p:cNvPr id="4" name="TextBox 3"/>
          <p:cNvSpPr txBox="1"/>
          <p:nvPr/>
        </p:nvSpPr>
        <p:spPr>
          <a:xfrm>
            <a:off x="185530" y="2107094"/>
            <a:ext cx="12006470" cy="4001095"/>
          </a:xfrm>
          <a:prstGeom prst="rect">
            <a:avLst/>
          </a:prstGeom>
          <a:noFill/>
        </p:spPr>
        <p:txBody>
          <a:bodyPr wrap="square" rtlCol="0">
            <a:spAutoFit/>
          </a:bodyPr>
          <a:lstStyle/>
          <a:p>
            <a:pPr marL="285750" indent="-285750" algn="ctr">
              <a:buFont typeface="Arial" panose="020B0604020202020204" pitchFamily="34" charset="0"/>
              <a:buChar char="•"/>
            </a:pPr>
            <a:r>
              <a:rPr lang="en-US" dirty="0">
                <a:hlinkClick r:id="rId3"/>
              </a:rPr>
              <a:t>https://commons.wikimedia.org/wiki/Category:Times_Square_in_the_2010s#/media/File:4.29.11TimesSquareByLuigiNovi3.jpg</a:t>
            </a:r>
            <a:endParaRPr lang="en-US" dirty="0"/>
          </a:p>
          <a:p>
            <a:pPr algn="ctr"/>
            <a:r>
              <a:rPr lang="en-US" sz="2000" b="1" u="sng" dirty="0"/>
              <a:t>Times Square Picture</a:t>
            </a:r>
          </a:p>
          <a:p>
            <a:pPr marL="285750" indent="-285750" algn="ctr">
              <a:buFont typeface="Arial" panose="020B0604020202020204" pitchFamily="34" charset="0"/>
              <a:buChar char="•"/>
            </a:pPr>
            <a:r>
              <a:rPr lang="en-US" dirty="0"/>
              <a:t>	</a:t>
            </a:r>
            <a:r>
              <a:rPr lang="en-US" dirty="0">
                <a:hlinkClick r:id="rId4"/>
              </a:rPr>
              <a:t>https://commons.wikimedia.org/wiki/File:Thousand_Words_-_panoramio.jpg</a:t>
            </a:r>
            <a:endParaRPr lang="en-US" dirty="0"/>
          </a:p>
          <a:p>
            <a:pPr marL="285750" indent="-285750" algn="ctr">
              <a:buFont typeface="Arial" panose="020B0604020202020204" pitchFamily="34" charset="0"/>
              <a:buChar char="•"/>
            </a:pPr>
            <a:endParaRPr lang="en-US" dirty="0">
              <a:hlinkClick r:id="rId5"/>
            </a:endParaRPr>
          </a:p>
          <a:p>
            <a:pPr marL="285750" indent="-285750" algn="ctr">
              <a:buFont typeface="Arial" panose="020B0604020202020204" pitchFamily="34" charset="0"/>
              <a:buChar char="•"/>
            </a:pPr>
            <a:r>
              <a:rPr lang="en-US" dirty="0">
                <a:hlinkClick r:id="rId5"/>
              </a:rPr>
              <a:t>https://commons.wikimedia.org/wiki/Category:Digital_audio#/media/File:2-bit_resolution.png</a:t>
            </a:r>
            <a:endParaRPr lang="en-US" dirty="0"/>
          </a:p>
          <a:p>
            <a:pPr marL="285750" indent="-285750" algn="ctr">
              <a:buFont typeface="Arial" panose="020B0604020202020204" pitchFamily="34" charset="0"/>
              <a:buChar char="•"/>
            </a:pPr>
            <a:endParaRPr lang="en-US" dirty="0">
              <a:hlinkClick r:id="rId6"/>
            </a:endParaRPr>
          </a:p>
          <a:p>
            <a:pPr marL="285750" indent="-285750" algn="ctr">
              <a:buFont typeface="Arial" panose="020B0604020202020204" pitchFamily="34" charset="0"/>
              <a:buChar char="•"/>
            </a:pPr>
            <a:r>
              <a:rPr lang="en-US" dirty="0">
                <a:hlinkClick r:id="rId6"/>
              </a:rPr>
              <a:t>https://commons.wikimedia.org/wiki/Category:Digital_audio#/media/File:2-bit_resolution_analog.png</a:t>
            </a:r>
            <a:endParaRPr lang="en-US" dirty="0"/>
          </a:p>
          <a:p>
            <a:pPr marL="285750" indent="-285750" algn="ctr">
              <a:buFont typeface="Arial" panose="020B0604020202020204" pitchFamily="34" charset="0"/>
              <a:buChar char="•"/>
            </a:pPr>
            <a:endParaRPr lang="en-US" dirty="0"/>
          </a:p>
          <a:p>
            <a:pPr marL="285750" indent="-285750" algn="ctr">
              <a:buFont typeface="Arial" panose="020B0604020202020204" pitchFamily="34" charset="0"/>
              <a:buChar char="•"/>
            </a:pPr>
            <a:r>
              <a:rPr lang="en-US" dirty="0">
                <a:hlinkClick r:id="rId7"/>
              </a:rPr>
              <a:t>http://soundbible.com/2150-Common-Fart.html</a:t>
            </a:r>
            <a:endParaRPr lang="en-US" dirty="0"/>
          </a:p>
          <a:p>
            <a:pPr marL="285750" indent="-285750" algn="ctr">
              <a:buFont typeface="Arial" panose="020B0604020202020204" pitchFamily="34" charset="0"/>
              <a:buChar char="•"/>
            </a:pPr>
            <a:endParaRPr lang="en-US" dirty="0"/>
          </a:p>
          <a:p>
            <a:pPr marL="285750" indent="-285750" algn="ctr">
              <a:buFont typeface="Arial" panose="020B0604020202020204" pitchFamily="34" charset="0"/>
              <a:buChar char="•"/>
            </a:pPr>
            <a:endParaRPr lang="en-US" dirty="0"/>
          </a:p>
          <a:p>
            <a:pPr algn="ctr"/>
            <a:r>
              <a:rPr lang="en-US" dirty="0"/>
              <a:t>	</a:t>
            </a:r>
          </a:p>
          <a:p>
            <a:endParaRPr lang="en-US" dirty="0"/>
          </a:p>
        </p:txBody>
      </p:sp>
      <p:pic>
        <p:nvPicPr>
          <p:cNvPr id="5" name="Graphic 4" descr="House">
            <a:hlinkClick r:id="rId8" action="ppaction://hlinksldjump"/>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752039772"/>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700" y="901532"/>
            <a:ext cx="8610600" cy="1293028"/>
          </a:xfrm>
        </p:spPr>
        <p:txBody>
          <a:bodyPr/>
          <a:lstStyle/>
          <a:p>
            <a:pPr algn="ctr"/>
            <a:r>
              <a:rPr lang="en-US" dirty="0"/>
              <a:t>Multimedia?</a:t>
            </a:r>
          </a:p>
        </p:txBody>
      </p:sp>
      <p:sp>
        <p:nvSpPr>
          <p:cNvPr id="4" name="Content Placeholder 3"/>
          <p:cNvSpPr>
            <a:spLocks noGrp="1"/>
          </p:cNvSpPr>
          <p:nvPr>
            <p:ph idx="1"/>
          </p:nvPr>
        </p:nvSpPr>
        <p:spPr/>
        <p:txBody>
          <a:bodyPr/>
          <a:lstStyle/>
          <a:p>
            <a:r>
              <a:rPr lang="en-US" sz="2800" dirty="0">
                <a:solidFill>
                  <a:srgbClr val="FFFF00"/>
                </a:solidFill>
              </a:rPr>
              <a:t>Multimedia is the combination of text, pictures, sounds, animations, and videos.</a:t>
            </a:r>
          </a:p>
          <a:p>
            <a:r>
              <a:rPr lang="en-US" sz="2800" dirty="0">
                <a:solidFill>
                  <a:srgbClr val="FFFF00"/>
                </a:solidFill>
              </a:rPr>
              <a:t>You see multimedia on:  </a:t>
            </a:r>
          </a:p>
          <a:p>
            <a:endParaRPr lang="en-US" dirty="0"/>
          </a:p>
          <a:p>
            <a:pPr marL="0" indent="0">
              <a:buNone/>
            </a:pPr>
            <a:endParaRPr lang="en-US" dirty="0"/>
          </a:p>
          <a:p>
            <a:r>
              <a:rPr lang="en-US" sz="2800" dirty="0">
                <a:solidFill>
                  <a:srgbClr val="FFFF00"/>
                </a:solidFill>
              </a:rPr>
              <a:t>Multimedia is the base of stores and businesses who want to advertise their company.  </a:t>
            </a:r>
          </a:p>
          <a:p>
            <a:endParaRPr lang="en-US" dirty="0"/>
          </a:p>
        </p:txBody>
      </p:sp>
      <p:sp>
        <p:nvSpPr>
          <p:cNvPr id="8" name="TextBox 7"/>
          <p:cNvSpPr txBox="1"/>
          <p:nvPr/>
        </p:nvSpPr>
        <p:spPr>
          <a:xfrm>
            <a:off x="5242560" y="3078480"/>
            <a:ext cx="6156960" cy="954107"/>
          </a:xfrm>
          <a:prstGeom prst="rect">
            <a:avLst/>
          </a:prstGeom>
          <a:noFill/>
        </p:spPr>
        <p:txBody>
          <a:bodyPr wrap="square" rtlCol="0">
            <a:spAutoFit/>
          </a:bodyPr>
          <a:lstStyle/>
          <a:p>
            <a:pPr marL="457200" indent="-457200">
              <a:buFont typeface="Wingdings" panose="05000000000000000000" pitchFamily="2" charset="2"/>
              <a:buChar char="ü"/>
            </a:pPr>
            <a:r>
              <a:rPr lang="en-US" sz="2800" dirty="0">
                <a:solidFill>
                  <a:schemeClr val="accent6">
                    <a:lumMod val="60000"/>
                    <a:lumOff val="40000"/>
                  </a:schemeClr>
                </a:solidFill>
              </a:rPr>
              <a:t>TV- commercials, shows, movies</a:t>
            </a:r>
          </a:p>
          <a:p>
            <a:pPr marL="457200" indent="-457200">
              <a:buFont typeface="Wingdings" panose="05000000000000000000" pitchFamily="2" charset="2"/>
              <a:buChar char="ü"/>
            </a:pPr>
            <a:r>
              <a:rPr lang="en-US" sz="2800" dirty="0">
                <a:solidFill>
                  <a:schemeClr val="accent6">
                    <a:lumMod val="60000"/>
                    <a:lumOff val="40000"/>
                  </a:schemeClr>
                </a:solidFill>
              </a:rPr>
              <a:t>The internet- ads and websites  </a:t>
            </a:r>
          </a:p>
        </p:txBody>
      </p:sp>
    </p:spTree>
    <p:extLst>
      <p:ext uri="{BB962C8B-B14F-4D97-AF65-F5344CB8AC3E}">
        <p14:creationId xmlns:p14="http://schemas.microsoft.com/office/powerpoint/2010/main" val="163549866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Rounded Corners 23"/>
          <p:cNvSpPr/>
          <p:nvPr/>
        </p:nvSpPr>
        <p:spPr>
          <a:xfrm>
            <a:off x="7635240" y="3950970"/>
            <a:ext cx="2766060" cy="179451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p:cNvSpPr/>
          <p:nvPr/>
        </p:nvSpPr>
        <p:spPr>
          <a:xfrm>
            <a:off x="2680402" y="3880375"/>
            <a:ext cx="2533489" cy="1743185"/>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0700" y="718653"/>
            <a:ext cx="8610600" cy="1293028"/>
          </a:xfrm>
        </p:spPr>
        <p:txBody>
          <a:bodyPr/>
          <a:lstStyle/>
          <a:p>
            <a:pPr algn="ctr"/>
            <a:r>
              <a:rPr lang="en-US" dirty="0"/>
              <a:t>The Building blocks of multimedia</a:t>
            </a:r>
          </a:p>
        </p:txBody>
      </p:sp>
      <p:pic>
        <p:nvPicPr>
          <p:cNvPr id="5" name="Graphic 4" descr="Speech"/>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7820" y="2011681"/>
            <a:ext cx="2663880" cy="1706879"/>
          </a:xfrm>
          <a:prstGeom prst="rect">
            <a:avLst/>
          </a:prstGeom>
        </p:spPr>
      </p:pic>
      <p:sp>
        <p:nvSpPr>
          <p:cNvPr id="6" name="TextBox 5"/>
          <p:cNvSpPr txBox="1"/>
          <p:nvPr/>
        </p:nvSpPr>
        <p:spPr>
          <a:xfrm>
            <a:off x="1996440" y="2377440"/>
            <a:ext cx="1920240" cy="1200329"/>
          </a:xfrm>
          <a:prstGeom prst="rect">
            <a:avLst/>
          </a:prstGeom>
          <a:noFill/>
        </p:spPr>
        <p:txBody>
          <a:bodyPr wrap="square" rtlCol="0">
            <a:spAutoFit/>
          </a:bodyPr>
          <a:lstStyle/>
          <a:p>
            <a:r>
              <a:rPr lang="en-US" sz="3600" dirty="0"/>
              <a:t>   </a:t>
            </a:r>
            <a:r>
              <a:rPr lang="en-US" sz="3600" dirty="0">
                <a:hlinkClick r:id="rId4" action="ppaction://hlinksldjump"/>
              </a:rPr>
              <a:t>Text</a:t>
            </a:r>
            <a:endParaRPr lang="en-US" sz="3600" dirty="0"/>
          </a:p>
          <a:p>
            <a:endParaRPr lang="en-US" sz="3600" dirty="0"/>
          </a:p>
        </p:txBody>
      </p:sp>
      <p:pic>
        <p:nvPicPr>
          <p:cNvPr id="8" name="Graphic 7" descr="Camera"/>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06256" y="1777670"/>
            <a:ext cx="2146590" cy="2146590"/>
          </a:xfrm>
          <a:prstGeom prst="rect">
            <a:avLst/>
          </a:prstGeom>
        </p:spPr>
      </p:pic>
      <p:sp>
        <p:nvSpPr>
          <p:cNvPr id="9" name="TextBox 8"/>
          <p:cNvSpPr txBox="1"/>
          <p:nvPr/>
        </p:nvSpPr>
        <p:spPr>
          <a:xfrm>
            <a:off x="5427206" y="2651845"/>
            <a:ext cx="1904689" cy="646331"/>
          </a:xfrm>
          <a:prstGeom prst="rect">
            <a:avLst/>
          </a:prstGeom>
          <a:noFill/>
        </p:spPr>
        <p:txBody>
          <a:bodyPr wrap="none" rtlCol="0">
            <a:spAutoFit/>
          </a:bodyPr>
          <a:lstStyle/>
          <a:p>
            <a:r>
              <a:rPr lang="en-US" sz="3600" dirty="0">
                <a:hlinkClick r:id="rId7" action="ppaction://hlinksldjump"/>
              </a:rPr>
              <a:t>Pictures</a:t>
            </a:r>
            <a:endParaRPr lang="en-US" sz="3600" dirty="0"/>
          </a:p>
        </p:txBody>
      </p:sp>
      <p:pic>
        <p:nvPicPr>
          <p:cNvPr id="14" name="Graphic 13" descr="Speakers"/>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917923" y="2009088"/>
            <a:ext cx="1971736" cy="1749782"/>
          </a:xfrm>
          <a:prstGeom prst="rect">
            <a:avLst/>
          </a:prstGeom>
        </p:spPr>
      </p:pic>
      <p:sp>
        <p:nvSpPr>
          <p:cNvPr id="15" name="TextBox 14"/>
          <p:cNvSpPr txBox="1"/>
          <p:nvPr/>
        </p:nvSpPr>
        <p:spPr>
          <a:xfrm>
            <a:off x="9144609" y="2328680"/>
            <a:ext cx="1518364" cy="646331"/>
          </a:xfrm>
          <a:prstGeom prst="rect">
            <a:avLst/>
          </a:prstGeom>
          <a:noFill/>
        </p:spPr>
        <p:txBody>
          <a:bodyPr wrap="none" rtlCol="0">
            <a:spAutoFit/>
          </a:bodyPr>
          <a:lstStyle/>
          <a:p>
            <a:r>
              <a:rPr lang="en-US" sz="3600" dirty="0">
                <a:hlinkClick r:id="rId10" action="ppaction://hlinksldjump"/>
              </a:rPr>
              <a:t>Audio</a:t>
            </a:r>
            <a:endParaRPr lang="en-US" sz="3600" dirty="0"/>
          </a:p>
        </p:txBody>
      </p:sp>
      <p:pic>
        <p:nvPicPr>
          <p:cNvPr id="17" name="Graphic 16" descr="Projector screen"/>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996440" y="3343363"/>
            <a:ext cx="3928121" cy="3514638"/>
          </a:xfrm>
          <a:prstGeom prst="rect">
            <a:avLst/>
          </a:prstGeom>
        </p:spPr>
      </p:pic>
      <p:sp>
        <p:nvSpPr>
          <p:cNvPr id="19" name="TextBox 18"/>
          <p:cNvSpPr txBox="1"/>
          <p:nvPr/>
        </p:nvSpPr>
        <p:spPr>
          <a:xfrm>
            <a:off x="2702978" y="4376847"/>
            <a:ext cx="2533491" cy="646331"/>
          </a:xfrm>
          <a:prstGeom prst="rect">
            <a:avLst/>
          </a:prstGeom>
          <a:noFill/>
        </p:spPr>
        <p:txBody>
          <a:bodyPr wrap="square" rtlCol="0">
            <a:spAutoFit/>
          </a:bodyPr>
          <a:lstStyle/>
          <a:p>
            <a:r>
              <a:rPr lang="en-US" sz="3600" dirty="0">
                <a:solidFill>
                  <a:schemeClr val="bg1"/>
                </a:solidFill>
                <a:hlinkClick r:id="rId13" action="ppaction://hlinksldjump"/>
              </a:rPr>
              <a:t>Animation</a:t>
            </a:r>
            <a:endParaRPr lang="en-US" sz="3600" dirty="0">
              <a:solidFill>
                <a:schemeClr val="bg1"/>
              </a:solidFill>
            </a:endParaRPr>
          </a:p>
        </p:txBody>
      </p:sp>
      <p:pic>
        <p:nvPicPr>
          <p:cNvPr id="21" name="Graphic 20" descr="Television"/>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452846" y="3437771"/>
            <a:ext cx="3170814" cy="3170814"/>
          </a:xfrm>
          <a:prstGeom prst="rect">
            <a:avLst/>
          </a:prstGeom>
        </p:spPr>
      </p:pic>
      <p:sp>
        <p:nvSpPr>
          <p:cNvPr id="25" name="TextBox 24"/>
          <p:cNvSpPr txBox="1"/>
          <p:nvPr/>
        </p:nvSpPr>
        <p:spPr>
          <a:xfrm>
            <a:off x="8278269" y="4446289"/>
            <a:ext cx="1519968" cy="646331"/>
          </a:xfrm>
          <a:prstGeom prst="rect">
            <a:avLst/>
          </a:prstGeom>
          <a:noFill/>
        </p:spPr>
        <p:txBody>
          <a:bodyPr wrap="none" rtlCol="0">
            <a:spAutoFit/>
          </a:bodyPr>
          <a:lstStyle/>
          <a:p>
            <a:r>
              <a:rPr lang="en-US" sz="3600" dirty="0">
                <a:hlinkClick r:id="rId16" action="ppaction://hlinksldjump"/>
              </a:rPr>
              <a:t>Video</a:t>
            </a:r>
            <a:endParaRPr lang="en-US" sz="3600" dirty="0"/>
          </a:p>
        </p:txBody>
      </p:sp>
      <p:pic>
        <p:nvPicPr>
          <p:cNvPr id="27" name="Graphic 26" descr="House">
            <a:hlinkClick r:id="rId17" action="ppaction://hlinksldjump"/>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75605667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par>
                                <p:cTn id="20" presetID="16" presetClass="entr" presetSubtype="21"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par>
                                <p:cTn id="33" presetID="45"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000"/>
                                        <p:tgtEl>
                                          <p:spTgt spid="18"/>
                                        </p:tgtEl>
                                      </p:cBhvr>
                                    </p:animEffect>
                                    <p:anim calcmode="lin" valueType="num">
                                      <p:cBhvr>
                                        <p:cTn id="36" dur="2000" fill="hold"/>
                                        <p:tgtEl>
                                          <p:spTgt spid="18"/>
                                        </p:tgtEl>
                                        <p:attrNameLst>
                                          <p:attrName>ppt_w</p:attrName>
                                        </p:attrNameLst>
                                      </p:cBhvr>
                                      <p:tavLst>
                                        <p:tav tm="0" fmla="#ppt_w*sin(2.5*pi*$)">
                                          <p:val>
                                            <p:fltVal val="0"/>
                                          </p:val>
                                        </p:tav>
                                        <p:tav tm="100000">
                                          <p:val>
                                            <p:fltVal val="1"/>
                                          </p:val>
                                        </p:tav>
                                      </p:tavLst>
                                    </p:anim>
                                    <p:anim calcmode="lin" valueType="num">
                                      <p:cBhvr>
                                        <p:cTn id="37" dur="2000" fill="hold"/>
                                        <p:tgtEl>
                                          <p:spTgt spid="18"/>
                                        </p:tgtEl>
                                        <p:attrNameLst>
                                          <p:attrName>ppt_h</p:attrName>
                                        </p:attrNameLst>
                                      </p:cBhvr>
                                      <p:tavLst>
                                        <p:tav tm="0">
                                          <p:val>
                                            <p:strVal val="#ppt_h"/>
                                          </p:val>
                                        </p:tav>
                                        <p:tav tm="100000">
                                          <p:val>
                                            <p:strVal val="#ppt_h"/>
                                          </p:val>
                                        </p:tav>
                                      </p:tavLst>
                                    </p:anim>
                                  </p:childTnLst>
                                </p:cTn>
                              </p:par>
                              <p:par>
                                <p:cTn id="38" presetID="45"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2000"/>
                                        <p:tgtEl>
                                          <p:spTgt spid="19"/>
                                        </p:tgtEl>
                                      </p:cBhvr>
                                    </p:animEffect>
                                    <p:anim calcmode="lin" valueType="num">
                                      <p:cBhvr>
                                        <p:cTn id="41" dur="2000" fill="hold"/>
                                        <p:tgtEl>
                                          <p:spTgt spid="19"/>
                                        </p:tgtEl>
                                        <p:attrNameLst>
                                          <p:attrName>ppt_w</p:attrName>
                                        </p:attrNameLst>
                                      </p:cBhvr>
                                      <p:tavLst>
                                        <p:tav tm="0" fmla="#ppt_w*sin(2.5*pi*$)">
                                          <p:val>
                                            <p:fltVal val="0"/>
                                          </p:val>
                                        </p:tav>
                                        <p:tav tm="100000">
                                          <p:val>
                                            <p:fltVal val="1"/>
                                          </p:val>
                                        </p:tav>
                                      </p:tavLst>
                                    </p:anim>
                                    <p:anim calcmode="lin" valueType="num">
                                      <p:cBhvr>
                                        <p:cTn id="42" dur="2000" fill="hold"/>
                                        <p:tgtEl>
                                          <p:spTgt spid="19"/>
                                        </p:tgtEl>
                                        <p:attrNameLst>
                                          <p:attrName>ppt_h</p:attrName>
                                        </p:attrNameLst>
                                      </p:cBhvr>
                                      <p:tavLst>
                                        <p:tav tm="0">
                                          <p:val>
                                            <p:strVal val="#ppt_h"/>
                                          </p:val>
                                        </p:tav>
                                        <p:tav tm="100000">
                                          <p:val>
                                            <p:strVal val="#ppt_h"/>
                                          </p:val>
                                        </p:tav>
                                      </p:tavLst>
                                    </p:anim>
                                  </p:childTnLst>
                                </p:cTn>
                              </p:par>
                              <p:par>
                                <p:cTn id="43" presetID="45"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000"/>
                                        <p:tgtEl>
                                          <p:spTgt spid="17"/>
                                        </p:tgtEl>
                                      </p:cBhvr>
                                    </p:animEffect>
                                    <p:anim calcmode="lin" valueType="num">
                                      <p:cBhvr>
                                        <p:cTn id="46" dur="2000" fill="hold"/>
                                        <p:tgtEl>
                                          <p:spTgt spid="17"/>
                                        </p:tgtEl>
                                        <p:attrNameLst>
                                          <p:attrName>ppt_w</p:attrName>
                                        </p:attrNameLst>
                                      </p:cBhvr>
                                      <p:tavLst>
                                        <p:tav tm="0" fmla="#ppt_w*sin(2.5*pi*$)">
                                          <p:val>
                                            <p:fltVal val="0"/>
                                          </p:val>
                                        </p:tav>
                                        <p:tav tm="100000">
                                          <p:val>
                                            <p:fltVal val="1"/>
                                          </p:val>
                                        </p:tav>
                                      </p:tavLst>
                                    </p:anim>
                                    <p:anim calcmode="lin" valueType="num">
                                      <p:cBhvr>
                                        <p:cTn id="47" dur="2000" fill="hold"/>
                                        <p:tgtEl>
                                          <p:spTgt spid="17"/>
                                        </p:tgtEl>
                                        <p:attrNameLst>
                                          <p:attrName>ppt_h</p:attrName>
                                        </p:attrNameLst>
                                      </p:cBhvr>
                                      <p:tavLst>
                                        <p:tav tm="0">
                                          <p:val>
                                            <p:strVal val="#ppt_h"/>
                                          </p:val>
                                        </p:tav>
                                        <p:tav tm="100000">
                                          <p:val>
                                            <p:strVal val="#ppt_h"/>
                                          </p:val>
                                        </p:tav>
                                      </p:tavLst>
                                    </p:anim>
                                  </p:childTnLst>
                                </p:cTn>
                              </p:par>
                              <p:par>
                                <p:cTn id="48" presetID="22" presetClass="entr" presetSubtype="4"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500"/>
                                        <p:tgtEl>
                                          <p:spTgt spid="24"/>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down)">
                                      <p:cBhvr>
                                        <p:cTn id="53" dur="500"/>
                                        <p:tgtEl>
                                          <p:spTgt spid="25"/>
                                        </p:tgtEl>
                                      </p:cBhvr>
                                    </p:animEffect>
                                  </p:childTnLst>
                                </p:cTn>
                              </p:par>
                              <p:par>
                                <p:cTn id="54" presetID="22" presetClass="entr" presetSubtype="4"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down)">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8" grpId="0" animBg="1"/>
      <p:bldP spid="6" grpId="0"/>
      <p:bldP spid="9" grpId="0"/>
      <p:bldP spid="15" grpId="0"/>
      <p:bldP spid="19"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9632" y="1766721"/>
            <a:ext cx="5295550" cy="4024125"/>
          </a:xfrm>
        </p:spPr>
        <p:txBody>
          <a:bodyPr>
            <a:normAutofit fontScale="85000" lnSpcReduction="20000"/>
          </a:bodyPr>
          <a:lstStyle/>
          <a:p>
            <a:pPr marL="0" indent="0">
              <a:buNone/>
            </a:pPr>
            <a:r>
              <a:rPr lang="en-US" sz="2800" dirty="0">
                <a:solidFill>
                  <a:srgbClr val="FFC000"/>
                </a:solidFill>
              </a:rPr>
              <a:t>Text is all around you, you can’t escape it. It’s in your books, on TV, all over the internet. Everywhere you look text is there and depending how it looks, it can either get your attention and make you interested or it can just hurt your eyes and you lose all interest in it. </a:t>
            </a:r>
          </a:p>
          <a:p>
            <a:pPr marL="0" indent="0">
              <a:buNone/>
            </a:pPr>
            <a:endParaRPr lang="en-US" sz="2800" dirty="0">
              <a:solidFill>
                <a:srgbClr val="FFC000"/>
              </a:solidFill>
            </a:endParaRPr>
          </a:p>
          <a:p>
            <a:pPr marL="0" indent="0">
              <a:buNone/>
            </a:pPr>
            <a:r>
              <a:rPr lang="en-US" sz="2800" dirty="0">
                <a:solidFill>
                  <a:srgbClr val="FFC000"/>
                </a:solidFill>
              </a:rPr>
              <a:t>Text is one of the most important parts in multimedia because without it there wouldn’t be any </a:t>
            </a:r>
          </a:p>
        </p:txBody>
      </p:sp>
      <p:sp>
        <p:nvSpPr>
          <p:cNvPr id="4" name="Rectangle 3"/>
          <p:cNvSpPr/>
          <p:nvPr/>
        </p:nvSpPr>
        <p:spPr>
          <a:xfrm>
            <a:off x="2698274" y="559415"/>
            <a:ext cx="6795451" cy="923330"/>
          </a:xfrm>
          <a:prstGeom prst="rect">
            <a:avLst/>
          </a:prstGeom>
          <a:noFill/>
        </p:spPr>
        <p:txBody>
          <a:bodyPr wrap="none" lIns="91440" tIns="45720" rIns="91440" bIns="45720">
            <a:prstTxWarp prst="textChevron">
              <a:avLst/>
            </a:prstTxWarp>
            <a:spAutoFit/>
            <a:scene3d>
              <a:camera prst="perspectiveRelaxedModerately"/>
              <a:lightRig rig="soft" dir="t">
                <a:rot lat="0" lon="0" rev="15600000"/>
              </a:lightRig>
            </a:scene3d>
            <a:sp3d extrusionH="57150" prstMaterial="softEdge">
              <a:bevelT w="25400" h="38100"/>
            </a:sp3d>
          </a:bodyPr>
          <a:lstStyle/>
          <a:p>
            <a:pPr algn="ctr"/>
            <a:r>
              <a:rPr lang="en-US" sz="5400" b="1" dirty="0">
                <a:ln/>
                <a:solidFill>
                  <a:srgbClr val="00B0F0"/>
                </a:solidFill>
                <a:effectLst>
                  <a:glow rad="228600">
                    <a:schemeClr val="accent3">
                      <a:satMod val="175000"/>
                      <a:alpha val="40000"/>
                    </a:schemeClr>
                  </a:glow>
                </a:effectLst>
              </a:rPr>
              <a:t>TEXT IS EVERYWHERE</a:t>
            </a:r>
            <a:endParaRPr lang="en-US" sz="5400" b="1" cap="none" spc="0" dirty="0">
              <a:ln/>
              <a:solidFill>
                <a:srgbClr val="00B0F0"/>
              </a:solidFill>
              <a:effectLst>
                <a:glow rad="228600">
                  <a:schemeClr val="accent3">
                    <a:satMod val="175000"/>
                    <a:alpha val="40000"/>
                  </a:schemeClr>
                </a:glow>
              </a:effectLst>
            </a:endParaRPr>
          </a:p>
        </p:txBody>
      </p:sp>
      <p:pic>
        <p:nvPicPr>
          <p:cNvPr id="6" name="Picture 5"/>
          <p:cNvPicPr>
            <a:picLocks noChangeAspect="1"/>
          </p:cNvPicPr>
          <p:nvPr/>
        </p:nvPicPr>
        <p:blipFill>
          <a:blip r:embed="rId2"/>
          <a:stretch>
            <a:fillRect/>
          </a:stretch>
        </p:blipFill>
        <p:spPr>
          <a:xfrm>
            <a:off x="14464206" y="1450795"/>
            <a:ext cx="6207968" cy="46559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Graphic 6" descr="House">
            <a:hlinkClick r:id="rId3" action="ppaction://hlinksldjump"/>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748588638"/>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96679 -0.87778 C 0.96158 -0.57246 0.95651 -0.26737 0.9513 0.03796 C 0.63815 0.0243 -0.39727 -0.00116 -0.71042 -0.01482 C -0.71446 -0.01389 -0.70717 -0.01875 -0.7112 -0.01783 " pathEditMode="relative" rAng="0" ptsTypes="AAAA">
                                      <p:cBhvr>
                                        <p:cTn id="6" dur="2000" fill="hold"/>
                                        <p:tgtEl>
                                          <p:spTgt spid="6"/>
                                        </p:tgtEl>
                                        <p:attrNameLst>
                                          <p:attrName>ppt_x</p:attrName>
                                          <p:attrName>ppt_y</p:attrName>
                                        </p:attrNameLst>
                                      </p:cBhvr>
                                      <p:rCtr x="-83919" y="457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371600"/>
            <a:ext cx="5547360" cy="5242560"/>
          </a:xfrm>
        </p:spPr>
        <p:txBody>
          <a:bodyPr>
            <a:normAutofit/>
          </a:bodyPr>
          <a:lstStyle/>
          <a:p>
            <a:pPr marL="0" indent="0">
              <a:buNone/>
            </a:pPr>
            <a:r>
              <a:rPr lang="en-US" sz="2000" dirty="0">
                <a:solidFill>
                  <a:srgbClr val="FFC000"/>
                </a:solidFill>
              </a:rPr>
              <a:t>	When adding test to anything the first thing you want to make sure of is that its easy to read.</a:t>
            </a:r>
          </a:p>
          <a:p>
            <a:pPr marL="0" indent="0">
              <a:buNone/>
            </a:pPr>
            <a:r>
              <a:rPr lang="en-US" sz="2000" dirty="0">
                <a:solidFill>
                  <a:srgbClr val="FFC000"/>
                </a:solidFill>
              </a:rPr>
              <a:t>	As you can see, both examples are the same text but depending on the color of the background you have to make the color of the text almost the opposite color to make it easy to read. </a:t>
            </a:r>
          </a:p>
          <a:p>
            <a:pPr marL="0" indent="0">
              <a:buNone/>
            </a:pPr>
            <a:r>
              <a:rPr lang="en-US" sz="2000" dirty="0">
                <a:solidFill>
                  <a:srgbClr val="FFC000"/>
                </a:solidFill>
              </a:rPr>
              <a:t>	When putting text onto a computer though, the computer doesn’t read words. To a computer text is a series of numbers.  The two ways a computer can read text is through two schemes; ASCII and Unicode. ASCII is used to read text in English and some Western languages whereas Unicode can read text from every language on earth!</a:t>
            </a:r>
          </a:p>
        </p:txBody>
      </p:sp>
      <p:sp>
        <p:nvSpPr>
          <p:cNvPr id="4" name="TextBox 3"/>
          <p:cNvSpPr txBox="1"/>
          <p:nvPr/>
        </p:nvSpPr>
        <p:spPr>
          <a:xfrm>
            <a:off x="8378313" y="147340"/>
            <a:ext cx="1213794" cy="523220"/>
          </a:xfrm>
          <a:prstGeom prst="rect">
            <a:avLst/>
          </a:prstGeom>
          <a:noFill/>
        </p:spPr>
        <p:txBody>
          <a:bodyPr wrap="none" rtlCol="0">
            <a:spAutoFit/>
          </a:bodyPr>
          <a:lstStyle/>
          <a:p>
            <a:r>
              <a:rPr lang="en-US" sz="2800" b="1" dirty="0">
                <a:solidFill>
                  <a:srgbClr val="FFFF00"/>
                </a:solidFill>
              </a:rPr>
              <a:t>Good</a:t>
            </a:r>
          </a:p>
        </p:txBody>
      </p:sp>
      <p:sp>
        <p:nvSpPr>
          <p:cNvPr id="5" name="TextBox 4"/>
          <p:cNvSpPr txBox="1"/>
          <p:nvPr/>
        </p:nvSpPr>
        <p:spPr>
          <a:xfrm>
            <a:off x="8540547" y="2701885"/>
            <a:ext cx="889326" cy="523220"/>
          </a:xfrm>
          <a:prstGeom prst="rect">
            <a:avLst/>
          </a:prstGeom>
          <a:noFill/>
        </p:spPr>
        <p:txBody>
          <a:bodyPr wrap="square" rtlCol="0">
            <a:spAutoFit/>
          </a:bodyPr>
          <a:lstStyle/>
          <a:p>
            <a:r>
              <a:rPr lang="en-US" sz="2800" b="1" dirty="0">
                <a:solidFill>
                  <a:srgbClr val="C00000"/>
                </a:solidFill>
              </a:rPr>
              <a:t>Bad</a:t>
            </a:r>
          </a:p>
        </p:txBody>
      </p:sp>
      <p:sp>
        <p:nvSpPr>
          <p:cNvPr id="7" name="TextBox 6"/>
          <p:cNvSpPr txBox="1"/>
          <p:nvPr/>
        </p:nvSpPr>
        <p:spPr>
          <a:xfrm>
            <a:off x="6781800" y="670560"/>
            <a:ext cx="4406820" cy="2031325"/>
          </a:xfrm>
          <a:prstGeom prst="rect">
            <a:avLst/>
          </a:prstGeom>
          <a:noFill/>
        </p:spPr>
        <p:txBody>
          <a:bodyPr wrap="square" rtlCol="0">
            <a:spAutoFit/>
          </a:bodyPr>
          <a:lstStyle/>
          <a:p>
            <a:r>
              <a:rPr lang="en-US" b="1" dirty="0">
                <a:solidFill>
                  <a:schemeClr val="bg1"/>
                </a:solidFill>
                <a:highlight>
                  <a:srgbClr val="FFFF00"/>
                </a:highlight>
              </a:rPr>
              <a:t>Spicy jalapeno rump drumstick </a:t>
            </a:r>
            <a:r>
              <a:rPr lang="en-US" b="1" dirty="0" err="1">
                <a:solidFill>
                  <a:schemeClr val="bg1"/>
                </a:solidFill>
                <a:highlight>
                  <a:srgbClr val="FFFF00"/>
                </a:highlight>
              </a:rPr>
              <a:t>picanha</a:t>
            </a:r>
            <a:r>
              <a:rPr lang="en-US" b="1" dirty="0">
                <a:solidFill>
                  <a:schemeClr val="bg1"/>
                </a:solidFill>
                <a:highlight>
                  <a:srgbClr val="FFFF00"/>
                </a:highlight>
              </a:rPr>
              <a:t>, tongue </a:t>
            </a:r>
            <a:r>
              <a:rPr lang="en-US" b="1" dirty="0" err="1">
                <a:solidFill>
                  <a:schemeClr val="bg1"/>
                </a:solidFill>
                <a:highlight>
                  <a:srgbClr val="FFFF00"/>
                </a:highlight>
              </a:rPr>
              <a:t>alcatra</a:t>
            </a:r>
            <a:r>
              <a:rPr lang="en-US" b="1" dirty="0">
                <a:solidFill>
                  <a:schemeClr val="bg1"/>
                </a:solidFill>
                <a:highlight>
                  <a:srgbClr val="FFFF00"/>
                </a:highlight>
              </a:rPr>
              <a:t> corned beef </a:t>
            </a:r>
            <a:r>
              <a:rPr lang="en-US" b="1" dirty="0" err="1">
                <a:solidFill>
                  <a:schemeClr val="bg1"/>
                </a:solidFill>
                <a:highlight>
                  <a:srgbClr val="FFFF00"/>
                </a:highlight>
              </a:rPr>
              <a:t>landjaeger</a:t>
            </a:r>
            <a:r>
              <a:rPr lang="en-US" b="1" dirty="0">
                <a:solidFill>
                  <a:schemeClr val="bg1"/>
                </a:solidFill>
                <a:highlight>
                  <a:srgbClr val="FFFF00"/>
                </a:highlight>
              </a:rPr>
              <a:t> turducken pork belly capicola </a:t>
            </a:r>
            <a:r>
              <a:rPr lang="en-US" b="1" dirty="0" err="1">
                <a:solidFill>
                  <a:schemeClr val="bg1"/>
                </a:solidFill>
                <a:highlight>
                  <a:srgbClr val="FFFF00"/>
                </a:highlight>
              </a:rPr>
              <a:t>burgdoggen</a:t>
            </a:r>
            <a:r>
              <a:rPr lang="en-US" b="1" dirty="0">
                <a:solidFill>
                  <a:schemeClr val="bg1"/>
                </a:solidFill>
                <a:highlight>
                  <a:srgbClr val="FFFF00"/>
                </a:highlight>
              </a:rPr>
              <a:t>. Prosciutto flank tri-tip brisket ham hock beef ribs meatloaf biltong, shank salami ball tip fatback. </a:t>
            </a:r>
          </a:p>
        </p:txBody>
      </p:sp>
      <p:sp>
        <p:nvSpPr>
          <p:cNvPr id="8" name="TextBox 7"/>
          <p:cNvSpPr txBox="1"/>
          <p:nvPr/>
        </p:nvSpPr>
        <p:spPr>
          <a:xfrm>
            <a:off x="6781800" y="3225105"/>
            <a:ext cx="4406820" cy="2031325"/>
          </a:xfrm>
          <a:prstGeom prst="rect">
            <a:avLst/>
          </a:prstGeom>
          <a:noFill/>
        </p:spPr>
        <p:txBody>
          <a:bodyPr wrap="square" rtlCol="0">
            <a:spAutoFit/>
          </a:bodyPr>
          <a:lstStyle/>
          <a:p>
            <a:r>
              <a:rPr lang="en-US" b="1" dirty="0">
                <a:solidFill>
                  <a:schemeClr val="accent6">
                    <a:lumMod val="50000"/>
                  </a:schemeClr>
                </a:solidFill>
                <a:highlight>
                  <a:srgbClr val="0000FF"/>
                </a:highlight>
              </a:rPr>
              <a:t>Spicy jalapeno rump drumstick </a:t>
            </a:r>
            <a:r>
              <a:rPr lang="en-US" b="1" dirty="0" err="1">
                <a:solidFill>
                  <a:schemeClr val="accent6">
                    <a:lumMod val="50000"/>
                  </a:schemeClr>
                </a:solidFill>
                <a:highlight>
                  <a:srgbClr val="0000FF"/>
                </a:highlight>
              </a:rPr>
              <a:t>picanha</a:t>
            </a:r>
            <a:r>
              <a:rPr lang="en-US" b="1" dirty="0">
                <a:solidFill>
                  <a:schemeClr val="accent6">
                    <a:lumMod val="50000"/>
                  </a:schemeClr>
                </a:solidFill>
                <a:highlight>
                  <a:srgbClr val="0000FF"/>
                </a:highlight>
              </a:rPr>
              <a:t>, tongue </a:t>
            </a:r>
            <a:r>
              <a:rPr lang="en-US" b="1" dirty="0" err="1">
                <a:solidFill>
                  <a:schemeClr val="accent6">
                    <a:lumMod val="50000"/>
                  </a:schemeClr>
                </a:solidFill>
                <a:highlight>
                  <a:srgbClr val="0000FF"/>
                </a:highlight>
              </a:rPr>
              <a:t>alcatra</a:t>
            </a:r>
            <a:r>
              <a:rPr lang="en-US" b="1" dirty="0">
                <a:solidFill>
                  <a:schemeClr val="accent6">
                    <a:lumMod val="50000"/>
                  </a:schemeClr>
                </a:solidFill>
                <a:highlight>
                  <a:srgbClr val="0000FF"/>
                </a:highlight>
              </a:rPr>
              <a:t> corned beef </a:t>
            </a:r>
            <a:r>
              <a:rPr lang="en-US" b="1" dirty="0" err="1">
                <a:solidFill>
                  <a:schemeClr val="accent6">
                    <a:lumMod val="50000"/>
                  </a:schemeClr>
                </a:solidFill>
                <a:highlight>
                  <a:srgbClr val="0000FF"/>
                </a:highlight>
              </a:rPr>
              <a:t>landjaeger</a:t>
            </a:r>
            <a:r>
              <a:rPr lang="en-US" b="1" dirty="0">
                <a:solidFill>
                  <a:schemeClr val="accent6">
                    <a:lumMod val="50000"/>
                  </a:schemeClr>
                </a:solidFill>
                <a:highlight>
                  <a:srgbClr val="0000FF"/>
                </a:highlight>
              </a:rPr>
              <a:t> turducken pork belly capicola </a:t>
            </a:r>
            <a:r>
              <a:rPr lang="en-US" b="1" dirty="0" err="1">
                <a:solidFill>
                  <a:schemeClr val="accent6">
                    <a:lumMod val="50000"/>
                  </a:schemeClr>
                </a:solidFill>
                <a:highlight>
                  <a:srgbClr val="0000FF"/>
                </a:highlight>
              </a:rPr>
              <a:t>burgdoggen</a:t>
            </a:r>
            <a:r>
              <a:rPr lang="en-US" b="1" dirty="0">
                <a:solidFill>
                  <a:schemeClr val="accent6">
                    <a:lumMod val="50000"/>
                  </a:schemeClr>
                </a:solidFill>
                <a:highlight>
                  <a:srgbClr val="0000FF"/>
                </a:highlight>
              </a:rPr>
              <a:t>. Prosciutto flank tri-tip brisket ham hock beef ribs meatloaf biltong, shank salami ball tip fatback. </a:t>
            </a:r>
          </a:p>
        </p:txBody>
      </p:sp>
      <p:pic>
        <p:nvPicPr>
          <p:cNvPr id="9" name="Graphic 8"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411908018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1" y="1467505"/>
            <a:ext cx="5714999" cy="4024125"/>
          </a:xfrm>
        </p:spPr>
        <p:txBody>
          <a:bodyPr>
            <a:normAutofit fontScale="92500" lnSpcReduction="10000"/>
          </a:bodyPr>
          <a:lstStyle/>
          <a:p>
            <a:pPr marL="0" indent="0" algn="ctr">
              <a:buNone/>
            </a:pPr>
            <a:r>
              <a:rPr lang="en-US" sz="2800" b="1" dirty="0">
                <a:solidFill>
                  <a:srgbClr val="FFFF00"/>
                </a:solidFill>
              </a:rPr>
              <a:t>A PICTURE IS WORTH A THOUSAND WORDS! </a:t>
            </a:r>
          </a:p>
          <a:p>
            <a:pPr marL="0" indent="0">
              <a:buNone/>
            </a:pPr>
            <a:endParaRPr lang="en-US" sz="2400" dirty="0">
              <a:solidFill>
                <a:schemeClr val="accent6"/>
              </a:solidFill>
            </a:endParaRPr>
          </a:p>
          <a:p>
            <a:pPr marL="0" indent="0">
              <a:buNone/>
            </a:pPr>
            <a:r>
              <a:rPr lang="en-US" sz="2400" dirty="0">
                <a:solidFill>
                  <a:schemeClr val="accent6"/>
                </a:solidFill>
              </a:rPr>
              <a:t>A single picture can tell an entire story if it is well made and if it captures the point you are trying to get across. A really good picture can project strong emotion and really captivate your audience. Its also important to be honest with yourself and your audience about the degree to which the images are manipulated to get the desired effect. </a:t>
            </a:r>
          </a:p>
        </p:txBody>
      </p:sp>
      <p:sp>
        <p:nvSpPr>
          <p:cNvPr id="7" name="Rectangle 6"/>
          <p:cNvSpPr/>
          <p:nvPr/>
        </p:nvSpPr>
        <p:spPr>
          <a:xfrm>
            <a:off x="4681992" y="544175"/>
            <a:ext cx="2828018" cy="923330"/>
          </a:xfrm>
          <a:prstGeom prst="rect">
            <a:avLst/>
          </a:prstGeom>
          <a:noFill/>
        </p:spPr>
        <p:txBody>
          <a:bodyPr wrap="none" lIns="91440" tIns="45720" rIns="91440" bIns="45720">
            <a:spAutoFit/>
          </a:bodyPr>
          <a:lstStyle/>
          <a:p>
            <a:pPr algn="ctr"/>
            <a:r>
              <a:rPr lang="en-US" sz="5400" b="1" cap="none" spc="50" dirty="0">
                <a:ln w="0">
                  <a:solidFill>
                    <a:srgbClr val="FFFF00"/>
                  </a:solidFill>
                </a:ln>
                <a:solidFill>
                  <a:srgbClr val="00B0F0"/>
                </a:solidFill>
                <a:effectLst>
                  <a:glow rad="228600">
                    <a:schemeClr val="accent3">
                      <a:satMod val="175000"/>
                      <a:alpha val="40000"/>
                    </a:schemeClr>
                  </a:glow>
                  <a:innerShdw blurRad="63500" dist="50800" dir="13500000">
                    <a:srgbClr val="000000">
                      <a:alpha val="50000"/>
                    </a:srgbClr>
                  </a:innerShdw>
                </a:effectLst>
              </a:rPr>
              <a:t>Pictures</a:t>
            </a:r>
          </a:p>
        </p:txBody>
      </p:sp>
      <p:pic>
        <p:nvPicPr>
          <p:cNvPr id="8" name="Graphic 7"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pic>
        <p:nvPicPr>
          <p:cNvPr id="10" name="Picture 9"/>
          <p:cNvPicPr>
            <a:picLocks noChangeAspect="1"/>
          </p:cNvPicPr>
          <p:nvPr/>
        </p:nvPicPr>
        <p:blipFill>
          <a:blip r:embed="rId5"/>
          <a:stretch>
            <a:fillRect/>
          </a:stretch>
        </p:blipFill>
        <p:spPr>
          <a:xfrm>
            <a:off x="6185464" y="2020610"/>
            <a:ext cx="6251070" cy="4688303"/>
          </a:xfrm>
          <a:prstGeom prst="rect">
            <a:avLst/>
          </a:prstGeom>
        </p:spPr>
      </p:pic>
    </p:spTree>
    <p:extLst>
      <p:ext uri="{BB962C8B-B14F-4D97-AF65-F5344CB8AC3E}">
        <p14:creationId xmlns:p14="http://schemas.microsoft.com/office/powerpoint/2010/main" val="2196797942"/>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 y="1417320"/>
            <a:ext cx="10820400" cy="4024125"/>
          </a:xfrm>
        </p:spPr>
        <p:txBody>
          <a:bodyPr/>
          <a:lstStyle/>
          <a:p>
            <a:pPr marL="0" indent="0">
              <a:buNone/>
            </a:pPr>
            <a:r>
              <a:rPr lang="en-US" dirty="0">
                <a:solidFill>
                  <a:schemeClr val="accent6"/>
                </a:solidFill>
              </a:rPr>
              <a:t>Now there’s two ways that a computer can render, or generate, an image and that’s with bitmaps and vector drawings.</a:t>
            </a:r>
          </a:p>
          <a:p>
            <a:pPr marL="0" indent="0">
              <a:buNone/>
            </a:pPr>
            <a:endParaRPr lang="en-US" dirty="0">
              <a:solidFill>
                <a:schemeClr val="accent6"/>
              </a:solidFill>
            </a:endParaRPr>
          </a:p>
          <a:p>
            <a:r>
              <a:rPr lang="en-US" dirty="0">
                <a:solidFill>
                  <a:schemeClr val="accent6"/>
                </a:solidFill>
              </a:rPr>
              <a:t>Bitmaps are collections of colors that are rendered in a rectangular grid by on screen pixels. They can require a lot of memory to hold the picture information as the size of the image is increased.</a:t>
            </a:r>
          </a:p>
          <a:p>
            <a:r>
              <a:rPr lang="en-US" dirty="0">
                <a:solidFill>
                  <a:schemeClr val="accent6"/>
                </a:solidFill>
              </a:rPr>
              <a:t>Vector images are stored as a series of instructions about of the image is drawn. These can be as big as the size of a logo on a business card up to the size of an advertisement on the side of a skyscraper without having the picture look worse.</a:t>
            </a:r>
          </a:p>
        </p:txBody>
      </p:sp>
      <p:pic>
        <p:nvPicPr>
          <p:cNvPr id="4" name="Graphic 3"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108703242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69720"/>
            <a:ext cx="10820400" cy="4024125"/>
          </a:xfrm>
        </p:spPr>
        <p:txBody>
          <a:bodyPr>
            <a:normAutofit/>
          </a:bodyPr>
          <a:lstStyle/>
          <a:p>
            <a:pPr marL="0" indent="0">
              <a:buNone/>
            </a:pPr>
            <a:r>
              <a:rPr lang="en-US" sz="3200" dirty="0">
                <a:solidFill>
                  <a:srgbClr val="C00000"/>
                </a:solidFill>
              </a:rPr>
              <a:t>Audio is one of two sense that we can play around with easily aside from sight. Audio can be used to signal that a button has been pressed, draw attention to a state change, or set the tone with music. </a:t>
            </a:r>
          </a:p>
        </p:txBody>
      </p:sp>
      <p:sp>
        <p:nvSpPr>
          <p:cNvPr id="5" name="Rectangle 4"/>
          <p:cNvSpPr/>
          <p:nvPr/>
        </p:nvSpPr>
        <p:spPr>
          <a:xfrm>
            <a:off x="4328160" y="646390"/>
            <a:ext cx="2694329" cy="923330"/>
          </a:xfrm>
          <a:prstGeom prst="rect">
            <a:avLst/>
          </a:prstGeom>
          <a:noFill/>
          <a:effectLst>
            <a:glow rad="228600">
              <a:schemeClr val="accent1">
                <a:satMod val="175000"/>
                <a:alpha val="40000"/>
              </a:schemeClr>
            </a:glow>
          </a:effectLst>
        </p:spPr>
        <p:txBody>
          <a:bodyPr wrap="squar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AUDIO</a:t>
            </a:r>
          </a:p>
        </p:txBody>
      </p:sp>
      <p:pic>
        <p:nvPicPr>
          <p:cNvPr id="6" name="Graphic 5" descr="House">
            <a:hlinkClick r:id="rId2" action="ppaction://hlinksldjump"/>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914400" cy="914400"/>
          </a:xfrm>
          <a:prstGeom prst="rect">
            <a:avLst/>
          </a:prstGeom>
        </p:spPr>
      </p:pic>
    </p:spTree>
    <p:extLst>
      <p:ext uri="{BB962C8B-B14F-4D97-AF65-F5344CB8AC3E}">
        <p14:creationId xmlns:p14="http://schemas.microsoft.com/office/powerpoint/2010/main" val="38383506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160" y="1539240"/>
            <a:ext cx="10820400" cy="4024125"/>
          </a:xfrm>
        </p:spPr>
        <p:txBody>
          <a:bodyPr>
            <a:normAutofit/>
          </a:bodyPr>
          <a:lstStyle/>
          <a:p>
            <a:pPr marL="0" indent="0">
              <a:buNone/>
            </a:pPr>
            <a:r>
              <a:rPr lang="en-US" sz="2400" dirty="0">
                <a:solidFill>
                  <a:srgbClr val="C00000"/>
                </a:solidFill>
              </a:rPr>
              <a:t>The real challenge of having audio as a part of multimedia is keeping the file down to a reasonable size while at the same time making sure it sounds clean. Another challenge is if you have multiple sounds in a project then having them mix properly so the computer can render the sounds. There’s also two types of audio: </a:t>
            </a:r>
          </a:p>
        </p:txBody>
      </p:sp>
      <p:sp>
        <p:nvSpPr>
          <p:cNvPr id="4" name="TextBox 3"/>
          <p:cNvSpPr txBox="1"/>
          <p:nvPr/>
        </p:nvSpPr>
        <p:spPr>
          <a:xfrm>
            <a:off x="6553200" y="2916704"/>
            <a:ext cx="4831080" cy="1938992"/>
          </a:xfrm>
          <a:prstGeom prst="rect">
            <a:avLst/>
          </a:prstGeom>
          <a:noFill/>
        </p:spPr>
        <p:txBody>
          <a:bodyPr wrap="square" rtlCol="0">
            <a:spAutoFit/>
          </a:bodyPr>
          <a:lstStyle/>
          <a:p>
            <a:pPr marL="457200" indent="-457200">
              <a:buFont typeface="Wingdings" panose="05000000000000000000" pitchFamily="2" charset="2"/>
              <a:buChar char="v"/>
            </a:pPr>
            <a:r>
              <a:rPr lang="en-US" sz="2400" dirty="0">
                <a:solidFill>
                  <a:srgbClr val="C00000"/>
                </a:solidFill>
              </a:rPr>
              <a:t>Analog – The original sound  </a:t>
            </a:r>
          </a:p>
          <a:p>
            <a:pPr marL="457200" indent="-457200">
              <a:buFont typeface="Wingdings" panose="05000000000000000000" pitchFamily="2" charset="2"/>
              <a:buChar char="v"/>
            </a:pPr>
            <a:r>
              <a:rPr lang="en-US" sz="2400" dirty="0">
                <a:solidFill>
                  <a:srgbClr val="C00000"/>
                </a:solidFill>
              </a:rPr>
              <a:t>Digital – The recorded audio that can be manipulated and changed to sound different</a:t>
            </a:r>
          </a:p>
        </p:txBody>
      </p:sp>
      <p:pic>
        <p:nvPicPr>
          <p:cNvPr id="5" name="Graphic 4" descr="House">
            <a:hlinkClick r:id="rId4" action="ppaction://hlinksldjump"/>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0"/>
            <a:ext cx="914400" cy="914400"/>
          </a:xfrm>
          <a:prstGeom prst="rect">
            <a:avLst/>
          </a:prstGeom>
        </p:spPr>
      </p:pic>
      <p:pic>
        <p:nvPicPr>
          <p:cNvPr id="7" name="Graphic 6" descr="Volume"/>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8160" y="3886200"/>
            <a:ext cx="2710069" cy="2710069"/>
          </a:xfrm>
          <a:prstGeom prst="rect">
            <a:avLst/>
          </a:prstGeom>
        </p:spPr>
      </p:pic>
      <p:pic>
        <p:nvPicPr>
          <p:cNvPr id="8" name="Fart-Common-Everyday-Fart_Mike-Koeni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457200" y="4079680"/>
            <a:ext cx="2516589" cy="2516589"/>
          </a:xfrm>
          <a:prstGeom prst="rect">
            <a:avLst/>
          </a:prstGeom>
        </p:spPr>
      </p:pic>
    </p:spTree>
    <p:extLst>
      <p:ext uri="{BB962C8B-B14F-4D97-AF65-F5344CB8AC3E}">
        <p14:creationId xmlns:p14="http://schemas.microsoft.com/office/powerpoint/2010/main" val="15319183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8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343</TotalTime>
  <Words>818</Words>
  <Application>Microsoft Office PowerPoint</Application>
  <PresentationFormat>Widescreen</PresentationFormat>
  <Paragraphs>65</Paragraphs>
  <Slides>17</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Century Gothic</vt:lpstr>
      <vt:lpstr>Wingdings</vt:lpstr>
      <vt:lpstr>Vapor Trail</vt:lpstr>
      <vt:lpstr>Multimedia for the kids</vt:lpstr>
      <vt:lpstr>Multimedia?</vt:lpstr>
      <vt:lpstr>The Building blocks of multimedia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for the kids</dc:title>
  <dc:creator>zach.grochowski zach.grochowski</dc:creator>
  <cp:lastModifiedBy>zach.grochowski zach.grochowski</cp:lastModifiedBy>
  <cp:revision>34</cp:revision>
  <dcterms:created xsi:type="dcterms:W3CDTF">2017-03-22T20:22:28Z</dcterms:created>
  <dcterms:modified xsi:type="dcterms:W3CDTF">2017-03-23T02:05:46Z</dcterms:modified>
</cp:coreProperties>
</file>