
<file path=[Content_Types].xml><?xml version="1.0" encoding="utf-8"?>
<Types xmlns="http://schemas.openxmlformats.org/package/2006/content-types">
  <Default Extension="png" ContentType="image/png"/>
  <Default Extension="mp3" ContentType="audio/mpeg"/>
  <Default Extension="svg" ContentType="image/svg+xml"/>
  <Default Extension="jpeg" ContentType="image/jpeg"/>
  <Default Extension="rels" ContentType="application/vnd.openxmlformats-package.relationships+xml"/>
  <Default Extension="xml" ContentType="application/xml"/>
  <Default Extension="gif"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67" r:id="rId3"/>
    <p:sldId id="257" r:id="rId4"/>
    <p:sldId id="258" r:id="rId5"/>
    <p:sldId id="266" r:id="rId6"/>
    <p:sldId id="262" r:id="rId7"/>
    <p:sldId id="261" r:id="rId8"/>
    <p:sldId id="259" r:id="rId9"/>
    <p:sldId id="260"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grochowski zach.grochowski" initials="zz" lastIdx="1" clrIdx="0">
    <p:extLst>
      <p:ext uri="{19B8F6BF-5375-455C-9EA6-DF929625EA0E}">
        <p15:presenceInfo xmlns:p15="http://schemas.microsoft.com/office/powerpoint/2012/main" userId="a81377a7070861c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54" autoAdjust="0"/>
    <p:restoredTop sz="94660"/>
  </p:normalViewPr>
  <p:slideViewPr>
    <p:cSldViewPr snapToGrid="0">
      <p:cViewPr>
        <p:scale>
          <a:sx n="112" d="100"/>
          <a:sy n="112" d="100"/>
        </p:scale>
        <p:origin x="62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13940603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C40ED7-ED9A-4570-A4EF-33974FD2AC74}"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2798121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556614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2740459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1985787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966289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33842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25457564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4294127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2444923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C40ED7-ED9A-4570-A4EF-33974FD2AC74}"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3075421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C40ED7-ED9A-4570-A4EF-33974FD2AC74}"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293225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C40ED7-ED9A-4570-A4EF-33974FD2AC74}" type="datetimeFigureOut">
              <a:rPr lang="en-US" smtClean="0"/>
              <a:t>4/20/2017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961762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C40ED7-ED9A-4570-A4EF-33974FD2AC74}" type="datetimeFigureOut">
              <a:rPr lang="en-US" smtClean="0"/>
              <a:t>4/20/2017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3111173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00C40ED7-ED9A-4570-A4EF-33974FD2AC74}" type="datetimeFigureOut">
              <a:rPr lang="en-US" smtClean="0"/>
              <a:t>4/20/2017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3404788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C40ED7-ED9A-4570-A4EF-33974FD2AC74}"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4141455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C40ED7-ED9A-4570-A4EF-33974FD2AC74}"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3433B-D495-4115-92EF-52F97C778BA3}" type="slidenum">
              <a:rPr lang="en-US" smtClean="0"/>
              <a:t>‹#›</a:t>
            </a:fld>
            <a:endParaRPr lang="en-US"/>
          </a:p>
        </p:txBody>
      </p:sp>
    </p:spTree>
    <p:extLst>
      <p:ext uri="{BB962C8B-B14F-4D97-AF65-F5344CB8AC3E}">
        <p14:creationId xmlns:p14="http://schemas.microsoft.com/office/powerpoint/2010/main" val="3241001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C40ED7-ED9A-4570-A4EF-33974FD2AC74}" type="datetimeFigureOut">
              <a:rPr lang="en-US" smtClean="0"/>
              <a:t>4/20/2017</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B83433B-D495-4115-92EF-52F97C778BA3}" type="slidenum">
              <a:rPr lang="en-US" smtClean="0"/>
              <a:t>‹#›</a:t>
            </a:fld>
            <a:endParaRPr lang="en-US"/>
          </a:p>
        </p:txBody>
      </p:sp>
    </p:spTree>
    <p:extLst>
      <p:ext uri="{BB962C8B-B14F-4D97-AF65-F5344CB8AC3E}">
        <p14:creationId xmlns:p14="http://schemas.microsoft.com/office/powerpoint/2010/main" val="213270655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2.gif"/><Relationship Id="rId7"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video" Target="../media/media3.gif"/><Relationship Id="rId5" Type="http://schemas.microsoft.com/office/2007/relationships/media" Target="../media/media3.gif"/><Relationship Id="rId10" Type="http://schemas.openxmlformats.org/officeDocument/2006/relationships/image" Target="../media/image6.png"/><Relationship Id="rId4" Type="http://schemas.openxmlformats.org/officeDocument/2006/relationships/video" Target="../media/media2.gif"/><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hyperlink" Target="http://soundbible.com/1563-Pacman-Introduction-Music.html" TargetMode="External"/><Relationship Id="rId13" Type="http://schemas.openxmlformats.org/officeDocument/2006/relationships/slide" Target="slide9.xml"/><Relationship Id="rId3" Type="http://schemas.openxmlformats.org/officeDocument/2006/relationships/hyperlink" Target="http://www.lipstickalley.com/showthread.php/743941-Variety-How-Much-Top-YouTubers-Earn" TargetMode="External"/><Relationship Id="rId7" Type="http://schemas.openxmlformats.org/officeDocument/2006/relationships/hyperlink" Target="http://www.minecraftseedspc.com/wp-content/uploads/2015/05/Minecraft_Logo_03.jpg" TargetMode="External"/><Relationship Id="rId12" Type="http://schemas.openxmlformats.org/officeDocument/2006/relationships/image" Target="../media/image14.png"/><Relationship Id="rId2" Type="http://schemas.openxmlformats.org/officeDocument/2006/relationships/hyperlink" Target="http://www.articleonepartners.com/wp-content/uploads/2015/06/1000px-Clapboard.svg_.png" TargetMode="External"/><Relationship Id="rId1" Type="http://schemas.openxmlformats.org/officeDocument/2006/relationships/slideLayout" Target="../slideLayouts/slideLayout2.xml"/><Relationship Id="rId6" Type="http://schemas.openxmlformats.org/officeDocument/2006/relationships/hyperlink" Target="http://ffden-2.phys.uaf.edu/211_spring2009.web/chris_plutt/images/pong.jpg" TargetMode="External"/><Relationship Id="rId11" Type="http://schemas.openxmlformats.org/officeDocument/2006/relationships/slide" Target="slide2.xml"/><Relationship Id="rId5" Type="http://schemas.openxmlformats.org/officeDocument/2006/relationships/hyperlink" Target="http://www.museumofplay.org/about/icheg/video-game-history/timeline" TargetMode="External"/><Relationship Id="rId15" Type="http://schemas.openxmlformats.org/officeDocument/2006/relationships/image" Target="../media/image16.svg"/><Relationship Id="rId10" Type="http://schemas.openxmlformats.org/officeDocument/2006/relationships/hyperlink" Target="https://www.bing.com/images/search?view=detailV2&amp;ccid=gC7Yg4Of&amp;id=3C954D028155F20A64B9485C568F6B17A0F25009&amp;thid=OIP.gC7Yg4OfvKBTgi2spFSguwEsDa&amp;q=pacman+gif&amp;simid=608032654610861427&amp;selectedIndex=0&amp;ajaxhist=0" TargetMode="External"/><Relationship Id="rId4" Type="http://schemas.openxmlformats.org/officeDocument/2006/relationships/hyperlink" Target="https://socialblade.com/twitch/top/100/followers" TargetMode="External"/><Relationship Id="rId9" Type="http://schemas.openxmlformats.org/officeDocument/2006/relationships/hyperlink" Target="https://media.giphy.com/media/RAARhjmab0Fos/giphy.gif" TargetMode="External"/><Relationship Id="rId14"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7.png"/><Relationship Id="rId7" Type="http://schemas.openxmlformats.org/officeDocument/2006/relationships/image" Target="../media/image10.sv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6.xml"/><Relationship Id="rId10" Type="http://schemas.openxmlformats.org/officeDocument/2006/relationships/image" Target="../media/image12.svg"/><Relationship Id="rId4" Type="http://schemas.openxmlformats.org/officeDocument/2006/relationships/image" Target="../media/image8.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slide" Target="slide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video" Target="https://www.youtube.com/embed/zjxl1shLv3U" TargetMode="External"/><Relationship Id="rId7" Type="http://schemas.openxmlformats.org/officeDocument/2006/relationships/slide" Target="slide2.xml"/><Relationship Id="rId2" Type="http://schemas.openxmlformats.org/officeDocument/2006/relationships/video" Target="https://www.youtube.com/embed/HduaXmGiRTQ?list=PLYH8WvNV1YEmubg9S6RcHhtETpI9swqF5" TargetMode="External"/><Relationship Id="rId1" Type="http://schemas.openxmlformats.org/officeDocument/2006/relationships/video" Target="https://www.youtube.com/embed/IPQnUzO4Fb8" TargetMode="External"/><Relationship Id="rId6" Type="http://schemas.openxmlformats.org/officeDocument/2006/relationships/image" Target="../media/image19.png"/><Relationship Id="rId11" Type="http://schemas.openxmlformats.org/officeDocument/2006/relationships/image" Target="../media/image16.svg"/><Relationship Id="rId5" Type="http://schemas.openxmlformats.org/officeDocument/2006/relationships/image" Target="../media/image18.jpeg"/><Relationship Id="rId10" Type="http://schemas.openxmlformats.org/officeDocument/2006/relationships/image" Target="../media/image15.png"/><Relationship Id="rId4" Type="http://schemas.openxmlformats.org/officeDocument/2006/relationships/slideLayout" Target="../slideLayouts/slideLayout2.xml"/><Relationship Id="rId9"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Layout" Target="../slideLayouts/slideLayout4.xml"/><Relationship Id="rId7" Type="http://schemas.openxmlformats.org/officeDocument/2006/relationships/image" Target="../media/image19.png"/><Relationship Id="rId2" Type="http://schemas.openxmlformats.org/officeDocument/2006/relationships/video" Target="https://www.youtube.com/embed/HBAeJiLvcGw" TargetMode="External"/><Relationship Id="rId1" Type="http://schemas.openxmlformats.org/officeDocument/2006/relationships/video" Target="https://www.youtube.com/embed/hNtcv9xNtX0" TargetMode="External"/><Relationship Id="rId6"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6.svg"/><Relationship Id="rId4" Type="http://schemas.openxmlformats.org/officeDocument/2006/relationships/slide" Target="slide2.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2.png"/><Relationship Id="rId7" Type="http://schemas.openxmlformats.org/officeDocument/2006/relationships/slide" Target="slide2.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16.svg"/><Relationship Id="rId5" Type="http://schemas.openxmlformats.org/officeDocument/2006/relationships/image" Target="../media/image24.png"/><Relationship Id="rId10" Type="http://schemas.openxmlformats.org/officeDocument/2006/relationships/image" Target="../media/image15.png"/><Relationship Id="rId4" Type="http://schemas.openxmlformats.org/officeDocument/2006/relationships/image" Target="../media/image23.jpeg"/><Relationship Id="rId9" Type="http://schemas.openxmlformats.org/officeDocument/2006/relationships/slide" Target="slide7.xml"/></Relationships>
</file>

<file path=ppt/slides/_rels/slide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7.png"/><Relationship Id="rId7" Type="http://schemas.openxmlformats.org/officeDocument/2006/relationships/image" Target="../media/image31.jpeg"/><Relationship Id="rId12" Type="http://schemas.openxmlformats.org/officeDocument/2006/relationships/image" Target="../media/image16.sv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15.png"/><Relationship Id="rId5" Type="http://schemas.openxmlformats.org/officeDocument/2006/relationships/image" Target="../media/image29.png"/><Relationship Id="rId10" Type="http://schemas.openxmlformats.org/officeDocument/2006/relationships/slide" Target="slide8.xml"/><Relationship Id="rId4" Type="http://schemas.openxmlformats.org/officeDocument/2006/relationships/image" Target="../media/image28.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ooper Black" panose="0208090404030B020404" pitchFamily="18" charset="0"/>
              </a:rPr>
              <a:t>Video Games in the World Today</a:t>
            </a:r>
          </a:p>
        </p:txBody>
      </p:sp>
      <p:sp>
        <p:nvSpPr>
          <p:cNvPr id="3" name="Subtitle 2"/>
          <p:cNvSpPr>
            <a:spLocks noGrp="1"/>
          </p:cNvSpPr>
          <p:nvPr>
            <p:ph type="subTitle" idx="1"/>
          </p:nvPr>
        </p:nvSpPr>
        <p:spPr/>
        <p:txBody>
          <a:bodyPr/>
          <a:lstStyle/>
          <a:p>
            <a:r>
              <a:rPr lang="en-US" dirty="0">
                <a:latin typeface="Cooper Black" panose="0208090404030B020404" pitchFamily="18" charset="0"/>
              </a:rPr>
              <a:t>Zach Grochowski</a:t>
            </a:r>
          </a:p>
        </p:txBody>
      </p:sp>
      <p:pic>
        <p:nvPicPr>
          <p:cNvPr id="4" name="Pacman_Introduction_Music-KP-82638740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13360" y="6130290"/>
            <a:ext cx="609600" cy="609600"/>
          </a:xfrm>
          <a:prstGeom prst="rect">
            <a:avLst/>
          </a:prstGeom>
        </p:spPr>
      </p:pic>
      <p:pic>
        <p:nvPicPr>
          <p:cNvPr id="32" name="RAARhjmab0Fos">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213360" y="99482"/>
            <a:ext cx="4762500" cy="2857500"/>
          </a:xfrm>
          <a:prstGeom prst="rect">
            <a:avLst/>
          </a:prstGeom>
          <a:ln w="9525" cap="flat">
            <a:solidFill>
              <a:srgbClr val="383838"/>
            </a:solidFill>
          </a:ln>
          <a:effectLst>
            <a:outerShdw blurRad="152400" dist="317500" dir="6000000" sx="105000" sy="105000" algn="tl" rotWithShape="0">
              <a:srgbClr val="000000">
                <a:alpha val="30000"/>
              </a:srgbClr>
            </a:outerShdw>
          </a:effectLst>
          <a:scene3d>
            <a:camera prst="perspectiveRight" fov="2100000">
              <a:rot lat="0" lon="20400000" rev="0"/>
            </a:camera>
            <a:lightRig rig="threePt" dir="t"/>
          </a:scene3d>
          <a:sp3d extrusionH="889000" prstMaterial="matte">
            <a:extrusionClr>
              <a:srgbClr val="777777"/>
            </a:extrusionClr>
          </a:sp3d>
        </p:spPr>
      </p:pic>
      <p:pic>
        <p:nvPicPr>
          <p:cNvPr id="33" name="giphy">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0"/>
          <a:stretch>
            <a:fillRect/>
          </a:stretch>
        </p:blipFill>
        <p:spPr>
          <a:xfrm>
            <a:off x="1877405" y="3807695"/>
            <a:ext cx="4027740" cy="29321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0950566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10" fill="hold"/>
                                        <p:tgtEl>
                                          <p:spTgt spid="4"/>
                                        </p:tgtEl>
                                      </p:cBhvr>
                                    </p:cmd>
                                  </p:childTnLst>
                                </p:cTn>
                              </p:par>
                            </p:childTnLst>
                          </p:cTn>
                        </p:par>
                        <p:par>
                          <p:cTn id="7" fill="hold">
                            <p:stCondLst>
                              <p:cond delay="4310"/>
                            </p:stCondLst>
                            <p:childTnLst>
                              <p:par>
                                <p:cTn id="8" presetID="1" presetClass="mediacall" presetSubtype="0" fill="hold" nodeType="afterEffect">
                                  <p:stCondLst>
                                    <p:cond delay="0"/>
                                  </p:stCondLst>
                                  <p:childTnLst>
                                    <p:cmd type="call" cmd="playFrom(0.0)">
                                      <p:cBhvr>
                                        <p:cTn id="9" dur="23900" fill="hold"/>
                                        <p:tgtEl>
                                          <p:spTgt spid="32"/>
                                        </p:tgtEl>
                                      </p:cBhvr>
                                    </p:cmd>
                                  </p:childTnLst>
                                </p:cTn>
                              </p:par>
                            </p:childTnLst>
                          </p:cTn>
                        </p:par>
                        <p:par>
                          <p:cTn id="10" fill="hold">
                            <p:stCondLst>
                              <p:cond delay="28210"/>
                            </p:stCondLst>
                            <p:childTnLst>
                              <p:par>
                                <p:cTn id="11" presetID="1" presetClass="mediacall" presetSubtype="0" fill="hold" nodeType="afterEffect">
                                  <p:stCondLst>
                                    <p:cond delay="0"/>
                                  </p:stCondLst>
                                  <p:childTnLst>
                                    <p:cmd type="call" cmd="playFrom(0.0)">
                                      <p:cBhvr>
                                        <p:cTn id="12" dur="2000" fill="hold"/>
                                        <p:tgtEl>
                                          <p:spTgt spid="3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StopAudio" delay="0">
                      <p:tgtEl>
                        <p:sldTgt/>
                      </p:tgtEl>
                    </p:cond>
                  </p:endCondLst>
                </p:cTn>
                <p:tgtEl>
                  <p:spTgt spid="4"/>
                </p:tgtEl>
              </p:cMediaNode>
            </p:audio>
            <p:video>
              <p:cMediaNode vol="80000">
                <p:cTn id="14" repeatCount="indefinite" fill="hold" display="0">
                  <p:stCondLst>
                    <p:cond delay="indefinite"/>
                  </p:stCondLst>
                </p:cTn>
                <p:tgtEl>
                  <p:spTgt spid="32"/>
                </p:tgtEl>
              </p:cMediaNode>
            </p:video>
            <p:seq concurrent="1" nextAc="seek">
              <p:cTn id="15" restart="whenNotActive" fill="hold" evtFilter="cancelBubble" nodeType="interactiveSeq">
                <p:stCondLst>
                  <p:cond evt="onClick" delay="0">
                    <p:tgtEl>
                      <p:spTgt spid="3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32"/>
                                        </p:tgtEl>
                                      </p:cBhvr>
                                    </p:cmd>
                                  </p:childTnLst>
                                </p:cTn>
                              </p:par>
                            </p:childTnLst>
                          </p:cTn>
                        </p:par>
                      </p:childTnLst>
                    </p:cTn>
                  </p:par>
                </p:childTnLst>
              </p:cTn>
              <p:nextCondLst>
                <p:cond evt="onClick" delay="0">
                  <p:tgtEl>
                    <p:spTgt spid="32"/>
                  </p:tgtEl>
                </p:cond>
              </p:nextCondLst>
            </p:seq>
            <p:video>
              <p:cMediaNode vol="80000">
                <p:cTn id="20" repeatCount="indefinite" fill="hold" display="0">
                  <p:stCondLst>
                    <p:cond delay="indefinite"/>
                  </p:stCondLst>
                </p:cTn>
                <p:tgtEl>
                  <p:spTgt spid="33"/>
                </p:tgtEl>
              </p:cMediaNode>
            </p:video>
            <p:seq concurrent="1" nextAc="seek">
              <p:cTn id="21" restart="whenNotActive" fill="hold" evtFilter="cancelBubble" nodeType="interactiveSeq">
                <p:stCondLst>
                  <p:cond evt="onClick" delay="0">
                    <p:tgtEl>
                      <p:spTgt spid="33"/>
                    </p:tgtEl>
                  </p:cond>
                </p:stCondLst>
                <p:endSync evt="end" delay="0">
                  <p:rtn val="all"/>
                </p:endSync>
                <p:childTnLst>
                  <p:par>
                    <p:cTn id="22" fill="hold">
                      <p:stCondLst>
                        <p:cond delay="0"/>
                      </p:stCondLst>
                      <p:childTnLst>
                        <p:par>
                          <p:cTn id="23" fill="hold">
                            <p:stCondLst>
                              <p:cond delay="0"/>
                            </p:stCondLst>
                            <p:childTnLst>
                              <p:par>
                                <p:cTn id="24" presetID="2" presetClass="mediacall" presetSubtype="0" fill="hold" nodeType="clickEffect">
                                  <p:stCondLst>
                                    <p:cond delay="0"/>
                                  </p:stCondLst>
                                  <p:childTnLst>
                                    <p:cmd type="call" cmd="togglePause">
                                      <p:cBhvr>
                                        <p:cTn id="25" dur="1" fill="hold"/>
                                        <p:tgtEl>
                                          <p:spTgt spid="33"/>
                                        </p:tgtEl>
                                      </p:cBhvr>
                                    </p:cmd>
                                  </p:childTnLst>
                                </p:cTn>
                              </p:par>
                            </p:childTnLst>
                          </p:cTn>
                        </p:par>
                      </p:childTnLst>
                    </p:cTn>
                  </p:par>
                </p:childTnLst>
              </p:cTn>
              <p:nextCondLst>
                <p:cond evt="onClick" delay="0">
                  <p:tgtEl>
                    <p:spTgt spid="33"/>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oper Black" panose="0208090404030B020404" pitchFamily="18" charset="0"/>
              </a:rPr>
              <a:t>Work cited</a:t>
            </a:r>
          </a:p>
        </p:txBody>
      </p:sp>
      <p:sp>
        <p:nvSpPr>
          <p:cNvPr id="3" name="Content Placeholder 2"/>
          <p:cNvSpPr>
            <a:spLocks noGrp="1"/>
          </p:cNvSpPr>
          <p:nvPr>
            <p:ph idx="1"/>
          </p:nvPr>
        </p:nvSpPr>
        <p:spPr/>
        <p:txBody>
          <a:bodyPr>
            <a:normAutofit fontScale="85000" lnSpcReduction="10000"/>
          </a:bodyPr>
          <a:lstStyle/>
          <a:p>
            <a:r>
              <a:rPr lang="en-US" dirty="0">
                <a:latin typeface="Cooper Black" panose="0208090404030B020404" pitchFamily="18" charset="0"/>
                <a:hlinkClick r:id="rId2"/>
              </a:rPr>
              <a:t>http://www.articleonepartners.com/wp-content/uploads/2015/06/1000px-Clapboard.svg_.png</a:t>
            </a:r>
            <a:endParaRPr lang="en-US" dirty="0">
              <a:latin typeface="Cooper Black" panose="0208090404030B020404" pitchFamily="18" charset="0"/>
            </a:endParaRPr>
          </a:p>
          <a:p>
            <a:r>
              <a:rPr lang="en-US" dirty="0">
                <a:latin typeface="Cooper Black" panose="0208090404030B020404" pitchFamily="18" charset="0"/>
                <a:hlinkClick r:id="rId3"/>
              </a:rPr>
              <a:t>http://www.lipstickalley.com/showthread.php/743941-Variety-How-Much-Top-YouTubers-Earn</a:t>
            </a:r>
            <a:endParaRPr lang="en-US" dirty="0">
              <a:latin typeface="Cooper Black" panose="0208090404030B020404" pitchFamily="18" charset="0"/>
            </a:endParaRPr>
          </a:p>
          <a:p>
            <a:r>
              <a:rPr lang="en-US" dirty="0">
                <a:latin typeface="Cooper Black" panose="0208090404030B020404" pitchFamily="18" charset="0"/>
                <a:hlinkClick r:id="rId4"/>
              </a:rPr>
              <a:t>https://socialblade.com/twitch/top/100/followers</a:t>
            </a:r>
            <a:endParaRPr lang="en-US" dirty="0">
              <a:latin typeface="Cooper Black" panose="0208090404030B020404" pitchFamily="18" charset="0"/>
            </a:endParaRPr>
          </a:p>
          <a:p>
            <a:r>
              <a:rPr lang="en-US" dirty="0">
                <a:latin typeface="Cooper Black" panose="0208090404030B020404" pitchFamily="18" charset="0"/>
                <a:hlinkClick r:id="rId5"/>
              </a:rPr>
              <a:t>http://www.museumofplay.org/about/icheg/video-game-history/timeline</a:t>
            </a:r>
            <a:endParaRPr lang="en-US" dirty="0">
              <a:latin typeface="Cooper Black" panose="0208090404030B020404" pitchFamily="18" charset="0"/>
            </a:endParaRPr>
          </a:p>
          <a:p>
            <a:r>
              <a:rPr lang="en-US" dirty="0">
                <a:latin typeface="Cooper Black" panose="0208090404030B020404" pitchFamily="18" charset="0"/>
                <a:hlinkClick r:id="rId6"/>
              </a:rPr>
              <a:t>http://ffden-2.phys.uaf.edu/211_spring2009.web/chris_plutt/images/pong.jpg</a:t>
            </a:r>
            <a:endParaRPr lang="en-US" dirty="0">
              <a:latin typeface="Cooper Black" panose="0208090404030B020404" pitchFamily="18" charset="0"/>
            </a:endParaRPr>
          </a:p>
          <a:p>
            <a:r>
              <a:rPr lang="en-US" dirty="0">
                <a:latin typeface="Cooper Black" panose="0208090404030B020404" pitchFamily="18" charset="0"/>
                <a:hlinkClick r:id="rId7"/>
              </a:rPr>
              <a:t>http://www.minecraftseedspc.com/wp-content/uploads/2015/05/Minecraft_Logo_03.jpg</a:t>
            </a:r>
            <a:endParaRPr lang="en-US" dirty="0">
              <a:latin typeface="Cooper Black" panose="0208090404030B020404" pitchFamily="18" charset="0"/>
            </a:endParaRPr>
          </a:p>
          <a:p>
            <a:r>
              <a:rPr lang="en-US" dirty="0">
                <a:latin typeface="Cooper Black" panose="0208090404030B020404" pitchFamily="18" charset="0"/>
                <a:hlinkClick r:id="rId8"/>
              </a:rPr>
              <a:t>http://soundbible.com/1563-Pacman-Introduction-Music.html</a:t>
            </a:r>
            <a:endParaRPr lang="en-US" dirty="0">
              <a:latin typeface="Cooper Black" panose="0208090404030B020404" pitchFamily="18" charset="0"/>
            </a:endParaRPr>
          </a:p>
          <a:p>
            <a:r>
              <a:rPr lang="en-US" dirty="0">
                <a:latin typeface="Cooper Black" panose="0208090404030B020404" pitchFamily="18" charset="0"/>
                <a:hlinkClick r:id="rId9"/>
              </a:rPr>
              <a:t>https://media.giphy.com/media/RAARhjmab0Fos/giphy.gif</a:t>
            </a:r>
            <a:endParaRPr lang="en-US" dirty="0">
              <a:latin typeface="Cooper Black" panose="0208090404030B020404" pitchFamily="18" charset="0"/>
            </a:endParaRPr>
          </a:p>
          <a:p>
            <a:r>
              <a:rPr lang="en-US" dirty="0">
                <a:latin typeface="Cooper Black" panose="0208090404030B020404" pitchFamily="18" charset="0"/>
                <a:hlinkClick r:id="rId10"/>
              </a:rPr>
              <a:t>https://www.bing.com/images/search?view=detailV2&amp;ccid=gC7Yg4Of&amp;id=3C954D028155F20A64B9485C568F6B17A0F25009&amp;thid=OIP.gC7Yg4OfvKBTgi2spFSguwEsDa&amp;q=pacman+gif&amp;simid=608032654610861427&amp;selectedIndex=0&amp;ajaxhist=0</a:t>
            </a:r>
            <a:endParaRPr lang="en-US" dirty="0">
              <a:latin typeface="Cooper Black" panose="0208090404030B020404" pitchFamily="18" charset="0"/>
            </a:endParaRPr>
          </a:p>
          <a:p>
            <a:endParaRPr lang="en-US" dirty="0">
              <a:latin typeface="Cooper Black" panose="0208090404030B020404" pitchFamily="18" charset="0"/>
            </a:endParaRPr>
          </a:p>
          <a:p>
            <a:endParaRPr lang="en-US" dirty="0">
              <a:latin typeface="Cooper Black" panose="0208090404030B020404" pitchFamily="18" charset="0"/>
            </a:endParaRPr>
          </a:p>
        </p:txBody>
      </p:sp>
      <p:pic>
        <p:nvPicPr>
          <p:cNvPr id="4" name="Picture 3">
            <a:hlinkClick r:id="rId11" action="ppaction://hlinksldjump"/>
          </p:cNvPr>
          <p:cNvPicPr>
            <a:picLocks noChangeAspect="1"/>
          </p:cNvPicPr>
          <p:nvPr/>
        </p:nvPicPr>
        <p:blipFill>
          <a:blip r:embed="rId12"/>
          <a:stretch>
            <a:fillRect/>
          </a:stretch>
        </p:blipFill>
        <p:spPr>
          <a:xfrm>
            <a:off x="0" y="-55285"/>
            <a:ext cx="914479" cy="914479"/>
          </a:xfrm>
          <a:prstGeom prst="rect">
            <a:avLst/>
          </a:prstGeom>
        </p:spPr>
      </p:pic>
      <p:pic>
        <p:nvPicPr>
          <p:cNvPr id="6" name="Graphic 5" descr="Arrow: Straight">
            <a:hlinkClick r:id="rId13" action="ppaction://hlinksldjump"/>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3057809439"/>
      </p:ext>
    </p:extLst>
  </p:cSld>
  <p:clrMapOvr>
    <a:masterClrMapping/>
  </p:clrMapOvr>
  <mc:AlternateContent xmlns:mc="http://schemas.openxmlformats.org/markup-compatibility/2006">
    <mc:Choice xmlns:p14="http://schemas.microsoft.com/office/powerpoint/2010/main" Requires="p14">
      <p:transition spd="slow" p14:dur="1300">
        <p14:pan dir="d"/>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Clapper board">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6025" y="-79741"/>
            <a:ext cx="4087801" cy="3518122"/>
          </a:xfrm>
          <a:prstGeom prst="rect">
            <a:avLst/>
          </a:prstGeom>
        </p:spPr>
      </p:pic>
      <p:sp>
        <p:nvSpPr>
          <p:cNvPr id="10" name="TextBox 9"/>
          <p:cNvSpPr txBox="1"/>
          <p:nvPr/>
        </p:nvSpPr>
        <p:spPr>
          <a:xfrm>
            <a:off x="582526" y="1390345"/>
            <a:ext cx="3434800" cy="1077218"/>
          </a:xfrm>
          <a:prstGeom prst="rect">
            <a:avLst/>
          </a:prstGeom>
          <a:noFill/>
        </p:spPr>
        <p:txBody>
          <a:bodyPr wrap="square" rtlCol="0">
            <a:spAutoFit/>
          </a:bodyPr>
          <a:lstStyle/>
          <a:p>
            <a:pPr algn="ctr"/>
            <a:r>
              <a:rPr lang="en-US" sz="3200" dirty="0">
                <a:latin typeface="Cooper Black" panose="0208090404030B020404" pitchFamily="18" charset="0"/>
                <a:hlinkClick r:id="rId2" action="ppaction://hlinksldjump"/>
              </a:rPr>
              <a:t>Entertainment</a:t>
            </a:r>
          </a:p>
          <a:p>
            <a:pPr algn="ctr"/>
            <a:r>
              <a:rPr lang="en-US" sz="3200" dirty="0">
                <a:latin typeface="Cooper Black" panose="0208090404030B020404" pitchFamily="18" charset="0"/>
                <a:hlinkClick r:id="rId2" action="ppaction://hlinksldjump"/>
              </a:rPr>
              <a:t> Today</a:t>
            </a:r>
            <a:endParaRPr lang="en-US" sz="3200" dirty="0">
              <a:latin typeface="Cooper Black" panose="0208090404030B020404" pitchFamily="18" charset="0"/>
            </a:endParaRPr>
          </a:p>
        </p:txBody>
      </p:sp>
      <p:pic>
        <p:nvPicPr>
          <p:cNvPr id="12" name="Graphic 11" descr="Video camera">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981583" y="2990016"/>
            <a:ext cx="4322026" cy="4322026"/>
          </a:xfrm>
          <a:prstGeom prst="rect">
            <a:avLst/>
          </a:prstGeom>
        </p:spPr>
      </p:pic>
      <p:sp>
        <p:nvSpPr>
          <p:cNvPr id="13" name="TextBox 12"/>
          <p:cNvSpPr txBox="1"/>
          <p:nvPr/>
        </p:nvSpPr>
        <p:spPr>
          <a:xfrm>
            <a:off x="4306292" y="5093446"/>
            <a:ext cx="3672608" cy="1077218"/>
          </a:xfrm>
          <a:prstGeom prst="rect">
            <a:avLst/>
          </a:prstGeom>
          <a:noFill/>
        </p:spPr>
        <p:txBody>
          <a:bodyPr wrap="none" rtlCol="0">
            <a:spAutoFit/>
          </a:bodyPr>
          <a:lstStyle/>
          <a:p>
            <a:pPr algn="ctr"/>
            <a:r>
              <a:rPr lang="en-US" sz="3200" dirty="0">
                <a:latin typeface="Cooper Black" panose="0208090404030B020404" pitchFamily="18" charset="0"/>
                <a:hlinkClick r:id="rId5" action="ppaction://hlinksldjump"/>
              </a:rPr>
              <a:t>Popular Gaming </a:t>
            </a:r>
          </a:p>
          <a:p>
            <a:pPr algn="ctr"/>
            <a:r>
              <a:rPr lang="en-US" sz="3200" dirty="0">
                <a:latin typeface="Cooper Black" panose="0208090404030B020404" pitchFamily="18" charset="0"/>
                <a:hlinkClick r:id="rId5" action="ppaction://hlinksldjump"/>
              </a:rPr>
              <a:t>YouTubers</a:t>
            </a:r>
            <a:endParaRPr lang="en-US" sz="3200" dirty="0">
              <a:latin typeface="Cooper Black" panose="0208090404030B020404" pitchFamily="18" charset="0"/>
            </a:endParaRPr>
          </a:p>
        </p:txBody>
      </p:sp>
      <p:pic>
        <p:nvPicPr>
          <p:cNvPr id="15" name="Graphic 14" descr="Clock">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86826" y="192503"/>
            <a:ext cx="3839674" cy="3839674"/>
          </a:xfrm>
          <a:prstGeom prst="rect">
            <a:avLst/>
          </a:prstGeom>
        </p:spPr>
      </p:pic>
      <p:sp>
        <p:nvSpPr>
          <p:cNvPr id="16" name="TextBox 15"/>
          <p:cNvSpPr txBox="1"/>
          <p:nvPr/>
        </p:nvSpPr>
        <p:spPr>
          <a:xfrm>
            <a:off x="8027072" y="1311355"/>
            <a:ext cx="2969916" cy="1569660"/>
          </a:xfrm>
          <a:prstGeom prst="rect">
            <a:avLst/>
          </a:prstGeom>
          <a:noFill/>
        </p:spPr>
        <p:txBody>
          <a:bodyPr wrap="none" rtlCol="0">
            <a:spAutoFit/>
          </a:bodyPr>
          <a:lstStyle/>
          <a:p>
            <a:pPr algn="ctr"/>
            <a:r>
              <a:rPr lang="en-US" sz="3200" dirty="0">
                <a:latin typeface="Cooper Black" panose="0208090404030B020404" pitchFamily="18" charset="0"/>
                <a:hlinkClick r:id="rId8" action="ppaction://hlinksldjump"/>
              </a:rPr>
              <a:t>Video Games </a:t>
            </a:r>
          </a:p>
          <a:p>
            <a:pPr algn="ctr"/>
            <a:r>
              <a:rPr lang="en-US" sz="3200" dirty="0">
                <a:latin typeface="Cooper Black" panose="0208090404030B020404" pitchFamily="18" charset="0"/>
                <a:hlinkClick r:id="rId8" action="ppaction://hlinksldjump"/>
              </a:rPr>
              <a:t>over </a:t>
            </a:r>
          </a:p>
          <a:p>
            <a:pPr algn="ctr"/>
            <a:r>
              <a:rPr lang="en-US" sz="3200" dirty="0">
                <a:latin typeface="Cooper Black" panose="0208090404030B020404" pitchFamily="18" charset="0"/>
                <a:hlinkClick r:id="rId8" action="ppaction://hlinksldjump"/>
              </a:rPr>
              <a:t>the Years</a:t>
            </a:r>
            <a:endParaRPr lang="en-US" sz="3200" dirty="0">
              <a:latin typeface="Cooper Black" panose="0208090404030B020404" pitchFamily="18" charset="0"/>
            </a:endParaRPr>
          </a:p>
        </p:txBody>
      </p:sp>
    </p:spTree>
    <p:extLst>
      <p:ext uri="{BB962C8B-B14F-4D97-AF65-F5344CB8AC3E}">
        <p14:creationId xmlns:p14="http://schemas.microsoft.com/office/powerpoint/2010/main" val="37148302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2" presetClass="emph" presetSubtype="0" fill="hold" grpId="1" nodeType="withEffect">
                                  <p:stCondLst>
                                    <p:cond delay="0"/>
                                  </p:stCondLst>
                                  <p:childTnLst>
                                    <p:animRot by="120000">
                                      <p:cBhvr>
                                        <p:cTn id="18" dur="100" fill="hold">
                                          <p:stCondLst>
                                            <p:cond delay="0"/>
                                          </p:stCondLst>
                                        </p:cTn>
                                        <p:tgtEl>
                                          <p:spTgt spid="10"/>
                                        </p:tgtEl>
                                        <p:attrNameLst>
                                          <p:attrName>r</p:attrName>
                                        </p:attrNameLst>
                                      </p:cBhvr>
                                    </p:animRot>
                                    <p:animRot by="-240000">
                                      <p:cBhvr>
                                        <p:cTn id="19" dur="200" fill="hold">
                                          <p:stCondLst>
                                            <p:cond delay="200"/>
                                          </p:stCondLst>
                                        </p:cTn>
                                        <p:tgtEl>
                                          <p:spTgt spid="10"/>
                                        </p:tgtEl>
                                        <p:attrNameLst>
                                          <p:attrName>r</p:attrName>
                                        </p:attrNameLst>
                                      </p:cBhvr>
                                    </p:animRot>
                                    <p:animRot by="240000">
                                      <p:cBhvr>
                                        <p:cTn id="20" dur="200" fill="hold">
                                          <p:stCondLst>
                                            <p:cond delay="400"/>
                                          </p:stCondLst>
                                        </p:cTn>
                                        <p:tgtEl>
                                          <p:spTgt spid="10"/>
                                        </p:tgtEl>
                                        <p:attrNameLst>
                                          <p:attrName>r</p:attrName>
                                        </p:attrNameLst>
                                      </p:cBhvr>
                                    </p:animRot>
                                    <p:animRot by="-240000">
                                      <p:cBhvr>
                                        <p:cTn id="21" dur="200" fill="hold">
                                          <p:stCondLst>
                                            <p:cond delay="600"/>
                                          </p:stCondLst>
                                        </p:cTn>
                                        <p:tgtEl>
                                          <p:spTgt spid="10"/>
                                        </p:tgtEl>
                                        <p:attrNameLst>
                                          <p:attrName>r</p:attrName>
                                        </p:attrNameLst>
                                      </p:cBhvr>
                                    </p:animRot>
                                    <p:animRot by="120000">
                                      <p:cBhvr>
                                        <p:cTn id="22" dur="200" fill="hold">
                                          <p:stCondLst>
                                            <p:cond delay="800"/>
                                          </p:stCondLst>
                                        </p:cTn>
                                        <p:tgtEl>
                                          <p:spTgt spid="10"/>
                                        </p:tgtEl>
                                        <p:attrNameLst>
                                          <p:attrName>r</p:attrName>
                                        </p:attrNameLst>
                                      </p:cBhvr>
                                    </p:animRot>
                                  </p:childTnLst>
                                </p:cTn>
                              </p:par>
                              <p:par>
                                <p:cTn id="23" presetID="32" presetClass="emph" presetSubtype="0" fill="hold" nodeType="withEffect">
                                  <p:stCondLst>
                                    <p:cond delay="0"/>
                                  </p:stCondLst>
                                  <p:childTnLst>
                                    <p:animRot by="120000">
                                      <p:cBhvr>
                                        <p:cTn id="24" dur="100" fill="hold">
                                          <p:stCondLst>
                                            <p:cond delay="0"/>
                                          </p:stCondLst>
                                        </p:cTn>
                                        <p:tgtEl>
                                          <p:spTgt spid="5"/>
                                        </p:tgtEl>
                                        <p:attrNameLst>
                                          <p:attrName>r</p:attrName>
                                        </p:attrNameLst>
                                      </p:cBhvr>
                                    </p:animRot>
                                    <p:animRot by="-240000">
                                      <p:cBhvr>
                                        <p:cTn id="25" dur="200" fill="hold">
                                          <p:stCondLst>
                                            <p:cond delay="200"/>
                                          </p:stCondLst>
                                        </p:cTn>
                                        <p:tgtEl>
                                          <p:spTgt spid="5"/>
                                        </p:tgtEl>
                                        <p:attrNameLst>
                                          <p:attrName>r</p:attrName>
                                        </p:attrNameLst>
                                      </p:cBhvr>
                                    </p:animRot>
                                    <p:animRot by="240000">
                                      <p:cBhvr>
                                        <p:cTn id="26" dur="200" fill="hold">
                                          <p:stCondLst>
                                            <p:cond delay="400"/>
                                          </p:stCondLst>
                                        </p:cTn>
                                        <p:tgtEl>
                                          <p:spTgt spid="5"/>
                                        </p:tgtEl>
                                        <p:attrNameLst>
                                          <p:attrName>r</p:attrName>
                                        </p:attrNameLst>
                                      </p:cBhvr>
                                    </p:animRot>
                                    <p:animRot by="-240000">
                                      <p:cBhvr>
                                        <p:cTn id="27" dur="200" fill="hold">
                                          <p:stCondLst>
                                            <p:cond delay="600"/>
                                          </p:stCondLst>
                                        </p:cTn>
                                        <p:tgtEl>
                                          <p:spTgt spid="5"/>
                                        </p:tgtEl>
                                        <p:attrNameLst>
                                          <p:attrName>r</p:attrName>
                                        </p:attrNameLst>
                                      </p:cBhvr>
                                    </p:animRot>
                                    <p:animRot by="120000">
                                      <p:cBhvr>
                                        <p:cTn id="28" dur="200" fill="hold">
                                          <p:stCondLst>
                                            <p:cond delay="800"/>
                                          </p:stCondLst>
                                        </p:cTn>
                                        <p:tgtEl>
                                          <p:spTgt spid="5"/>
                                        </p:tgtEl>
                                        <p:attrNameLst>
                                          <p:attrName>r</p:attrName>
                                        </p:attrNameLst>
                                      </p:cBhvr>
                                    </p:animRot>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26" presetClass="emph" presetSubtype="0" fill="hold" nodeType="withEffect">
                                  <p:stCondLst>
                                    <p:cond delay="0"/>
                                  </p:stCondLst>
                                  <p:childTnLst>
                                    <p:animEffect transition="out" filter="fade">
                                      <p:cBhvr>
                                        <p:cTn id="40" dur="500" tmFilter="0, 0; .2, .5; .8, .5; 1, 0"/>
                                        <p:tgtEl>
                                          <p:spTgt spid="12"/>
                                        </p:tgtEl>
                                      </p:cBhvr>
                                    </p:animEffect>
                                    <p:animScale>
                                      <p:cBhvr>
                                        <p:cTn id="41" dur="250" autoRev="1" fill="hold"/>
                                        <p:tgtEl>
                                          <p:spTgt spid="12"/>
                                        </p:tgtEl>
                                      </p:cBhvr>
                                      <p:by x="105000" y="105000"/>
                                    </p:animScale>
                                  </p:childTnLst>
                                </p:cTn>
                              </p:par>
                              <p:par>
                                <p:cTn id="42" presetID="26" presetClass="emph" presetSubtype="0" fill="hold" grpId="1" nodeType="withEffect">
                                  <p:stCondLst>
                                    <p:cond delay="0"/>
                                  </p:stCondLst>
                                  <p:childTnLst>
                                    <p:animEffect transition="out" filter="fade">
                                      <p:cBhvr>
                                        <p:cTn id="43" dur="500" tmFilter="0, 0; .2, .5; .8, .5; 1, 0"/>
                                        <p:tgtEl>
                                          <p:spTgt spid="13"/>
                                        </p:tgtEl>
                                      </p:cBhvr>
                                    </p:animEffect>
                                    <p:animScale>
                                      <p:cBhvr>
                                        <p:cTn id="44" dur="250" autoRev="1" fill="hold"/>
                                        <p:tgtEl>
                                          <p:spTgt spid="13"/>
                                        </p:tgtEl>
                                      </p:cBhvr>
                                      <p:by x="105000" y="105000"/>
                                    </p:animScale>
                                  </p:childTnLst>
                                </p:cTn>
                              </p:par>
                              <p:par>
                                <p:cTn id="45" presetID="45"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2000"/>
                                        <p:tgtEl>
                                          <p:spTgt spid="16"/>
                                        </p:tgtEl>
                                      </p:cBhvr>
                                    </p:animEffect>
                                    <p:anim calcmode="lin" valueType="num">
                                      <p:cBhvr>
                                        <p:cTn id="53" dur="2000" fill="hold"/>
                                        <p:tgtEl>
                                          <p:spTgt spid="16"/>
                                        </p:tgtEl>
                                        <p:attrNameLst>
                                          <p:attrName>ppt_w</p:attrName>
                                        </p:attrNameLst>
                                      </p:cBhvr>
                                      <p:tavLst>
                                        <p:tav tm="0" fmla="#ppt_w*sin(2.5*pi*$)">
                                          <p:val>
                                            <p:fltVal val="0"/>
                                          </p:val>
                                        </p:tav>
                                        <p:tav tm="100000">
                                          <p:val>
                                            <p:fltVal val="1"/>
                                          </p:val>
                                        </p:tav>
                                      </p:tavLst>
                                    </p:anim>
                                    <p:anim calcmode="lin" valueType="num">
                                      <p:cBhvr>
                                        <p:cTn id="54" dur="2000" fill="hold"/>
                                        <p:tgtEl>
                                          <p:spTgt spid="16"/>
                                        </p:tgtEl>
                                        <p:attrNameLst>
                                          <p:attrName>ppt_h</p:attrName>
                                        </p:attrNameLst>
                                      </p:cBhvr>
                                      <p:tavLst>
                                        <p:tav tm="0">
                                          <p:val>
                                            <p:strVal val="#ppt_h"/>
                                          </p:val>
                                        </p:tav>
                                        <p:tav tm="100000">
                                          <p:val>
                                            <p:strVal val="#ppt_h"/>
                                          </p:val>
                                        </p:tav>
                                      </p:tavLst>
                                    </p:anim>
                                  </p:childTnLst>
                                </p:cTn>
                              </p:par>
                              <p:par>
                                <p:cTn id="55" presetID="8" presetClass="emph" presetSubtype="0" fill="hold" nodeType="withEffect">
                                  <p:stCondLst>
                                    <p:cond delay="0"/>
                                  </p:stCondLst>
                                  <p:childTnLst>
                                    <p:animRot by="21600000">
                                      <p:cBhvr>
                                        <p:cTn id="56" dur="2000" fill="hold"/>
                                        <p:tgtEl>
                                          <p:spTgt spid="15"/>
                                        </p:tgtEl>
                                        <p:attrNameLst>
                                          <p:attrName>r</p:attrName>
                                        </p:attrNameLst>
                                      </p:cBhvr>
                                    </p:animRot>
                                  </p:childTnLst>
                                </p:cTn>
                              </p:par>
                              <p:par>
                                <p:cTn id="57" presetID="8" presetClass="emph" presetSubtype="0" fill="hold" grpId="1" nodeType="withEffect">
                                  <p:stCondLst>
                                    <p:cond delay="0"/>
                                  </p:stCondLst>
                                  <p:childTnLst>
                                    <p:animRot by="21600000">
                                      <p:cBhvr>
                                        <p:cTn id="58" dur="20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3" grpId="0"/>
      <p:bldP spid="13" grpId="1"/>
      <p:bldP spid="16" grpId="0"/>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oper Black" panose="0208090404030B020404" pitchFamily="18" charset="0"/>
              </a:rPr>
              <a:t>Entertainment</a:t>
            </a: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flipH="1">
            <a:off x="6527800" y="859194"/>
            <a:ext cx="5664200" cy="5664200"/>
          </a:xfrm>
        </p:spPr>
      </p:pic>
      <p:sp>
        <p:nvSpPr>
          <p:cNvPr id="6" name="Content Placeholder 5"/>
          <p:cNvSpPr>
            <a:spLocks noGrp="1"/>
          </p:cNvSpPr>
          <p:nvPr>
            <p:ph sz="half" idx="2"/>
          </p:nvPr>
        </p:nvSpPr>
        <p:spPr>
          <a:xfrm>
            <a:off x="646111" y="1853248"/>
            <a:ext cx="4396341" cy="4200245"/>
          </a:xfrm>
        </p:spPr>
        <p:txBody>
          <a:bodyPr>
            <a:normAutofit lnSpcReduction="10000"/>
          </a:bodyPr>
          <a:lstStyle/>
          <a:p>
            <a:r>
              <a:rPr lang="en-US" dirty="0">
                <a:latin typeface="Cooper Black" panose="0208090404030B020404" pitchFamily="18" charset="0"/>
              </a:rPr>
              <a:t>Video Games have become a major source of entertainment recently. Not just to play but a lot of people enjoy just watching competitive gaming. Video Game tournaments are on the rise and are starting to hit live TV. </a:t>
            </a:r>
          </a:p>
          <a:p>
            <a:r>
              <a:rPr lang="en-US" dirty="0">
                <a:latin typeface="Cooper Black" panose="0208090404030B020404" pitchFamily="18" charset="0"/>
              </a:rPr>
              <a:t>One major game that has hit TV recently is CSGO (Counter Strike Global Offensive). These gaming tournaments are usually broadcasted on TBS and The CW. The winnings of these tournaments can vary from $100,000 to $1,000,000. </a:t>
            </a:r>
          </a:p>
        </p:txBody>
      </p:sp>
      <p:pic>
        <p:nvPicPr>
          <p:cNvPr id="5" name="Picture 4">
            <a:hlinkClick r:id="rId3" action="ppaction://hlinksldjump"/>
          </p:cNvPr>
          <p:cNvPicPr>
            <a:picLocks noChangeAspect="1"/>
          </p:cNvPicPr>
          <p:nvPr/>
        </p:nvPicPr>
        <p:blipFill>
          <a:blip r:embed="rId4"/>
          <a:stretch>
            <a:fillRect/>
          </a:stretch>
        </p:blipFill>
        <p:spPr>
          <a:xfrm>
            <a:off x="0" y="-55285"/>
            <a:ext cx="914479" cy="914479"/>
          </a:xfrm>
          <a:prstGeom prst="rect">
            <a:avLst/>
          </a:prstGeom>
        </p:spPr>
      </p:pic>
      <p:pic>
        <p:nvPicPr>
          <p:cNvPr id="7" name="Graphic 6" descr="Arrow: Straight">
            <a:hlinkClick r:id="rId3"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10902977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0512" y="1219200"/>
            <a:ext cx="11634788" cy="5308600"/>
          </a:xfrm>
        </p:spPr>
        <p:txBody>
          <a:bodyPr/>
          <a:lstStyle/>
          <a:p>
            <a:r>
              <a:rPr lang="en-US" dirty="0">
                <a:latin typeface="Cooper Black" panose="0208090404030B020404" pitchFamily="18" charset="0"/>
              </a:rPr>
              <a:t>Other games with major tournaments are Call of Duty, Street Fighter, Overwatch, League of Legends, and many more. If these tournaments aren’t broadcasted on TV then they will shown on YouTube or Twitch. Twitch, for those of you who are unaware, is a livestreaming website where people can play games, or just livestream everyday life for the entertainment of others. Gaming on Twitch and YouTube has gotten very popular over the years and has gotten so big that many streamers and channels on YouTube make their living off of playing video games. Today, playing video games can be a career and can provide you a stable income if you develop the fan base. </a:t>
            </a:r>
          </a:p>
          <a:p>
            <a:r>
              <a:rPr lang="en-US" dirty="0">
                <a:latin typeface="Cooper Black" panose="0208090404030B020404" pitchFamily="18" charset="0"/>
              </a:rPr>
              <a:t>The biggest channel on YouTube, Pewdiepie, has 54 million subscribers and he just plays video games and will occasionally vlog and that’s how he makes his living. These days you can make more money playing video games than most jobs because of donations and ad revenue you make from videos and streaming.  </a:t>
            </a:r>
          </a:p>
          <a:p>
            <a:endParaRPr lang="en-US" dirty="0">
              <a:latin typeface="Cooper Black" panose="0208090404030B020404" pitchFamily="18" charset="0"/>
            </a:endParaRPr>
          </a:p>
          <a:p>
            <a:pPr marL="0" indent="0">
              <a:buNone/>
            </a:pPr>
            <a:endParaRPr lang="en-US" dirty="0">
              <a:latin typeface="Cooper Black" panose="0208090404030B020404" pitchFamily="18" charset="0"/>
            </a:endParaRPr>
          </a:p>
        </p:txBody>
      </p:sp>
      <p:pic>
        <p:nvPicPr>
          <p:cNvPr id="4" name="Picture 3">
            <a:hlinkClick r:id="rId2" action="ppaction://hlinksldjump"/>
          </p:cNvPr>
          <p:cNvPicPr>
            <a:picLocks noChangeAspect="1"/>
          </p:cNvPicPr>
          <p:nvPr/>
        </p:nvPicPr>
        <p:blipFill>
          <a:blip r:embed="rId3"/>
          <a:stretch>
            <a:fillRect/>
          </a:stretch>
        </p:blipFill>
        <p:spPr>
          <a:xfrm>
            <a:off x="0" y="-55285"/>
            <a:ext cx="914479" cy="914479"/>
          </a:xfrm>
          <a:prstGeom prst="rect">
            <a:avLst/>
          </a:prstGeom>
        </p:spPr>
      </p:pic>
      <p:pic>
        <p:nvPicPr>
          <p:cNvPr id="5" name="Graphic 4" descr="Arrow: Straight">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103608398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997320780"/>
              </p:ext>
            </p:extLst>
          </p:nvPr>
        </p:nvGraphicFramePr>
        <p:xfrm>
          <a:off x="0" y="3466507"/>
          <a:ext cx="12192000" cy="3391493"/>
        </p:xfrm>
        <a:graphic>
          <a:graphicData uri="http://schemas.openxmlformats.org/drawingml/2006/table">
            <a:tbl>
              <a:tblPr firstRow="1" bandRow="1">
                <a:tableStyleId>{327F97BB-C833-4FB7-BDE5-3F7075034690}</a:tableStyleId>
              </a:tblPr>
              <a:tblGrid>
                <a:gridCol w="3048000">
                  <a:extLst>
                    <a:ext uri="{9D8B030D-6E8A-4147-A177-3AD203B41FA5}">
                      <a16:colId xmlns:a16="http://schemas.microsoft.com/office/drawing/2014/main" val="3861112960"/>
                    </a:ext>
                  </a:extLst>
                </a:gridCol>
                <a:gridCol w="3048000">
                  <a:extLst>
                    <a:ext uri="{9D8B030D-6E8A-4147-A177-3AD203B41FA5}">
                      <a16:colId xmlns:a16="http://schemas.microsoft.com/office/drawing/2014/main" val="3389680678"/>
                    </a:ext>
                  </a:extLst>
                </a:gridCol>
                <a:gridCol w="3048000">
                  <a:extLst>
                    <a:ext uri="{9D8B030D-6E8A-4147-A177-3AD203B41FA5}">
                      <a16:colId xmlns:a16="http://schemas.microsoft.com/office/drawing/2014/main" val="3637086051"/>
                    </a:ext>
                  </a:extLst>
                </a:gridCol>
                <a:gridCol w="3048000">
                  <a:extLst>
                    <a:ext uri="{9D8B030D-6E8A-4147-A177-3AD203B41FA5}">
                      <a16:colId xmlns:a16="http://schemas.microsoft.com/office/drawing/2014/main" val="4145478176"/>
                    </a:ext>
                  </a:extLst>
                </a:gridCol>
              </a:tblGrid>
              <a:tr h="301308">
                <a:tc>
                  <a:txBody>
                    <a:bodyPr/>
                    <a:lstStyle/>
                    <a:p>
                      <a:pPr algn="ctr"/>
                      <a:r>
                        <a:rPr lang="en-US" sz="1500" dirty="0"/>
                        <a:t>Rank</a:t>
                      </a:r>
                    </a:p>
                  </a:txBody>
                  <a:tcPr marL="74295" marR="74295" marT="37148" marB="37148"/>
                </a:tc>
                <a:tc>
                  <a:txBody>
                    <a:bodyPr/>
                    <a:lstStyle/>
                    <a:p>
                      <a:pPr algn="ctr"/>
                      <a:r>
                        <a:rPr lang="en-US" sz="1500" dirty="0"/>
                        <a:t>Username</a:t>
                      </a:r>
                    </a:p>
                  </a:txBody>
                  <a:tcPr marL="74295" marR="74295" marT="37148" marB="37148"/>
                </a:tc>
                <a:tc>
                  <a:txBody>
                    <a:bodyPr/>
                    <a:lstStyle/>
                    <a:p>
                      <a:pPr algn="ctr"/>
                      <a:r>
                        <a:rPr lang="en-US" sz="1500" dirty="0"/>
                        <a:t>Followers</a:t>
                      </a:r>
                    </a:p>
                  </a:txBody>
                  <a:tcPr marL="74295" marR="74295" marT="37148" marB="37148"/>
                </a:tc>
                <a:tc>
                  <a:txBody>
                    <a:bodyPr/>
                    <a:lstStyle/>
                    <a:p>
                      <a:pPr algn="ctr"/>
                      <a:r>
                        <a:rPr lang="en-US" sz="1500" dirty="0"/>
                        <a:t>Channel</a:t>
                      </a:r>
                      <a:r>
                        <a:rPr lang="en-US" sz="1500" baseline="0" dirty="0"/>
                        <a:t> Views</a:t>
                      </a:r>
                      <a:endParaRPr lang="en-US" sz="1500" dirty="0"/>
                    </a:p>
                  </a:txBody>
                  <a:tcPr marL="74295" marR="74295" marT="37148" marB="37148"/>
                </a:tc>
                <a:extLst>
                  <a:ext uri="{0D108BD9-81ED-4DB2-BD59-A6C34878D82A}">
                    <a16:rowId xmlns:a16="http://schemas.microsoft.com/office/drawing/2014/main" val="3748393650"/>
                  </a:ext>
                </a:extLst>
              </a:tr>
              <a:tr h="362533">
                <a:tc>
                  <a:txBody>
                    <a:bodyPr/>
                    <a:lstStyle/>
                    <a:p>
                      <a:pPr algn="ctr"/>
                      <a:r>
                        <a:rPr lang="en-US" sz="1500" b="1" dirty="0"/>
                        <a:t>1</a:t>
                      </a:r>
                    </a:p>
                  </a:txBody>
                  <a:tcPr marL="74295" marR="74295" marT="37148" marB="37148"/>
                </a:tc>
                <a:tc>
                  <a:txBody>
                    <a:bodyPr/>
                    <a:lstStyle/>
                    <a:p>
                      <a:pPr algn="ctr"/>
                      <a:r>
                        <a:rPr lang="en-US" sz="1500" dirty="0"/>
                        <a:t>Syndicate</a:t>
                      </a:r>
                    </a:p>
                  </a:txBody>
                  <a:tcPr marL="74295" marR="74295" marT="37148" marB="37148"/>
                </a:tc>
                <a:tc>
                  <a:txBody>
                    <a:bodyPr/>
                    <a:lstStyle/>
                    <a:p>
                      <a:pPr algn="ctr"/>
                      <a:r>
                        <a:rPr lang="en-US" sz="1500" dirty="0"/>
                        <a:t>2,435,571</a:t>
                      </a:r>
                    </a:p>
                  </a:txBody>
                  <a:tcPr marL="74295" marR="74295" marT="37148" marB="37148"/>
                </a:tc>
                <a:tc>
                  <a:txBody>
                    <a:bodyPr/>
                    <a:lstStyle/>
                    <a:p>
                      <a:pPr algn="ctr"/>
                      <a:r>
                        <a:rPr lang="en-US" sz="1500" b="0" i="0" kern="1200" dirty="0">
                          <a:solidFill>
                            <a:schemeClr val="lt1"/>
                          </a:solidFill>
                          <a:effectLst/>
                          <a:latin typeface="+mn-lt"/>
                          <a:ea typeface="+mn-ea"/>
                          <a:cs typeface="+mn-cs"/>
                        </a:rPr>
                        <a:t>39,168,548</a:t>
                      </a:r>
                      <a:endParaRPr lang="en-US" sz="1500" dirty="0"/>
                    </a:p>
                  </a:txBody>
                  <a:tcPr marL="74295" marR="74295" marT="37148" marB="37148"/>
                </a:tc>
                <a:extLst>
                  <a:ext uri="{0D108BD9-81ED-4DB2-BD59-A6C34878D82A}">
                    <a16:rowId xmlns:a16="http://schemas.microsoft.com/office/drawing/2014/main" val="3672931395"/>
                  </a:ext>
                </a:extLst>
              </a:tr>
              <a:tr h="301308">
                <a:tc>
                  <a:txBody>
                    <a:bodyPr/>
                    <a:lstStyle/>
                    <a:p>
                      <a:pPr algn="ctr"/>
                      <a:r>
                        <a:rPr lang="en-US" sz="1500" b="1" dirty="0"/>
                        <a:t>2</a:t>
                      </a:r>
                    </a:p>
                  </a:txBody>
                  <a:tcPr marL="74295" marR="74295" marT="37148" marB="37148"/>
                </a:tc>
                <a:tc>
                  <a:txBody>
                    <a:bodyPr/>
                    <a:lstStyle/>
                    <a:p>
                      <a:pPr algn="ctr"/>
                      <a:r>
                        <a:rPr lang="en-US" sz="1500" dirty="0" err="1"/>
                        <a:t>riotgames</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2,318,970</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890,193,079</a:t>
                      </a:r>
                      <a:endParaRPr lang="en-US" sz="1500" dirty="0"/>
                    </a:p>
                  </a:txBody>
                  <a:tcPr marL="74295" marR="74295" marT="37148" marB="37148"/>
                </a:tc>
                <a:extLst>
                  <a:ext uri="{0D108BD9-81ED-4DB2-BD59-A6C34878D82A}">
                    <a16:rowId xmlns:a16="http://schemas.microsoft.com/office/drawing/2014/main" val="3964295095"/>
                  </a:ext>
                </a:extLst>
              </a:tr>
              <a:tr h="301308">
                <a:tc>
                  <a:txBody>
                    <a:bodyPr/>
                    <a:lstStyle/>
                    <a:p>
                      <a:pPr algn="ctr"/>
                      <a:r>
                        <a:rPr lang="en-US" sz="1500" b="1" dirty="0"/>
                        <a:t>3</a:t>
                      </a:r>
                    </a:p>
                  </a:txBody>
                  <a:tcPr marL="74295" marR="74295" marT="37148" marB="37148"/>
                </a:tc>
                <a:tc>
                  <a:txBody>
                    <a:bodyPr/>
                    <a:lstStyle/>
                    <a:p>
                      <a:pPr algn="ctr"/>
                      <a:r>
                        <a:rPr lang="en-US" sz="1500" dirty="0"/>
                        <a:t>summit1g</a:t>
                      </a:r>
                    </a:p>
                  </a:txBody>
                  <a:tcPr marL="74295" marR="74295" marT="37148" marB="37148"/>
                </a:tc>
                <a:tc>
                  <a:txBody>
                    <a:bodyPr/>
                    <a:lstStyle/>
                    <a:p>
                      <a:pPr algn="ctr"/>
                      <a:r>
                        <a:rPr lang="en-US" sz="1500" b="0" i="0" kern="1200" dirty="0">
                          <a:solidFill>
                            <a:schemeClr val="lt1"/>
                          </a:solidFill>
                          <a:effectLst/>
                          <a:latin typeface="+mn-lt"/>
                          <a:ea typeface="+mn-ea"/>
                          <a:cs typeface="+mn-cs"/>
                        </a:rPr>
                        <a:t>1,909,556</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132,672,746</a:t>
                      </a:r>
                      <a:endParaRPr lang="en-US" sz="1500" dirty="0"/>
                    </a:p>
                  </a:txBody>
                  <a:tcPr marL="74295" marR="74295" marT="37148" marB="37148"/>
                </a:tc>
                <a:extLst>
                  <a:ext uri="{0D108BD9-81ED-4DB2-BD59-A6C34878D82A}">
                    <a16:rowId xmlns:a16="http://schemas.microsoft.com/office/drawing/2014/main" val="1195780995"/>
                  </a:ext>
                </a:extLst>
              </a:tr>
              <a:tr h="301308">
                <a:tc>
                  <a:txBody>
                    <a:bodyPr/>
                    <a:lstStyle/>
                    <a:p>
                      <a:pPr algn="ctr"/>
                      <a:r>
                        <a:rPr lang="en-US" sz="1500" b="1" dirty="0"/>
                        <a:t>4</a:t>
                      </a:r>
                    </a:p>
                  </a:txBody>
                  <a:tcPr marL="74295" marR="74295" marT="37148" marB="37148"/>
                </a:tc>
                <a:tc>
                  <a:txBody>
                    <a:bodyPr/>
                    <a:lstStyle/>
                    <a:p>
                      <a:pPr algn="ctr"/>
                      <a:r>
                        <a:rPr lang="en-US" sz="1500" dirty="0" err="1"/>
                        <a:t>esl_csgo</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1,905,458</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230,102,781</a:t>
                      </a:r>
                      <a:endParaRPr lang="en-US" sz="1500" dirty="0"/>
                    </a:p>
                  </a:txBody>
                  <a:tcPr marL="74295" marR="74295" marT="37148" marB="37148"/>
                </a:tc>
                <a:extLst>
                  <a:ext uri="{0D108BD9-81ED-4DB2-BD59-A6C34878D82A}">
                    <a16:rowId xmlns:a16="http://schemas.microsoft.com/office/drawing/2014/main" val="1391511138"/>
                  </a:ext>
                </a:extLst>
              </a:tr>
              <a:tr h="301308">
                <a:tc>
                  <a:txBody>
                    <a:bodyPr/>
                    <a:lstStyle/>
                    <a:p>
                      <a:pPr algn="ctr"/>
                      <a:r>
                        <a:rPr lang="en-US" sz="1500" b="1" dirty="0"/>
                        <a:t>5</a:t>
                      </a:r>
                    </a:p>
                  </a:txBody>
                  <a:tcPr marL="74295" marR="74295" marT="37148" marB="37148"/>
                </a:tc>
                <a:tc>
                  <a:txBody>
                    <a:bodyPr/>
                    <a:lstStyle/>
                    <a:p>
                      <a:pPr algn="ctr"/>
                      <a:r>
                        <a:rPr lang="en-US" sz="1500" dirty="0"/>
                        <a:t>nightblue3</a:t>
                      </a:r>
                    </a:p>
                  </a:txBody>
                  <a:tcPr marL="74295" marR="74295" marT="37148" marB="37148"/>
                </a:tc>
                <a:tc>
                  <a:txBody>
                    <a:bodyPr/>
                    <a:lstStyle/>
                    <a:p>
                      <a:pPr algn="ctr"/>
                      <a:r>
                        <a:rPr lang="en-US" sz="1500" b="0" i="0" kern="1200" dirty="0">
                          <a:solidFill>
                            <a:schemeClr val="lt1"/>
                          </a:solidFill>
                          <a:effectLst/>
                          <a:latin typeface="+mn-lt"/>
                          <a:ea typeface="+mn-ea"/>
                          <a:cs typeface="+mn-cs"/>
                        </a:rPr>
                        <a:t>1,839,846</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167,907,223</a:t>
                      </a:r>
                      <a:endParaRPr lang="en-US" sz="1500" dirty="0"/>
                    </a:p>
                  </a:txBody>
                  <a:tcPr marL="74295" marR="74295" marT="37148" marB="37148"/>
                </a:tc>
                <a:extLst>
                  <a:ext uri="{0D108BD9-81ED-4DB2-BD59-A6C34878D82A}">
                    <a16:rowId xmlns:a16="http://schemas.microsoft.com/office/drawing/2014/main" val="2006833787"/>
                  </a:ext>
                </a:extLst>
              </a:tr>
              <a:tr h="301308">
                <a:tc>
                  <a:txBody>
                    <a:bodyPr/>
                    <a:lstStyle/>
                    <a:p>
                      <a:pPr algn="ctr"/>
                      <a:r>
                        <a:rPr lang="en-US" sz="1500" b="1" dirty="0"/>
                        <a:t>6</a:t>
                      </a:r>
                    </a:p>
                  </a:txBody>
                  <a:tcPr marL="74295" marR="74295" marT="37148" marB="37148"/>
                </a:tc>
                <a:tc>
                  <a:txBody>
                    <a:bodyPr/>
                    <a:lstStyle/>
                    <a:p>
                      <a:pPr algn="ctr"/>
                      <a:r>
                        <a:rPr lang="en-US" sz="1500" dirty="0" err="1"/>
                        <a:t>imaqtpie</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1,642,200</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202,416,991</a:t>
                      </a:r>
                      <a:endParaRPr lang="en-US" sz="1500" dirty="0"/>
                    </a:p>
                  </a:txBody>
                  <a:tcPr marL="74295" marR="74295" marT="37148" marB="37148"/>
                </a:tc>
                <a:extLst>
                  <a:ext uri="{0D108BD9-81ED-4DB2-BD59-A6C34878D82A}">
                    <a16:rowId xmlns:a16="http://schemas.microsoft.com/office/drawing/2014/main" val="1056202773"/>
                  </a:ext>
                </a:extLst>
              </a:tr>
              <a:tr h="301308">
                <a:tc>
                  <a:txBody>
                    <a:bodyPr/>
                    <a:lstStyle/>
                    <a:p>
                      <a:pPr algn="ctr"/>
                      <a:r>
                        <a:rPr lang="en-US" sz="1500" b="1" dirty="0"/>
                        <a:t>7</a:t>
                      </a:r>
                    </a:p>
                  </a:txBody>
                  <a:tcPr marL="74295" marR="74295" marT="37148" marB="37148"/>
                </a:tc>
                <a:tc>
                  <a:txBody>
                    <a:bodyPr/>
                    <a:lstStyle/>
                    <a:p>
                      <a:pPr algn="ctr"/>
                      <a:r>
                        <a:rPr lang="en-US" sz="1500" dirty="0" err="1"/>
                        <a:t>lirik</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1,622,314</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168,543,436</a:t>
                      </a:r>
                      <a:endParaRPr lang="en-US" sz="1500" dirty="0"/>
                    </a:p>
                  </a:txBody>
                  <a:tcPr marL="74295" marR="74295" marT="37148" marB="37148"/>
                </a:tc>
                <a:extLst>
                  <a:ext uri="{0D108BD9-81ED-4DB2-BD59-A6C34878D82A}">
                    <a16:rowId xmlns:a16="http://schemas.microsoft.com/office/drawing/2014/main" val="2360165471"/>
                  </a:ext>
                </a:extLst>
              </a:tr>
              <a:tr h="301308">
                <a:tc>
                  <a:txBody>
                    <a:bodyPr/>
                    <a:lstStyle/>
                    <a:p>
                      <a:pPr algn="ctr"/>
                      <a:r>
                        <a:rPr lang="en-US" sz="1500" b="1" dirty="0"/>
                        <a:t>8</a:t>
                      </a:r>
                    </a:p>
                  </a:txBody>
                  <a:tcPr marL="74295" marR="74295" marT="37148" marB="37148"/>
                </a:tc>
                <a:tc>
                  <a:txBody>
                    <a:bodyPr/>
                    <a:lstStyle/>
                    <a:p>
                      <a:pPr algn="ctr"/>
                      <a:r>
                        <a:rPr lang="en-US" sz="1500" dirty="0" err="1"/>
                        <a:t>sodapoppin</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1,420,804</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154,088,362</a:t>
                      </a:r>
                      <a:endParaRPr lang="en-US" sz="1500" dirty="0"/>
                    </a:p>
                  </a:txBody>
                  <a:tcPr marL="74295" marR="74295" marT="37148" marB="37148"/>
                </a:tc>
                <a:extLst>
                  <a:ext uri="{0D108BD9-81ED-4DB2-BD59-A6C34878D82A}">
                    <a16:rowId xmlns:a16="http://schemas.microsoft.com/office/drawing/2014/main" val="1447577995"/>
                  </a:ext>
                </a:extLst>
              </a:tr>
              <a:tr h="301308">
                <a:tc>
                  <a:txBody>
                    <a:bodyPr/>
                    <a:lstStyle/>
                    <a:p>
                      <a:pPr algn="ctr"/>
                      <a:r>
                        <a:rPr lang="en-US" sz="1500" b="1" dirty="0"/>
                        <a:t>9</a:t>
                      </a:r>
                    </a:p>
                  </a:txBody>
                  <a:tcPr marL="74295" marR="74295" marT="37148" marB="37148"/>
                </a:tc>
                <a:tc>
                  <a:txBody>
                    <a:bodyPr/>
                    <a:lstStyle/>
                    <a:p>
                      <a:pPr algn="ctr"/>
                      <a:r>
                        <a:rPr lang="en-US" sz="1500" dirty="0" err="1"/>
                        <a:t>tsm_bjergsen</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1,285,453</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83,787,084</a:t>
                      </a:r>
                      <a:endParaRPr lang="en-US" sz="1500" dirty="0"/>
                    </a:p>
                  </a:txBody>
                  <a:tcPr marL="74295" marR="74295" marT="37148" marB="37148"/>
                </a:tc>
                <a:extLst>
                  <a:ext uri="{0D108BD9-81ED-4DB2-BD59-A6C34878D82A}">
                    <a16:rowId xmlns:a16="http://schemas.microsoft.com/office/drawing/2014/main" val="4292629199"/>
                  </a:ext>
                </a:extLst>
              </a:tr>
              <a:tr h="301308">
                <a:tc>
                  <a:txBody>
                    <a:bodyPr/>
                    <a:lstStyle/>
                    <a:p>
                      <a:pPr algn="ctr"/>
                      <a:r>
                        <a:rPr lang="en-US" sz="1500" b="1" dirty="0"/>
                        <a:t>10</a:t>
                      </a:r>
                    </a:p>
                  </a:txBody>
                  <a:tcPr marL="74295" marR="74295" marT="37148" marB="37148"/>
                </a:tc>
                <a:tc>
                  <a:txBody>
                    <a:bodyPr/>
                    <a:lstStyle/>
                    <a:p>
                      <a:pPr algn="ctr"/>
                      <a:r>
                        <a:rPr lang="en-US" sz="1500" dirty="0" err="1"/>
                        <a:t>captainsparklez</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1,270,355</a:t>
                      </a:r>
                      <a:endParaRPr lang="en-US" sz="1500" dirty="0"/>
                    </a:p>
                  </a:txBody>
                  <a:tcPr marL="74295" marR="74295" marT="37148" marB="37148"/>
                </a:tc>
                <a:tc>
                  <a:txBody>
                    <a:bodyPr/>
                    <a:lstStyle/>
                    <a:p>
                      <a:pPr algn="ctr"/>
                      <a:r>
                        <a:rPr lang="en-US" sz="1500" b="0" i="0" kern="1200" dirty="0">
                          <a:solidFill>
                            <a:schemeClr val="lt1"/>
                          </a:solidFill>
                          <a:effectLst/>
                          <a:latin typeface="+mn-lt"/>
                          <a:ea typeface="+mn-ea"/>
                          <a:cs typeface="+mn-cs"/>
                        </a:rPr>
                        <a:t>20,559,027</a:t>
                      </a:r>
                      <a:endParaRPr lang="en-US" sz="1500" dirty="0"/>
                    </a:p>
                  </a:txBody>
                  <a:tcPr marL="74295" marR="74295" marT="37148" marB="37148"/>
                </a:tc>
                <a:extLst>
                  <a:ext uri="{0D108BD9-81ED-4DB2-BD59-A6C34878D82A}">
                    <a16:rowId xmlns:a16="http://schemas.microsoft.com/office/drawing/2014/main" val="1080377029"/>
                  </a:ext>
                </a:extLst>
              </a:tr>
            </a:tbl>
          </a:graphicData>
        </a:graphic>
      </p:graphicFrame>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0" y="0"/>
            <a:ext cx="8382000" cy="3466507"/>
          </a:xfrm>
          <a:prstGeom prst="rect">
            <a:avLst/>
          </a:prstGeom>
        </p:spPr>
      </p:pic>
      <p:sp>
        <p:nvSpPr>
          <p:cNvPr id="10" name="TextBox 9"/>
          <p:cNvSpPr txBox="1"/>
          <p:nvPr/>
        </p:nvSpPr>
        <p:spPr>
          <a:xfrm>
            <a:off x="0" y="2943287"/>
            <a:ext cx="3810000" cy="523220"/>
          </a:xfrm>
          <a:prstGeom prst="rect">
            <a:avLst/>
          </a:prstGeom>
          <a:noFill/>
        </p:spPr>
        <p:txBody>
          <a:bodyPr wrap="square" rtlCol="0">
            <a:spAutoFit/>
          </a:bodyPr>
          <a:lstStyle/>
          <a:p>
            <a:r>
              <a:rPr lang="en-US" sz="1400" dirty="0">
                <a:latin typeface="Cooper Black" panose="0208090404030B020404" pitchFamily="18" charset="0"/>
              </a:rPr>
              <a:t>Top Ten Twitch Streamers based on followers</a:t>
            </a:r>
          </a:p>
        </p:txBody>
      </p:sp>
      <p:sp>
        <p:nvSpPr>
          <p:cNvPr id="11" name="TextBox 10"/>
          <p:cNvSpPr txBox="1"/>
          <p:nvPr/>
        </p:nvSpPr>
        <p:spPr>
          <a:xfrm>
            <a:off x="901708" y="75014"/>
            <a:ext cx="3023713" cy="923330"/>
          </a:xfrm>
          <a:prstGeom prst="rect">
            <a:avLst/>
          </a:prstGeom>
          <a:noFill/>
        </p:spPr>
        <p:txBody>
          <a:bodyPr wrap="none" rtlCol="0">
            <a:spAutoFit/>
          </a:bodyPr>
          <a:lstStyle/>
          <a:p>
            <a:r>
              <a:rPr lang="en-US" dirty="0">
                <a:latin typeface="Cooper Black" panose="0208090404030B020404" pitchFamily="18" charset="0"/>
              </a:rPr>
              <a:t>Top Ten YouTubers </a:t>
            </a:r>
          </a:p>
          <a:p>
            <a:r>
              <a:rPr lang="en-US" dirty="0">
                <a:latin typeface="Cooper Black" panose="0208090404030B020404" pitchFamily="18" charset="0"/>
              </a:rPr>
              <a:t>based on </a:t>
            </a:r>
          </a:p>
          <a:p>
            <a:r>
              <a:rPr lang="en-US" dirty="0">
                <a:latin typeface="Cooper Black" panose="0208090404030B020404" pitchFamily="18" charset="0"/>
              </a:rPr>
              <a:t>subscribers and revenue</a:t>
            </a:r>
          </a:p>
        </p:txBody>
      </p:sp>
      <p:cxnSp>
        <p:nvCxnSpPr>
          <p:cNvPr id="13" name="Curved Connector 12"/>
          <p:cNvCxnSpPr>
            <a:stCxn id="11" idx="2"/>
          </p:cNvCxnSpPr>
          <p:nvPr/>
        </p:nvCxnSpPr>
        <p:spPr>
          <a:xfrm rot="16200000" flipH="1">
            <a:off x="2619807" y="792102"/>
            <a:ext cx="793452" cy="1205936"/>
          </a:xfrm>
          <a:prstGeom prst="curvedConnector2">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a:hlinkClick r:id="rId3" action="ppaction://hlinksldjump"/>
          </p:cNvPr>
          <p:cNvPicPr>
            <a:picLocks noChangeAspect="1"/>
          </p:cNvPicPr>
          <p:nvPr/>
        </p:nvPicPr>
        <p:blipFill>
          <a:blip r:embed="rId4"/>
          <a:stretch>
            <a:fillRect/>
          </a:stretch>
        </p:blipFill>
        <p:spPr>
          <a:xfrm>
            <a:off x="0" y="-55285"/>
            <a:ext cx="914479" cy="914479"/>
          </a:xfrm>
          <a:prstGeom prst="rect">
            <a:avLst/>
          </a:prstGeom>
        </p:spPr>
      </p:pic>
      <p:pic>
        <p:nvPicPr>
          <p:cNvPr id="12" name="Graphic 11" descr="Arrow: Straight">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 y="2290497"/>
            <a:ext cx="914400" cy="914400"/>
          </a:xfrm>
          <a:prstGeom prst="rect">
            <a:avLst/>
          </a:prstGeom>
        </p:spPr>
      </p:pic>
    </p:spTree>
    <p:extLst>
      <p:ext uri="{BB962C8B-B14F-4D97-AF65-F5344CB8AC3E}">
        <p14:creationId xmlns:p14="http://schemas.microsoft.com/office/powerpoint/2010/main" val="239000577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oper Black" panose="0208090404030B020404" pitchFamily="18" charset="0"/>
              </a:rPr>
              <a:t>Popular YouTube gaming videos</a:t>
            </a:r>
          </a:p>
        </p:txBody>
      </p:sp>
      <p:pic>
        <p:nvPicPr>
          <p:cNvPr id="9" name="IPQnUzO4Fb8">
            <a:hlinkClick r:id="" action="ppaction://media"/>
          </p:cNvPr>
          <p:cNvPicPr>
            <a:picLocks noGrp="1" noRot="1" noChangeAspect="1"/>
          </p:cNvPicPr>
          <p:nvPr>
            <p:ph idx="1"/>
            <a:videoFile r:link="rId1"/>
          </p:nvPr>
        </p:nvPicPr>
        <p:blipFill>
          <a:blip r:embed="rId5"/>
          <a:stretch>
            <a:fillRect/>
          </a:stretch>
        </p:blipFill>
        <p:spPr>
          <a:xfrm>
            <a:off x="685801" y="2239645"/>
            <a:ext cx="3048000" cy="2286000"/>
          </a:xfrm>
          <a:prstGeom prst="rect">
            <a:avLst/>
          </a:prstGeom>
        </p:spPr>
      </p:pic>
      <p:pic>
        <p:nvPicPr>
          <p:cNvPr id="10" name="HduaXmGiRTQ">
            <a:hlinkClick r:id="" action="ppaction://media"/>
          </p:cNvPr>
          <p:cNvPicPr>
            <a:picLocks noRot="1" noChangeAspect="1"/>
          </p:cNvPicPr>
          <p:nvPr>
            <a:videoFile r:link="rId2"/>
          </p:nvPr>
        </p:nvPicPr>
        <p:blipFill>
          <a:blip r:embed="rId6"/>
          <a:stretch>
            <a:fillRect/>
          </a:stretch>
        </p:blipFill>
        <p:spPr>
          <a:xfrm>
            <a:off x="4629150" y="4239895"/>
            <a:ext cx="3048000" cy="2286000"/>
          </a:xfrm>
          <a:prstGeom prst="rect">
            <a:avLst/>
          </a:prstGeom>
        </p:spPr>
      </p:pic>
      <p:pic>
        <p:nvPicPr>
          <p:cNvPr id="11" name="zjxl1shLv3U">
            <a:hlinkClick r:id="" action="ppaction://media"/>
          </p:cNvPr>
          <p:cNvPicPr>
            <a:picLocks noRot="1" noChangeAspect="1"/>
          </p:cNvPicPr>
          <p:nvPr>
            <a:videoFile r:link="rId3"/>
          </p:nvPr>
        </p:nvPicPr>
        <p:blipFill>
          <a:blip r:embed="rId6"/>
          <a:stretch>
            <a:fillRect/>
          </a:stretch>
        </p:blipFill>
        <p:spPr>
          <a:xfrm>
            <a:off x="8332470" y="2065867"/>
            <a:ext cx="3048000" cy="2286000"/>
          </a:xfrm>
          <a:prstGeom prst="rect">
            <a:avLst/>
          </a:prstGeom>
        </p:spPr>
      </p:pic>
      <p:sp>
        <p:nvSpPr>
          <p:cNvPr id="12" name="TextBox 11"/>
          <p:cNvSpPr txBox="1"/>
          <p:nvPr/>
        </p:nvSpPr>
        <p:spPr>
          <a:xfrm>
            <a:off x="1375149" y="4514757"/>
            <a:ext cx="1790875" cy="369332"/>
          </a:xfrm>
          <a:prstGeom prst="rect">
            <a:avLst/>
          </a:prstGeom>
          <a:noFill/>
        </p:spPr>
        <p:txBody>
          <a:bodyPr wrap="none" rtlCol="0">
            <a:spAutoFit/>
          </a:bodyPr>
          <a:lstStyle/>
          <a:p>
            <a:r>
              <a:rPr lang="en-US" dirty="0" err="1">
                <a:latin typeface="Cooper Black" panose="0208090404030B020404" pitchFamily="18" charset="0"/>
              </a:rPr>
              <a:t>Smosh</a:t>
            </a:r>
            <a:r>
              <a:rPr lang="en-US" dirty="0">
                <a:latin typeface="Cooper Black" panose="0208090404030B020404" pitchFamily="18" charset="0"/>
              </a:rPr>
              <a:t> Games</a:t>
            </a:r>
          </a:p>
        </p:txBody>
      </p:sp>
      <p:sp>
        <p:nvSpPr>
          <p:cNvPr id="13" name="TextBox 12"/>
          <p:cNvSpPr txBox="1"/>
          <p:nvPr/>
        </p:nvSpPr>
        <p:spPr>
          <a:xfrm>
            <a:off x="5314413" y="3870563"/>
            <a:ext cx="1437445" cy="369332"/>
          </a:xfrm>
          <a:prstGeom prst="rect">
            <a:avLst/>
          </a:prstGeom>
          <a:noFill/>
        </p:spPr>
        <p:txBody>
          <a:bodyPr wrap="none" rtlCol="0">
            <a:spAutoFit/>
          </a:bodyPr>
          <a:lstStyle/>
          <a:p>
            <a:r>
              <a:rPr lang="en-US" dirty="0" err="1">
                <a:latin typeface="Cooper Black" panose="0208090404030B020404" pitchFamily="18" charset="0"/>
              </a:rPr>
              <a:t>PewDiePie</a:t>
            </a:r>
            <a:endParaRPr lang="en-US" dirty="0">
              <a:latin typeface="Cooper Black" panose="0208090404030B020404" pitchFamily="18" charset="0"/>
            </a:endParaRPr>
          </a:p>
        </p:txBody>
      </p:sp>
      <p:sp>
        <p:nvSpPr>
          <p:cNvPr id="14" name="TextBox 13"/>
          <p:cNvSpPr txBox="1"/>
          <p:nvPr/>
        </p:nvSpPr>
        <p:spPr>
          <a:xfrm>
            <a:off x="9137747" y="4351867"/>
            <a:ext cx="1742785" cy="369332"/>
          </a:xfrm>
          <a:prstGeom prst="rect">
            <a:avLst/>
          </a:prstGeom>
          <a:noFill/>
        </p:spPr>
        <p:txBody>
          <a:bodyPr wrap="none" rtlCol="0">
            <a:spAutoFit/>
          </a:bodyPr>
          <a:lstStyle/>
          <a:p>
            <a:r>
              <a:rPr lang="en-US" dirty="0" err="1">
                <a:latin typeface="Cooper Black" panose="0208090404030B020404" pitchFamily="18" charset="0"/>
              </a:rPr>
              <a:t>DashieGames</a:t>
            </a:r>
            <a:endParaRPr lang="en-US" dirty="0">
              <a:latin typeface="Cooper Black" panose="0208090404030B020404" pitchFamily="18" charset="0"/>
            </a:endParaRPr>
          </a:p>
        </p:txBody>
      </p:sp>
      <p:pic>
        <p:nvPicPr>
          <p:cNvPr id="15" name="Picture 14">
            <a:hlinkClick r:id="rId7" action="ppaction://hlinksldjump"/>
          </p:cNvPr>
          <p:cNvPicPr>
            <a:picLocks noChangeAspect="1"/>
          </p:cNvPicPr>
          <p:nvPr/>
        </p:nvPicPr>
        <p:blipFill>
          <a:blip r:embed="rId8"/>
          <a:stretch>
            <a:fillRect/>
          </a:stretch>
        </p:blipFill>
        <p:spPr>
          <a:xfrm>
            <a:off x="0" y="-55285"/>
            <a:ext cx="914479" cy="914479"/>
          </a:xfrm>
          <a:prstGeom prst="rect">
            <a:avLst/>
          </a:prstGeom>
        </p:spPr>
      </p:pic>
      <p:pic>
        <p:nvPicPr>
          <p:cNvPr id="16" name="Graphic 15" descr="Arrow: Straight">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142199767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video>
              <p:cMediaNode vol="80000">
                <p:cTn id="13" fill="hold" display="0">
                  <p:stCondLst>
                    <p:cond delay="indefinite"/>
                  </p:stCondLst>
                </p:cTn>
                <p:tgtEl>
                  <p:spTgt spid="10"/>
                </p:tgtEl>
              </p:cMediaNode>
            </p:video>
            <p:seq concurrent="1" nextAc="seek">
              <p:cTn id="14" restart="whenNotActive" fill="hold" evtFilter="cancelBubble" nodeType="interactiveSeq">
                <p:stCondLst>
                  <p:cond evt="onClick" delay="0">
                    <p:tgtEl>
                      <p:spTgt spid="11"/>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1"/>
                                        </p:tgtEl>
                                      </p:cBhvr>
                                    </p:cmd>
                                  </p:childTnLst>
                                </p:cTn>
                              </p:par>
                            </p:childTnLst>
                          </p:cTn>
                        </p:par>
                      </p:childTnLst>
                    </p:cTn>
                  </p:par>
                </p:childTnLst>
              </p:cTn>
              <p:nextCondLst>
                <p:cond evt="onClick" delay="0">
                  <p:tgtEl>
                    <p:spTgt spid="11"/>
                  </p:tgtEl>
                </p:cond>
              </p:nextCondLst>
            </p:seq>
            <p:video>
              <p:cMediaNode vol="80000">
                <p:cTn id="19" fill="hold" display="0">
                  <p:stCondLst>
                    <p:cond delay="indefinite"/>
                  </p:stCondLst>
                </p:cTn>
                <p:tgtEl>
                  <p:spTgt spid="11"/>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15542" y="5108575"/>
            <a:ext cx="1937966" cy="369332"/>
          </a:xfrm>
          <a:prstGeom prst="rect">
            <a:avLst/>
          </a:prstGeom>
          <a:noFill/>
        </p:spPr>
        <p:txBody>
          <a:bodyPr wrap="none" rtlCol="0">
            <a:spAutoFit/>
          </a:bodyPr>
          <a:lstStyle/>
          <a:p>
            <a:r>
              <a:rPr lang="en-US" dirty="0" err="1">
                <a:latin typeface="Cooper Black" panose="0208090404030B020404" pitchFamily="18" charset="0"/>
              </a:rPr>
              <a:t>TimtheTatman</a:t>
            </a:r>
            <a:endParaRPr lang="en-US" sz="3200" dirty="0">
              <a:latin typeface="Cooper Black" panose="0208090404030B020404" pitchFamily="18" charset="0"/>
            </a:endParaRPr>
          </a:p>
        </p:txBody>
      </p:sp>
      <p:sp>
        <p:nvSpPr>
          <p:cNvPr id="10" name="TextBox 9"/>
          <p:cNvSpPr txBox="1"/>
          <p:nvPr/>
        </p:nvSpPr>
        <p:spPr>
          <a:xfrm>
            <a:off x="7836493" y="5108575"/>
            <a:ext cx="1446230" cy="369332"/>
          </a:xfrm>
          <a:prstGeom prst="rect">
            <a:avLst/>
          </a:prstGeom>
          <a:noFill/>
        </p:spPr>
        <p:txBody>
          <a:bodyPr wrap="none" rtlCol="0">
            <a:spAutoFit/>
          </a:bodyPr>
          <a:lstStyle/>
          <a:p>
            <a:r>
              <a:rPr lang="en-US" dirty="0">
                <a:latin typeface="Cooper Black" panose="0208090404030B020404" pitchFamily="18" charset="0"/>
              </a:rPr>
              <a:t>Summit1G</a:t>
            </a:r>
          </a:p>
        </p:txBody>
      </p:sp>
      <p:pic>
        <p:nvPicPr>
          <p:cNvPr id="11" name="Picture 10">
            <a:hlinkClick r:id="rId4" action="ppaction://hlinksldjump"/>
          </p:cNvPr>
          <p:cNvPicPr>
            <a:picLocks noChangeAspect="1"/>
          </p:cNvPicPr>
          <p:nvPr/>
        </p:nvPicPr>
        <p:blipFill>
          <a:blip r:embed="rId5"/>
          <a:stretch>
            <a:fillRect/>
          </a:stretch>
        </p:blipFill>
        <p:spPr>
          <a:xfrm>
            <a:off x="0" y="-55285"/>
            <a:ext cx="914479" cy="914479"/>
          </a:xfrm>
          <a:prstGeom prst="rect">
            <a:avLst/>
          </a:prstGeom>
        </p:spPr>
      </p:pic>
      <p:pic>
        <p:nvPicPr>
          <p:cNvPr id="16" name="hNtcv9xNtX0">
            <a:hlinkClick r:id="" action="ppaction://media"/>
          </p:cNvPr>
          <p:cNvPicPr>
            <a:picLocks noGrp="1" noRot="1" noChangeAspect="1"/>
          </p:cNvPicPr>
          <p:nvPr>
            <p:ph sz="half" idx="1"/>
            <a:videoFile r:link="rId1"/>
          </p:nvPr>
        </p:nvPicPr>
        <p:blipFill>
          <a:blip r:embed="rId6"/>
          <a:stretch>
            <a:fillRect/>
          </a:stretch>
        </p:blipFill>
        <p:spPr>
          <a:xfrm>
            <a:off x="1660525" y="2822575"/>
            <a:ext cx="3048000" cy="2286000"/>
          </a:xfrm>
          <a:prstGeom prst="rect">
            <a:avLst/>
          </a:prstGeom>
        </p:spPr>
      </p:pic>
      <p:pic>
        <p:nvPicPr>
          <p:cNvPr id="17" name="HBAeJiLvcGw">
            <a:hlinkClick r:id="" action="ppaction://media"/>
          </p:cNvPr>
          <p:cNvPicPr>
            <a:picLocks noGrp="1" noRot="1" noChangeAspect="1"/>
          </p:cNvPicPr>
          <p:nvPr>
            <p:ph sz="half" idx="2"/>
            <a:videoFile r:link="rId2"/>
          </p:nvPr>
        </p:nvPicPr>
        <p:blipFill>
          <a:blip r:embed="rId7"/>
          <a:stretch>
            <a:fillRect/>
          </a:stretch>
        </p:blipFill>
        <p:spPr>
          <a:xfrm>
            <a:off x="6794500" y="2822575"/>
            <a:ext cx="3048000" cy="2286000"/>
          </a:xfrm>
          <a:prstGeom prst="rect">
            <a:avLst/>
          </a:prstGeom>
        </p:spPr>
      </p:pic>
      <p:pic>
        <p:nvPicPr>
          <p:cNvPr id="18" name="Graphic 17" descr="Arrow: Straight">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307595772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6"/>
                                        </p:tgtEl>
                                      </p:cBhvr>
                                    </p:cmd>
                                  </p:childTnLst>
                                </p:cTn>
                              </p:par>
                            </p:childTnLst>
                          </p:cTn>
                        </p:par>
                      </p:childTnLst>
                    </p:cTn>
                  </p:par>
                </p:childTnLst>
              </p:cTn>
              <p:nextCondLst>
                <p:cond evt="onClick" delay="0">
                  <p:tgtEl>
                    <p:spTgt spid="16"/>
                  </p:tgtEl>
                </p:cond>
              </p:nextCondLst>
            </p:seq>
            <p:video>
              <p:cMediaNode vol="80000">
                <p:cTn id="7"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video>
              <p:cMediaNode vol="80000">
                <p:cTn id="13" fill="hold" display="0">
                  <p:stCondLst>
                    <p:cond delay="indefinite"/>
                  </p:stCondLst>
                </p:cTn>
                <p:tgtEl>
                  <p:spTgt spid="17"/>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p:cNvCxnSpPr/>
          <p:nvPr/>
        </p:nvCxnSpPr>
        <p:spPr>
          <a:xfrm>
            <a:off x="4911090" y="3486150"/>
            <a:ext cx="0" cy="615950"/>
          </a:xfrm>
          <a:prstGeom prst="line">
            <a:avLst/>
          </a:prstGeom>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818030" y="7991"/>
            <a:ext cx="9404723" cy="1400530"/>
          </a:xfrm>
        </p:spPr>
        <p:txBody>
          <a:bodyPr/>
          <a:lstStyle/>
          <a:p>
            <a:r>
              <a:rPr lang="en-US" dirty="0">
                <a:latin typeface="Cooper Black" panose="0208090404030B020404" pitchFamily="18" charset="0"/>
              </a:rPr>
              <a:t>Development of Video Games Over the Years</a:t>
            </a:r>
          </a:p>
        </p:txBody>
      </p:sp>
      <p:cxnSp>
        <p:nvCxnSpPr>
          <p:cNvPr id="8" name="Straight Connector 7"/>
          <p:cNvCxnSpPr>
            <a:cxnSpLocks/>
          </p:cNvCxnSpPr>
          <p:nvPr/>
        </p:nvCxnSpPr>
        <p:spPr>
          <a:xfrm>
            <a:off x="152400" y="4102100"/>
            <a:ext cx="12039600"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292100" y="4102100"/>
            <a:ext cx="0" cy="615950"/>
          </a:xfrm>
          <a:prstGeom prst="line">
            <a:avLst/>
          </a:prstGeom>
        </p:spPr>
        <p:style>
          <a:lnRef idx="3">
            <a:schemeClr val="dk1"/>
          </a:lnRef>
          <a:fillRef idx="0">
            <a:schemeClr val="dk1"/>
          </a:fillRef>
          <a:effectRef idx="2">
            <a:schemeClr val="dk1"/>
          </a:effectRef>
          <a:fontRef idx="minor">
            <a:schemeClr val="tx1"/>
          </a:fontRef>
        </p:style>
      </p:cxnSp>
      <p:sp>
        <p:nvSpPr>
          <p:cNvPr id="12" name="TextBox 11"/>
          <p:cNvSpPr txBox="1"/>
          <p:nvPr/>
        </p:nvSpPr>
        <p:spPr>
          <a:xfrm>
            <a:off x="0" y="4718050"/>
            <a:ext cx="1905000" cy="2031325"/>
          </a:xfrm>
          <a:prstGeom prst="rect">
            <a:avLst/>
          </a:prstGeom>
          <a:noFill/>
        </p:spPr>
        <p:txBody>
          <a:bodyPr wrap="square" rtlCol="0">
            <a:spAutoFit/>
          </a:bodyPr>
          <a:lstStyle/>
          <a:p>
            <a:r>
              <a:rPr lang="en-US" sz="1400" dirty="0">
                <a:latin typeface="Cooper Black" panose="0208090404030B020404" pitchFamily="18" charset="0"/>
              </a:rPr>
              <a:t>1950</a:t>
            </a:r>
          </a:p>
          <a:p>
            <a:r>
              <a:rPr lang="en-US" sz="1400" dirty="0">
                <a:latin typeface="Cooper Black" panose="0208090404030B020404" pitchFamily="18" charset="0"/>
              </a:rPr>
              <a:t>Edward U. Condon creates</a:t>
            </a:r>
          </a:p>
          <a:p>
            <a:r>
              <a:rPr lang="en-US" sz="1400" dirty="0">
                <a:latin typeface="Cooper Black" panose="0208090404030B020404" pitchFamily="18" charset="0"/>
              </a:rPr>
              <a:t> a computer that plays the </a:t>
            </a:r>
          </a:p>
          <a:p>
            <a:r>
              <a:rPr lang="en-US" sz="1400" dirty="0">
                <a:latin typeface="Cooper Black" panose="0208090404030B020404" pitchFamily="18" charset="0"/>
              </a:rPr>
              <a:t>game Nim which is the start </a:t>
            </a:r>
          </a:p>
          <a:p>
            <a:r>
              <a:rPr lang="en-US" sz="1400" dirty="0">
                <a:latin typeface="Cooper Black" panose="0208090404030B020404" pitchFamily="18" charset="0"/>
              </a:rPr>
              <a:t>of video games today</a:t>
            </a:r>
          </a:p>
        </p:txBody>
      </p:sp>
      <p:cxnSp>
        <p:nvCxnSpPr>
          <p:cNvPr id="6" name="Straight Connector 5"/>
          <p:cNvCxnSpPr/>
          <p:nvPr/>
        </p:nvCxnSpPr>
        <p:spPr>
          <a:xfrm>
            <a:off x="1459567" y="3486150"/>
            <a:ext cx="0" cy="615950"/>
          </a:xfrm>
          <a:prstGeom prst="line">
            <a:avLst/>
          </a:prstGeom>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952500" y="2099525"/>
            <a:ext cx="1905000" cy="1600438"/>
          </a:xfrm>
          <a:prstGeom prst="rect">
            <a:avLst/>
          </a:prstGeom>
          <a:noFill/>
        </p:spPr>
        <p:txBody>
          <a:bodyPr wrap="square" rtlCol="0">
            <a:spAutoFit/>
          </a:bodyPr>
          <a:lstStyle/>
          <a:p>
            <a:r>
              <a:rPr lang="en-US" sz="1400" dirty="0">
                <a:latin typeface="Cooper Black" panose="0208090404030B020404" pitchFamily="18" charset="0"/>
              </a:rPr>
              <a:t>1972</a:t>
            </a:r>
          </a:p>
          <a:p>
            <a:r>
              <a:rPr lang="en-US" sz="1400" dirty="0">
                <a:latin typeface="Cooper Black" panose="0208090404030B020404" pitchFamily="18" charset="0"/>
              </a:rPr>
              <a:t>Nolan Bushnell and Al Alcorn of Atari made the first arcade game know as Pong</a:t>
            </a:r>
          </a:p>
          <a:p>
            <a:endParaRPr lang="en-US" sz="1400" dirty="0">
              <a:latin typeface="Cooper Black" panose="0208090404030B0204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4813" y="1362757"/>
            <a:ext cx="1373665" cy="958131"/>
          </a:xfrm>
          <a:prstGeom prst="rect">
            <a:avLst/>
          </a:prstGeom>
        </p:spPr>
      </p:pic>
      <p:cxnSp>
        <p:nvCxnSpPr>
          <p:cNvPr id="11" name="Straight Connector 10"/>
          <p:cNvCxnSpPr/>
          <p:nvPr/>
        </p:nvCxnSpPr>
        <p:spPr>
          <a:xfrm>
            <a:off x="2197100" y="4102100"/>
            <a:ext cx="0" cy="615950"/>
          </a:xfrm>
          <a:prstGeom prst="line">
            <a:avLst/>
          </a:prstGeom>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2197100" y="4610327"/>
            <a:ext cx="1905000" cy="2246769"/>
          </a:xfrm>
          <a:prstGeom prst="rect">
            <a:avLst/>
          </a:prstGeom>
          <a:noFill/>
        </p:spPr>
        <p:txBody>
          <a:bodyPr wrap="square" rtlCol="0">
            <a:spAutoFit/>
          </a:bodyPr>
          <a:lstStyle/>
          <a:p>
            <a:r>
              <a:rPr lang="en-US" sz="1400" dirty="0">
                <a:latin typeface="Cooper Black" panose="0208090404030B020404" pitchFamily="18" charset="0"/>
              </a:rPr>
              <a:t>1977</a:t>
            </a:r>
          </a:p>
          <a:p>
            <a:r>
              <a:rPr lang="en-US" sz="1400" dirty="0">
                <a:latin typeface="Cooper Black" panose="0208090404030B020404" pitchFamily="18" charset="0"/>
              </a:rPr>
              <a:t>Atari released the first gaming system known  as Atari 2600. Joystick gaming with games in color and interchangeable cartridges.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8590" y="5372517"/>
            <a:ext cx="2415540" cy="1376858"/>
          </a:xfrm>
          <a:prstGeom prst="rect">
            <a:avLst/>
          </a:prstGeom>
        </p:spPr>
      </p:pic>
      <p:cxnSp>
        <p:nvCxnSpPr>
          <p:cNvPr id="14" name="Straight Connector 13"/>
          <p:cNvCxnSpPr/>
          <p:nvPr/>
        </p:nvCxnSpPr>
        <p:spPr>
          <a:xfrm>
            <a:off x="3119457" y="3463108"/>
            <a:ext cx="0" cy="615950"/>
          </a:xfrm>
          <a:prstGeom prst="line">
            <a:avLst/>
          </a:prstGeom>
        </p:spPr>
        <p:style>
          <a:lnRef idx="3">
            <a:schemeClr val="dk1"/>
          </a:lnRef>
          <a:fillRef idx="0">
            <a:schemeClr val="dk1"/>
          </a:fillRef>
          <a:effectRef idx="2">
            <a:schemeClr val="dk1"/>
          </a:effectRef>
          <a:fontRef idx="minor">
            <a:schemeClr val="tx1"/>
          </a:fontRef>
        </p:style>
      </p:cxnSp>
      <p:sp>
        <p:nvSpPr>
          <p:cNvPr id="15" name="TextBox 14"/>
          <p:cNvSpPr txBox="1"/>
          <p:nvPr/>
        </p:nvSpPr>
        <p:spPr>
          <a:xfrm>
            <a:off x="3006090" y="2055071"/>
            <a:ext cx="1905000" cy="1384995"/>
          </a:xfrm>
          <a:prstGeom prst="rect">
            <a:avLst/>
          </a:prstGeom>
          <a:noFill/>
        </p:spPr>
        <p:txBody>
          <a:bodyPr wrap="square" rtlCol="0">
            <a:spAutoFit/>
          </a:bodyPr>
          <a:lstStyle/>
          <a:p>
            <a:r>
              <a:rPr lang="en-US" sz="1400" dirty="0">
                <a:latin typeface="Cooper Black" panose="0208090404030B020404" pitchFamily="18" charset="0"/>
              </a:rPr>
              <a:t>1980</a:t>
            </a:r>
          </a:p>
          <a:p>
            <a:r>
              <a:rPr lang="en-US" sz="1400" dirty="0">
                <a:latin typeface="Cooper Black" panose="0208090404030B020404" pitchFamily="18" charset="0"/>
              </a:rPr>
              <a:t>Namco’s Toru Iwatani creates the legendary arcade game </a:t>
            </a:r>
            <a:r>
              <a:rPr lang="en-US" sz="1400" dirty="0" err="1">
                <a:latin typeface="Cooper Black" panose="0208090404030B020404" pitchFamily="18" charset="0"/>
              </a:rPr>
              <a:t>PacMan</a:t>
            </a:r>
            <a:endParaRPr lang="en-US" sz="1400" dirty="0">
              <a:latin typeface="Cooper Black" panose="0208090404030B020404" pitchFamily="18" charset="0"/>
            </a:endParaRPr>
          </a:p>
        </p:txBody>
      </p:sp>
      <p:sp>
        <p:nvSpPr>
          <p:cNvPr id="16" name="Partial Circle 15"/>
          <p:cNvSpPr/>
          <p:nvPr/>
        </p:nvSpPr>
        <p:spPr>
          <a:xfrm rot="2752872">
            <a:off x="4479253" y="2671021"/>
            <a:ext cx="1290955" cy="1290955"/>
          </a:xfrm>
          <a:prstGeom prst="pie">
            <a:avLst>
              <a:gd name="adj1" fmla="val 20522271"/>
              <a:gd name="adj2" fmla="val 17069493"/>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19" name="Oval 18"/>
          <p:cNvSpPr/>
          <p:nvPr/>
        </p:nvSpPr>
        <p:spPr>
          <a:xfrm>
            <a:off x="5439072" y="3235178"/>
            <a:ext cx="162640" cy="162640"/>
          </a:xfrm>
          <a:prstGeom prst="ellipse">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Oval 19"/>
          <p:cNvSpPr/>
          <p:nvPr/>
        </p:nvSpPr>
        <p:spPr>
          <a:xfrm>
            <a:off x="5744682" y="3240740"/>
            <a:ext cx="162640" cy="162640"/>
          </a:xfrm>
          <a:prstGeom prst="ellipse">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1" name="Oval 20"/>
          <p:cNvSpPr/>
          <p:nvPr/>
        </p:nvSpPr>
        <p:spPr>
          <a:xfrm>
            <a:off x="6052903" y="3239470"/>
            <a:ext cx="162640" cy="162640"/>
          </a:xfrm>
          <a:prstGeom prst="ellipse">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cxnSp>
        <p:nvCxnSpPr>
          <p:cNvPr id="22" name="Straight Connector 21"/>
          <p:cNvCxnSpPr/>
          <p:nvPr/>
        </p:nvCxnSpPr>
        <p:spPr>
          <a:xfrm>
            <a:off x="3214707" y="4102100"/>
            <a:ext cx="0" cy="615950"/>
          </a:xfrm>
          <a:prstGeom prst="line">
            <a:avLst/>
          </a:prstGeom>
        </p:spPr>
        <p:style>
          <a:lnRef idx="3">
            <a:schemeClr val="dk1"/>
          </a:lnRef>
          <a:fillRef idx="0">
            <a:schemeClr val="dk1"/>
          </a:fillRef>
          <a:effectRef idx="2">
            <a:schemeClr val="dk1"/>
          </a:effectRef>
          <a:fontRef idx="minor">
            <a:schemeClr val="tx1"/>
          </a:fontRef>
        </p:style>
      </p:cxnSp>
      <p:sp>
        <p:nvSpPr>
          <p:cNvPr id="23" name="TextBox 22"/>
          <p:cNvSpPr txBox="1"/>
          <p:nvPr/>
        </p:nvSpPr>
        <p:spPr>
          <a:xfrm>
            <a:off x="3313824" y="4138786"/>
            <a:ext cx="4435716" cy="738664"/>
          </a:xfrm>
          <a:prstGeom prst="rect">
            <a:avLst/>
          </a:prstGeom>
          <a:noFill/>
        </p:spPr>
        <p:txBody>
          <a:bodyPr wrap="square" rtlCol="0">
            <a:spAutoFit/>
          </a:bodyPr>
          <a:lstStyle/>
          <a:p>
            <a:r>
              <a:rPr lang="en-US" sz="1400" dirty="0">
                <a:latin typeface="Cooper Black" panose="0208090404030B020404" pitchFamily="18" charset="0"/>
              </a:rPr>
              <a:t>1981</a:t>
            </a:r>
          </a:p>
          <a:p>
            <a:r>
              <a:rPr lang="en-US" sz="1400" dirty="0">
                <a:latin typeface="Cooper Black" panose="0208090404030B020404" pitchFamily="18" charset="0"/>
              </a:rPr>
              <a:t>Nintendo’s Donkey Kong is introduced to the world along with Jumpman, soon to be Mario</a:t>
            </a:r>
          </a:p>
        </p:txBody>
      </p:sp>
      <p:sp>
        <p:nvSpPr>
          <p:cNvPr id="25" name="TextBox 24"/>
          <p:cNvSpPr txBox="1"/>
          <p:nvPr/>
        </p:nvSpPr>
        <p:spPr>
          <a:xfrm>
            <a:off x="4603291" y="1308989"/>
            <a:ext cx="1905000" cy="1169551"/>
          </a:xfrm>
          <a:prstGeom prst="rect">
            <a:avLst/>
          </a:prstGeom>
          <a:noFill/>
        </p:spPr>
        <p:txBody>
          <a:bodyPr wrap="square" rtlCol="0">
            <a:spAutoFit/>
          </a:bodyPr>
          <a:lstStyle/>
          <a:p>
            <a:r>
              <a:rPr lang="en-US" sz="1400" dirty="0">
                <a:latin typeface="Cooper Black" panose="0208090404030B020404" pitchFamily="18" charset="0"/>
              </a:rPr>
              <a:t>1985</a:t>
            </a:r>
          </a:p>
          <a:p>
            <a:r>
              <a:rPr lang="en-US" sz="1400" dirty="0">
                <a:latin typeface="Cooper Black" panose="0208090404030B020404" pitchFamily="18" charset="0"/>
              </a:rPr>
              <a:t>The Nintendo Entertainment System (NES) is released</a:t>
            </a:r>
          </a:p>
        </p:txBody>
      </p:sp>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2162" y="1383831"/>
            <a:ext cx="1447378" cy="980235"/>
          </a:xfrm>
          <a:prstGeom prst="rect">
            <a:avLst/>
          </a:prstGeom>
        </p:spPr>
      </p:pic>
      <p:cxnSp>
        <p:nvCxnSpPr>
          <p:cNvPr id="30" name="Straight Connector 29"/>
          <p:cNvCxnSpPr/>
          <p:nvPr/>
        </p:nvCxnSpPr>
        <p:spPr>
          <a:xfrm>
            <a:off x="7603827" y="3486150"/>
            <a:ext cx="0" cy="615950"/>
          </a:xfrm>
          <a:prstGeom prst="line">
            <a:avLst/>
          </a:prstGeom>
        </p:spPr>
        <p:style>
          <a:lnRef idx="3">
            <a:schemeClr val="dk1"/>
          </a:lnRef>
          <a:fillRef idx="0">
            <a:schemeClr val="dk1"/>
          </a:fillRef>
          <a:effectRef idx="2">
            <a:schemeClr val="dk1"/>
          </a:effectRef>
          <a:fontRef idx="minor">
            <a:schemeClr val="tx1"/>
          </a:fontRef>
        </p:style>
      </p:cxnSp>
      <p:sp>
        <p:nvSpPr>
          <p:cNvPr id="31" name="TextBox 30"/>
          <p:cNvSpPr txBox="1"/>
          <p:nvPr/>
        </p:nvSpPr>
        <p:spPr>
          <a:xfrm>
            <a:off x="7603827" y="2538348"/>
            <a:ext cx="1905000" cy="1600438"/>
          </a:xfrm>
          <a:prstGeom prst="rect">
            <a:avLst/>
          </a:prstGeom>
          <a:noFill/>
        </p:spPr>
        <p:txBody>
          <a:bodyPr wrap="square" rtlCol="0">
            <a:spAutoFit/>
          </a:bodyPr>
          <a:lstStyle/>
          <a:p>
            <a:r>
              <a:rPr lang="en-US" sz="1400" dirty="0">
                <a:latin typeface="Cooper Black" panose="0208090404030B020404" pitchFamily="18" charset="0"/>
              </a:rPr>
              <a:t>1989</a:t>
            </a:r>
          </a:p>
          <a:p>
            <a:r>
              <a:rPr lang="en-US" sz="1400" dirty="0">
                <a:latin typeface="Cooper Black" panose="0208090404030B020404" pitchFamily="18" charset="0"/>
              </a:rPr>
              <a:t>Nintendo’s handheld gaming system, the Gameboy is brought to the world</a:t>
            </a:r>
          </a:p>
        </p:txBody>
      </p:sp>
      <p:cxnSp>
        <p:nvCxnSpPr>
          <p:cNvPr id="33" name="Straight Connector 32"/>
          <p:cNvCxnSpPr/>
          <p:nvPr/>
        </p:nvCxnSpPr>
        <p:spPr>
          <a:xfrm>
            <a:off x="9607887" y="4102100"/>
            <a:ext cx="0" cy="615950"/>
          </a:xfrm>
          <a:prstGeom prst="line">
            <a:avLst/>
          </a:prstGeom>
        </p:spPr>
        <p:style>
          <a:lnRef idx="3">
            <a:schemeClr val="dk1"/>
          </a:lnRef>
          <a:fillRef idx="0">
            <a:schemeClr val="dk1"/>
          </a:fillRef>
          <a:effectRef idx="2">
            <a:schemeClr val="dk1"/>
          </a:effectRef>
          <a:fontRef idx="minor">
            <a:schemeClr val="tx1"/>
          </a:fontRef>
        </p:style>
      </p:cxnSp>
      <p:sp>
        <p:nvSpPr>
          <p:cNvPr id="34" name="TextBox 33"/>
          <p:cNvSpPr txBox="1"/>
          <p:nvPr/>
        </p:nvSpPr>
        <p:spPr>
          <a:xfrm>
            <a:off x="8990667" y="4504238"/>
            <a:ext cx="1905000" cy="954107"/>
          </a:xfrm>
          <a:prstGeom prst="rect">
            <a:avLst/>
          </a:prstGeom>
          <a:noFill/>
        </p:spPr>
        <p:txBody>
          <a:bodyPr wrap="square" rtlCol="0">
            <a:spAutoFit/>
          </a:bodyPr>
          <a:lstStyle/>
          <a:p>
            <a:r>
              <a:rPr lang="en-US" sz="1400" dirty="0">
                <a:latin typeface="Cooper Black" panose="0208090404030B020404" pitchFamily="18" charset="0"/>
              </a:rPr>
              <a:t>1995</a:t>
            </a:r>
          </a:p>
          <a:p>
            <a:r>
              <a:rPr lang="en-US" sz="1400" dirty="0">
                <a:latin typeface="Cooper Black" panose="0208090404030B020404" pitchFamily="18" charset="0"/>
              </a:rPr>
              <a:t>Sony releases PlayStation in the United States</a:t>
            </a:r>
          </a:p>
        </p:txBody>
      </p:sp>
      <p:cxnSp>
        <p:nvCxnSpPr>
          <p:cNvPr id="35" name="Straight Connector 34"/>
          <p:cNvCxnSpPr>
            <a:cxnSpLocks/>
          </p:cNvCxnSpPr>
          <p:nvPr/>
        </p:nvCxnSpPr>
        <p:spPr>
          <a:xfrm>
            <a:off x="11204615" y="3699963"/>
            <a:ext cx="0" cy="390058"/>
          </a:xfrm>
          <a:prstGeom prst="line">
            <a:avLst/>
          </a:prstGeom>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10297383" y="2489653"/>
            <a:ext cx="1905000" cy="1169551"/>
          </a:xfrm>
          <a:prstGeom prst="rect">
            <a:avLst/>
          </a:prstGeom>
          <a:noFill/>
        </p:spPr>
        <p:txBody>
          <a:bodyPr wrap="square" rtlCol="0">
            <a:spAutoFit/>
          </a:bodyPr>
          <a:lstStyle/>
          <a:p>
            <a:r>
              <a:rPr lang="en-US" sz="1400" dirty="0">
                <a:latin typeface="Cooper Black" panose="0208090404030B020404" pitchFamily="18" charset="0"/>
              </a:rPr>
              <a:t>2001</a:t>
            </a:r>
          </a:p>
          <a:p>
            <a:r>
              <a:rPr lang="en-US" sz="1400" dirty="0">
                <a:latin typeface="Cooper Black" panose="0208090404030B020404" pitchFamily="18" charset="0"/>
              </a:rPr>
              <a:t>Microsoft enters the video game industry with the release of the Xbox</a:t>
            </a:r>
          </a:p>
        </p:txBody>
      </p:sp>
      <p:pic>
        <p:nvPicPr>
          <p:cNvPr id="38" name="Pictur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81110" y="5436039"/>
            <a:ext cx="1905000" cy="1143000"/>
          </a:xfrm>
          <a:prstGeom prst="rect">
            <a:avLst/>
          </a:prstGeom>
        </p:spPr>
      </p:pic>
      <p:pic>
        <p:nvPicPr>
          <p:cNvPr id="40" name="Picture 3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20090" y="1166372"/>
            <a:ext cx="1582983" cy="1495919"/>
          </a:xfrm>
          <a:prstGeom prst="rect">
            <a:avLst/>
          </a:prstGeom>
        </p:spPr>
      </p:pic>
      <p:pic>
        <p:nvPicPr>
          <p:cNvPr id="45" name="Picture 44">
            <a:hlinkClick r:id="rId7" action="ppaction://hlinksldjump"/>
          </p:cNvPr>
          <p:cNvPicPr>
            <a:picLocks noChangeAspect="1"/>
          </p:cNvPicPr>
          <p:nvPr/>
        </p:nvPicPr>
        <p:blipFill>
          <a:blip r:embed="rId8"/>
          <a:stretch>
            <a:fillRect/>
          </a:stretch>
        </p:blipFill>
        <p:spPr>
          <a:xfrm>
            <a:off x="0" y="-55285"/>
            <a:ext cx="914479" cy="914479"/>
          </a:xfrm>
          <a:prstGeom prst="rect">
            <a:avLst/>
          </a:prstGeom>
        </p:spPr>
      </p:pic>
      <p:pic>
        <p:nvPicPr>
          <p:cNvPr id="46" name="Graphic 45" descr="Arrow: Straight">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752" y="3336926"/>
            <a:ext cx="914400" cy="914400"/>
          </a:xfrm>
          <a:prstGeom prst="rect">
            <a:avLst/>
          </a:prstGeom>
        </p:spPr>
      </p:pic>
    </p:spTree>
    <p:extLst>
      <p:ext uri="{BB962C8B-B14F-4D97-AF65-F5344CB8AC3E}">
        <p14:creationId xmlns:p14="http://schemas.microsoft.com/office/powerpoint/2010/main" val="374183606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01627 -0.00185 L 0.12162 -0.00185 " pathEditMode="relative" ptsTypes="AA">
                                      <p:cBhvr>
                                        <p:cTn id="6" dur="2000" fill="hold"/>
                                        <p:tgtEl>
                                          <p:spTgt spid="16"/>
                                        </p:tgtEl>
                                        <p:attrNameLst>
                                          <p:attrName>ppt_x</p:attrName>
                                          <p:attrName>ppt_y</p:attrName>
                                        </p:attrNameLst>
                                      </p:cBhvr>
                                    </p:animMotion>
                                  </p:childTnLst>
                                </p:cTn>
                              </p:par>
                              <p:par>
                                <p:cTn id="7" presetID="1" presetClass="exit" presetSubtype="0" fill="hold" grpId="0" nodeType="withEffect">
                                  <p:stCondLst>
                                    <p:cond delay="1000"/>
                                  </p:stCondLst>
                                  <p:childTnLst>
                                    <p:set>
                                      <p:cBhvr>
                                        <p:cTn id="8" dur="1" fill="hold">
                                          <p:stCondLst>
                                            <p:cond delay="0"/>
                                          </p:stCondLst>
                                        </p:cTn>
                                        <p:tgtEl>
                                          <p:spTgt spid="19"/>
                                        </p:tgtEl>
                                        <p:attrNameLst>
                                          <p:attrName>style.visibility</p:attrName>
                                        </p:attrNameLst>
                                      </p:cBhvr>
                                      <p:to>
                                        <p:strVal val="hidden"/>
                                      </p:to>
                                    </p:set>
                                  </p:childTnLst>
                                </p:cTn>
                              </p:par>
                              <p:par>
                                <p:cTn id="9" presetID="1" presetClass="exit" presetSubtype="0" fill="hold" grpId="0" nodeType="withEffect">
                                  <p:stCondLst>
                                    <p:cond delay="1250"/>
                                  </p:stCondLst>
                                  <p:childTnLst>
                                    <p:set>
                                      <p:cBhvr>
                                        <p:cTn id="1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44137" y="5212452"/>
            <a:ext cx="2496503" cy="1658769"/>
          </a:xfrm>
          <a:prstGeom prst="rect">
            <a:avLst/>
          </a:prstGeom>
        </p:spPr>
      </p:pic>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3850" y="1403414"/>
            <a:ext cx="1735531" cy="1668780"/>
          </a:xfrm>
          <a:prstGeom prst="rect">
            <a:avLst/>
          </a:prstGeom>
        </p:spPr>
      </p:pic>
      <p:cxnSp>
        <p:nvCxnSpPr>
          <p:cNvPr id="5" name="Straight Connector 4"/>
          <p:cNvCxnSpPr>
            <a:cxnSpLocks/>
          </p:cNvCxnSpPr>
          <p:nvPr/>
        </p:nvCxnSpPr>
        <p:spPr>
          <a:xfrm>
            <a:off x="152400" y="4102100"/>
            <a:ext cx="5993865" cy="0"/>
          </a:xfrm>
          <a:prstGeom prst="line">
            <a:avLst/>
          </a:prstGeom>
        </p:spPr>
        <p:style>
          <a:lnRef idx="3">
            <a:schemeClr val="dk1"/>
          </a:lnRef>
          <a:fillRef idx="0">
            <a:schemeClr val="dk1"/>
          </a:fillRef>
          <a:effectRef idx="2">
            <a:schemeClr val="dk1"/>
          </a:effectRef>
          <a:fontRef idx="minor">
            <a:schemeClr val="tx1"/>
          </a:fontRef>
        </p:style>
      </p:cxnSp>
      <p:cxnSp>
        <p:nvCxnSpPr>
          <p:cNvPr id="6" name="Straight Connector 5"/>
          <p:cNvCxnSpPr>
            <a:cxnSpLocks/>
          </p:cNvCxnSpPr>
          <p:nvPr/>
        </p:nvCxnSpPr>
        <p:spPr>
          <a:xfrm>
            <a:off x="654725" y="3711393"/>
            <a:ext cx="0" cy="390058"/>
          </a:xfrm>
          <a:prstGeom prst="line">
            <a:avLst/>
          </a:prstGeom>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0" y="2326073"/>
            <a:ext cx="1905000" cy="1384995"/>
          </a:xfrm>
          <a:prstGeom prst="rect">
            <a:avLst/>
          </a:prstGeom>
          <a:noFill/>
        </p:spPr>
        <p:txBody>
          <a:bodyPr wrap="square" rtlCol="0">
            <a:spAutoFit/>
          </a:bodyPr>
          <a:lstStyle/>
          <a:p>
            <a:r>
              <a:rPr lang="en-US" sz="1400" dirty="0">
                <a:latin typeface="Cooper Black" panose="0208090404030B020404" pitchFamily="18" charset="0"/>
              </a:rPr>
              <a:t>2004</a:t>
            </a:r>
          </a:p>
          <a:p>
            <a:r>
              <a:rPr lang="en-US" sz="1400" dirty="0">
                <a:latin typeface="Cooper Black" panose="0208090404030B020404" pitchFamily="18" charset="0"/>
              </a:rPr>
              <a:t>Nintendo releases their next handheld gaming system the Nintendo DS</a:t>
            </a: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725" y="1508760"/>
            <a:ext cx="1064400" cy="1040130"/>
          </a:xfrm>
          <a:prstGeom prst="rect">
            <a:avLst/>
          </a:prstGeom>
        </p:spPr>
      </p:pic>
      <p:cxnSp>
        <p:nvCxnSpPr>
          <p:cNvPr id="12" name="Straight Connector 11"/>
          <p:cNvCxnSpPr>
            <a:cxnSpLocks/>
          </p:cNvCxnSpPr>
          <p:nvPr/>
        </p:nvCxnSpPr>
        <p:spPr>
          <a:xfrm>
            <a:off x="1271945" y="4101451"/>
            <a:ext cx="0" cy="390058"/>
          </a:xfrm>
          <a:prstGeom prst="line">
            <a:avLst/>
          </a:prstGeom>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934137" y="4491509"/>
            <a:ext cx="1905000" cy="1384995"/>
          </a:xfrm>
          <a:prstGeom prst="rect">
            <a:avLst/>
          </a:prstGeom>
          <a:noFill/>
        </p:spPr>
        <p:txBody>
          <a:bodyPr wrap="square" rtlCol="0">
            <a:spAutoFit/>
          </a:bodyPr>
          <a:lstStyle/>
          <a:p>
            <a:r>
              <a:rPr lang="en-US" sz="1400" dirty="0">
                <a:latin typeface="Cooper Black" panose="0208090404030B020404" pitchFamily="18" charset="0"/>
              </a:rPr>
              <a:t>2005</a:t>
            </a:r>
          </a:p>
          <a:p>
            <a:r>
              <a:rPr lang="en-US" sz="1400" dirty="0">
                <a:latin typeface="Cooper Black" panose="0208090404030B020404" pitchFamily="18" charset="0"/>
              </a:rPr>
              <a:t>Microsoft brings high-definition gaming with the release of the Xbox 360</a:t>
            </a: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68968" y="4296480"/>
            <a:ext cx="787388" cy="1146682"/>
          </a:xfrm>
          <a:prstGeom prst="rect">
            <a:avLst/>
          </a:prstGeom>
        </p:spPr>
      </p:pic>
      <p:cxnSp>
        <p:nvCxnSpPr>
          <p:cNvPr id="18" name="Straight Connector 17"/>
          <p:cNvCxnSpPr>
            <a:cxnSpLocks/>
          </p:cNvCxnSpPr>
          <p:nvPr/>
        </p:nvCxnSpPr>
        <p:spPr>
          <a:xfrm>
            <a:off x="2083475" y="3711068"/>
            <a:ext cx="0" cy="390058"/>
          </a:xfrm>
          <a:prstGeom prst="line">
            <a:avLst/>
          </a:prstGeom>
        </p:spPr>
        <p:style>
          <a:lnRef idx="3">
            <a:schemeClr val="dk1"/>
          </a:lnRef>
          <a:fillRef idx="0">
            <a:schemeClr val="dk1"/>
          </a:fillRef>
          <a:effectRef idx="2">
            <a:schemeClr val="dk1"/>
          </a:effectRef>
          <a:fontRef idx="minor">
            <a:schemeClr val="tx1"/>
          </a:fontRef>
        </p:style>
      </p:cxnSp>
      <p:sp>
        <p:nvSpPr>
          <p:cNvPr id="19" name="TextBox 18"/>
          <p:cNvSpPr txBox="1"/>
          <p:nvPr/>
        </p:nvSpPr>
        <p:spPr>
          <a:xfrm>
            <a:off x="1886637" y="2541517"/>
            <a:ext cx="1905000" cy="1384995"/>
          </a:xfrm>
          <a:prstGeom prst="rect">
            <a:avLst/>
          </a:prstGeom>
          <a:noFill/>
        </p:spPr>
        <p:txBody>
          <a:bodyPr wrap="square" rtlCol="0">
            <a:spAutoFit/>
          </a:bodyPr>
          <a:lstStyle/>
          <a:p>
            <a:r>
              <a:rPr lang="en-US" sz="1400" dirty="0">
                <a:latin typeface="Cooper Black" panose="0208090404030B020404" pitchFamily="18" charset="0"/>
              </a:rPr>
              <a:t>2006</a:t>
            </a:r>
          </a:p>
          <a:p>
            <a:r>
              <a:rPr lang="en-US" sz="1400" dirty="0">
                <a:latin typeface="Cooper Black" panose="0208090404030B020404" pitchFamily="18" charset="0"/>
              </a:rPr>
              <a:t>Nintendo’s Wii introduces gamers to actually move while they want to play their games</a:t>
            </a:r>
          </a:p>
        </p:txBody>
      </p:sp>
      <p:cxnSp>
        <p:nvCxnSpPr>
          <p:cNvPr id="22" name="Straight Connector 21"/>
          <p:cNvCxnSpPr>
            <a:cxnSpLocks/>
          </p:cNvCxnSpPr>
          <p:nvPr/>
        </p:nvCxnSpPr>
        <p:spPr>
          <a:xfrm>
            <a:off x="4109381" y="4101126"/>
            <a:ext cx="0" cy="390058"/>
          </a:xfrm>
          <a:prstGeom prst="line">
            <a:avLst/>
          </a:prstGeom>
        </p:spPr>
        <p:style>
          <a:lnRef idx="3">
            <a:schemeClr val="dk1"/>
          </a:lnRef>
          <a:fillRef idx="0">
            <a:schemeClr val="dk1"/>
          </a:fillRef>
          <a:effectRef idx="2">
            <a:schemeClr val="dk1"/>
          </a:effectRef>
          <a:fontRef idx="minor">
            <a:schemeClr val="tx1"/>
          </a:fontRef>
        </p:style>
      </p:cxnSp>
      <p:sp>
        <p:nvSpPr>
          <p:cNvPr id="23" name="TextBox 22"/>
          <p:cNvSpPr txBox="1"/>
          <p:nvPr/>
        </p:nvSpPr>
        <p:spPr>
          <a:xfrm>
            <a:off x="3791637" y="4479839"/>
            <a:ext cx="1905000" cy="1384995"/>
          </a:xfrm>
          <a:prstGeom prst="rect">
            <a:avLst/>
          </a:prstGeom>
          <a:noFill/>
        </p:spPr>
        <p:txBody>
          <a:bodyPr wrap="square" rtlCol="0">
            <a:spAutoFit/>
          </a:bodyPr>
          <a:lstStyle/>
          <a:p>
            <a:r>
              <a:rPr lang="en-US" sz="1400" dirty="0">
                <a:latin typeface="Cooper Black" panose="0208090404030B020404" pitchFamily="18" charset="0"/>
              </a:rPr>
              <a:t>2009</a:t>
            </a:r>
          </a:p>
          <a:p>
            <a:r>
              <a:rPr lang="en-US" sz="1400" dirty="0">
                <a:latin typeface="Cooper Black" panose="0208090404030B020404" pitchFamily="18" charset="0"/>
              </a:rPr>
              <a:t>The hit app and social game Angry Birds and Farmville took the world by storm </a:t>
            </a:r>
          </a:p>
        </p:txBody>
      </p:sp>
      <p:pic>
        <p:nvPicPr>
          <p:cNvPr id="27" name="Picture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66112" y="5817365"/>
            <a:ext cx="850413" cy="850413"/>
          </a:xfrm>
          <a:prstGeom prst="rect">
            <a:avLst/>
          </a:prstGeom>
        </p:spPr>
      </p:pic>
      <p:cxnSp>
        <p:nvCxnSpPr>
          <p:cNvPr id="30" name="Straight Connector 29"/>
          <p:cNvCxnSpPr>
            <a:cxnSpLocks/>
          </p:cNvCxnSpPr>
          <p:nvPr/>
        </p:nvCxnSpPr>
        <p:spPr>
          <a:xfrm>
            <a:off x="4416525" y="3711068"/>
            <a:ext cx="0" cy="390058"/>
          </a:xfrm>
          <a:prstGeom prst="line">
            <a:avLst/>
          </a:prstGeom>
        </p:spPr>
        <p:style>
          <a:lnRef idx="3">
            <a:schemeClr val="dk1"/>
          </a:lnRef>
          <a:fillRef idx="0">
            <a:schemeClr val="dk1"/>
          </a:fillRef>
          <a:effectRef idx="2">
            <a:schemeClr val="dk1"/>
          </a:effectRef>
          <a:fontRef idx="minor">
            <a:schemeClr val="tx1"/>
          </a:fontRef>
        </p:style>
      </p:cxnSp>
      <p:sp>
        <p:nvSpPr>
          <p:cNvPr id="31" name="TextBox 30"/>
          <p:cNvSpPr txBox="1"/>
          <p:nvPr/>
        </p:nvSpPr>
        <p:spPr>
          <a:xfrm>
            <a:off x="4427626" y="2513095"/>
            <a:ext cx="1905000" cy="1600438"/>
          </a:xfrm>
          <a:prstGeom prst="rect">
            <a:avLst/>
          </a:prstGeom>
          <a:noFill/>
        </p:spPr>
        <p:txBody>
          <a:bodyPr wrap="square" rtlCol="0">
            <a:spAutoFit/>
          </a:bodyPr>
          <a:lstStyle/>
          <a:p>
            <a:r>
              <a:rPr lang="en-US" sz="1400" dirty="0">
                <a:latin typeface="Cooper Black" panose="0208090404030B020404" pitchFamily="18" charset="0"/>
              </a:rPr>
              <a:t>2010</a:t>
            </a:r>
          </a:p>
          <a:p>
            <a:r>
              <a:rPr lang="en-US" sz="1400" dirty="0">
                <a:latin typeface="Cooper Black" panose="0208090404030B020404" pitchFamily="18" charset="0"/>
              </a:rPr>
              <a:t>First of its kind, Minecraft, is released and becomes one of the most popular games of its time </a:t>
            </a:r>
          </a:p>
        </p:txBody>
      </p:sp>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95968" y="1452040"/>
            <a:ext cx="1943100" cy="1289733"/>
          </a:xfrm>
          <a:prstGeom prst="rect">
            <a:avLst/>
          </a:prstGeom>
        </p:spPr>
      </p:pic>
      <p:cxnSp>
        <p:nvCxnSpPr>
          <p:cNvPr id="34" name="Straight Connector 33"/>
          <p:cNvCxnSpPr>
            <a:cxnSpLocks/>
          </p:cNvCxnSpPr>
          <p:nvPr/>
        </p:nvCxnSpPr>
        <p:spPr>
          <a:xfrm>
            <a:off x="6146265" y="4101451"/>
            <a:ext cx="0" cy="390058"/>
          </a:xfrm>
          <a:prstGeom prst="line">
            <a:avLst/>
          </a:prstGeom>
        </p:spPr>
        <p:style>
          <a:lnRef idx="3">
            <a:schemeClr val="dk1"/>
          </a:lnRef>
          <a:fillRef idx="0">
            <a:schemeClr val="dk1"/>
          </a:fillRef>
          <a:effectRef idx="2">
            <a:schemeClr val="dk1"/>
          </a:effectRef>
          <a:fontRef idx="minor">
            <a:schemeClr val="tx1"/>
          </a:fontRef>
        </p:style>
      </p:cxnSp>
      <p:sp>
        <p:nvSpPr>
          <p:cNvPr id="35" name="TextBox 34"/>
          <p:cNvSpPr txBox="1"/>
          <p:nvPr/>
        </p:nvSpPr>
        <p:spPr>
          <a:xfrm>
            <a:off x="6172199" y="4113533"/>
            <a:ext cx="2787079" cy="1169551"/>
          </a:xfrm>
          <a:prstGeom prst="rect">
            <a:avLst/>
          </a:prstGeom>
          <a:noFill/>
        </p:spPr>
        <p:txBody>
          <a:bodyPr wrap="square" rtlCol="0">
            <a:spAutoFit/>
          </a:bodyPr>
          <a:lstStyle/>
          <a:p>
            <a:r>
              <a:rPr lang="en-US" sz="1400" dirty="0">
                <a:latin typeface="Cooper Black" panose="0208090404030B020404" pitchFamily="18" charset="0"/>
              </a:rPr>
              <a:t>2012</a:t>
            </a:r>
          </a:p>
          <a:p>
            <a:r>
              <a:rPr lang="en-US" sz="1400" dirty="0">
                <a:latin typeface="Cooper Black" panose="0208090404030B020404" pitchFamily="18" charset="0"/>
              </a:rPr>
              <a:t>Crowdfunding site Kickstarter gives content creators the chance to make their dreams reality</a:t>
            </a:r>
          </a:p>
        </p:txBody>
      </p:sp>
      <p:sp>
        <p:nvSpPr>
          <p:cNvPr id="37" name="TextBox 36"/>
          <p:cNvSpPr txBox="1"/>
          <p:nvPr/>
        </p:nvSpPr>
        <p:spPr>
          <a:xfrm>
            <a:off x="8959278" y="1259558"/>
            <a:ext cx="2103120" cy="3416320"/>
          </a:xfrm>
          <a:prstGeom prst="rect">
            <a:avLst/>
          </a:prstGeom>
          <a:noFill/>
        </p:spPr>
        <p:txBody>
          <a:bodyPr wrap="square" rtlCol="0">
            <a:spAutoFit/>
          </a:bodyPr>
          <a:lstStyle/>
          <a:p>
            <a:r>
              <a:rPr lang="en-US" dirty="0">
                <a:latin typeface="Cooper Black" panose="0208090404030B020404" pitchFamily="18" charset="0"/>
              </a:rPr>
              <a:t>Since 2012, there have been other advancements such as the PlayStation 3, PlayStation 4, Xbox One and virtual reality gaming which just recently became a reality</a:t>
            </a:r>
          </a:p>
        </p:txBody>
      </p:sp>
      <p:pic>
        <p:nvPicPr>
          <p:cNvPr id="38" name="Picture 37">
            <a:hlinkClick r:id="rId8" action="ppaction://hlinksldjump"/>
          </p:cNvPr>
          <p:cNvPicPr>
            <a:picLocks noChangeAspect="1"/>
          </p:cNvPicPr>
          <p:nvPr/>
        </p:nvPicPr>
        <p:blipFill>
          <a:blip r:embed="rId9"/>
          <a:stretch>
            <a:fillRect/>
          </a:stretch>
        </p:blipFill>
        <p:spPr>
          <a:xfrm>
            <a:off x="0" y="-55285"/>
            <a:ext cx="914479" cy="914479"/>
          </a:xfrm>
          <a:prstGeom prst="rect">
            <a:avLst/>
          </a:prstGeom>
        </p:spPr>
      </p:pic>
      <p:pic>
        <p:nvPicPr>
          <p:cNvPr id="39" name="Graphic 38" descr="Arrow: Straight">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9" y="6073924"/>
            <a:ext cx="914400" cy="914400"/>
          </a:xfrm>
          <a:prstGeom prst="rect">
            <a:avLst/>
          </a:prstGeom>
        </p:spPr>
      </p:pic>
    </p:spTree>
    <p:extLst>
      <p:ext uri="{BB962C8B-B14F-4D97-AF65-F5344CB8AC3E}">
        <p14:creationId xmlns:p14="http://schemas.microsoft.com/office/powerpoint/2010/main" val="4452939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Celestial</Template>
  <TotalTime>390</TotalTime>
  <Words>792</Words>
  <Application>Microsoft Office PowerPoint</Application>
  <PresentationFormat>Widescreen</PresentationFormat>
  <Paragraphs>113</Paragraphs>
  <Slides>10</Slides>
  <Notes>0</Notes>
  <HiddenSlides>0</HiddenSlides>
  <MMClips>8</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Cooper Black</vt:lpstr>
      <vt:lpstr>Celestial</vt:lpstr>
      <vt:lpstr>Video Games in the World Today</vt:lpstr>
      <vt:lpstr>PowerPoint Presentation</vt:lpstr>
      <vt:lpstr>Entertainment</vt:lpstr>
      <vt:lpstr>PowerPoint Presentation</vt:lpstr>
      <vt:lpstr>PowerPoint Presentation</vt:lpstr>
      <vt:lpstr>Popular YouTube gaming videos</vt:lpstr>
      <vt:lpstr>PowerPoint Presentation</vt:lpstr>
      <vt:lpstr>Development of Video Games Over the Years</vt:lpstr>
      <vt:lpstr>PowerPoint Presentation</vt:lpstr>
      <vt:lpstr>Work cited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 Games in the World Today</dc:title>
  <dc:creator>Grochowski,Zachary</dc:creator>
  <cp:lastModifiedBy>zach.grochowski zach.grochowski</cp:lastModifiedBy>
  <cp:revision>27</cp:revision>
  <dcterms:created xsi:type="dcterms:W3CDTF">2017-04-11T13:33:12Z</dcterms:created>
  <dcterms:modified xsi:type="dcterms:W3CDTF">2017-04-21T03:06:40Z</dcterms:modified>
</cp:coreProperties>
</file>