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2" r:id="rId2"/>
    <p:sldId id="257" r:id="rId3"/>
    <p:sldId id="258" r:id="rId4"/>
    <p:sldId id="259" r:id="rId5"/>
    <p:sldId id="260" r:id="rId6"/>
    <p:sldId id="267" r:id="rId7"/>
    <p:sldId id="261" r:id="rId8"/>
    <p:sldId id="262" r:id="rId9"/>
    <p:sldId id="270" r:id="rId10"/>
    <p:sldId id="269" r:id="rId11"/>
    <p:sldId id="263" r:id="rId12"/>
    <p:sldId id="268" r:id="rId13"/>
    <p:sldId id="264" r:id="rId14"/>
    <p:sldId id="265" r:id="rId15"/>
    <p:sldId id="266" r:id="rId16"/>
    <p:sldId id="271" r:id="rId17"/>
    <p:sldId id="27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tledge,Jessica" initials="R" lastIdx="1" clrIdx="0">
    <p:extLst>
      <p:ext uri="{19B8F6BF-5375-455C-9EA6-DF929625EA0E}">
        <p15:presenceInfo xmlns:p15="http://schemas.microsoft.com/office/powerpoint/2012/main" userId="S-1-5-21-1992517756-754463450-1116685130-2088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96" y="5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C1BB81-C394-4A9F-8D92-55EEA1D75DA5}" type="datetimeFigureOut">
              <a:rPr lang="en-US"/>
              <a:t>4/27/2017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126D35-620E-44DB-A77D-E48FC4B4B118}"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2</a:t>
            </a:fld>
            <a:endParaRPr lang="en-US"/>
          </a:p>
        </p:txBody>
      </p:sp>
    </p:spTree>
    <p:extLst>
      <p:ext uri="{BB962C8B-B14F-4D97-AF65-F5344CB8AC3E}">
        <p14:creationId xmlns:p14="http://schemas.microsoft.com/office/powerpoint/2010/main" val="2043090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11</a:t>
            </a:fld>
            <a:endParaRPr lang="en-US"/>
          </a:p>
        </p:txBody>
      </p:sp>
    </p:spTree>
    <p:extLst>
      <p:ext uri="{BB962C8B-B14F-4D97-AF65-F5344CB8AC3E}">
        <p14:creationId xmlns:p14="http://schemas.microsoft.com/office/powerpoint/2010/main" val="3205281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3</a:t>
            </a:fld>
            <a:endParaRPr lang="en-US"/>
          </a:p>
        </p:txBody>
      </p:sp>
    </p:spTree>
    <p:extLst>
      <p:ext uri="{BB962C8B-B14F-4D97-AF65-F5344CB8AC3E}">
        <p14:creationId xmlns:p14="http://schemas.microsoft.com/office/powerpoint/2010/main" val="1727240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4</a:t>
            </a:fld>
            <a:endParaRPr lang="en-US"/>
          </a:p>
        </p:txBody>
      </p:sp>
    </p:spTree>
    <p:extLst>
      <p:ext uri="{BB962C8B-B14F-4D97-AF65-F5344CB8AC3E}">
        <p14:creationId xmlns:p14="http://schemas.microsoft.com/office/powerpoint/2010/main" val="2886623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5</a:t>
            </a:fld>
            <a:endParaRPr lang="en-US"/>
          </a:p>
        </p:txBody>
      </p:sp>
    </p:spTree>
    <p:extLst>
      <p:ext uri="{BB962C8B-B14F-4D97-AF65-F5344CB8AC3E}">
        <p14:creationId xmlns:p14="http://schemas.microsoft.com/office/powerpoint/2010/main" val="240257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6</a:t>
            </a:fld>
            <a:endParaRPr lang="en-US"/>
          </a:p>
        </p:txBody>
      </p:sp>
    </p:spTree>
    <p:extLst>
      <p:ext uri="{BB962C8B-B14F-4D97-AF65-F5344CB8AC3E}">
        <p14:creationId xmlns:p14="http://schemas.microsoft.com/office/powerpoint/2010/main" val="2153254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7</a:t>
            </a:fld>
            <a:endParaRPr lang="en-US"/>
          </a:p>
        </p:txBody>
      </p:sp>
    </p:spTree>
    <p:extLst>
      <p:ext uri="{BB962C8B-B14F-4D97-AF65-F5344CB8AC3E}">
        <p14:creationId xmlns:p14="http://schemas.microsoft.com/office/powerpoint/2010/main" val="846070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8</a:t>
            </a:fld>
            <a:endParaRPr lang="en-US"/>
          </a:p>
        </p:txBody>
      </p:sp>
    </p:spTree>
    <p:extLst>
      <p:ext uri="{BB962C8B-B14F-4D97-AF65-F5344CB8AC3E}">
        <p14:creationId xmlns:p14="http://schemas.microsoft.com/office/powerpoint/2010/main" val="1370574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9</a:t>
            </a:fld>
            <a:endParaRPr lang="en-US"/>
          </a:p>
        </p:txBody>
      </p:sp>
    </p:spTree>
    <p:extLst>
      <p:ext uri="{BB962C8B-B14F-4D97-AF65-F5344CB8AC3E}">
        <p14:creationId xmlns:p14="http://schemas.microsoft.com/office/powerpoint/2010/main" val="1311285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26D35-620E-44DB-A77D-E48FC4B4B118}" type="slidenum">
              <a:rPr lang="en-US"/>
              <a:t>10</a:t>
            </a:fld>
            <a:endParaRPr lang="en-US"/>
          </a:p>
        </p:txBody>
      </p:sp>
    </p:spTree>
    <p:extLst>
      <p:ext uri="{BB962C8B-B14F-4D97-AF65-F5344CB8AC3E}">
        <p14:creationId xmlns:p14="http://schemas.microsoft.com/office/powerpoint/2010/main" val="3785497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70EED73-9CD6-4BAC-A5AE-CF1D5E578A97}"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609715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0EED73-9CD6-4BAC-A5AE-CF1D5E578A97}"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80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0EED73-9CD6-4BAC-A5AE-CF1D5E578A97}"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78786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0EED73-9CD6-4BAC-A5AE-CF1D5E578A97}"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3238840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0EED73-9CD6-4BAC-A5AE-CF1D5E578A97}"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39565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0EED73-9CD6-4BAC-A5AE-CF1D5E578A97}"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45012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0EED73-9CD6-4BAC-A5AE-CF1D5E578A97}" type="datetimeFigureOut">
              <a:rPr lang="en-US" smtClean="0"/>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533851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0EED73-9CD6-4BAC-A5AE-CF1D5E578A97}" type="datetimeFigureOut">
              <a:rPr lang="en-US" smtClean="0"/>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336885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EED73-9CD6-4BAC-A5AE-CF1D5E578A97}" type="datetimeFigureOut">
              <a:rPr lang="en-US" smtClean="0"/>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44817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0EED73-9CD6-4BAC-A5AE-CF1D5E578A97}"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72552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70EED73-9CD6-4BAC-A5AE-CF1D5E578A97}"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508300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EED73-9CD6-4BAC-A5AE-CF1D5E578A97}" type="datetimeFigureOut">
              <a:rPr lang="en-US" smtClean="0"/>
              <a:t>4/27/2017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F8528-099D-4060-B677-8403F1B90C71}" type="slidenum">
              <a:rPr lang="en-US" smtClean="0"/>
              <a:t>‹#›</a:t>
            </a:fld>
            <a:endParaRPr lang="en-US"/>
          </a:p>
        </p:txBody>
      </p:sp>
    </p:spTree>
    <p:extLst>
      <p:ext uri="{BB962C8B-B14F-4D97-AF65-F5344CB8AC3E}">
        <p14:creationId xmlns:p14="http://schemas.microsoft.com/office/powerpoint/2010/main" val="1935665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2.jpg"/><Relationship Id="rId5" Type="http://schemas.openxmlformats.org/officeDocument/2006/relationships/slide" Target="slide9.xml"/><Relationship Id="rId4" Type="http://schemas.microsoft.com/office/2007/relationships/hdphoto" Target="../media/hdphoto12.wdp"/></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slide" Target="slide9.xml"/><Relationship Id="rId4" Type="http://schemas.microsoft.com/office/2007/relationships/hdphoto" Target="../media/hdphoto13.wdp"/></Relationships>
</file>

<file path=ppt/slides/_rels/slide12.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9.jpg"/><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1.jpg"/></Relationships>
</file>

<file path=ppt/slides/_rels/slide15.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3.jpg"/><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8" Type="http://schemas.openxmlformats.org/officeDocument/2006/relationships/hyperlink" Target="https://www.google.com/search?q=saturn+wiki&amp;espv=2&amp;source=lnms&amp;tbm=isch&amp;sa=X&amp;ved=0ahUKEwim8NvRz5zTAhVo74MKHeYuC5gQ_AUIBygC&amp;biw=1280&amp;bih=879#tbm=isch&amp;q=saturn+&amp;imgrc=-FAxUkbDfYnzSM" TargetMode="External"/><Relationship Id="rId13" Type="http://schemas.openxmlformats.org/officeDocument/2006/relationships/hyperlink" Target="https://en.wikipedia.org/wiki/Europa_(moon)" TargetMode="External"/><Relationship Id="rId18" Type="http://schemas.openxmlformats.org/officeDocument/2006/relationships/hyperlink" Target="http://www.ukipdaily.com/world-becoming-overpopulated-something-must-done/" TargetMode="External"/><Relationship Id="rId3" Type="http://schemas.openxmlformats.org/officeDocument/2006/relationships/hyperlink" Target="http://www.dailygood.org/story/256/20-amazing-pictures-from-outer-space-james-adams/" TargetMode="External"/><Relationship Id="rId21" Type="http://schemas.openxmlformats.org/officeDocument/2006/relationships/hyperlink" Target="http://www.buschsystems.com/recycling-bin-news/2014/05/the-past-present-and-future-of-recycling/" TargetMode="External"/><Relationship Id="rId7" Type="http://schemas.openxmlformats.org/officeDocument/2006/relationships/hyperlink" Target="https://en.wikipedia.org/wiki/Jupiter" TargetMode="External"/><Relationship Id="rId12" Type="http://schemas.openxmlformats.org/officeDocument/2006/relationships/hyperlink" Target="http://www.windows2universe.org/saturn/moons/titan_surface_overview.html&amp;edu=high" TargetMode="External"/><Relationship Id="rId17" Type="http://schemas.openxmlformats.org/officeDocument/2006/relationships/hyperlink" Target="https://www.worldwildlife.org/threats/pollution" TargetMode="External"/><Relationship Id="rId2" Type="http://schemas.openxmlformats.org/officeDocument/2006/relationships/hyperlink" Target="https://www.wallpapersafari.com/space-stars-wallpaper/" TargetMode="External"/><Relationship Id="rId16" Type="http://schemas.openxmlformats.org/officeDocument/2006/relationships/hyperlink" Target="https://www.dosomething.org/us/facts/11-facts-about-pollution" TargetMode="External"/><Relationship Id="rId20" Type="http://schemas.openxmlformats.org/officeDocument/2006/relationships/hyperlink" Target="http://greatist.com/health/campaigns-saving-planet" TargetMode="External"/><Relationship Id="rId1" Type="http://schemas.openxmlformats.org/officeDocument/2006/relationships/slideLayout" Target="../slideLayouts/slideLayout7.xml"/><Relationship Id="rId6" Type="http://schemas.openxmlformats.org/officeDocument/2006/relationships/hyperlink" Target="http://www.cosmicelk.net/Mercury.htm" TargetMode="External"/><Relationship Id="rId11" Type="http://schemas.openxmlformats.org/officeDocument/2006/relationships/hyperlink" Target="https://www.reddit.com/r/Overwatch/comments/59z08e/what_happened_to_the_moon/" TargetMode="External"/><Relationship Id="rId5" Type="http://schemas.openxmlformats.org/officeDocument/2006/relationships/hyperlink" Target="http://www.softpicks.net/software/Desktop/Screen-Savers/Planet-Venus-3D-Screensaver-15693.htm" TargetMode="External"/><Relationship Id="rId15" Type="http://schemas.openxmlformats.org/officeDocument/2006/relationships/hyperlink" Target="http://hyperphysics.phy-astr.gsu.edu/hbase/Solar/sunspot.html" TargetMode="External"/><Relationship Id="rId10" Type="http://schemas.openxmlformats.org/officeDocument/2006/relationships/hyperlink" Target="https://en.wikipedia.org/wiki/Uranus" TargetMode="External"/><Relationship Id="rId19" Type="http://schemas.openxmlformats.org/officeDocument/2006/relationships/slide" Target="slide17.xml"/><Relationship Id="rId4" Type="http://schemas.openxmlformats.org/officeDocument/2006/relationships/hyperlink" Target="https://en.wikipedia.org/wiki/Mars" TargetMode="External"/><Relationship Id="rId9" Type="http://schemas.openxmlformats.org/officeDocument/2006/relationships/hyperlink" Target="https://www.wwu.edu/skywise/a101_planets.html" TargetMode="External"/><Relationship Id="rId14" Type="http://schemas.openxmlformats.org/officeDocument/2006/relationships/hyperlink" Target="http://www.astronomy.com/news/2016/06/were-getting-serious-about-mining-asteroids"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oceansphere.org/category/cool-new-science/" TargetMode="External"/><Relationship Id="rId13" Type="http://schemas.openxmlformats.org/officeDocument/2006/relationships/hyperlink" Target="http://emmaugwu.com/starving-to-death-in-nigerias-bosom/" TargetMode="External"/><Relationship Id="rId18" Type="http://schemas.openxmlformats.org/officeDocument/2006/relationships/slide" Target="slide16.xml"/><Relationship Id="rId3" Type="http://schemas.openxmlformats.org/officeDocument/2006/relationships/hyperlink" Target="http://www.inquisitr.com/3343005/supervolcano-eruption-humans-only-get-one-year-to-prepare-for-imminent-destruction/" TargetMode="External"/><Relationship Id="rId21" Type="http://schemas.openxmlformats.org/officeDocument/2006/relationships/hyperlink" Target="http://www.conserve-energy-future.com/causes-effects-solutions-of-overpopulation.php" TargetMode="External"/><Relationship Id="rId7" Type="http://schemas.openxmlformats.org/officeDocument/2006/relationships/hyperlink" Target="http://science.howstuffworks.com/environmental/green-science/5-green-myths5.htm" TargetMode="External"/><Relationship Id="rId12" Type="http://schemas.openxmlformats.org/officeDocument/2006/relationships/hyperlink" Target="http://www.dailymail.co.uk/sciencetech/article-2259012/Global-warming-Met-Office-releases-revised-global-temperature-predictions-showing-planet-NOT-rapidly-heating-up.html" TargetMode="External"/><Relationship Id="rId17" Type="http://schemas.openxmlformats.org/officeDocument/2006/relationships/hyperlink" Target="https://www.amazon.com/Martian-Matt-Damon/dp/B017S3OP7A" TargetMode="External"/><Relationship Id="rId2" Type="http://schemas.openxmlformats.org/officeDocument/2006/relationships/hyperlink" Target="http://www.evidenceunseen.com/articles/prophecy/overpopulation/" TargetMode="External"/><Relationship Id="rId16" Type="http://schemas.openxmlformats.org/officeDocument/2006/relationships/hyperlink" Target="https://www.nap.edu/read/9839/chapter/8" TargetMode="External"/><Relationship Id="rId20" Type="http://schemas.openxmlformats.org/officeDocument/2006/relationships/hyperlink" Target="http://discovermagazine.com/2000/oct/featworld" TargetMode="External"/><Relationship Id="rId1" Type="http://schemas.openxmlformats.org/officeDocument/2006/relationships/slideLayout" Target="../slideLayouts/slideLayout7.xml"/><Relationship Id="rId6" Type="http://schemas.openxmlformats.org/officeDocument/2006/relationships/hyperlink" Target="https://www.pinterest.com/explore/recycled-plastic-bags/" TargetMode="External"/><Relationship Id="rId11" Type="http://schemas.openxmlformats.org/officeDocument/2006/relationships/hyperlink" Target="http://programme.worldwaterweek.org/event/unwater-stakeholder-dialogue-3781" TargetMode="External"/><Relationship Id="rId5" Type="http://schemas.openxmlformats.org/officeDocument/2006/relationships/hyperlink" Target="http://www.dailymail.co.uk/sciencetech/article-2415889/Boyan-Slat-19-claims-invention-clean-worlds-oceans-just-years.html" TargetMode="External"/><Relationship Id="rId15" Type="http://schemas.openxmlformats.org/officeDocument/2006/relationships/hyperlink" Target="https://www.nasa.gov/press/2014/august/nasa-completes-key-review-of-world-s-most-powerful-rocket-in-support-of-journey-to" TargetMode="External"/><Relationship Id="rId10" Type="http://schemas.openxmlformats.org/officeDocument/2006/relationships/hyperlink" Target="http://seco.cpa.state.tx.us/energy-sources/biomass/manure.php" TargetMode="External"/><Relationship Id="rId19" Type="http://schemas.openxmlformats.org/officeDocument/2006/relationships/hyperlink" Target="https://www.timetorecycle.org/pdf/EDUCATION/Recycling%20Fun%20Facts.pdf" TargetMode="External"/><Relationship Id="rId4" Type="http://schemas.openxmlformats.org/officeDocument/2006/relationships/hyperlink" Target="http://www.huffingtonpost.com/2014/04/10/ancient-asteroid-impact_n_5119788.html" TargetMode="External"/><Relationship Id="rId9" Type="http://schemas.openxmlformats.org/officeDocument/2006/relationships/hyperlink" Target="http://fortune.com/2015/06/18/china-is-utterly-and-totally-dominating-solar-panels/" TargetMode="External"/><Relationship Id="rId14" Type="http://schemas.openxmlformats.org/officeDocument/2006/relationships/hyperlink" Target="https://www.slideshare.net/SaruVaanxx/over-population-32889045"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0.png"/><Relationship Id="rId17" Type="http://schemas.openxmlformats.org/officeDocument/2006/relationships/slide" Target="slide6.xml"/><Relationship Id="rId2" Type="http://schemas.openxmlformats.org/officeDocument/2006/relationships/notesSlide" Target="../notesSlides/notesSlide1.xml"/><Relationship Id="rId16" Type="http://schemas.openxmlformats.org/officeDocument/2006/relationships/slide" Target="slide9.xml"/><Relationship Id="rId1" Type="http://schemas.openxmlformats.org/officeDocument/2006/relationships/slideLayout" Target="../slideLayouts/slideLayout7.xml"/><Relationship Id="rId6" Type="http://schemas.openxmlformats.org/officeDocument/2006/relationships/image" Target="../media/image5.png"/><Relationship Id="rId11" Type="http://schemas.microsoft.com/office/2007/relationships/hdphoto" Target="../media/hdphoto3.wdp"/><Relationship Id="rId5" Type="http://schemas.openxmlformats.org/officeDocument/2006/relationships/image" Target="../media/image4.png"/><Relationship Id="rId15" Type="http://schemas.openxmlformats.org/officeDocument/2006/relationships/slide" Target="slide3.xml"/><Relationship Id="rId10" Type="http://schemas.openxmlformats.org/officeDocument/2006/relationships/image" Target="../media/image9.png"/><Relationship Id="rId4" Type="http://schemas.microsoft.com/office/2007/relationships/hdphoto" Target="../media/hdphoto2.wdp"/><Relationship Id="rId9" Type="http://schemas.openxmlformats.org/officeDocument/2006/relationships/image" Target="../media/image8.png"/><Relationship Id="rId14"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g"/><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g"/><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slide" Target="slide2.xml"/><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jpg"/><Relationship Id="rId5" Type="http://schemas.openxmlformats.org/officeDocument/2006/relationships/image" Target="../media/image22.jpg"/><Relationship Id="rId4" Type="http://schemas.microsoft.com/office/2007/relationships/hdphoto" Target="../media/hdphoto8.wdp"/></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g"/><Relationship Id="rId4" Type="http://schemas.microsoft.com/office/2007/relationships/hdphoto" Target="../media/hdphoto9.wdp"/></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9.gi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2.xml"/><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30.png"/><Relationship Id="rId7"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10.xml"/><Relationship Id="rId11" Type="http://schemas.openxmlformats.org/officeDocument/2006/relationships/slide" Target="slide15.xml"/><Relationship Id="rId5" Type="http://schemas.openxmlformats.org/officeDocument/2006/relationships/slide" Target="slide2.xml"/><Relationship Id="rId10" Type="http://schemas.openxmlformats.org/officeDocument/2006/relationships/slide" Target="slide14.xml"/><Relationship Id="rId4" Type="http://schemas.microsoft.com/office/2007/relationships/hdphoto" Target="../media/hdphoto11.wdp"/><Relationship Id="rId9"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16040" y="2392680"/>
            <a:ext cx="5486400" cy="2369880"/>
          </a:xfrm>
          <a:prstGeom prst="rect">
            <a:avLst/>
          </a:prstGeom>
          <a:noFill/>
        </p:spPr>
        <p:txBody>
          <a:bodyPr wrap="square" rtlCol="0">
            <a:spAutoFit/>
          </a:bodyPr>
          <a:lstStyle/>
          <a:p>
            <a:pPr algn="r"/>
            <a:r>
              <a:rPr lang="en-US" sz="7200">
                <a:solidFill>
                  <a:schemeClr val="bg1"/>
                </a:solidFill>
                <a:latin typeface="BankGothic Md BT" panose="020B0807020203060204" pitchFamily="34" charset="0"/>
              </a:rPr>
              <a:t>Space</a:t>
            </a:r>
          </a:p>
          <a:p>
            <a:pPr algn="r"/>
            <a:r>
              <a:rPr lang="en-US" sz="2800">
                <a:solidFill>
                  <a:schemeClr val="bg1"/>
                </a:solidFill>
                <a:latin typeface="BankGothic Md BT" panose="020B0807020203060204" pitchFamily="34" charset="0"/>
              </a:rPr>
              <a:t>The Necessary Relocation</a:t>
            </a:r>
          </a:p>
          <a:p>
            <a:endParaRPr lang="en-US" sz="2800">
              <a:solidFill>
                <a:schemeClr val="bg1"/>
              </a:solidFill>
              <a:latin typeface="BankGothic Md BT" panose="020B0807020203060204" pitchFamily="34" charset="0"/>
            </a:endParaRPr>
          </a:p>
          <a:p>
            <a:pPr algn="r"/>
            <a:r>
              <a:rPr lang="en-US" sz="2000">
                <a:solidFill>
                  <a:schemeClr val="bg1"/>
                </a:solidFill>
                <a:latin typeface="BankGothic Md BT" panose="020B0807020203060204" pitchFamily="34" charset="0"/>
              </a:rPr>
              <a:t>By Jessica Rutledge</a:t>
            </a:r>
          </a:p>
        </p:txBody>
      </p:sp>
      <p:cxnSp>
        <p:nvCxnSpPr>
          <p:cNvPr id="6" name="Straight Connector 5"/>
          <p:cNvCxnSpPr>
            <a:stCxn id="4" idx="1"/>
            <a:endCxn id="4" idx="3"/>
          </p:cNvCxnSpPr>
          <p:nvPr/>
        </p:nvCxnSpPr>
        <p:spPr>
          <a:xfrm>
            <a:off x="6416040" y="3577620"/>
            <a:ext cx="5486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a:hlinkClick r:id="" action="ppaction://hlinkshowjump?jump=nextslide"/>
          </p:cNvPr>
          <p:cNvSpPr/>
          <p:nvPr/>
        </p:nvSpPr>
        <p:spPr>
          <a:xfrm>
            <a:off x="8671560" y="58026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Next</a:t>
            </a: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ackgroundRemoval t="1172" b="99414" l="0" r="98633"/>
                    </a14:imgEffect>
                  </a14:imgLayer>
                </a14:imgProps>
              </a:ext>
              <a:ext uri="{28A0092B-C50C-407E-A947-70E740481C1C}">
                <a14:useLocalDpi xmlns:a14="http://schemas.microsoft.com/office/drawing/2010/main" val="0"/>
              </a:ext>
            </a:extLst>
          </a:blip>
          <a:stretch>
            <a:fillRect/>
          </a:stretch>
        </p:blipFill>
        <p:spPr>
          <a:xfrm>
            <a:off x="142240" y="337820"/>
            <a:ext cx="6182360" cy="6182360"/>
          </a:xfrm>
          <a:prstGeom prst="rect">
            <a:avLst/>
          </a:prstGeom>
          <a:ln>
            <a:noFill/>
          </a:ln>
          <a:effectLst>
            <a:outerShdw blurRad="190500" algn="tl" rotWithShape="0">
              <a:srgbClr val="000000">
                <a:alpha val="70000"/>
              </a:srgbClr>
            </a:outerShdw>
          </a:effectLst>
        </p:spPr>
      </p:pic>
      <p:sp>
        <p:nvSpPr>
          <p:cNvPr id="9" name="Rectangle 8">
            <a:hlinkClick r:id="rId4" action="ppaction://hlinksldjump"/>
          </p:cNvPr>
          <p:cNvSpPr/>
          <p:nvPr/>
        </p:nvSpPr>
        <p:spPr>
          <a:xfrm>
            <a:off x="284671" y="6100533"/>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Credits</a:t>
            </a:r>
            <a:endParaRPr lang="en-US" dirty="0">
              <a:latin typeface="BankGothic Md BT" panose="020B0807020203060204" pitchFamily="34" charset="0"/>
            </a:endParaRPr>
          </a:p>
        </p:txBody>
      </p:sp>
    </p:spTree>
    <p:extLst>
      <p:ext uri="{BB962C8B-B14F-4D97-AF65-F5344CB8AC3E}">
        <p14:creationId xmlns:p14="http://schemas.microsoft.com/office/powerpoint/2010/main" val="1633936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051543" y="1788143"/>
            <a:ext cx="3535714" cy="3535714"/>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Stop Global Warming</a:t>
            </a:r>
          </a:p>
        </p:txBody>
      </p:sp>
      <p:sp>
        <p:nvSpPr>
          <p:cNvPr id="4" name="Rectangle 3"/>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sz="1500" dirty="0">
                <a:solidFill>
                  <a:srgbClr val="FFFFFF"/>
                </a:solidFill>
                <a:latin typeface="BankGothic Lt BT" panose="020B0607020203060204" pitchFamily="34" charset="0"/>
                <a:cs typeface="Arial"/>
              </a:rPr>
              <a:t>Global warming is the result of increase in the earth's average surface temperature due to greenhouse gases like carbon dioxide and methane</a:t>
            </a:r>
          </a:p>
          <a:p>
            <a:pPr marL="285750" indent="-285750">
              <a:buFont typeface="Arial" panose="020B0604020202020204" pitchFamily="34" charset="0"/>
              <a:buChar char="•"/>
            </a:pPr>
            <a:r>
              <a:rPr lang="en-US" sz="1500" dirty="0">
                <a:solidFill>
                  <a:srgbClr val="FFFFFF"/>
                </a:solidFill>
                <a:latin typeface="BankGothic Lt BT" panose="020B0607020203060204" pitchFamily="34" charset="0"/>
                <a:cs typeface="Arial"/>
              </a:rPr>
              <a:t>The temperature is increasing every year and has for especially for the past 50 years</a:t>
            </a:r>
          </a:p>
          <a:p>
            <a:pPr marL="285750" indent="-285750">
              <a:buFont typeface="Arial" panose="020B0604020202020204" pitchFamily="34" charset="0"/>
              <a:buChar char="•"/>
            </a:pPr>
            <a:r>
              <a:rPr lang="en-US" sz="1500" dirty="0">
                <a:solidFill>
                  <a:srgbClr val="FFFFFF"/>
                </a:solidFill>
                <a:latin typeface="BankGothic Lt BT" panose="020B0607020203060204" pitchFamily="34" charset="0"/>
                <a:cs typeface="Arial"/>
              </a:rPr>
              <a:t>According to IPCC 2007 report, sea levels will rise by 7-23 inches by the end of this century due to global warming</a:t>
            </a:r>
          </a:p>
          <a:p>
            <a:pPr marL="285750" indent="-285750">
              <a:buFont typeface="Arial" panose="020B0604020202020204" pitchFamily="34" charset="0"/>
              <a:buChar char="•"/>
            </a:pPr>
            <a:r>
              <a:rPr lang="en-US" sz="1500" dirty="0">
                <a:solidFill>
                  <a:srgbClr val="FFFFFF"/>
                </a:solidFill>
                <a:latin typeface="BankGothic Lt BT" panose="020B0607020203060204" pitchFamily="34" charset="0"/>
                <a:cs typeface="Arial"/>
              </a:rPr>
              <a:t>The last two decades of the 20th century have been hottest in the last 400 years, according to climate </a:t>
            </a:r>
            <a:r>
              <a:rPr lang="en-US" sz="1500" dirty="0" smtClean="0">
                <a:solidFill>
                  <a:srgbClr val="FFFFFF"/>
                </a:solidFill>
                <a:latin typeface="BankGothic Lt BT" panose="020B0607020203060204" pitchFamily="34" charset="0"/>
                <a:cs typeface="Arial"/>
              </a:rPr>
              <a:t>studies</a:t>
            </a:r>
          </a:p>
          <a:p>
            <a:pPr marL="285750" indent="-285750">
              <a:buFont typeface="Arial" panose="020B0604020202020204" pitchFamily="34" charset="0"/>
              <a:buChar char="•"/>
            </a:pPr>
            <a:r>
              <a:rPr lang="en-US" sz="1500" dirty="0" smtClean="0">
                <a:solidFill>
                  <a:srgbClr val="FFFFFF"/>
                </a:solidFill>
                <a:latin typeface="BankGothic Lt BT" panose="020B0607020203060204" pitchFamily="34" charset="0"/>
                <a:cs typeface="Arial"/>
              </a:rPr>
              <a:t>We need to reduce the amount of gas emissions</a:t>
            </a:r>
          </a:p>
          <a:p>
            <a:pPr marL="285750" indent="-285750">
              <a:buFont typeface="Arial" panose="020B0604020202020204" pitchFamily="34" charset="0"/>
              <a:buChar char="•"/>
            </a:pPr>
            <a:r>
              <a:rPr lang="en-US" sz="1500" dirty="0" smtClean="0">
                <a:solidFill>
                  <a:srgbClr val="FFFFFF"/>
                </a:solidFill>
                <a:latin typeface="BankGothic Lt BT" panose="020B0607020203060204" pitchFamily="34" charset="0"/>
                <a:cs typeface="Arial"/>
              </a:rPr>
              <a:t>Using cleaner energy like we are starting to do is one way to do this</a:t>
            </a:r>
          </a:p>
          <a:p>
            <a:pPr marL="285750" indent="-285750">
              <a:buFont typeface="Arial" panose="020B0604020202020204" pitchFamily="34" charset="0"/>
              <a:buChar char="•"/>
            </a:pPr>
            <a:r>
              <a:rPr lang="en-US" sz="1500" dirty="0" smtClean="0">
                <a:solidFill>
                  <a:srgbClr val="FFFFFF"/>
                </a:solidFill>
                <a:latin typeface="BankGothic Lt BT" panose="020B0607020203060204" pitchFamily="34" charset="0"/>
                <a:cs typeface="Arial"/>
              </a:rPr>
              <a:t>The ozone will heal itself the more we reduce the emissions</a:t>
            </a:r>
            <a:endParaRPr lang="en-US" sz="1500" dirty="0">
              <a:solidFill>
                <a:srgbClr val="FFFFFF"/>
              </a:solidFill>
              <a:latin typeface="BankGothic Lt BT" panose="020B0607020203060204" pitchFamily="34" charset="0"/>
              <a:cs typeface="Arial"/>
            </a:endParaRPr>
          </a:p>
        </p:txBody>
      </p:sp>
      <p:sp>
        <p:nvSpPr>
          <p:cNvPr id="5" name="Rectangle 4">
            <a:hlinkClick r:id="rId5"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8889" y="290088"/>
            <a:ext cx="3618368" cy="2399135"/>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1969" y="3023680"/>
            <a:ext cx="4132207" cy="24571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912973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ackgroundRemoval t="9091" b="93636" l="3051" r="96610"/>
                    </a14:imgEffect>
                  </a14:imgLayer>
                </a14:imgProps>
              </a:ext>
              <a:ext uri="{28A0092B-C50C-407E-A947-70E740481C1C}">
                <a14:useLocalDpi xmlns:a14="http://schemas.microsoft.com/office/drawing/2010/main" val="0"/>
              </a:ext>
            </a:extLst>
          </a:blip>
          <a:stretch>
            <a:fillRect/>
          </a:stretch>
        </p:blipFill>
        <p:spPr>
          <a:xfrm>
            <a:off x="0" y="974271"/>
            <a:ext cx="7493000" cy="4191000"/>
          </a:xfrm>
          <a:prstGeom prst="rect">
            <a:avLst/>
          </a:prstGeom>
          <a:ln>
            <a:noFill/>
          </a:ln>
          <a:effectLst>
            <a:outerShdw blurRad="190500" algn="tl" rotWithShape="0">
              <a:srgbClr val="000000">
                <a:alpha val="70000"/>
              </a:srgbClr>
            </a:outerShdw>
          </a:effectLst>
        </p:spPr>
      </p:pic>
      <p:sp>
        <p:nvSpPr>
          <p:cNvPr id="5" name="Diagonal Stripe 4"/>
          <p:cNvSpPr/>
          <p:nvPr/>
        </p:nvSpPr>
        <p:spPr>
          <a:xfrm rot="16200000">
            <a:off x="5502733" y="3151413"/>
            <a:ext cx="440872" cy="832759"/>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solidFill>
                  <a:srgbClr val="FFFFFF"/>
                </a:solidFill>
                <a:latin typeface="BankGothic Md BT" panose="020B0807020203060204" pitchFamily="34" charset="0"/>
              </a:rPr>
              <a:t>Help Preserve Food</a:t>
            </a:r>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9.6 million people will be on the earth by 2050</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With this increasing population we will not have enough food to feed all the people on Earth</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Farmers need to increase productivity on their farms at a faster rate</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At the current rate we will not have enough food to feed the </a:t>
            </a:r>
            <a:r>
              <a:rPr lang="en-US" dirty="0" smtClean="0">
                <a:solidFill>
                  <a:srgbClr val="FFFFFF"/>
                </a:solidFill>
                <a:latin typeface="BankGothic Lt BT" panose="020B0607020203060204" pitchFamily="34" charset="0"/>
              </a:rPr>
              <a:t>world</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We need to increase the amount of farming </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We also need to help increase soil fertility to help more crops grow</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Eating less </a:t>
            </a:r>
            <a:endParaRPr lang="en-US" dirty="0">
              <a:solidFill>
                <a:srgbClr val="FFFFFF"/>
              </a:solidFill>
              <a:latin typeface="BankGothic Lt BT" panose="020B0607020203060204" pitchFamily="34" charset="0"/>
            </a:endParaRPr>
          </a:p>
        </p:txBody>
      </p:sp>
      <p:sp>
        <p:nvSpPr>
          <p:cNvPr id="7" name="Rectangle 6">
            <a:hlinkClick r:id="rId5"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2873" y="1946659"/>
            <a:ext cx="4171950" cy="233629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2153788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417" r="100000"/>
                    </a14:imgEffect>
                  </a14:imgLayer>
                </a14:imgProps>
              </a:ext>
              <a:ext uri="{28A0092B-C50C-407E-A947-70E740481C1C}">
                <a14:useLocalDpi xmlns:a14="http://schemas.microsoft.com/office/drawing/2010/main" val="0"/>
              </a:ext>
            </a:extLst>
          </a:blip>
          <a:stretch>
            <a:fillRect/>
          </a:stretch>
        </p:blipFill>
        <p:spPr>
          <a:xfrm>
            <a:off x="1485900" y="2184400"/>
            <a:ext cx="2286000" cy="22860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Decrease the Increasing Rate of the Population</a:t>
            </a:r>
          </a:p>
        </p:txBody>
      </p:sp>
      <p:sp>
        <p:nvSpPr>
          <p:cNvPr id="4" name="Rectangle 3"/>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Not saying we need to kill people but we need to decrease the rate of births per year</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We need to help increase the use of contraceptives around the world</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Perhaps we need to implement a system to limit how many kids you can have</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We also need to help increase the adoption rates</a:t>
            </a:r>
          </a:p>
        </p:txBody>
      </p:sp>
      <p:sp>
        <p:nvSpPr>
          <p:cNvPr id="5" name="Rectangle 4">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509" y="2093976"/>
            <a:ext cx="4612969" cy="25956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9875621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ackgroundRemoval t="8081" b="91395" l="7500" r="92035"/>
                    </a14:imgEffect>
                  </a14:imgLayer>
                </a14:imgProps>
              </a:ext>
              <a:ext uri="{28A0092B-C50C-407E-A947-70E740481C1C}">
                <a14:useLocalDpi xmlns:a14="http://schemas.microsoft.com/office/drawing/2010/main" val="0"/>
              </a:ext>
            </a:extLst>
          </a:blip>
          <a:stretch>
            <a:fillRect/>
          </a:stretch>
        </p:blipFill>
        <p:spPr>
          <a:xfrm>
            <a:off x="972820" y="1511300"/>
            <a:ext cx="3853180" cy="385318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Research</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Research on how to improve space travel is much needed</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As of right now it would take 6 months to even reach Mars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We would need to develop space travel to the point where we can reach the speed of light</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We would also need to find planets which we currently are doing to find habitable planets and then we need to find out if they truly are habitable by visiting them</a:t>
            </a:r>
          </a:p>
        </p:txBody>
      </p:sp>
      <p:sp>
        <p:nvSpPr>
          <p:cNvPr id="6" name="Rectangle 5">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2820" y="2410034"/>
            <a:ext cx="3888307" cy="21774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7063790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22273" y="1526497"/>
            <a:ext cx="3749727" cy="3744181"/>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Funding</a:t>
            </a:r>
            <a:r>
              <a:rPr lang="en-US" dirty="0"/>
              <a:t> </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latin typeface="BankGothic Lt BT" panose="020B0607020203060204" pitchFamily="34" charset="0"/>
              </a:rPr>
              <a:t>We need to increase the funds for research and space travel</a:t>
            </a:r>
          </a:p>
          <a:p>
            <a:pPr marL="285750" indent="-285750">
              <a:buFont typeface="Arial" panose="020B0604020202020204" pitchFamily="34" charset="0"/>
              <a:buChar char="•"/>
            </a:pPr>
            <a:r>
              <a:rPr lang="en-US" dirty="0">
                <a:latin typeface="BankGothic Lt BT" panose="020B0607020203060204" pitchFamily="34" charset="0"/>
              </a:rPr>
              <a:t>We also need to make the production of rockets and other space stuff much cheaper </a:t>
            </a:r>
          </a:p>
          <a:p>
            <a:pPr marL="285750" indent="-285750">
              <a:buFont typeface="Arial" panose="020B0604020202020204" pitchFamily="34" charset="0"/>
              <a:buChar char="•"/>
            </a:pPr>
            <a:r>
              <a:rPr lang="en-US" dirty="0">
                <a:latin typeface="BankGothic Lt BT" panose="020B0607020203060204" pitchFamily="34" charset="0"/>
              </a:rPr>
              <a:t>The government of the US and other countries need to get involved and make this happen</a:t>
            </a:r>
          </a:p>
        </p:txBody>
      </p:sp>
      <p:sp>
        <p:nvSpPr>
          <p:cNvPr id="6" name="Rectangle 5">
            <a:hlinkClick r:id="rId3"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027" y="2115655"/>
            <a:ext cx="3823451" cy="276620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6723659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4296" b="89926" l="250" r="62000"/>
                    </a14:imgEffect>
                  </a14:imgLayer>
                </a14:imgProps>
              </a:ext>
              <a:ext uri="{28A0092B-C50C-407E-A947-70E740481C1C}">
                <a14:useLocalDpi xmlns:a14="http://schemas.microsoft.com/office/drawing/2010/main" val="0"/>
              </a:ext>
            </a:extLst>
          </a:blip>
          <a:stretch>
            <a:fillRect/>
          </a:stretch>
        </p:blipFill>
        <p:spPr>
          <a:xfrm>
            <a:off x="1168400" y="2036762"/>
            <a:ext cx="5283200" cy="29718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Plan</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 government needs to increase the importance of space travel and relocating</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They need to realize they need to increase the funds so this can happen</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If we do not plan to relocate the Earth will become so overpopulated to the point where wars would happen, lack of food and resources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 humans will die out along with this planet if we do not start planning for </a:t>
            </a:r>
            <a:r>
              <a:rPr lang="en-US" dirty="0" err="1">
                <a:solidFill>
                  <a:srgbClr val="FFFFFF"/>
                </a:solidFill>
                <a:latin typeface="BankGothic Lt BT" panose="020B0607020203060204" pitchFamily="34" charset="0"/>
              </a:rPr>
              <a:t>te</a:t>
            </a:r>
            <a:r>
              <a:rPr lang="en-US" dirty="0">
                <a:solidFill>
                  <a:srgbClr val="FFFFFF"/>
                </a:solidFill>
                <a:latin typeface="BankGothic Lt BT" panose="020B0607020203060204" pitchFamily="34" charset="0"/>
              </a:rPr>
              <a:t> future</a:t>
            </a:r>
          </a:p>
          <a:p>
            <a:pPr marL="285750" indent="-285750">
              <a:buFont typeface="Arial" panose="020B0604020202020204" pitchFamily="34" charset="0"/>
              <a:buChar char="•"/>
            </a:pPr>
            <a:endParaRPr lang="en-US" dirty="0">
              <a:solidFill>
                <a:srgbClr val="FFFFFF"/>
              </a:solidFill>
              <a:latin typeface="Calibri"/>
            </a:endParaRPr>
          </a:p>
        </p:txBody>
      </p:sp>
      <p:sp>
        <p:nvSpPr>
          <p:cNvPr id="6" name="Rectangle 5">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8400" y="1247078"/>
            <a:ext cx="3078107" cy="410943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571937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7985776" cy="369332"/>
          </a:xfrm>
          <a:prstGeom prst="rect">
            <a:avLst/>
          </a:prstGeom>
        </p:spPr>
        <p:txBody>
          <a:bodyPr wrap="none">
            <a:spAutoFit/>
          </a:bodyPr>
          <a:lstStyle/>
          <a:p>
            <a:r>
              <a:rPr lang="en-US" dirty="0">
                <a:solidFill>
                  <a:schemeClr val="bg1"/>
                </a:solidFill>
                <a:hlinkClick r:id="rId2"/>
              </a:rPr>
              <a:t>https://www.wallpapersafari.com/space-stars-wallpaper/</a:t>
            </a:r>
            <a:r>
              <a:rPr lang="en-US" dirty="0">
                <a:solidFill>
                  <a:schemeClr val="bg1"/>
                </a:solidFill>
              </a:rPr>
              <a:t>  - outer space background</a:t>
            </a:r>
          </a:p>
        </p:txBody>
      </p:sp>
      <p:sp>
        <p:nvSpPr>
          <p:cNvPr id="3" name="Rectangle 2"/>
          <p:cNvSpPr/>
          <p:nvPr/>
        </p:nvSpPr>
        <p:spPr>
          <a:xfrm>
            <a:off x="0" y="369332"/>
            <a:ext cx="10210800" cy="369332"/>
          </a:xfrm>
          <a:prstGeom prst="rect">
            <a:avLst/>
          </a:prstGeom>
        </p:spPr>
        <p:txBody>
          <a:bodyPr wrap="square">
            <a:spAutoFit/>
          </a:bodyPr>
          <a:lstStyle/>
          <a:p>
            <a:r>
              <a:rPr lang="en-US" dirty="0">
                <a:hlinkClick r:id="rId3"/>
              </a:rPr>
              <a:t>http://www.dailygood.org/story/256/20-amazing-pictures-from-outer-space-james-adams</a:t>
            </a:r>
            <a:r>
              <a:rPr lang="en-US" dirty="0">
                <a:solidFill>
                  <a:schemeClr val="bg1"/>
                </a:solidFill>
                <a:hlinkClick r:id="rId3"/>
              </a:rPr>
              <a:t>/</a:t>
            </a:r>
            <a:r>
              <a:rPr lang="en-US" dirty="0">
                <a:solidFill>
                  <a:schemeClr val="bg1"/>
                </a:solidFill>
              </a:rPr>
              <a:t> - earth</a:t>
            </a:r>
          </a:p>
        </p:txBody>
      </p:sp>
      <p:sp>
        <p:nvSpPr>
          <p:cNvPr id="4" name="Rectangle 3"/>
          <p:cNvSpPr/>
          <p:nvPr/>
        </p:nvSpPr>
        <p:spPr>
          <a:xfrm>
            <a:off x="0" y="688505"/>
            <a:ext cx="4127605" cy="369332"/>
          </a:xfrm>
          <a:prstGeom prst="rect">
            <a:avLst/>
          </a:prstGeom>
        </p:spPr>
        <p:txBody>
          <a:bodyPr wrap="none">
            <a:spAutoFit/>
          </a:bodyPr>
          <a:lstStyle/>
          <a:p>
            <a:r>
              <a:rPr lang="en-US" dirty="0">
                <a:hlinkClick r:id="rId4"/>
              </a:rPr>
              <a:t>https://en.wikipedia.org/wiki/Mars</a:t>
            </a:r>
            <a:r>
              <a:rPr lang="en-US" dirty="0"/>
              <a:t> </a:t>
            </a:r>
            <a:r>
              <a:rPr lang="en-US" dirty="0">
                <a:solidFill>
                  <a:schemeClr val="bg1"/>
                </a:solidFill>
              </a:rPr>
              <a:t>- mars</a:t>
            </a:r>
          </a:p>
        </p:txBody>
      </p:sp>
      <p:sp>
        <p:nvSpPr>
          <p:cNvPr id="5" name="Rectangle 4"/>
          <p:cNvSpPr/>
          <p:nvPr/>
        </p:nvSpPr>
        <p:spPr>
          <a:xfrm>
            <a:off x="0" y="1057837"/>
            <a:ext cx="10613570" cy="369332"/>
          </a:xfrm>
          <a:prstGeom prst="rect">
            <a:avLst/>
          </a:prstGeom>
        </p:spPr>
        <p:txBody>
          <a:bodyPr wrap="square">
            <a:spAutoFit/>
          </a:bodyPr>
          <a:lstStyle/>
          <a:p>
            <a:r>
              <a:rPr lang="en-US" dirty="0">
                <a:hlinkClick r:id="rId5"/>
              </a:rPr>
              <a:t>http://</a:t>
            </a:r>
            <a:r>
              <a:rPr lang="en-US" dirty="0">
                <a:solidFill>
                  <a:schemeClr val="bg1"/>
                </a:solidFill>
                <a:hlinkClick r:id="rId5"/>
              </a:rPr>
              <a:t>www.softpicks.net/software/Desktop/Screen-Savers/Planet-Venus-3D-Screensaver-15693.htm</a:t>
            </a:r>
            <a:r>
              <a:rPr lang="en-US" dirty="0">
                <a:solidFill>
                  <a:schemeClr val="bg1"/>
                </a:solidFill>
              </a:rPr>
              <a:t> - Venus</a:t>
            </a:r>
          </a:p>
        </p:txBody>
      </p:sp>
      <p:sp>
        <p:nvSpPr>
          <p:cNvPr id="6" name="Rectangle 5"/>
          <p:cNvSpPr/>
          <p:nvPr/>
        </p:nvSpPr>
        <p:spPr>
          <a:xfrm>
            <a:off x="0" y="1427169"/>
            <a:ext cx="4963218" cy="369332"/>
          </a:xfrm>
          <a:prstGeom prst="rect">
            <a:avLst/>
          </a:prstGeom>
        </p:spPr>
        <p:txBody>
          <a:bodyPr wrap="none">
            <a:spAutoFit/>
          </a:bodyPr>
          <a:lstStyle/>
          <a:p>
            <a:r>
              <a:rPr lang="en-US" dirty="0">
                <a:hlinkClick r:id="rId6"/>
              </a:rPr>
              <a:t>http://</a:t>
            </a:r>
            <a:r>
              <a:rPr lang="en-US" dirty="0">
                <a:solidFill>
                  <a:schemeClr val="bg1"/>
                </a:solidFill>
                <a:hlinkClick r:id="rId6"/>
              </a:rPr>
              <a:t>www.cosmicelk.net/Mercury.htm</a:t>
            </a:r>
            <a:r>
              <a:rPr lang="en-US" dirty="0">
                <a:solidFill>
                  <a:schemeClr val="bg1"/>
                </a:solidFill>
              </a:rPr>
              <a:t> - mercury </a:t>
            </a:r>
          </a:p>
        </p:txBody>
      </p:sp>
      <p:sp>
        <p:nvSpPr>
          <p:cNvPr id="7" name="Rectangle 6"/>
          <p:cNvSpPr/>
          <p:nvPr/>
        </p:nvSpPr>
        <p:spPr>
          <a:xfrm>
            <a:off x="0" y="1796501"/>
            <a:ext cx="4522328" cy="369332"/>
          </a:xfrm>
          <a:prstGeom prst="rect">
            <a:avLst/>
          </a:prstGeom>
        </p:spPr>
        <p:txBody>
          <a:bodyPr wrap="none">
            <a:spAutoFit/>
          </a:bodyPr>
          <a:lstStyle/>
          <a:p>
            <a:r>
              <a:rPr lang="en-US" dirty="0">
                <a:hlinkClick r:id="rId7"/>
              </a:rPr>
              <a:t>https://en.wikipedia.org/wiki/Jupiter</a:t>
            </a:r>
            <a:r>
              <a:rPr lang="en-US" dirty="0"/>
              <a:t> - </a:t>
            </a:r>
            <a:r>
              <a:rPr lang="en-US" dirty="0">
                <a:solidFill>
                  <a:schemeClr val="bg1"/>
                </a:solidFill>
              </a:rPr>
              <a:t>Jupiter </a:t>
            </a:r>
          </a:p>
        </p:txBody>
      </p:sp>
      <p:sp>
        <p:nvSpPr>
          <p:cNvPr id="8" name="Rectangle 7"/>
          <p:cNvSpPr/>
          <p:nvPr/>
        </p:nvSpPr>
        <p:spPr>
          <a:xfrm>
            <a:off x="0" y="2165833"/>
            <a:ext cx="12192000" cy="646331"/>
          </a:xfrm>
          <a:prstGeom prst="rect">
            <a:avLst/>
          </a:prstGeom>
        </p:spPr>
        <p:txBody>
          <a:bodyPr wrap="square">
            <a:spAutoFit/>
          </a:bodyPr>
          <a:lstStyle/>
          <a:p>
            <a:r>
              <a:rPr lang="en-US" dirty="0">
                <a:hlinkClick r:id="rId8"/>
              </a:rPr>
              <a:t>https://www.google.com/search?q=saturn+wiki&amp;espv=2&amp;source=lnms&amp;tbm=isch&amp;sa=X&amp;ved=0ahUKEwim8NvRz5zTAhVo74MKHeYuC5gQ_AUIBygC&amp;biw=1280&amp;bih=879#tbm=isch&amp;q=saturn+&amp;imgrc=-FAxUkbDfYnzSM</a:t>
            </a:r>
            <a:r>
              <a:rPr lang="en-US" dirty="0">
                <a:solidFill>
                  <a:schemeClr val="bg1"/>
                </a:solidFill>
              </a:rPr>
              <a:t>: -</a:t>
            </a:r>
            <a:r>
              <a:rPr lang="en-US" dirty="0" err="1">
                <a:solidFill>
                  <a:schemeClr val="bg1"/>
                </a:solidFill>
              </a:rPr>
              <a:t>saturn</a:t>
            </a:r>
            <a:endParaRPr lang="en-US" dirty="0">
              <a:solidFill>
                <a:schemeClr val="bg1"/>
              </a:solidFill>
            </a:endParaRPr>
          </a:p>
        </p:txBody>
      </p:sp>
      <p:sp>
        <p:nvSpPr>
          <p:cNvPr id="9" name="Rectangle 8"/>
          <p:cNvSpPr/>
          <p:nvPr/>
        </p:nvSpPr>
        <p:spPr>
          <a:xfrm>
            <a:off x="0" y="3067938"/>
            <a:ext cx="5957208" cy="369332"/>
          </a:xfrm>
          <a:prstGeom prst="rect">
            <a:avLst/>
          </a:prstGeom>
        </p:spPr>
        <p:txBody>
          <a:bodyPr wrap="none">
            <a:spAutoFit/>
          </a:bodyPr>
          <a:lstStyle/>
          <a:p>
            <a:r>
              <a:rPr lang="en-US" dirty="0">
                <a:hlinkClick r:id="rId9"/>
              </a:rPr>
              <a:t>https://</a:t>
            </a:r>
            <a:r>
              <a:rPr lang="en-US" dirty="0">
                <a:solidFill>
                  <a:schemeClr val="bg1"/>
                </a:solidFill>
                <a:hlinkClick r:id="rId9"/>
              </a:rPr>
              <a:t>www.wwu.edu/skywise/a101_planets.html</a:t>
            </a:r>
            <a:r>
              <a:rPr lang="en-US" dirty="0">
                <a:solidFill>
                  <a:schemeClr val="bg1"/>
                </a:solidFill>
              </a:rPr>
              <a:t> - Neptune</a:t>
            </a:r>
          </a:p>
        </p:txBody>
      </p:sp>
      <p:sp>
        <p:nvSpPr>
          <p:cNvPr id="10" name="Rectangle 9"/>
          <p:cNvSpPr/>
          <p:nvPr/>
        </p:nvSpPr>
        <p:spPr>
          <a:xfrm>
            <a:off x="0" y="2739880"/>
            <a:ext cx="4501169" cy="369332"/>
          </a:xfrm>
          <a:prstGeom prst="rect">
            <a:avLst/>
          </a:prstGeom>
        </p:spPr>
        <p:txBody>
          <a:bodyPr wrap="none">
            <a:spAutoFit/>
          </a:bodyPr>
          <a:lstStyle/>
          <a:p>
            <a:r>
              <a:rPr lang="en-US" dirty="0">
                <a:hlinkClick r:id="rId10"/>
              </a:rPr>
              <a:t>https://</a:t>
            </a:r>
            <a:r>
              <a:rPr lang="en-US" dirty="0">
                <a:solidFill>
                  <a:schemeClr val="bg1"/>
                </a:solidFill>
                <a:hlinkClick r:id="rId10"/>
              </a:rPr>
              <a:t>en.wikipedia.org/wiki/Uranus</a:t>
            </a:r>
            <a:r>
              <a:rPr lang="en-US" dirty="0">
                <a:solidFill>
                  <a:schemeClr val="bg1"/>
                </a:solidFill>
              </a:rPr>
              <a:t> - </a:t>
            </a:r>
            <a:r>
              <a:rPr lang="en-US" dirty="0" err="1">
                <a:solidFill>
                  <a:schemeClr val="bg1"/>
                </a:solidFill>
              </a:rPr>
              <a:t>uranus</a:t>
            </a:r>
            <a:endParaRPr lang="en-US" dirty="0">
              <a:solidFill>
                <a:schemeClr val="bg1"/>
              </a:solidFill>
            </a:endParaRPr>
          </a:p>
        </p:txBody>
      </p:sp>
      <p:sp>
        <p:nvSpPr>
          <p:cNvPr id="11" name="Rectangle 10"/>
          <p:cNvSpPr/>
          <p:nvPr/>
        </p:nvSpPr>
        <p:spPr>
          <a:xfrm>
            <a:off x="0" y="3433670"/>
            <a:ext cx="9613900" cy="369332"/>
          </a:xfrm>
          <a:prstGeom prst="rect">
            <a:avLst/>
          </a:prstGeom>
        </p:spPr>
        <p:txBody>
          <a:bodyPr wrap="square">
            <a:spAutoFit/>
          </a:bodyPr>
          <a:lstStyle/>
          <a:p>
            <a:r>
              <a:rPr lang="en-US" dirty="0">
                <a:hlinkClick r:id="rId11"/>
              </a:rPr>
              <a:t>https://</a:t>
            </a:r>
            <a:r>
              <a:rPr lang="en-US" dirty="0">
                <a:solidFill>
                  <a:schemeClr val="bg1"/>
                </a:solidFill>
                <a:hlinkClick r:id="rId11"/>
              </a:rPr>
              <a:t>www.reddit.com/r/Overwatch/comments/59z08e/what_happened_to_the_moon/</a:t>
            </a:r>
            <a:r>
              <a:rPr lang="en-US" dirty="0">
                <a:solidFill>
                  <a:schemeClr val="bg1"/>
                </a:solidFill>
              </a:rPr>
              <a:t> - moon</a:t>
            </a:r>
          </a:p>
        </p:txBody>
      </p:sp>
      <p:sp>
        <p:nvSpPr>
          <p:cNvPr id="12" name="Rectangle 11"/>
          <p:cNvSpPr/>
          <p:nvPr/>
        </p:nvSpPr>
        <p:spPr>
          <a:xfrm>
            <a:off x="-19172" y="3804044"/>
            <a:ext cx="11819832" cy="369332"/>
          </a:xfrm>
          <a:prstGeom prst="rect">
            <a:avLst/>
          </a:prstGeom>
        </p:spPr>
        <p:txBody>
          <a:bodyPr wrap="square">
            <a:spAutoFit/>
          </a:bodyPr>
          <a:lstStyle/>
          <a:p>
            <a:r>
              <a:rPr lang="en-US" dirty="0">
                <a:hlinkClick r:id="rId12"/>
              </a:rPr>
              <a:t>http://</a:t>
            </a:r>
            <a:r>
              <a:rPr lang="en-US" dirty="0">
                <a:solidFill>
                  <a:schemeClr val="bg1"/>
                </a:solidFill>
                <a:hlinkClick r:id="rId12"/>
              </a:rPr>
              <a:t>www.windows2universe.org/saturn/moons/titan_surface_overview.html&amp;edu=high</a:t>
            </a:r>
            <a:r>
              <a:rPr lang="en-US" dirty="0">
                <a:solidFill>
                  <a:schemeClr val="bg1"/>
                </a:solidFill>
              </a:rPr>
              <a:t> – titan moon</a:t>
            </a:r>
          </a:p>
        </p:txBody>
      </p:sp>
      <p:sp>
        <p:nvSpPr>
          <p:cNvPr id="13" name="Rectangle 12"/>
          <p:cNvSpPr/>
          <p:nvPr/>
        </p:nvSpPr>
        <p:spPr>
          <a:xfrm>
            <a:off x="-19172" y="4168734"/>
            <a:ext cx="5976380" cy="369332"/>
          </a:xfrm>
          <a:prstGeom prst="rect">
            <a:avLst/>
          </a:prstGeom>
        </p:spPr>
        <p:txBody>
          <a:bodyPr wrap="none">
            <a:spAutoFit/>
          </a:bodyPr>
          <a:lstStyle/>
          <a:p>
            <a:r>
              <a:rPr lang="en-US" dirty="0">
                <a:hlinkClick r:id="rId13"/>
              </a:rPr>
              <a:t>https://en.wikipedia.org/wiki/Europa_(moon)</a:t>
            </a:r>
            <a:r>
              <a:rPr lang="en-US" dirty="0"/>
              <a:t> – </a:t>
            </a:r>
            <a:r>
              <a:rPr lang="en-US" dirty="0">
                <a:solidFill>
                  <a:schemeClr val="bg1"/>
                </a:solidFill>
              </a:rPr>
              <a:t>Europa moon</a:t>
            </a:r>
          </a:p>
        </p:txBody>
      </p:sp>
      <p:sp>
        <p:nvSpPr>
          <p:cNvPr id="14" name="Rectangle 13"/>
          <p:cNvSpPr/>
          <p:nvPr/>
        </p:nvSpPr>
        <p:spPr>
          <a:xfrm>
            <a:off x="-42455" y="4450375"/>
            <a:ext cx="10698480" cy="369332"/>
          </a:xfrm>
          <a:prstGeom prst="rect">
            <a:avLst/>
          </a:prstGeom>
        </p:spPr>
        <p:txBody>
          <a:bodyPr wrap="square">
            <a:spAutoFit/>
          </a:bodyPr>
          <a:lstStyle/>
          <a:p>
            <a:r>
              <a:rPr lang="en-US" dirty="0">
                <a:hlinkClick r:id="rId14"/>
              </a:rPr>
              <a:t>http://</a:t>
            </a:r>
            <a:r>
              <a:rPr lang="en-US" dirty="0">
                <a:solidFill>
                  <a:schemeClr val="bg1"/>
                </a:solidFill>
                <a:hlinkClick r:id="rId14"/>
              </a:rPr>
              <a:t>www.astronomy.com/news/2016/06/were-getting-serious-about-mining-asteroids</a:t>
            </a:r>
            <a:r>
              <a:rPr lang="en-US" dirty="0">
                <a:solidFill>
                  <a:schemeClr val="bg1"/>
                </a:solidFill>
              </a:rPr>
              <a:t> - asteroids</a:t>
            </a:r>
          </a:p>
        </p:txBody>
      </p:sp>
      <p:sp>
        <p:nvSpPr>
          <p:cNvPr id="15" name="Rectangle 14"/>
          <p:cNvSpPr/>
          <p:nvPr/>
        </p:nvSpPr>
        <p:spPr>
          <a:xfrm>
            <a:off x="0" y="4747423"/>
            <a:ext cx="7985776" cy="369332"/>
          </a:xfrm>
          <a:prstGeom prst="rect">
            <a:avLst/>
          </a:prstGeom>
        </p:spPr>
        <p:txBody>
          <a:bodyPr wrap="square">
            <a:spAutoFit/>
          </a:bodyPr>
          <a:lstStyle/>
          <a:p>
            <a:r>
              <a:rPr lang="en-US" dirty="0">
                <a:hlinkClick r:id="rId15"/>
              </a:rPr>
              <a:t>http://</a:t>
            </a:r>
            <a:r>
              <a:rPr lang="en-US" dirty="0">
                <a:solidFill>
                  <a:schemeClr val="bg1"/>
                </a:solidFill>
                <a:hlinkClick r:id="rId15"/>
              </a:rPr>
              <a:t>hyperphysics.phy-astr.gsu.edu/hbase/Solar/sunspot.html</a:t>
            </a:r>
            <a:r>
              <a:rPr lang="en-US" dirty="0">
                <a:solidFill>
                  <a:schemeClr val="bg1"/>
                </a:solidFill>
              </a:rPr>
              <a:t> - sun</a:t>
            </a:r>
          </a:p>
        </p:txBody>
      </p:sp>
      <p:sp>
        <p:nvSpPr>
          <p:cNvPr id="16" name="Rectangle 15">
            <a:hlinkClick r:id="" action="ppaction://hlinkshowjump?jump=firstslide"/>
          </p:cNvPr>
          <p:cNvSpPr/>
          <p:nvPr/>
        </p:nvSpPr>
        <p:spPr>
          <a:xfrm>
            <a:off x="132287" y="6323956"/>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Home</a:t>
            </a:r>
            <a:endParaRPr lang="en-US" dirty="0">
              <a:latin typeface="BankGothic Md BT" panose="020B0807020203060204" pitchFamily="34" charset="0"/>
            </a:endParaRPr>
          </a:p>
        </p:txBody>
      </p:sp>
      <p:sp>
        <p:nvSpPr>
          <p:cNvPr id="17" name="Rectangle 16"/>
          <p:cNvSpPr/>
          <p:nvPr/>
        </p:nvSpPr>
        <p:spPr>
          <a:xfrm>
            <a:off x="-49672" y="5011245"/>
            <a:ext cx="9144000" cy="369332"/>
          </a:xfrm>
          <a:prstGeom prst="rect">
            <a:avLst/>
          </a:prstGeom>
        </p:spPr>
        <p:txBody>
          <a:bodyPr wrap="square">
            <a:spAutoFit/>
          </a:bodyPr>
          <a:lstStyle/>
          <a:p>
            <a:r>
              <a:rPr lang="en-US" dirty="0">
                <a:hlinkClick r:id="rId16"/>
              </a:rPr>
              <a:t>https://</a:t>
            </a:r>
            <a:r>
              <a:rPr lang="en-US" dirty="0" smtClean="0">
                <a:hlinkClick r:id="rId16"/>
              </a:rPr>
              <a:t>www.dosomething.org/us/facts/11-facts-about-pollution</a:t>
            </a:r>
            <a:r>
              <a:rPr lang="en-US" dirty="0" smtClean="0"/>
              <a:t> </a:t>
            </a:r>
            <a:r>
              <a:rPr lang="en-US" dirty="0" smtClean="0">
                <a:solidFill>
                  <a:schemeClr val="bg1"/>
                </a:solidFill>
              </a:rPr>
              <a:t> - pollution 1</a:t>
            </a:r>
            <a:endParaRPr lang="en-US" dirty="0"/>
          </a:p>
        </p:txBody>
      </p:sp>
      <p:sp>
        <p:nvSpPr>
          <p:cNvPr id="18" name="Rectangle 17"/>
          <p:cNvSpPr/>
          <p:nvPr/>
        </p:nvSpPr>
        <p:spPr>
          <a:xfrm>
            <a:off x="12054" y="5380577"/>
            <a:ext cx="5913927" cy="369332"/>
          </a:xfrm>
          <a:prstGeom prst="rect">
            <a:avLst/>
          </a:prstGeom>
        </p:spPr>
        <p:txBody>
          <a:bodyPr wrap="none">
            <a:spAutoFit/>
          </a:bodyPr>
          <a:lstStyle/>
          <a:p>
            <a:r>
              <a:rPr lang="en-US" dirty="0">
                <a:hlinkClick r:id="rId17"/>
              </a:rPr>
              <a:t>https://</a:t>
            </a:r>
            <a:r>
              <a:rPr lang="en-US" dirty="0" smtClean="0">
                <a:hlinkClick r:id="rId17"/>
              </a:rPr>
              <a:t>www.worldwildlife.org/threats/pollution</a:t>
            </a:r>
            <a:r>
              <a:rPr lang="en-US" dirty="0" smtClean="0"/>
              <a:t> </a:t>
            </a:r>
            <a:r>
              <a:rPr lang="en-US" dirty="0" smtClean="0">
                <a:solidFill>
                  <a:schemeClr val="bg1"/>
                </a:solidFill>
              </a:rPr>
              <a:t>- pollution 2</a:t>
            </a:r>
            <a:endParaRPr lang="en-US" dirty="0"/>
          </a:p>
        </p:txBody>
      </p:sp>
      <p:sp>
        <p:nvSpPr>
          <p:cNvPr id="19" name="Rectangle 18"/>
          <p:cNvSpPr/>
          <p:nvPr/>
        </p:nvSpPr>
        <p:spPr>
          <a:xfrm>
            <a:off x="-19172" y="5644399"/>
            <a:ext cx="9876094" cy="369332"/>
          </a:xfrm>
          <a:prstGeom prst="rect">
            <a:avLst/>
          </a:prstGeom>
        </p:spPr>
        <p:txBody>
          <a:bodyPr wrap="square">
            <a:spAutoFit/>
          </a:bodyPr>
          <a:lstStyle/>
          <a:p>
            <a:r>
              <a:rPr lang="en-US" dirty="0">
                <a:hlinkClick r:id="rId18"/>
              </a:rPr>
              <a:t>http://www.ukipdaily.com/world-becoming-overpopulated-something-must-done</a:t>
            </a:r>
            <a:r>
              <a:rPr lang="en-US" dirty="0" smtClean="0">
                <a:hlinkClick r:id="rId18"/>
              </a:rPr>
              <a:t>/</a:t>
            </a:r>
            <a:r>
              <a:rPr lang="en-US" dirty="0" smtClean="0"/>
              <a:t> </a:t>
            </a:r>
            <a:r>
              <a:rPr lang="en-US" dirty="0" smtClean="0">
                <a:solidFill>
                  <a:schemeClr val="bg1"/>
                </a:solidFill>
              </a:rPr>
              <a:t>- overpopulation 1</a:t>
            </a:r>
            <a:endParaRPr lang="en-US" dirty="0"/>
          </a:p>
        </p:txBody>
      </p:sp>
      <p:sp>
        <p:nvSpPr>
          <p:cNvPr id="20" name="Rectangle 19">
            <a:hlinkClick r:id="rId19" action="ppaction://hlinksldjump"/>
          </p:cNvPr>
          <p:cNvSpPr/>
          <p:nvPr/>
        </p:nvSpPr>
        <p:spPr>
          <a:xfrm>
            <a:off x="8907737" y="6026024"/>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Next</a:t>
            </a:r>
            <a:endParaRPr lang="en-US" dirty="0">
              <a:latin typeface="BankGothic Md BT" panose="020B0807020203060204" pitchFamily="34" charset="0"/>
            </a:endParaRPr>
          </a:p>
        </p:txBody>
      </p:sp>
      <p:sp>
        <p:nvSpPr>
          <p:cNvPr id="21" name="Rectangle 20"/>
          <p:cNvSpPr/>
          <p:nvPr/>
        </p:nvSpPr>
        <p:spPr>
          <a:xfrm>
            <a:off x="2568327" y="5931225"/>
            <a:ext cx="5074146" cy="369332"/>
          </a:xfrm>
          <a:prstGeom prst="rect">
            <a:avLst/>
          </a:prstGeom>
        </p:spPr>
        <p:txBody>
          <a:bodyPr wrap="none">
            <a:spAutoFit/>
          </a:bodyPr>
          <a:lstStyle/>
          <a:p>
            <a:r>
              <a:rPr lang="en-US" dirty="0">
                <a:latin typeface="Calibri" panose="020F0502020204030204" pitchFamily="34" charset="0"/>
                <a:hlinkClick r:id="rId20"/>
              </a:rPr>
              <a:t>http://greatist.com/health/campaigns-saving-planet</a:t>
            </a:r>
            <a:endParaRPr lang="en-US" dirty="0"/>
          </a:p>
        </p:txBody>
      </p:sp>
      <p:sp>
        <p:nvSpPr>
          <p:cNvPr id="22" name="Rectangle 21"/>
          <p:cNvSpPr/>
          <p:nvPr/>
        </p:nvSpPr>
        <p:spPr>
          <a:xfrm>
            <a:off x="2653698" y="6173549"/>
            <a:ext cx="6096000" cy="646331"/>
          </a:xfrm>
          <a:prstGeom prst="rect">
            <a:avLst/>
          </a:prstGeom>
        </p:spPr>
        <p:txBody>
          <a:bodyPr>
            <a:spAutoFit/>
          </a:bodyPr>
          <a:lstStyle/>
          <a:p>
            <a:r>
              <a:rPr lang="en-US">
                <a:latin typeface="Calibri" panose="020F0502020204030204" pitchFamily="34" charset="0"/>
                <a:hlinkClick r:id="rId21"/>
              </a:rPr>
              <a:t>http://www.buschsystems.com/recycling-bin-news/2014/05/the-past-present-and-future-of-recycling/</a:t>
            </a:r>
            <a:endParaRPr lang="en-US"/>
          </a:p>
        </p:txBody>
      </p:sp>
    </p:spTree>
    <p:extLst>
      <p:ext uri="{BB962C8B-B14F-4D97-AF65-F5344CB8AC3E}">
        <p14:creationId xmlns:p14="http://schemas.microsoft.com/office/powerpoint/2010/main" val="3775524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637722" cy="369332"/>
          </a:xfrm>
          <a:prstGeom prst="rect">
            <a:avLst/>
          </a:prstGeom>
        </p:spPr>
        <p:txBody>
          <a:bodyPr wrap="square">
            <a:spAutoFit/>
          </a:bodyPr>
          <a:lstStyle/>
          <a:p>
            <a:r>
              <a:rPr lang="en-US" dirty="0">
                <a:hlinkClick r:id="rId2"/>
              </a:rPr>
              <a:t>http://www.evidenceunseen.com/articles/prophecy/overpopulation</a:t>
            </a:r>
            <a:r>
              <a:rPr lang="en-US" dirty="0" smtClean="0">
                <a:hlinkClick r:id="rId2"/>
              </a:rPr>
              <a:t>/</a:t>
            </a:r>
            <a:r>
              <a:rPr lang="en-US" dirty="0" smtClean="0"/>
              <a:t> </a:t>
            </a:r>
            <a:r>
              <a:rPr lang="en-US" dirty="0" smtClean="0">
                <a:solidFill>
                  <a:schemeClr val="bg1"/>
                </a:solidFill>
              </a:rPr>
              <a:t>- overpopulation 2</a:t>
            </a:r>
            <a:endParaRPr lang="en-US" dirty="0"/>
          </a:p>
        </p:txBody>
      </p:sp>
      <p:sp>
        <p:nvSpPr>
          <p:cNvPr id="3" name="Rectangle 2"/>
          <p:cNvSpPr/>
          <p:nvPr/>
        </p:nvSpPr>
        <p:spPr>
          <a:xfrm>
            <a:off x="0" y="369332"/>
            <a:ext cx="12192000" cy="646331"/>
          </a:xfrm>
          <a:prstGeom prst="rect">
            <a:avLst/>
          </a:prstGeom>
        </p:spPr>
        <p:txBody>
          <a:bodyPr wrap="square">
            <a:spAutoFit/>
          </a:bodyPr>
          <a:lstStyle/>
          <a:p>
            <a:r>
              <a:rPr lang="en-US" dirty="0">
                <a:hlinkClick r:id="rId3"/>
              </a:rPr>
              <a:t>http://www.inquisitr.com/3343005/supervolcano-eruption-humans-only-get-one-year-to-prepare-for-imminent-destruction</a:t>
            </a:r>
            <a:r>
              <a:rPr lang="en-US" dirty="0" smtClean="0">
                <a:hlinkClick r:id="rId3"/>
              </a:rPr>
              <a:t>/</a:t>
            </a:r>
            <a:r>
              <a:rPr lang="en-US" dirty="0" smtClean="0"/>
              <a:t> </a:t>
            </a:r>
            <a:r>
              <a:rPr lang="en-US" dirty="0" smtClean="0">
                <a:solidFill>
                  <a:schemeClr val="bg1"/>
                </a:solidFill>
              </a:rPr>
              <a:t>- aftermath volcano eruption</a:t>
            </a:r>
            <a:endParaRPr lang="en-US" dirty="0"/>
          </a:p>
        </p:txBody>
      </p:sp>
      <p:sp>
        <p:nvSpPr>
          <p:cNvPr id="4" name="Rectangle 3"/>
          <p:cNvSpPr/>
          <p:nvPr/>
        </p:nvSpPr>
        <p:spPr>
          <a:xfrm>
            <a:off x="0" y="1015663"/>
            <a:ext cx="11918197" cy="369332"/>
          </a:xfrm>
          <a:prstGeom prst="rect">
            <a:avLst/>
          </a:prstGeom>
        </p:spPr>
        <p:txBody>
          <a:bodyPr wrap="square">
            <a:spAutoFit/>
          </a:bodyPr>
          <a:lstStyle/>
          <a:p>
            <a:r>
              <a:rPr lang="en-US" dirty="0">
                <a:hlinkClick r:id="rId4"/>
              </a:rPr>
              <a:t>http://</a:t>
            </a:r>
            <a:r>
              <a:rPr lang="en-US" dirty="0" smtClean="0">
                <a:hlinkClick r:id="rId4"/>
              </a:rPr>
              <a:t>www.huffingtonpost.com/2014/04/10/ancient-asteroid-impact_n_5119788.html</a:t>
            </a:r>
            <a:r>
              <a:rPr lang="en-US" dirty="0" smtClean="0"/>
              <a:t> </a:t>
            </a:r>
            <a:r>
              <a:rPr lang="en-US" dirty="0" smtClean="0">
                <a:solidFill>
                  <a:schemeClr val="bg1"/>
                </a:solidFill>
              </a:rPr>
              <a:t>- asteroid impact</a:t>
            </a:r>
            <a:endParaRPr lang="en-US" dirty="0"/>
          </a:p>
        </p:txBody>
      </p:sp>
      <p:sp>
        <p:nvSpPr>
          <p:cNvPr id="5" name="Rectangle 4"/>
          <p:cNvSpPr/>
          <p:nvPr/>
        </p:nvSpPr>
        <p:spPr>
          <a:xfrm>
            <a:off x="-1" y="1384995"/>
            <a:ext cx="12042183" cy="646331"/>
          </a:xfrm>
          <a:prstGeom prst="rect">
            <a:avLst/>
          </a:prstGeom>
        </p:spPr>
        <p:txBody>
          <a:bodyPr wrap="square">
            <a:spAutoFit/>
          </a:bodyPr>
          <a:lstStyle/>
          <a:p>
            <a:r>
              <a:rPr lang="en-US" dirty="0">
                <a:hlinkClick r:id="rId5"/>
              </a:rPr>
              <a:t>http://</a:t>
            </a:r>
            <a:r>
              <a:rPr lang="en-US" dirty="0" smtClean="0">
                <a:hlinkClick r:id="rId5"/>
              </a:rPr>
              <a:t>www.dailymail.co.uk/sciencetech/article-2415889/Boyan-Slat-19-claims-invention-clean-worlds-oceans-just-years.html</a:t>
            </a:r>
            <a:r>
              <a:rPr lang="en-US" dirty="0" smtClean="0"/>
              <a:t> </a:t>
            </a:r>
            <a:r>
              <a:rPr lang="en-US" dirty="0" smtClean="0">
                <a:solidFill>
                  <a:schemeClr val="bg1"/>
                </a:solidFill>
              </a:rPr>
              <a:t>- clean up boat</a:t>
            </a:r>
            <a:endParaRPr lang="en-US" dirty="0"/>
          </a:p>
        </p:txBody>
      </p:sp>
      <p:sp>
        <p:nvSpPr>
          <p:cNvPr id="6" name="Rectangle 5"/>
          <p:cNvSpPr/>
          <p:nvPr/>
        </p:nvSpPr>
        <p:spPr>
          <a:xfrm>
            <a:off x="-2" y="1846660"/>
            <a:ext cx="6183616" cy="369332"/>
          </a:xfrm>
          <a:prstGeom prst="rect">
            <a:avLst/>
          </a:prstGeom>
        </p:spPr>
        <p:txBody>
          <a:bodyPr wrap="none">
            <a:spAutoFit/>
          </a:bodyPr>
          <a:lstStyle/>
          <a:p>
            <a:r>
              <a:rPr lang="en-US" dirty="0">
                <a:hlinkClick r:id="rId6"/>
              </a:rPr>
              <a:t>https://www.pinterest.com/explore/recycled-plastic-bags</a:t>
            </a:r>
            <a:r>
              <a:rPr lang="en-US" dirty="0" smtClean="0">
                <a:hlinkClick r:id="rId6"/>
              </a:rPr>
              <a:t>/</a:t>
            </a:r>
            <a:r>
              <a:rPr lang="en-US" dirty="0" smtClean="0"/>
              <a:t> </a:t>
            </a:r>
            <a:r>
              <a:rPr lang="en-US" dirty="0" smtClean="0">
                <a:solidFill>
                  <a:schemeClr val="bg1"/>
                </a:solidFill>
              </a:rPr>
              <a:t>- bag</a:t>
            </a:r>
            <a:endParaRPr lang="en-US" dirty="0"/>
          </a:p>
        </p:txBody>
      </p:sp>
      <p:sp>
        <p:nvSpPr>
          <p:cNvPr id="7" name="Rectangle 6"/>
          <p:cNvSpPr/>
          <p:nvPr/>
        </p:nvSpPr>
        <p:spPr>
          <a:xfrm>
            <a:off x="-2" y="2107238"/>
            <a:ext cx="8994182" cy="369332"/>
          </a:xfrm>
          <a:prstGeom prst="rect">
            <a:avLst/>
          </a:prstGeom>
        </p:spPr>
        <p:txBody>
          <a:bodyPr wrap="square">
            <a:spAutoFit/>
          </a:bodyPr>
          <a:lstStyle/>
          <a:p>
            <a:r>
              <a:rPr lang="en-US" dirty="0">
                <a:hlinkClick r:id="rId7"/>
              </a:rPr>
              <a:t>http://</a:t>
            </a:r>
            <a:r>
              <a:rPr lang="en-US" dirty="0" smtClean="0">
                <a:hlinkClick r:id="rId7"/>
              </a:rPr>
              <a:t>science.howstuffworks.com/environmental/green-science/5-green-myths5.htm</a:t>
            </a:r>
            <a:r>
              <a:rPr lang="en-US" dirty="0" smtClean="0"/>
              <a:t> </a:t>
            </a:r>
            <a:r>
              <a:rPr lang="en-US" dirty="0" smtClean="0">
                <a:solidFill>
                  <a:schemeClr val="bg1"/>
                </a:solidFill>
              </a:rPr>
              <a:t> - trees</a:t>
            </a:r>
            <a:endParaRPr lang="en-US" dirty="0"/>
          </a:p>
        </p:txBody>
      </p:sp>
      <p:sp>
        <p:nvSpPr>
          <p:cNvPr id="8" name="Rectangle 7"/>
          <p:cNvSpPr/>
          <p:nvPr/>
        </p:nvSpPr>
        <p:spPr>
          <a:xfrm>
            <a:off x="-2" y="2476570"/>
            <a:ext cx="5734390" cy="369332"/>
          </a:xfrm>
          <a:prstGeom prst="rect">
            <a:avLst/>
          </a:prstGeom>
        </p:spPr>
        <p:txBody>
          <a:bodyPr wrap="none">
            <a:spAutoFit/>
          </a:bodyPr>
          <a:lstStyle/>
          <a:p>
            <a:r>
              <a:rPr lang="en-US" dirty="0">
                <a:hlinkClick r:id="rId8"/>
              </a:rPr>
              <a:t>https://oceansphere.org/category/cool-new-science</a:t>
            </a:r>
            <a:r>
              <a:rPr lang="en-US" dirty="0" smtClean="0">
                <a:hlinkClick r:id="rId8"/>
              </a:rPr>
              <a:t>/</a:t>
            </a:r>
            <a:r>
              <a:rPr lang="en-US" dirty="0" smtClean="0"/>
              <a:t> </a:t>
            </a:r>
            <a:r>
              <a:rPr lang="en-US" dirty="0" smtClean="0">
                <a:solidFill>
                  <a:schemeClr val="bg1"/>
                </a:solidFill>
              </a:rPr>
              <a:t>- reef</a:t>
            </a:r>
            <a:endParaRPr lang="en-US" dirty="0"/>
          </a:p>
        </p:txBody>
      </p:sp>
      <p:sp>
        <p:nvSpPr>
          <p:cNvPr id="9" name="Rectangle 8"/>
          <p:cNvSpPr/>
          <p:nvPr/>
        </p:nvSpPr>
        <p:spPr>
          <a:xfrm>
            <a:off x="-2" y="2845902"/>
            <a:ext cx="10120393" cy="369332"/>
          </a:xfrm>
          <a:prstGeom prst="rect">
            <a:avLst/>
          </a:prstGeom>
        </p:spPr>
        <p:txBody>
          <a:bodyPr wrap="square">
            <a:spAutoFit/>
          </a:bodyPr>
          <a:lstStyle/>
          <a:p>
            <a:r>
              <a:rPr lang="en-US" dirty="0">
                <a:hlinkClick r:id="rId9"/>
              </a:rPr>
              <a:t>http://fortune.com/2015/06/18/china-is-utterly-and-totally-dominating-solar-panels</a:t>
            </a:r>
            <a:r>
              <a:rPr lang="en-US" dirty="0" smtClean="0">
                <a:hlinkClick r:id="rId9"/>
              </a:rPr>
              <a:t>/</a:t>
            </a:r>
            <a:r>
              <a:rPr lang="en-US" dirty="0" smtClean="0"/>
              <a:t> </a:t>
            </a:r>
            <a:r>
              <a:rPr lang="en-US" dirty="0" smtClean="0">
                <a:solidFill>
                  <a:schemeClr val="bg1"/>
                </a:solidFill>
              </a:rPr>
              <a:t> - solar panels</a:t>
            </a:r>
            <a:endParaRPr lang="en-US" dirty="0"/>
          </a:p>
        </p:txBody>
      </p:sp>
      <p:sp>
        <p:nvSpPr>
          <p:cNvPr id="10" name="Rectangle 9"/>
          <p:cNvSpPr/>
          <p:nvPr/>
        </p:nvSpPr>
        <p:spPr>
          <a:xfrm>
            <a:off x="-38746" y="3139322"/>
            <a:ext cx="8715214" cy="369332"/>
          </a:xfrm>
          <a:prstGeom prst="rect">
            <a:avLst/>
          </a:prstGeom>
        </p:spPr>
        <p:txBody>
          <a:bodyPr wrap="square">
            <a:spAutoFit/>
          </a:bodyPr>
          <a:lstStyle/>
          <a:p>
            <a:r>
              <a:rPr lang="en-US" dirty="0">
                <a:hlinkClick r:id="rId10"/>
              </a:rPr>
              <a:t>http://</a:t>
            </a:r>
            <a:r>
              <a:rPr lang="en-US" dirty="0" smtClean="0">
                <a:hlinkClick r:id="rId10"/>
              </a:rPr>
              <a:t>seco.cpa.state.tx.us/energy-sources/biomass/manure.php</a:t>
            </a:r>
            <a:r>
              <a:rPr lang="en-US" dirty="0" smtClean="0"/>
              <a:t> </a:t>
            </a:r>
            <a:r>
              <a:rPr lang="en-US" dirty="0" smtClean="0">
                <a:solidFill>
                  <a:schemeClr val="bg1"/>
                </a:solidFill>
              </a:rPr>
              <a:t>- cow energy</a:t>
            </a:r>
            <a:endParaRPr lang="en-US" dirty="0"/>
          </a:p>
        </p:txBody>
      </p:sp>
      <p:sp>
        <p:nvSpPr>
          <p:cNvPr id="12" name="Rectangle 11"/>
          <p:cNvSpPr/>
          <p:nvPr/>
        </p:nvSpPr>
        <p:spPr>
          <a:xfrm>
            <a:off x="-38746" y="3357922"/>
            <a:ext cx="10296041" cy="369332"/>
          </a:xfrm>
          <a:prstGeom prst="rect">
            <a:avLst/>
          </a:prstGeom>
        </p:spPr>
        <p:txBody>
          <a:bodyPr wrap="square">
            <a:spAutoFit/>
          </a:bodyPr>
          <a:lstStyle/>
          <a:p>
            <a:r>
              <a:rPr lang="en-US" dirty="0">
                <a:hlinkClick r:id="rId11"/>
              </a:rPr>
              <a:t>http://</a:t>
            </a:r>
            <a:r>
              <a:rPr lang="en-US" dirty="0" smtClean="0">
                <a:hlinkClick r:id="rId11"/>
              </a:rPr>
              <a:t>programme.worldwaterweek.org/event/unwater-stakeholder-dialogue-3781</a:t>
            </a:r>
            <a:r>
              <a:rPr lang="en-US" dirty="0" smtClean="0">
                <a:solidFill>
                  <a:schemeClr val="bg1"/>
                </a:solidFill>
              </a:rPr>
              <a:t> - water energy</a:t>
            </a:r>
            <a:endParaRPr lang="en-US" dirty="0">
              <a:solidFill>
                <a:schemeClr val="bg1"/>
              </a:solidFill>
            </a:endParaRPr>
          </a:p>
        </p:txBody>
      </p:sp>
      <p:sp>
        <p:nvSpPr>
          <p:cNvPr id="11" name="Rectangle 10"/>
          <p:cNvSpPr/>
          <p:nvPr/>
        </p:nvSpPr>
        <p:spPr>
          <a:xfrm>
            <a:off x="-38746" y="3675999"/>
            <a:ext cx="12080928" cy="646331"/>
          </a:xfrm>
          <a:prstGeom prst="rect">
            <a:avLst/>
          </a:prstGeom>
        </p:spPr>
        <p:txBody>
          <a:bodyPr wrap="square">
            <a:spAutoFit/>
          </a:bodyPr>
          <a:lstStyle/>
          <a:p>
            <a:r>
              <a:rPr lang="en-US" dirty="0">
                <a:hlinkClick r:id="rId12"/>
              </a:rPr>
              <a:t>http://</a:t>
            </a:r>
            <a:r>
              <a:rPr lang="en-US" dirty="0" smtClean="0">
                <a:hlinkClick r:id="rId12"/>
              </a:rPr>
              <a:t>www.dailymail.co.uk/sciencetech/article-2259012/Global-warming-Met-Office-releases-revised-global-temperature-predictions-showing-planet-NOT-rapidly-heating-up.html</a:t>
            </a:r>
            <a:r>
              <a:rPr lang="en-US" dirty="0" smtClean="0"/>
              <a:t> </a:t>
            </a:r>
            <a:r>
              <a:rPr lang="en-US" dirty="0" smtClean="0">
                <a:solidFill>
                  <a:schemeClr val="bg1"/>
                </a:solidFill>
              </a:rPr>
              <a:t>- global warming</a:t>
            </a:r>
            <a:endParaRPr lang="en-US" dirty="0"/>
          </a:p>
        </p:txBody>
      </p:sp>
      <p:sp>
        <p:nvSpPr>
          <p:cNvPr id="13" name="Rectangle 12"/>
          <p:cNvSpPr/>
          <p:nvPr/>
        </p:nvSpPr>
        <p:spPr>
          <a:xfrm>
            <a:off x="-38746" y="4230897"/>
            <a:ext cx="5942845" cy="369332"/>
          </a:xfrm>
          <a:prstGeom prst="rect">
            <a:avLst/>
          </a:prstGeom>
        </p:spPr>
        <p:txBody>
          <a:bodyPr wrap="none">
            <a:spAutoFit/>
          </a:bodyPr>
          <a:lstStyle/>
          <a:p>
            <a:r>
              <a:rPr lang="en-US" dirty="0">
                <a:hlinkClick r:id="rId13"/>
              </a:rPr>
              <a:t>http://emmaugwu.com/starving-to-death-in-nigerias-bosom</a:t>
            </a:r>
            <a:r>
              <a:rPr lang="en-US" dirty="0" smtClean="0">
                <a:hlinkClick r:id="rId13"/>
              </a:rPr>
              <a:t>/</a:t>
            </a:r>
            <a:r>
              <a:rPr lang="en-US" dirty="0" smtClean="0"/>
              <a:t> </a:t>
            </a:r>
            <a:endParaRPr lang="en-US" dirty="0"/>
          </a:p>
        </p:txBody>
      </p:sp>
      <p:sp>
        <p:nvSpPr>
          <p:cNvPr id="14" name="Rectangle 13"/>
          <p:cNvSpPr/>
          <p:nvPr/>
        </p:nvSpPr>
        <p:spPr>
          <a:xfrm>
            <a:off x="-74910" y="4478150"/>
            <a:ext cx="8560542" cy="369332"/>
          </a:xfrm>
          <a:prstGeom prst="rect">
            <a:avLst/>
          </a:prstGeom>
        </p:spPr>
        <p:txBody>
          <a:bodyPr wrap="square">
            <a:spAutoFit/>
          </a:bodyPr>
          <a:lstStyle/>
          <a:p>
            <a:r>
              <a:rPr lang="en-US" dirty="0">
                <a:hlinkClick r:id="rId14"/>
              </a:rPr>
              <a:t>https://</a:t>
            </a:r>
            <a:r>
              <a:rPr lang="en-US" dirty="0" smtClean="0">
                <a:hlinkClick r:id="rId14"/>
              </a:rPr>
              <a:t>www.slideshare.net/SaruVaanxx/over-population-32889045</a:t>
            </a:r>
            <a:r>
              <a:rPr lang="en-US" dirty="0" smtClean="0"/>
              <a:t> </a:t>
            </a:r>
            <a:endParaRPr lang="en-US" dirty="0"/>
          </a:p>
        </p:txBody>
      </p:sp>
      <p:sp>
        <p:nvSpPr>
          <p:cNvPr id="15" name="Rectangle 14"/>
          <p:cNvSpPr/>
          <p:nvPr/>
        </p:nvSpPr>
        <p:spPr>
          <a:xfrm>
            <a:off x="0" y="4750060"/>
            <a:ext cx="12192000" cy="369332"/>
          </a:xfrm>
          <a:prstGeom prst="rect">
            <a:avLst/>
          </a:prstGeom>
        </p:spPr>
        <p:txBody>
          <a:bodyPr wrap="square">
            <a:spAutoFit/>
          </a:bodyPr>
          <a:lstStyle/>
          <a:p>
            <a:r>
              <a:rPr lang="en-US" dirty="0">
                <a:hlinkClick r:id="rId15"/>
              </a:rPr>
              <a:t>https://</a:t>
            </a:r>
            <a:r>
              <a:rPr lang="en-US" dirty="0" smtClean="0">
                <a:hlinkClick r:id="rId15"/>
              </a:rPr>
              <a:t>www.nasa.gov/press/2014/august/nasa-completes-key-review-of-world-s-most-powerful-rocket-in-support-of-journey-to</a:t>
            </a:r>
            <a:r>
              <a:rPr lang="en-US" dirty="0" smtClean="0"/>
              <a:t> </a:t>
            </a:r>
            <a:endParaRPr lang="en-US" dirty="0"/>
          </a:p>
        </p:txBody>
      </p:sp>
      <p:sp>
        <p:nvSpPr>
          <p:cNvPr id="16" name="Rectangle 15"/>
          <p:cNvSpPr/>
          <p:nvPr/>
        </p:nvSpPr>
        <p:spPr>
          <a:xfrm>
            <a:off x="-38746" y="5062722"/>
            <a:ext cx="6497275" cy="369332"/>
          </a:xfrm>
          <a:prstGeom prst="rect">
            <a:avLst/>
          </a:prstGeom>
        </p:spPr>
        <p:txBody>
          <a:bodyPr wrap="square">
            <a:spAutoFit/>
          </a:bodyPr>
          <a:lstStyle/>
          <a:p>
            <a:r>
              <a:rPr lang="en-US" dirty="0">
                <a:hlinkClick r:id="rId16"/>
              </a:rPr>
              <a:t>https://</a:t>
            </a:r>
            <a:r>
              <a:rPr lang="en-US" dirty="0" smtClean="0">
                <a:hlinkClick r:id="rId16"/>
              </a:rPr>
              <a:t>www.nap.edu/read/9839/chapter/8</a:t>
            </a:r>
            <a:r>
              <a:rPr lang="en-US" dirty="0" smtClean="0"/>
              <a:t> </a:t>
            </a:r>
            <a:endParaRPr lang="en-US" dirty="0"/>
          </a:p>
        </p:txBody>
      </p:sp>
      <p:sp>
        <p:nvSpPr>
          <p:cNvPr id="17" name="Rectangle 16"/>
          <p:cNvSpPr/>
          <p:nvPr/>
        </p:nvSpPr>
        <p:spPr>
          <a:xfrm>
            <a:off x="-2" y="5324054"/>
            <a:ext cx="9333722" cy="369332"/>
          </a:xfrm>
          <a:prstGeom prst="rect">
            <a:avLst/>
          </a:prstGeom>
        </p:spPr>
        <p:txBody>
          <a:bodyPr wrap="square">
            <a:spAutoFit/>
          </a:bodyPr>
          <a:lstStyle/>
          <a:p>
            <a:r>
              <a:rPr lang="en-US" dirty="0">
                <a:hlinkClick r:id="rId17"/>
              </a:rPr>
              <a:t>https://</a:t>
            </a:r>
            <a:r>
              <a:rPr lang="en-US" dirty="0" smtClean="0">
                <a:hlinkClick r:id="rId17"/>
              </a:rPr>
              <a:t>www.amazon.com/Martian-Matt-Damon/dp/B017S3OP7A</a:t>
            </a:r>
            <a:r>
              <a:rPr lang="en-US" dirty="0" smtClean="0"/>
              <a:t> </a:t>
            </a:r>
            <a:endParaRPr lang="en-US" dirty="0"/>
          </a:p>
        </p:txBody>
      </p:sp>
      <p:sp>
        <p:nvSpPr>
          <p:cNvPr id="18" name="Rectangle 17">
            <a:hlinkClick r:id="rId18"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sp>
        <p:nvSpPr>
          <p:cNvPr id="19" name="Rectangle 18"/>
          <p:cNvSpPr/>
          <p:nvPr/>
        </p:nvSpPr>
        <p:spPr>
          <a:xfrm>
            <a:off x="3209891" y="5678185"/>
            <a:ext cx="8994182" cy="369332"/>
          </a:xfrm>
          <a:prstGeom prst="rect">
            <a:avLst/>
          </a:prstGeom>
        </p:spPr>
        <p:txBody>
          <a:bodyPr wrap="square">
            <a:spAutoFit/>
          </a:bodyPr>
          <a:lstStyle/>
          <a:p>
            <a:r>
              <a:rPr lang="en-US" dirty="0">
                <a:latin typeface="Calibri" panose="020F0502020204030204" pitchFamily="34" charset="0"/>
                <a:hlinkClick r:id="rId19"/>
              </a:rPr>
              <a:t>https://www.timetorecycle.org/pdf/EDUCATION/Recycling%20Fun%20Facts.pdf</a:t>
            </a:r>
            <a:endParaRPr lang="en-US" dirty="0"/>
          </a:p>
        </p:txBody>
      </p:sp>
      <p:sp>
        <p:nvSpPr>
          <p:cNvPr id="20" name="Rectangle 19"/>
          <p:cNvSpPr/>
          <p:nvPr/>
        </p:nvSpPr>
        <p:spPr>
          <a:xfrm>
            <a:off x="3209891" y="5929611"/>
            <a:ext cx="4884350" cy="369332"/>
          </a:xfrm>
          <a:prstGeom prst="rect">
            <a:avLst/>
          </a:prstGeom>
        </p:spPr>
        <p:txBody>
          <a:bodyPr wrap="none">
            <a:spAutoFit/>
          </a:bodyPr>
          <a:lstStyle/>
          <a:p>
            <a:r>
              <a:rPr lang="en-US">
                <a:latin typeface="Calibri" panose="020F0502020204030204" pitchFamily="34" charset="0"/>
                <a:hlinkClick r:id="rId20"/>
              </a:rPr>
              <a:t>http://discovermagazine.com/2000/oct/featworld</a:t>
            </a:r>
            <a:endParaRPr lang="en-US"/>
          </a:p>
        </p:txBody>
      </p:sp>
      <p:sp>
        <p:nvSpPr>
          <p:cNvPr id="21" name="Rectangle 20"/>
          <p:cNvSpPr/>
          <p:nvPr/>
        </p:nvSpPr>
        <p:spPr>
          <a:xfrm>
            <a:off x="3237720" y="6141589"/>
            <a:ext cx="6096000" cy="646331"/>
          </a:xfrm>
          <a:prstGeom prst="rect">
            <a:avLst/>
          </a:prstGeom>
        </p:spPr>
        <p:txBody>
          <a:bodyPr>
            <a:spAutoFit/>
          </a:bodyPr>
          <a:lstStyle/>
          <a:p>
            <a:r>
              <a:rPr lang="en-US" dirty="0">
                <a:latin typeface="Calibri" panose="020F0502020204030204" pitchFamily="34" charset="0"/>
                <a:hlinkClick r:id="rId21"/>
              </a:rPr>
              <a:t>http://www.conserve-energy-future.com/causes-effects-solutions-of-overpopulation.php</a:t>
            </a:r>
            <a:endParaRPr lang="en-US" dirty="0"/>
          </a:p>
        </p:txBody>
      </p:sp>
    </p:spTree>
    <p:extLst>
      <p:ext uri="{BB962C8B-B14F-4D97-AF65-F5344CB8AC3E}">
        <p14:creationId xmlns:p14="http://schemas.microsoft.com/office/powerpoint/2010/main" val="10441691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l="16000"/>
          <a:stretch/>
        </p:blipFill>
        <p:spPr>
          <a:xfrm>
            <a:off x="-76200" y="3413163"/>
            <a:ext cx="4800599" cy="3848100"/>
          </a:xfrm>
          <a:prstGeom prst="rect">
            <a:avLst/>
          </a:prstGeom>
        </p:spPr>
      </p:pic>
      <p:pic>
        <p:nvPicPr>
          <p:cNvPr id="9" name="Picture 8"/>
          <p:cNvPicPr>
            <a:picLocks noChangeAspect="1"/>
          </p:cNvPicPr>
          <p:nvPr/>
        </p:nvPicPr>
        <p:blipFill rotWithShape="1">
          <a:blip r:embed="rId5">
            <a:extLst>
              <a:ext uri="{BEBA8EAE-BF5A-486C-A8C5-ECC9F3942E4B}">
                <a14:imgProps xmlns:a14="http://schemas.microsoft.com/office/drawing/2010/main">
                  <a14:imgLayer r:embed="rId4">
                    <a14:imgEffect>
                      <a14:backgroundRemoval t="45000" b="90000" l="62333" r="95667"/>
                    </a14:imgEffect>
                  </a14:imgLayer>
                </a14:imgProps>
              </a:ext>
              <a:ext uri="{28A0092B-C50C-407E-A947-70E740481C1C}">
                <a14:useLocalDpi xmlns:a14="http://schemas.microsoft.com/office/drawing/2010/main" val="0"/>
              </a:ext>
            </a:extLst>
          </a:blip>
          <a:srcRect l="59333"/>
          <a:stretch/>
        </p:blipFill>
        <p:spPr>
          <a:xfrm>
            <a:off x="5966892" y="-528692"/>
            <a:ext cx="2324100" cy="3810000"/>
          </a:xfrm>
          <a:prstGeom prst="rect">
            <a:avLst/>
          </a:prstGeom>
        </p:spPr>
      </p:pic>
      <p:pic>
        <p:nvPicPr>
          <p:cNvPr id="10" name="Picture 9"/>
          <p:cNvPicPr>
            <a:picLocks noChangeAspect="1"/>
          </p:cNvPicPr>
          <p:nvPr/>
        </p:nvPicPr>
        <p:blipFill rotWithShape="1">
          <a:blip r:embed="rId6">
            <a:extLst>
              <a:ext uri="{BEBA8EAE-BF5A-486C-A8C5-ECC9F3942E4B}">
                <a14:imgProps xmlns:a14="http://schemas.microsoft.com/office/drawing/2010/main">
                  <a14:imgLayer r:embed="rId4">
                    <a14:imgEffect>
                      <a14:backgroundRemoval t="45250" b="90000" l="64667" r="95667"/>
                    </a14:imgEffect>
                  </a14:imgLayer>
                </a14:imgProps>
              </a:ext>
              <a:ext uri="{28A0092B-C50C-407E-A947-70E740481C1C}">
                <a14:useLocalDpi xmlns:a14="http://schemas.microsoft.com/office/drawing/2010/main" val="0"/>
              </a:ext>
            </a:extLst>
          </a:blip>
          <a:srcRect l="58667"/>
          <a:stretch/>
        </p:blipFill>
        <p:spPr>
          <a:xfrm>
            <a:off x="7128941" y="1117184"/>
            <a:ext cx="2215873" cy="3573989"/>
          </a:xfrm>
          <a:prstGeom prst="rect">
            <a:avLst/>
          </a:prstGeom>
        </p:spPr>
      </p:pic>
      <p:pic>
        <p:nvPicPr>
          <p:cNvPr id="12" name="Picture 11"/>
          <p:cNvPicPr>
            <a:picLocks noChangeAspect="1"/>
          </p:cNvPicPr>
          <p:nvPr/>
        </p:nvPicPr>
        <p:blipFill rotWithShape="1">
          <a:blip r:embed="rId7">
            <a:extLst>
              <a:ext uri="{BEBA8EAE-BF5A-486C-A8C5-ECC9F3942E4B}">
                <a14:imgProps xmlns:a14="http://schemas.microsoft.com/office/drawing/2010/main">
                  <a14:imgLayer r:embed="rId4">
                    <a14:imgEffect>
                      <a14:backgroundRemoval t="16250" b="72750" l="20167" r="90000"/>
                    </a14:imgEffect>
                  </a14:imgLayer>
                </a14:imgProps>
              </a:ext>
              <a:ext uri="{28A0092B-C50C-407E-A947-70E740481C1C}">
                <a14:useLocalDpi xmlns:a14="http://schemas.microsoft.com/office/drawing/2010/main" val="0"/>
              </a:ext>
            </a:extLst>
          </a:blip>
          <a:srcRect l="14878"/>
          <a:stretch/>
        </p:blipFill>
        <p:spPr>
          <a:xfrm>
            <a:off x="8737229" y="2847459"/>
            <a:ext cx="4864708" cy="3810000"/>
          </a:xfrm>
          <a:prstGeom prst="rect">
            <a:avLst/>
          </a:prstGeom>
        </p:spPr>
      </p:pic>
      <p:pic>
        <p:nvPicPr>
          <p:cNvPr id="13" name="Picture 12"/>
          <p:cNvPicPr>
            <a:picLocks noChangeAspect="1"/>
          </p:cNvPicPr>
          <p:nvPr/>
        </p:nvPicPr>
        <p:blipFill>
          <a:blip r:embed="rId8">
            <a:extLst>
              <a:ext uri="{BEBA8EAE-BF5A-486C-A8C5-ECC9F3942E4B}">
                <a14:imgProps xmlns:a14="http://schemas.microsoft.com/office/drawing/2010/main">
                  <a14:imgLayer r:embed="rId4">
                    <a14:imgEffect>
                      <a14:backgroundRemoval t="16250" b="90000" l="16667" r="63167"/>
                    </a14:imgEffect>
                  </a14:imgLayer>
                </a14:imgProps>
              </a:ext>
              <a:ext uri="{28A0092B-C50C-407E-A947-70E740481C1C}">
                <a14:useLocalDpi xmlns:a14="http://schemas.microsoft.com/office/drawing/2010/main" val="0"/>
              </a:ext>
            </a:extLst>
          </a:blip>
          <a:stretch>
            <a:fillRect/>
          </a:stretch>
        </p:blipFill>
        <p:spPr>
          <a:xfrm rot="21263143">
            <a:off x="5538862" y="4468232"/>
            <a:ext cx="3392571" cy="1405288"/>
          </a:xfrm>
          <a:prstGeom prst="rect">
            <a:avLst/>
          </a:prstGeom>
        </p:spPr>
      </p:pic>
      <p:pic>
        <p:nvPicPr>
          <p:cNvPr id="15" name="Picture 14"/>
          <p:cNvPicPr>
            <a:picLocks noChangeAspect="1"/>
          </p:cNvPicPr>
          <p:nvPr/>
        </p:nvPicPr>
        <p:blipFill>
          <a:blip r:embed="rId9"/>
          <a:stretch>
            <a:fillRect/>
          </a:stretch>
        </p:blipFill>
        <p:spPr>
          <a:xfrm>
            <a:off x="5357577" y="1263201"/>
            <a:ext cx="2322777" cy="3816427"/>
          </a:xfrm>
          <a:prstGeom prst="rect">
            <a:avLst/>
          </a:prstGeom>
        </p:spPr>
      </p:pic>
      <p:pic>
        <p:nvPicPr>
          <p:cNvPr id="16" name="Picture 15"/>
          <p:cNvPicPr>
            <a:picLocks noChangeAspect="1"/>
          </p:cNvPicPr>
          <p:nvPr/>
        </p:nvPicPr>
        <p:blipFill>
          <a:blip r:embed="rId9"/>
          <a:stretch>
            <a:fillRect/>
          </a:stretch>
        </p:blipFill>
        <p:spPr>
          <a:xfrm>
            <a:off x="603435" y="69133"/>
            <a:ext cx="2322777" cy="3816427"/>
          </a:xfrm>
          <a:prstGeom prst="rect">
            <a:avLst/>
          </a:prstGeom>
        </p:spPr>
      </p:pic>
      <p:pic>
        <p:nvPicPr>
          <p:cNvPr id="17" name="Picture 16"/>
          <p:cNvPicPr>
            <a:picLocks noChangeAspect="1"/>
          </p:cNvPicPr>
          <p:nvPr/>
        </p:nvPicPr>
        <p:blipFill>
          <a:blip r:embed="rId10">
            <a:extLst>
              <a:ext uri="{BEBA8EAE-BF5A-486C-A8C5-ECC9F3942E4B}">
                <a14:imgProps xmlns:a14="http://schemas.microsoft.com/office/drawing/2010/main">
                  <a14:imgLayer r:embed="rId11">
                    <a14:imgEffect>
                      <a14:backgroundRemoval t="45367" b="89776" l="525" r="60367"/>
                    </a14:imgEffect>
                  </a14:imgLayer>
                </a14:imgProps>
              </a:ext>
            </a:extLst>
          </a:blip>
          <a:stretch>
            <a:fillRect/>
          </a:stretch>
        </p:blipFill>
        <p:spPr>
          <a:xfrm>
            <a:off x="2956887" y="1712664"/>
            <a:ext cx="3255857" cy="4866524"/>
          </a:xfrm>
          <a:prstGeom prst="rect">
            <a:avLst/>
          </a:prstGeom>
        </p:spPr>
      </p:pic>
      <p:pic>
        <p:nvPicPr>
          <p:cNvPr id="18" name="Picture 17"/>
          <p:cNvPicPr>
            <a:picLocks noChangeAspect="1"/>
          </p:cNvPicPr>
          <p:nvPr/>
        </p:nvPicPr>
        <p:blipFill>
          <a:blip r:embed="rId12"/>
          <a:stretch>
            <a:fillRect/>
          </a:stretch>
        </p:blipFill>
        <p:spPr>
          <a:xfrm>
            <a:off x="1977461" y="53877"/>
            <a:ext cx="5712447" cy="3810330"/>
          </a:xfrm>
          <a:prstGeom prst="rect">
            <a:avLst/>
          </a:prstGeom>
        </p:spPr>
      </p:pic>
      <p:pic>
        <p:nvPicPr>
          <p:cNvPr id="19" name="Picture 18"/>
          <p:cNvPicPr>
            <a:picLocks noChangeAspect="1"/>
          </p:cNvPicPr>
          <p:nvPr/>
        </p:nvPicPr>
        <p:blipFill>
          <a:blip r:embed="rId13">
            <a:extLst>
              <a:ext uri="{BEBA8EAE-BF5A-486C-A8C5-ECC9F3942E4B}">
                <a14:imgProps xmlns:a14="http://schemas.microsoft.com/office/drawing/2010/main">
                  <a14:imgLayer r:embed="rId14">
                    <a14:imgEffect>
                      <a14:backgroundRemoval t="24320" b="77120" l="18783" r="50694"/>
                    </a14:imgEffect>
                  </a14:imgLayer>
                </a14:imgProps>
              </a:ext>
            </a:extLst>
          </a:blip>
          <a:stretch>
            <a:fillRect/>
          </a:stretch>
        </p:blipFill>
        <p:spPr>
          <a:xfrm rot="21264686">
            <a:off x="7300900" y="-1057242"/>
            <a:ext cx="5712447" cy="3810330"/>
          </a:xfrm>
          <a:prstGeom prst="rect">
            <a:avLst/>
          </a:prstGeom>
        </p:spPr>
      </p:pic>
      <p:sp>
        <p:nvSpPr>
          <p:cNvPr id="21" name="Rectangle 20">
            <a:hlinkClick r:id="" action="ppaction://hlinkshowjump?jump=previousslide"/>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Home</a:t>
            </a:r>
          </a:p>
        </p:txBody>
      </p:sp>
      <p:sp>
        <p:nvSpPr>
          <p:cNvPr id="22" name="Rectangle 21">
            <a:hlinkClick r:id="rId15" action="ppaction://hlinksldjump"/>
          </p:cNvPr>
          <p:cNvSpPr/>
          <p:nvPr/>
        </p:nvSpPr>
        <p:spPr>
          <a:xfrm>
            <a:off x="1149095" y="3022184"/>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Continue…</a:t>
            </a:r>
          </a:p>
        </p:txBody>
      </p:sp>
      <p:sp>
        <p:nvSpPr>
          <p:cNvPr id="20" name="Rectangle 19">
            <a:hlinkClick r:id="rId16" action="ppaction://hlinksldjump"/>
          </p:cNvPr>
          <p:cNvSpPr/>
          <p:nvPr/>
        </p:nvSpPr>
        <p:spPr>
          <a:xfrm>
            <a:off x="8727675" y="2973438"/>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Continue…</a:t>
            </a:r>
          </a:p>
        </p:txBody>
      </p:sp>
      <p:sp>
        <p:nvSpPr>
          <p:cNvPr id="23" name="Rectangle 22"/>
          <p:cNvSpPr/>
          <p:nvPr/>
        </p:nvSpPr>
        <p:spPr>
          <a:xfrm>
            <a:off x="614939" y="1546693"/>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latin typeface="BankGothic Lt BT" panose="020B0607020203060204" pitchFamily="34" charset="0"/>
              </a:rPr>
              <a:t>There are many things on this planet causing its destruction. Some of which are pollution, and overpopulation.  There are also things we can not be protected from that can cause the destruction of the planet.</a:t>
            </a:r>
          </a:p>
        </p:txBody>
      </p:sp>
      <p:sp>
        <p:nvSpPr>
          <p:cNvPr id="24" name="Rectangle 23"/>
          <p:cNvSpPr/>
          <p:nvPr/>
        </p:nvSpPr>
        <p:spPr>
          <a:xfrm>
            <a:off x="4491747" y="3623578"/>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dirty="0">
                <a:latin typeface="BankGothic Lt BT" panose="020B0607020203060204" pitchFamily="34" charset="0"/>
              </a:rPr>
              <a:t>In order to help the planet become healthier there are many things being done. Some of which are recycling, cleaning of trash and research. </a:t>
            </a:r>
          </a:p>
        </p:txBody>
      </p:sp>
      <p:sp>
        <p:nvSpPr>
          <p:cNvPr id="25" name="Rectangle 24"/>
          <p:cNvSpPr/>
          <p:nvPr/>
        </p:nvSpPr>
        <p:spPr>
          <a:xfrm>
            <a:off x="8177726" y="1505825"/>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latin typeface="BankGothic Lt BT" panose="020B0607020203060204" pitchFamily="34" charset="0"/>
              </a:rPr>
              <a:t>In order for the relocating to even happen much research needs to be done to perfect space travel. The need to help extend the life of our planet is also necessary to help make time to research. </a:t>
            </a:r>
          </a:p>
        </p:txBody>
      </p:sp>
      <p:sp>
        <p:nvSpPr>
          <p:cNvPr id="26" name="Rectangle 25"/>
          <p:cNvSpPr/>
          <p:nvPr/>
        </p:nvSpPr>
        <p:spPr>
          <a:xfrm>
            <a:off x="586765" y="547720"/>
            <a:ext cx="3309871" cy="82424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Earth’s Destruction</a:t>
            </a:r>
          </a:p>
        </p:txBody>
      </p:sp>
      <p:sp>
        <p:nvSpPr>
          <p:cNvPr id="27" name="Rectangle 26"/>
          <p:cNvSpPr/>
          <p:nvPr/>
        </p:nvSpPr>
        <p:spPr>
          <a:xfrm>
            <a:off x="4429797" y="2504957"/>
            <a:ext cx="3309871" cy="82424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What is being done</a:t>
            </a:r>
          </a:p>
        </p:txBody>
      </p:sp>
      <p:sp>
        <p:nvSpPr>
          <p:cNvPr id="28" name="Rectangle 27"/>
          <p:cNvSpPr/>
          <p:nvPr/>
        </p:nvSpPr>
        <p:spPr>
          <a:xfrm>
            <a:off x="8153980" y="505278"/>
            <a:ext cx="3309871" cy="824248"/>
          </a:xfrm>
          <a:prstGeom prst="rect">
            <a:avLst/>
          </a:prstGeom>
          <a:ln w="38100">
            <a:solidFill>
              <a:schemeClr val="bg1"/>
            </a:solidFill>
          </a:ln>
        </p:spPr>
        <p:style>
          <a:lnRef idx="1">
            <a:schemeClr val="dk1"/>
          </a:lnRef>
          <a:fillRef idx="3">
            <a:schemeClr val="dk1"/>
          </a:fillRef>
          <a:effectRef idx="2">
            <a:schemeClr val="dk1"/>
          </a:effectRef>
          <a:fontRef idx="minor">
            <a:schemeClr val="lt1"/>
          </a:fontRef>
        </p:style>
        <p:txBody>
          <a:bodyPr rtlCol="0" anchor="ctr"/>
          <a:lstStyle/>
          <a:p>
            <a:pPr algn="ctr"/>
            <a:r>
              <a:rPr lang="en-US" dirty="0">
                <a:latin typeface="BankGothic Md BT" panose="020B0807020203060204" pitchFamily="34" charset="0"/>
              </a:rPr>
              <a:t>What needs to be done</a:t>
            </a:r>
          </a:p>
        </p:txBody>
      </p:sp>
      <p:sp>
        <p:nvSpPr>
          <p:cNvPr id="29" name="Rectangle 28">
            <a:hlinkClick r:id="rId17" action="ppaction://hlinksldjump"/>
          </p:cNvPr>
          <p:cNvSpPr/>
          <p:nvPr/>
        </p:nvSpPr>
        <p:spPr>
          <a:xfrm>
            <a:off x="5004800" y="5040409"/>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Continue…</a:t>
            </a:r>
          </a:p>
        </p:txBody>
      </p:sp>
    </p:spTree>
    <p:extLst>
      <p:ext uri="{BB962C8B-B14F-4D97-AF65-F5344CB8AC3E}">
        <p14:creationId xmlns:p14="http://schemas.microsoft.com/office/powerpoint/2010/main" val="415450050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0-#ppt_w/2"/>
                                          </p:val>
                                        </p:tav>
                                        <p:tav tm="100000">
                                          <p:val>
                                            <p:strVal val="#ppt_x"/>
                                          </p:val>
                                        </p:tav>
                                      </p:tavLst>
                                    </p:anim>
                                    <p:anim calcmode="lin" valueType="num">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0-#ppt_w/2"/>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2000" fill="hold"/>
                                        <p:tgtEl>
                                          <p:spTgt spid="19"/>
                                        </p:tgtEl>
                                        <p:attrNameLst>
                                          <p:attrName>ppt_x</p:attrName>
                                        </p:attrNameLst>
                                      </p:cBhvr>
                                      <p:tavLst>
                                        <p:tav tm="0">
                                          <p:val>
                                            <p:strVal val="0-#ppt_w/2"/>
                                          </p:val>
                                        </p:tav>
                                        <p:tav tm="100000">
                                          <p:val>
                                            <p:strVal val="#ppt_x"/>
                                          </p:val>
                                        </p:tav>
                                      </p:tavLst>
                                    </p:anim>
                                    <p:anim calcmode="lin" valueType="num">
                                      <p:cBhvr additive="base">
                                        <p:cTn id="16" dur="20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0-#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0-#ppt_w/2"/>
                                          </p:val>
                                        </p:tav>
                                        <p:tav tm="100000">
                                          <p:val>
                                            <p:strVal val="#ppt_x"/>
                                          </p:val>
                                        </p:tav>
                                      </p:tavLst>
                                    </p:anim>
                                    <p:anim calcmode="lin" valueType="num">
                                      <p:cBhvr additive="base">
                                        <p:cTn id="24" dur="20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000" fill="hold"/>
                                        <p:tgtEl>
                                          <p:spTgt spid="18"/>
                                        </p:tgtEl>
                                        <p:attrNameLst>
                                          <p:attrName>ppt_x</p:attrName>
                                        </p:attrNameLst>
                                      </p:cBhvr>
                                      <p:tavLst>
                                        <p:tav tm="0">
                                          <p:val>
                                            <p:strVal val="0-#ppt_w/2"/>
                                          </p:val>
                                        </p:tav>
                                        <p:tav tm="100000">
                                          <p:val>
                                            <p:strVal val="#ppt_x"/>
                                          </p:val>
                                        </p:tav>
                                      </p:tavLst>
                                    </p:anim>
                                    <p:anim calcmode="lin" valueType="num">
                                      <p:cBhvr additive="base">
                                        <p:cTn id="28" dur="20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000" fill="hold"/>
                                        <p:tgtEl>
                                          <p:spTgt spid="9"/>
                                        </p:tgtEl>
                                        <p:attrNameLst>
                                          <p:attrName>ppt_x</p:attrName>
                                        </p:attrNameLst>
                                      </p:cBhvr>
                                      <p:tavLst>
                                        <p:tav tm="0">
                                          <p:val>
                                            <p:strVal val="0-#ppt_w/2"/>
                                          </p:val>
                                        </p:tav>
                                        <p:tav tm="100000">
                                          <p:val>
                                            <p:strVal val="#ppt_x"/>
                                          </p:val>
                                        </p:tav>
                                      </p:tavLst>
                                    </p:anim>
                                    <p:anim calcmode="lin" valueType="num">
                                      <p:cBhvr additive="base">
                                        <p:cTn id="32" dur="2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0-#ppt_w/2"/>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2000" fill="hold"/>
                                        <p:tgtEl>
                                          <p:spTgt spid="13"/>
                                        </p:tgtEl>
                                        <p:attrNameLst>
                                          <p:attrName>ppt_x</p:attrName>
                                        </p:attrNameLst>
                                      </p:cBhvr>
                                      <p:tavLst>
                                        <p:tav tm="0">
                                          <p:val>
                                            <p:strVal val="0-#ppt_w/2"/>
                                          </p:val>
                                        </p:tav>
                                        <p:tav tm="100000">
                                          <p:val>
                                            <p:strVal val="#ppt_x"/>
                                          </p:val>
                                        </p:tav>
                                      </p:tavLst>
                                    </p:anim>
                                    <p:anim calcmode="lin" valueType="num">
                                      <p:cBhvr additive="base">
                                        <p:cTn id="40" dur="20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000" fill="hold"/>
                                        <p:tgtEl>
                                          <p:spTgt spid="15"/>
                                        </p:tgtEl>
                                        <p:attrNameLst>
                                          <p:attrName>ppt_x</p:attrName>
                                        </p:attrNameLst>
                                      </p:cBhvr>
                                      <p:tavLst>
                                        <p:tav tm="0">
                                          <p:val>
                                            <p:strVal val="0-#ppt_w/2"/>
                                          </p:val>
                                        </p:tav>
                                        <p:tav tm="100000">
                                          <p:val>
                                            <p:strVal val="#ppt_x"/>
                                          </p:val>
                                        </p:tav>
                                      </p:tavLst>
                                    </p:anim>
                                    <p:anim calcmode="lin" valueType="num">
                                      <p:cBhvr additive="base">
                                        <p:cTn id="44" dur="2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backgroundRemoval t="2181" b="98287" l="1250" r="98750"/>
                    </a14:imgEffect>
                  </a14:imgLayer>
                </a14:imgProps>
              </a:ext>
              <a:ext uri="{28A0092B-C50C-407E-A947-70E740481C1C}">
                <a14:useLocalDpi xmlns:a14="http://schemas.microsoft.com/office/drawing/2010/main" val="0"/>
              </a:ext>
            </a:extLst>
          </a:blip>
          <a:stretch>
            <a:fillRect/>
          </a:stretch>
        </p:blipFill>
        <p:spPr>
          <a:xfrm>
            <a:off x="1434519" y="1846470"/>
            <a:ext cx="3121152" cy="3128302"/>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Pollution</a:t>
            </a:r>
          </a:p>
        </p:txBody>
      </p:sp>
      <p:sp>
        <p:nvSpPr>
          <p:cNvPr id="5" name="Rectangle 4">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Next</a:t>
            </a:r>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endParaRPr lang="en-US" dirty="0" smtClean="0">
              <a:solidFill>
                <a:srgbClr val="FFFFFF"/>
              </a:solidFill>
              <a:latin typeface="BankGothic Md BT" panose="020B0807020203060204" pitchFamily="34" charset="0"/>
            </a:endParaRPr>
          </a:p>
          <a:p>
            <a:pPr marL="285750" indent="-285750">
              <a:buFont typeface="Arial" panose="020B0604020202020204" pitchFamily="34" charset="0"/>
              <a:buChar char="•"/>
            </a:pPr>
            <a:endParaRPr lang="en-US" dirty="0">
              <a:solidFill>
                <a:srgbClr val="FFFFFF"/>
              </a:solidFill>
              <a:latin typeface="BankGothic Lt BT" panose="020B0607020203060204" pitchFamily="34" charset="0"/>
            </a:endParaRP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Pollution </a:t>
            </a:r>
            <a:r>
              <a:rPr lang="en-US" dirty="0">
                <a:solidFill>
                  <a:srgbClr val="FFFFFF"/>
                </a:solidFill>
                <a:latin typeface="BankGothic Lt BT" panose="020B0607020203060204" pitchFamily="34" charset="0"/>
              </a:rPr>
              <a:t>affects more people than 100 million people</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About 40% of the worlds lakes are so affected by pollution that no one can swim, fish, or inhabit aquatic life</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Every year 1.2 million gallons of untreated sewage falls into US water</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 US alone burns up 25% of the coal, 26% of the oil and 27% of the worlds gas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Over 100 millions birds and 100,000 sea mammals are killed every year due to pollution</a:t>
            </a:r>
          </a:p>
          <a:p>
            <a:pPr marL="285750" indent="-285750">
              <a:buFont typeface="Arial" panose="020B0604020202020204" pitchFamily="34" charset="0"/>
              <a:buChar char="•"/>
            </a:pPr>
            <a:endParaRPr lang="en-US" dirty="0">
              <a:solidFill>
                <a:srgbClr val="FFFFFF"/>
              </a:solidFill>
              <a:latin typeface="Calibri"/>
            </a:endParaRPr>
          </a:p>
          <a:p>
            <a:pPr marL="285750" indent="-285750">
              <a:buFont typeface="Arial" panose="020B0604020202020204" pitchFamily="34" charset="0"/>
              <a:buChar char="•"/>
            </a:pPr>
            <a:endParaRPr lang="en-US" dirty="0">
              <a:solidFill>
                <a:srgbClr val="FFFFFF"/>
              </a:solidFill>
              <a:latin typeface="Calibri"/>
            </a:endParaRPr>
          </a:p>
          <a:p>
            <a:pPr marL="285750" indent="-285750">
              <a:buFont typeface="Arial" panose="020B0604020202020204" pitchFamily="34" charset="0"/>
              <a:buChar char="•"/>
            </a:pPr>
            <a:endParaRPr lang="en-US" dirty="0">
              <a:solidFill>
                <a:srgbClr val="FFFFFF"/>
              </a:solidFill>
              <a:latin typeface="Calibri"/>
            </a:endParaRPr>
          </a:p>
          <a:p>
            <a:pPr marL="285750" indent="-285750">
              <a:buFont typeface="Arial" panose="020B0604020202020204" pitchFamily="34" charset="0"/>
              <a:buChar char="•"/>
            </a:pPr>
            <a:endParaRPr lang="en-US" dirty="0">
              <a:solidFill>
                <a:srgbClr val="FFFFFF"/>
              </a:solidFill>
              <a:latin typeface="Calibri"/>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7184" y="624453"/>
            <a:ext cx="4475821" cy="2444034"/>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7184" y="3478266"/>
            <a:ext cx="4475821" cy="25205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4644589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31585" y="299357"/>
            <a:ext cx="8128000" cy="6096000"/>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Overpopulation</a:t>
            </a:r>
          </a:p>
        </p:txBody>
      </p:sp>
      <p:sp>
        <p:nvSpPr>
          <p:cNvPr id="5" name="Rectangle 4">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Next</a:t>
            </a:r>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 Ever increasing Population is due to</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There has been a decrease in the rate of death</a:t>
            </a:r>
            <a:endParaRPr lang="en-US" dirty="0">
              <a:latin typeface="BankGothic Lt BT" panose="020B0607020203060204" pitchFamily="34" charset="0"/>
            </a:endParaRP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More help to those in poverty</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Better Medical facilities</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Lack of Family Planning</a:t>
            </a:r>
          </a:p>
          <a:p>
            <a:pPr marL="742950" lvl="1" indent="-285750">
              <a:buFont typeface="Arial" panose="020B0604020202020204" pitchFamily="34" charset="0"/>
              <a:buChar char="•"/>
            </a:pPr>
            <a:endParaRPr lang="en-US" dirty="0">
              <a:solidFill>
                <a:srgbClr val="FFFFFF"/>
              </a:solidFill>
              <a:latin typeface="BankGothic Lt BT" panose="020B0607020203060204" pitchFamily="34" charset="0"/>
            </a:endParaRPr>
          </a:p>
          <a:p>
            <a:pPr lvl="1"/>
            <a:r>
              <a:rPr lang="en-US" dirty="0">
                <a:solidFill>
                  <a:srgbClr val="FFFFFF"/>
                </a:solidFill>
                <a:latin typeface="BankGothic Lt BT" panose="020B0607020203060204" pitchFamily="34" charset="0"/>
              </a:rPr>
              <a:t>Overpopulation has caused</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A serious depletion in natural resources</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Degradation of the Environment</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Conflict and Wars</a:t>
            </a:r>
          </a:p>
          <a:p>
            <a:pPr marL="742950" lvl="1" indent="-285750">
              <a:buFont typeface="Arial" panose="020B0604020202020204" pitchFamily="34" charset="0"/>
              <a:buChar char="•"/>
            </a:pPr>
            <a:r>
              <a:rPr lang="en-US" dirty="0">
                <a:solidFill>
                  <a:srgbClr val="FFFFFF"/>
                </a:solidFill>
                <a:latin typeface="BankGothic Lt BT" panose="020B0607020203060204" pitchFamily="34" charset="0"/>
              </a:rPr>
              <a:t>Rise in Unemployment</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976" y="732451"/>
            <a:ext cx="5528495" cy="2424456"/>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253" y="3492029"/>
            <a:ext cx="5129939" cy="267633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032993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ackgroundRemoval t="3998" b="95942" l="4667" r="95152"/>
                    </a14:imgEffect>
                  </a14:imgLayer>
                </a14:imgProps>
              </a:ext>
              <a:ext uri="{28A0092B-C50C-407E-A947-70E740481C1C}">
                <a14:useLocalDpi xmlns:a14="http://schemas.microsoft.com/office/drawing/2010/main" val="0"/>
              </a:ext>
            </a:extLst>
          </a:blip>
          <a:stretch>
            <a:fillRect/>
          </a:stretch>
        </p:blipFill>
        <p:spPr>
          <a:xfrm>
            <a:off x="863600" y="1016000"/>
            <a:ext cx="4393085" cy="4396014"/>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Outside Forces</a:t>
            </a:r>
          </a:p>
        </p:txBody>
      </p:sp>
      <p:sp>
        <p:nvSpPr>
          <p:cNvPr id="4" name="Rectangle 3">
            <a:hlinkClick r:id="rId5" action="ppaction://hlinksldjump"/>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Back</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Super Volcanos going off</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Asteroid hitting the Earth</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Gamma-ray burst</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Rogue Black holes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Giant Solar Flare</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Reversal of the Earth's Magnetic Field</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Global Epidemic</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Global Warming</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Environmental Toxins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Alien Invasion </a:t>
            </a:r>
          </a:p>
          <a:p>
            <a:pPr marL="285750" indent="-285750">
              <a:buFont typeface="Arial" panose="020B0604020202020204" pitchFamily="34" charset="0"/>
              <a:buChar char="•"/>
            </a:pPr>
            <a:endParaRPr lang="en-US" dirty="0">
              <a:solidFill>
                <a:srgbClr val="FFFFFF"/>
              </a:solidFill>
              <a:latin typeface="Calibri"/>
            </a:endParaRPr>
          </a:p>
          <a:p>
            <a:pPr marL="285750" indent="-285750">
              <a:buFont typeface="Arial" panose="020B0604020202020204" pitchFamily="34" charset="0"/>
              <a:buChar char="•"/>
            </a:pPr>
            <a:endParaRPr lang="en-US" dirty="0">
              <a:solidFill>
                <a:srgbClr val="FFFFFF"/>
              </a:solidFill>
              <a:latin typeface="Calibri"/>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6381" y="542439"/>
            <a:ext cx="4887521" cy="3260779"/>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1222" y="4276779"/>
            <a:ext cx="4137838" cy="20689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0850135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ackgroundRemoval t="1500" b="96700" l="6649" r="92199"/>
                    </a14:imgEffect>
                  </a14:imgLayer>
                </a14:imgProps>
              </a:ext>
              <a:ext uri="{28A0092B-C50C-407E-A947-70E740481C1C}">
                <a14:useLocalDpi xmlns:a14="http://schemas.microsoft.com/office/drawing/2010/main" val="0"/>
              </a:ext>
            </a:extLst>
          </a:blip>
          <a:stretch>
            <a:fillRect/>
          </a:stretch>
        </p:blipFill>
        <p:spPr>
          <a:xfrm>
            <a:off x="958088" y="2197100"/>
            <a:ext cx="3180283" cy="28194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Recycling and Reducing Waste</a:t>
            </a:r>
          </a:p>
        </p:txBody>
      </p:sp>
      <p:sp>
        <p:nvSpPr>
          <p:cNvPr id="4" name="Rectangle 3">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Home</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 </a:t>
            </a:r>
            <a:r>
              <a:rPr lang="en-US" sz="1600" dirty="0">
                <a:solidFill>
                  <a:srgbClr val="FFFFFF"/>
                </a:solidFill>
                <a:latin typeface="BankGothic Lt BT" panose="020B0607020203060204" pitchFamily="34" charset="0"/>
              </a:rPr>
              <a:t>Recycling is a process to create new items from old and used materials. This helps in reducing energy and potentially useful materials from being wasted.</a:t>
            </a:r>
          </a:p>
          <a:p>
            <a:pPr marL="285750" indent="-285750">
              <a:buFont typeface="Arial" panose="020B0604020202020204" pitchFamily="34" charset="0"/>
              <a:buChar char="•"/>
            </a:pPr>
            <a:r>
              <a:rPr lang="en-US" sz="1600" dirty="0">
                <a:solidFill>
                  <a:srgbClr val="FFFFFF"/>
                </a:solidFill>
                <a:latin typeface="BankGothic Lt BT" panose="020B0607020203060204" pitchFamily="34" charset="0"/>
              </a:rPr>
              <a:t>There is no limit to how much you can recycle aluminum</a:t>
            </a:r>
          </a:p>
          <a:p>
            <a:pPr marL="285750" indent="-285750">
              <a:buFont typeface="Arial" panose="020B0604020202020204" pitchFamily="34" charset="0"/>
              <a:buChar char="•"/>
            </a:pPr>
            <a:r>
              <a:rPr lang="en-US" sz="1600" dirty="0">
                <a:latin typeface="BankGothic Lt BT" panose="020B0607020203060204" pitchFamily="34" charset="0"/>
              </a:rPr>
              <a:t>In 1993, U.S. paper recovery saved more than 90,000,000 cubic yards of landfill space.</a:t>
            </a:r>
            <a:br>
              <a:rPr lang="en-US" sz="1600" dirty="0">
                <a:latin typeface="BankGothic Lt BT" panose="020B0607020203060204" pitchFamily="34" charset="0"/>
              </a:rPr>
            </a:br>
            <a:r>
              <a:rPr lang="en-US" sz="1600" dirty="0">
                <a:solidFill>
                  <a:srgbClr val="FFFFFF"/>
                </a:solidFill>
                <a:latin typeface="BankGothic Lt BT" panose="020B0607020203060204" pitchFamily="34" charset="0"/>
              </a:rPr>
              <a:t> </a:t>
            </a:r>
            <a:endParaRPr lang="en-US" sz="1600" dirty="0">
              <a:latin typeface="BankGothic Lt BT" panose="020B0607020203060204" pitchFamily="34" charset="0"/>
            </a:endParaRPr>
          </a:p>
          <a:p>
            <a:pPr marL="285750" indent="-285750">
              <a:buFont typeface="Arial" panose="020B0604020202020204" pitchFamily="34" charset="0"/>
              <a:buChar char="•"/>
            </a:pPr>
            <a:r>
              <a:rPr lang="en-US" sz="1600" dirty="0">
                <a:latin typeface="BankGothic Lt BT" panose="020B0607020203060204" pitchFamily="34" charset="0"/>
              </a:rPr>
              <a:t>New Jersey has the highest recycling rate of all the states--56% </a:t>
            </a:r>
            <a:endParaRPr lang="en-US" sz="1600" dirty="0" smtClean="0">
              <a:latin typeface="BankGothic Lt BT" panose="020B0607020203060204" pitchFamily="34" charset="0"/>
            </a:endParaRPr>
          </a:p>
          <a:p>
            <a:pPr marL="285750" indent="-285750">
              <a:buFont typeface="Arial" panose="020B0604020202020204" pitchFamily="34" charset="0"/>
              <a:buChar char="•"/>
            </a:pPr>
            <a:r>
              <a:rPr lang="en-US" sz="1600" dirty="0" smtClean="0">
                <a:solidFill>
                  <a:srgbClr val="FFFFFF"/>
                </a:solidFill>
                <a:latin typeface="BankGothic Lt BT" panose="020B0607020203060204" pitchFamily="34" charset="0"/>
              </a:rPr>
              <a:t>Plastics, cardboard, metals, glass and many other materials are recycled</a:t>
            </a:r>
          </a:p>
          <a:p>
            <a:pPr marL="285750" indent="-285750">
              <a:buFont typeface="Arial" panose="020B0604020202020204" pitchFamily="34" charset="0"/>
              <a:buChar char="•"/>
            </a:pPr>
            <a:r>
              <a:rPr lang="en-US" sz="1600" dirty="0" smtClean="0">
                <a:solidFill>
                  <a:srgbClr val="FFFFFF"/>
                </a:solidFill>
                <a:latin typeface="BankGothic Lt BT" panose="020B0607020203060204" pitchFamily="34" charset="0"/>
              </a:rPr>
              <a:t>While many things that are recycled are simply just melted down but there are others that have found new ways to recycle things</a:t>
            </a:r>
            <a:endParaRPr lang="en-US" dirty="0">
              <a:solidFill>
                <a:srgbClr val="FFFFFF"/>
              </a:solidFill>
              <a:latin typeface="Calibri"/>
            </a:endParaRPr>
          </a:p>
          <a:p>
            <a:pPr marL="285750" indent="-285750">
              <a:buFont typeface="Arial" panose="020B0604020202020204" pitchFamily="34" charset="0"/>
              <a:buChar char="•"/>
            </a:pPr>
            <a:endParaRPr lang="en-US" dirty="0">
              <a:solidFill>
                <a:srgbClr val="FFFFFF"/>
              </a:solidFill>
              <a:latin typeface="Calibri"/>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949" y="604433"/>
            <a:ext cx="4955771" cy="2493519"/>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2411" y="3369808"/>
            <a:ext cx="3120846" cy="31208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347843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6500" b="93167" l="7917" r="93667"/>
                    </a14:imgEffect>
                  </a14:imgLayer>
                </a14:imgProps>
              </a:ext>
              <a:ext uri="{28A0092B-C50C-407E-A947-70E740481C1C}">
                <a14:useLocalDpi xmlns:a14="http://schemas.microsoft.com/office/drawing/2010/main" val="0"/>
              </a:ext>
            </a:extLst>
          </a:blip>
          <a:stretch>
            <a:fillRect/>
          </a:stretch>
        </p:blipFill>
        <p:spPr>
          <a:xfrm>
            <a:off x="146957" y="506186"/>
            <a:ext cx="5486400" cy="54864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solidFill>
                  <a:srgbClr val="FFFFFF"/>
                </a:solidFill>
                <a:latin typeface="BankGothic Md BT" panose="020B0807020203060204" pitchFamily="34" charset="0"/>
              </a:rPr>
              <a:t>Planting</a:t>
            </a:r>
          </a:p>
        </p:txBody>
      </p:sp>
      <p:sp>
        <p:nvSpPr>
          <p:cNvPr id="4" name="Rectangle 3">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Next</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Many organizations help plant trees to help the environment</a:t>
            </a:r>
            <a:r>
              <a:rPr lang="en-US" dirty="0" smtClean="0">
                <a:solidFill>
                  <a:srgbClr val="FFFFFF"/>
                </a:solidFill>
                <a:latin typeface="BankGothic Lt BT" panose="020B0607020203060204" pitchFamily="34" charset="0"/>
              </a:rPr>
              <a:t>.</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Making reservations that protect the land and animals </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Farming</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Growing and planting reefs</a:t>
            </a:r>
          </a:p>
          <a:p>
            <a:pPr marL="285750" indent="-285750">
              <a:buFont typeface="Arial" panose="020B0604020202020204" pitchFamily="34" charset="0"/>
              <a:buChar char="•"/>
            </a:pPr>
            <a:endParaRPr lang="en-US" dirty="0" smtClean="0">
              <a:solidFill>
                <a:srgbClr val="FFFFFF"/>
              </a:solidFill>
              <a:latin typeface="BankGothic Lt BT" panose="020B0607020203060204" pitchFamily="34" charset="0"/>
            </a:endParaRPr>
          </a:p>
          <a:p>
            <a:pPr marL="285750" indent="-285750">
              <a:buFont typeface="Arial" panose="020B0604020202020204" pitchFamily="34" charset="0"/>
              <a:buChar char="•"/>
            </a:pPr>
            <a:endParaRPr lang="en-US" dirty="0">
              <a:solidFill>
                <a:srgbClr val="FFFFFF"/>
              </a:solidFill>
              <a:latin typeface="BankGothic Lt BT" panose="020B0607020203060204" pitchFamily="34"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156" y="205906"/>
            <a:ext cx="3810000" cy="2857500"/>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9026" y="3363686"/>
            <a:ext cx="4422259" cy="331669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4706252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3077" b="97308" l="1538" r="98462"/>
                    </a14:imgEffect>
                  </a14:imgLayer>
                </a14:imgProps>
              </a:ext>
              <a:ext uri="{28A0092B-C50C-407E-A947-70E740481C1C}">
                <a14:useLocalDpi xmlns:a14="http://schemas.microsoft.com/office/drawing/2010/main" val="0"/>
              </a:ext>
            </a:extLst>
          </a:blip>
          <a:stretch>
            <a:fillRect/>
          </a:stretch>
        </p:blipFill>
        <p:spPr>
          <a:xfrm>
            <a:off x="112486" y="342900"/>
            <a:ext cx="5956300" cy="59563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solidFill>
                  <a:srgbClr val="FFFFFF"/>
                </a:solidFill>
                <a:latin typeface="BankGothic Md BT" panose="020B0807020203060204" pitchFamily="34" charset="0"/>
              </a:rPr>
              <a:t>Using Clean Energy</a:t>
            </a:r>
          </a:p>
        </p:txBody>
      </p:sp>
      <p:sp>
        <p:nvSpPr>
          <p:cNvPr id="4" name="Rectangle 3">
            <a:hlinkClick r:id="rId5" action="ppaction://hlinksldjump"/>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en-US" dirty="0">
                <a:solidFill>
                  <a:srgbClr val="FFFFFF"/>
                </a:solidFill>
                <a:latin typeface="BankGothic Lt BT" panose="020B0607020203060204" pitchFamily="34" charset="0"/>
              </a:rPr>
              <a:t>There are many different types of clean energy</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Solar panels are being placed on roofs and now there are even solar panel shingles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Solar panel farms are also being put up in many places</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Wind turbines are being put up as well and help produce a lot of energy</a:t>
            </a:r>
          </a:p>
          <a:p>
            <a:pPr marL="285750" indent="-285750">
              <a:buFont typeface="Arial" panose="020B0604020202020204" pitchFamily="34" charset="0"/>
              <a:buChar char="•"/>
            </a:pPr>
            <a:r>
              <a:rPr lang="en-US" dirty="0">
                <a:solidFill>
                  <a:srgbClr val="FFFFFF"/>
                </a:solidFill>
                <a:latin typeface="BankGothic Lt BT" panose="020B0607020203060204" pitchFamily="34" charset="0"/>
              </a:rPr>
              <a:t>Marine energy and Tidal power are some other </a:t>
            </a:r>
            <a:r>
              <a:rPr lang="en-US" dirty="0" smtClean="0">
                <a:solidFill>
                  <a:srgbClr val="FFFFFF"/>
                </a:solidFill>
                <a:latin typeface="BankGothic Lt BT" panose="020B0607020203060204" pitchFamily="34" charset="0"/>
              </a:rPr>
              <a:t>energy</a:t>
            </a:r>
          </a:p>
          <a:p>
            <a:pPr marL="285750" indent="-285750">
              <a:buFont typeface="Arial" panose="020B0604020202020204" pitchFamily="34" charset="0"/>
              <a:buChar char="•"/>
            </a:pPr>
            <a:r>
              <a:rPr lang="en-US" dirty="0" smtClean="0">
                <a:solidFill>
                  <a:srgbClr val="FFFFFF"/>
                </a:solidFill>
                <a:latin typeface="BankGothic Lt BT" panose="020B0607020203060204" pitchFamily="34" charset="0"/>
              </a:rPr>
              <a:t>Some people wanted to use the methane gas that comes from farm animals and use that as energy</a:t>
            </a:r>
            <a:endParaRPr lang="en-US" dirty="0">
              <a:solidFill>
                <a:srgbClr val="FFFFFF"/>
              </a:solidFill>
              <a:latin typeface="BankGothic Lt BT" panose="020B0607020203060204" pitchFamily="34" charset="0"/>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6663" y="195357"/>
            <a:ext cx="4969881" cy="2588598"/>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590" y="3019396"/>
            <a:ext cx="4772025" cy="347662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786539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98892" l="0" r="97429"/>
                    </a14:imgEffect>
                  </a14:imgLayer>
                </a14:imgProps>
              </a:ext>
              <a:ext uri="{28A0092B-C50C-407E-A947-70E740481C1C}">
                <a14:useLocalDpi xmlns:a14="http://schemas.microsoft.com/office/drawing/2010/main" val="0"/>
              </a:ext>
            </a:extLst>
          </a:blip>
          <a:stretch>
            <a:fillRect/>
          </a:stretch>
        </p:blipFill>
        <p:spPr>
          <a:xfrm>
            <a:off x="876301" y="1474578"/>
            <a:ext cx="3390900" cy="3497471"/>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What we Need to do</a:t>
            </a:r>
          </a:p>
        </p:txBody>
      </p:sp>
      <p:sp>
        <p:nvSpPr>
          <p:cNvPr id="5" name="Rectangle 4">
            <a:hlinkClick r:id="rId5"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atin typeface="BankGothic Md BT" panose="020B0807020203060204" pitchFamily="34" charset="0"/>
              </a:rPr>
              <a:t>Back</a:t>
            </a:r>
          </a:p>
        </p:txBody>
      </p:sp>
      <p:sp>
        <p:nvSpPr>
          <p:cNvPr id="6" name="Rectangle 5"/>
          <p:cNvSpPr/>
          <p:nvPr/>
        </p:nvSpPr>
        <p:spPr>
          <a:xfrm>
            <a:off x="5638529" y="1826512"/>
            <a:ext cx="2732739" cy="88220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a:latin typeface="BankGothic Md BT" panose="020B0807020203060204" pitchFamily="34" charset="0"/>
              </a:rPr>
              <a:t>How People  Need to Help the Earth</a:t>
            </a:r>
          </a:p>
        </p:txBody>
      </p:sp>
      <p:sp>
        <p:nvSpPr>
          <p:cNvPr id="7" name="Rectangle 6"/>
          <p:cNvSpPr/>
          <p:nvPr/>
        </p:nvSpPr>
        <p:spPr>
          <a:xfrm>
            <a:off x="8643195" y="1798213"/>
            <a:ext cx="2732739" cy="88220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sz="1600" dirty="0">
                <a:latin typeface="BankGothic Md BT" panose="020B0807020203060204" pitchFamily="34" charset="0"/>
              </a:rPr>
              <a:t>How People Need  to Gear up Towards </a:t>
            </a:r>
          </a:p>
          <a:p>
            <a:pPr algn="ctr"/>
            <a:r>
              <a:rPr lang="en-US" sz="1600" dirty="0">
                <a:latin typeface="BankGothic Md BT" panose="020B0807020203060204" pitchFamily="34" charset="0"/>
              </a:rPr>
              <a:t>Space Travel</a:t>
            </a:r>
          </a:p>
        </p:txBody>
      </p:sp>
      <p:sp>
        <p:nvSpPr>
          <p:cNvPr id="8" name="Rectangle 7">
            <a:hlinkClick r:id="rId6" action="ppaction://hlinksldjump"/>
          </p:cNvPr>
          <p:cNvSpPr/>
          <p:nvPr/>
        </p:nvSpPr>
        <p:spPr>
          <a:xfrm>
            <a:off x="5809711" y="3097370"/>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latin typeface="BankGothic Md BT" panose="020B0807020203060204" pitchFamily="34" charset="0"/>
              </a:rPr>
              <a:t>Stop Global Warming</a:t>
            </a:r>
          </a:p>
        </p:txBody>
      </p:sp>
      <p:sp>
        <p:nvSpPr>
          <p:cNvPr id="9" name="Rectangle 8">
            <a:hlinkClick r:id="rId7" action="ppaction://hlinksldjump"/>
          </p:cNvPr>
          <p:cNvSpPr/>
          <p:nvPr/>
        </p:nvSpPr>
        <p:spPr>
          <a:xfrm>
            <a:off x="5809711" y="380195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Preserve Food</a:t>
            </a:r>
            <a:endParaRPr lang="en-US" dirty="0">
              <a:solidFill>
                <a:srgbClr val="000000"/>
              </a:solidFill>
              <a:latin typeface="BankGothic Md BT" panose="020B0807020203060204" pitchFamily="34" charset="0"/>
            </a:endParaRPr>
          </a:p>
        </p:txBody>
      </p:sp>
      <p:sp>
        <p:nvSpPr>
          <p:cNvPr id="10" name="Rectangle 9">
            <a:hlinkClick r:id="rId8" action="ppaction://hlinksldjump"/>
          </p:cNvPr>
          <p:cNvSpPr/>
          <p:nvPr/>
        </p:nvSpPr>
        <p:spPr>
          <a:xfrm>
            <a:off x="5835470" y="450358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200" dirty="0">
                <a:solidFill>
                  <a:srgbClr val="000000"/>
                </a:solidFill>
                <a:latin typeface="BankGothic Md BT" panose="020B0807020203060204" pitchFamily="34" charset="0"/>
              </a:rPr>
              <a:t>Decrease the Population</a:t>
            </a:r>
          </a:p>
        </p:txBody>
      </p:sp>
      <p:sp>
        <p:nvSpPr>
          <p:cNvPr id="11" name="Rectangle 10">
            <a:hlinkClick r:id="rId9" action="ppaction://hlinksldjump"/>
          </p:cNvPr>
          <p:cNvSpPr/>
          <p:nvPr/>
        </p:nvSpPr>
        <p:spPr>
          <a:xfrm>
            <a:off x="8834904" y="310032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Research</a:t>
            </a:r>
          </a:p>
        </p:txBody>
      </p:sp>
      <p:sp>
        <p:nvSpPr>
          <p:cNvPr id="12" name="Rectangle 11">
            <a:hlinkClick r:id="rId10" action="ppaction://hlinksldjump"/>
          </p:cNvPr>
          <p:cNvSpPr/>
          <p:nvPr/>
        </p:nvSpPr>
        <p:spPr>
          <a:xfrm>
            <a:off x="8834904" y="380195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Funding</a:t>
            </a:r>
          </a:p>
        </p:txBody>
      </p:sp>
      <p:sp>
        <p:nvSpPr>
          <p:cNvPr id="13" name="Rectangle 12">
            <a:hlinkClick r:id="rId11" action="ppaction://hlinksldjump"/>
          </p:cNvPr>
          <p:cNvSpPr/>
          <p:nvPr/>
        </p:nvSpPr>
        <p:spPr>
          <a:xfrm>
            <a:off x="8834904" y="450358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latin typeface="BankGothic Md BT" panose="020B0807020203060204" pitchFamily="34" charset="0"/>
              </a:rPr>
              <a:t>Plan</a:t>
            </a:r>
          </a:p>
        </p:txBody>
      </p:sp>
    </p:spTree>
    <p:extLst>
      <p:ext uri="{BB962C8B-B14F-4D97-AF65-F5344CB8AC3E}">
        <p14:creationId xmlns:p14="http://schemas.microsoft.com/office/powerpoint/2010/main" val="31135331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905</Words>
  <Application>Microsoft Office PowerPoint</Application>
  <PresentationFormat>Widescreen</PresentationFormat>
  <Paragraphs>177</Paragraphs>
  <Slides>17</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BankGothic Lt BT</vt:lpstr>
      <vt:lpstr>BankGothic Md BT</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Rutledge,Jessica</dc:creator>
  <cp:lastModifiedBy>Rutledge,Jessica</cp:lastModifiedBy>
  <cp:revision>14</cp:revision>
  <dcterms:modified xsi:type="dcterms:W3CDTF">2017-04-27T18:35:58Z</dcterms:modified>
</cp:coreProperties>
</file>