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theme/themeOverride3.xml" ContentType="application/vnd.openxmlformats-officedocument.themeOverride+xml"/>
  <Override PartName="/ppt/activeX/activeX1.xml" ContentType="application/vnd.ms-office.activeX+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1"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504" y="12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64E338-6BC2-455F-B8CE-608B9D855B35}"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A833BDA9-298F-4E39-90F0-F2FD1F7E323E}">
      <dgm:prSet phldrT="[Text]" phldr="1"/>
      <dgm:spPr/>
      <dgm:t>
        <a:bodyPr/>
        <a:lstStyle/>
        <a:p>
          <a:endParaRPr lang="en-US" dirty="0"/>
        </a:p>
      </dgm:t>
    </dgm:pt>
    <dgm:pt modelId="{40B3098B-5EC4-4537-B0DD-167D71594EE9}" type="parTrans" cxnId="{03841BB4-428B-4D2C-954D-E9587923BC22}">
      <dgm:prSet/>
      <dgm:spPr/>
      <dgm:t>
        <a:bodyPr/>
        <a:lstStyle/>
        <a:p>
          <a:endParaRPr lang="en-US"/>
        </a:p>
      </dgm:t>
    </dgm:pt>
    <dgm:pt modelId="{362DBFB2-00A0-4DE4-ACDA-387032D4BF36}" type="sibTrans" cxnId="{03841BB4-428B-4D2C-954D-E9587923BC22}">
      <dgm:prSet/>
      <dgm:spPr/>
      <dgm:t>
        <a:bodyPr/>
        <a:lstStyle/>
        <a:p>
          <a:endParaRPr lang="en-US"/>
        </a:p>
      </dgm:t>
    </dgm:pt>
    <dgm:pt modelId="{2DDBE110-CD5A-41DD-AC56-91F9C7DDAFEB}">
      <dgm:prSet phldrT="[Text]" phldr="1"/>
      <dgm:spPr/>
      <dgm:t>
        <a:bodyPr/>
        <a:lstStyle/>
        <a:p>
          <a:endParaRPr lang="en-US" dirty="0"/>
        </a:p>
      </dgm:t>
    </dgm:pt>
    <dgm:pt modelId="{20C8D0FE-EE03-451E-8DEE-E17FDC5B8EFA}" type="parTrans" cxnId="{54C8759D-A80C-413A-ADD4-87E23D8ABB6D}">
      <dgm:prSet/>
      <dgm:spPr/>
      <dgm:t>
        <a:bodyPr/>
        <a:lstStyle/>
        <a:p>
          <a:endParaRPr lang="en-US"/>
        </a:p>
      </dgm:t>
    </dgm:pt>
    <dgm:pt modelId="{C19DE743-B0F6-4C3F-A76F-3198604FA954}" type="sibTrans" cxnId="{54C8759D-A80C-413A-ADD4-87E23D8ABB6D}">
      <dgm:prSet/>
      <dgm:spPr/>
      <dgm:t>
        <a:bodyPr/>
        <a:lstStyle/>
        <a:p>
          <a:endParaRPr lang="en-US"/>
        </a:p>
      </dgm:t>
    </dgm:pt>
    <dgm:pt modelId="{B1E4727E-2AA4-40FF-B672-7FFD655E145E}">
      <dgm:prSet phldrT="[Text]" phldr="1"/>
      <dgm:spPr/>
      <dgm:t>
        <a:bodyPr/>
        <a:lstStyle/>
        <a:p>
          <a:endParaRPr lang="en-US" dirty="0"/>
        </a:p>
      </dgm:t>
    </dgm:pt>
    <dgm:pt modelId="{DA4A401C-DB36-4CE7-B47F-821AAFD30F75}" type="parTrans" cxnId="{28D531C5-C0C8-4F77-8E9A-F8BAD7567B2E}">
      <dgm:prSet/>
      <dgm:spPr/>
      <dgm:t>
        <a:bodyPr/>
        <a:lstStyle/>
        <a:p>
          <a:endParaRPr lang="en-US"/>
        </a:p>
      </dgm:t>
    </dgm:pt>
    <dgm:pt modelId="{474CF63D-A274-44B8-AB37-31C0202DD04F}" type="sibTrans" cxnId="{28D531C5-C0C8-4F77-8E9A-F8BAD7567B2E}">
      <dgm:prSet/>
      <dgm:spPr/>
      <dgm:t>
        <a:bodyPr/>
        <a:lstStyle/>
        <a:p>
          <a:endParaRPr lang="en-US"/>
        </a:p>
      </dgm:t>
    </dgm:pt>
    <dgm:pt modelId="{BC8010A4-9040-4243-B0B4-32484CECF4DC}" type="pres">
      <dgm:prSet presAssocID="{9B64E338-6BC2-455F-B8CE-608B9D855B35}" presName="cycle" presStyleCnt="0">
        <dgm:presLayoutVars>
          <dgm:dir/>
          <dgm:resizeHandles val="exact"/>
        </dgm:presLayoutVars>
      </dgm:prSet>
      <dgm:spPr/>
      <dgm:t>
        <a:bodyPr/>
        <a:lstStyle/>
        <a:p>
          <a:endParaRPr lang="en-US"/>
        </a:p>
      </dgm:t>
    </dgm:pt>
    <dgm:pt modelId="{FC8C1877-935B-4551-AACE-29C0B3A21BAB}" type="pres">
      <dgm:prSet presAssocID="{A833BDA9-298F-4E39-90F0-F2FD1F7E323E}" presName="node" presStyleLbl="node1" presStyleIdx="0" presStyleCnt="3" custScaleX="69071" custScaleY="83749">
        <dgm:presLayoutVars>
          <dgm:bulletEnabled val="1"/>
        </dgm:presLayoutVars>
      </dgm:prSet>
      <dgm:spPr/>
      <dgm:t>
        <a:bodyPr/>
        <a:lstStyle/>
        <a:p>
          <a:endParaRPr lang="en-US"/>
        </a:p>
      </dgm:t>
    </dgm:pt>
    <dgm:pt modelId="{6505C94F-731B-40A1-BB13-4969AF58EAA6}" type="pres">
      <dgm:prSet presAssocID="{A833BDA9-298F-4E39-90F0-F2FD1F7E323E}" presName="spNode" presStyleCnt="0"/>
      <dgm:spPr/>
    </dgm:pt>
    <dgm:pt modelId="{63F69222-BE43-4793-A0AA-456402934577}" type="pres">
      <dgm:prSet presAssocID="{362DBFB2-00A0-4DE4-ACDA-387032D4BF36}" presName="sibTrans" presStyleLbl="sibTrans1D1" presStyleIdx="0" presStyleCnt="3"/>
      <dgm:spPr/>
      <dgm:t>
        <a:bodyPr/>
        <a:lstStyle/>
        <a:p>
          <a:endParaRPr lang="en-US"/>
        </a:p>
      </dgm:t>
    </dgm:pt>
    <dgm:pt modelId="{E81C7417-5E5C-495B-8EC4-94651773975E}" type="pres">
      <dgm:prSet presAssocID="{2DDBE110-CD5A-41DD-AC56-91F9C7DDAFEB}" presName="node" presStyleLbl="node1" presStyleIdx="1" presStyleCnt="3" custScaleX="85683" custScaleY="96569">
        <dgm:presLayoutVars>
          <dgm:bulletEnabled val="1"/>
        </dgm:presLayoutVars>
      </dgm:prSet>
      <dgm:spPr/>
      <dgm:t>
        <a:bodyPr/>
        <a:lstStyle/>
        <a:p>
          <a:endParaRPr lang="en-US"/>
        </a:p>
      </dgm:t>
    </dgm:pt>
    <dgm:pt modelId="{E8CE09A5-072B-49ED-91FD-B40648CD87DD}" type="pres">
      <dgm:prSet presAssocID="{2DDBE110-CD5A-41DD-AC56-91F9C7DDAFEB}" presName="spNode" presStyleCnt="0"/>
      <dgm:spPr/>
    </dgm:pt>
    <dgm:pt modelId="{2FC2785E-2682-43E2-A569-DB6EB4B37032}" type="pres">
      <dgm:prSet presAssocID="{C19DE743-B0F6-4C3F-A76F-3198604FA954}" presName="sibTrans" presStyleLbl="sibTrans1D1" presStyleIdx="1" presStyleCnt="3"/>
      <dgm:spPr/>
      <dgm:t>
        <a:bodyPr/>
        <a:lstStyle/>
        <a:p>
          <a:endParaRPr lang="en-US"/>
        </a:p>
      </dgm:t>
    </dgm:pt>
    <dgm:pt modelId="{ACE06677-0BC9-40CC-8C81-44F1D9EFDFEE}" type="pres">
      <dgm:prSet presAssocID="{B1E4727E-2AA4-40FF-B672-7FFD655E145E}" presName="node" presStyleLbl="node1" presStyleIdx="2" presStyleCnt="3" custScaleX="65875" custScaleY="110147" custRadScaleRad="96858" custRadScaleInc="37034">
        <dgm:presLayoutVars>
          <dgm:bulletEnabled val="1"/>
        </dgm:presLayoutVars>
      </dgm:prSet>
      <dgm:spPr/>
      <dgm:t>
        <a:bodyPr/>
        <a:lstStyle/>
        <a:p>
          <a:endParaRPr lang="en-US"/>
        </a:p>
      </dgm:t>
    </dgm:pt>
    <dgm:pt modelId="{4799A1ED-0D30-4090-B5CA-D6017ABB521A}" type="pres">
      <dgm:prSet presAssocID="{B1E4727E-2AA4-40FF-B672-7FFD655E145E}" presName="spNode" presStyleCnt="0"/>
      <dgm:spPr/>
    </dgm:pt>
    <dgm:pt modelId="{E7A1F45A-F8A7-4B8A-BA82-B52D5C53E758}" type="pres">
      <dgm:prSet presAssocID="{474CF63D-A274-44B8-AB37-31C0202DD04F}" presName="sibTrans" presStyleLbl="sibTrans1D1" presStyleIdx="2" presStyleCnt="3"/>
      <dgm:spPr/>
      <dgm:t>
        <a:bodyPr/>
        <a:lstStyle/>
        <a:p>
          <a:endParaRPr lang="en-US"/>
        </a:p>
      </dgm:t>
    </dgm:pt>
  </dgm:ptLst>
  <dgm:cxnLst>
    <dgm:cxn modelId="{6689AAF1-A133-4266-9A73-5732FB4C62A5}" type="presOf" srcId="{362DBFB2-00A0-4DE4-ACDA-387032D4BF36}" destId="{63F69222-BE43-4793-A0AA-456402934577}" srcOrd="0" destOrd="0" presId="urn:microsoft.com/office/officeart/2005/8/layout/cycle5"/>
    <dgm:cxn modelId="{B8721B71-B390-4226-BE5A-09E3D297536C}" type="presOf" srcId="{474CF63D-A274-44B8-AB37-31C0202DD04F}" destId="{E7A1F45A-F8A7-4B8A-BA82-B52D5C53E758}" srcOrd="0" destOrd="0" presId="urn:microsoft.com/office/officeart/2005/8/layout/cycle5"/>
    <dgm:cxn modelId="{2E275932-302B-4376-8FE7-520D0F6018BD}" type="presOf" srcId="{B1E4727E-2AA4-40FF-B672-7FFD655E145E}" destId="{ACE06677-0BC9-40CC-8C81-44F1D9EFDFEE}" srcOrd="0" destOrd="0" presId="urn:microsoft.com/office/officeart/2005/8/layout/cycle5"/>
    <dgm:cxn modelId="{F9A17E0C-47BF-45CC-A434-A1D89C547B9F}" type="presOf" srcId="{2DDBE110-CD5A-41DD-AC56-91F9C7DDAFEB}" destId="{E81C7417-5E5C-495B-8EC4-94651773975E}" srcOrd="0" destOrd="0" presId="urn:microsoft.com/office/officeart/2005/8/layout/cycle5"/>
    <dgm:cxn modelId="{28D531C5-C0C8-4F77-8E9A-F8BAD7567B2E}" srcId="{9B64E338-6BC2-455F-B8CE-608B9D855B35}" destId="{B1E4727E-2AA4-40FF-B672-7FFD655E145E}" srcOrd="2" destOrd="0" parTransId="{DA4A401C-DB36-4CE7-B47F-821AAFD30F75}" sibTransId="{474CF63D-A274-44B8-AB37-31C0202DD04F}"/>
    <dgm:cxn modelId="{03841BB4-428B-4D2C-954D-E9587923BC22}" srcId="{9B64E338-6BC2-455F-B8CE-608B9D855B35}" destId="{A833BDA9-298F-4E39-90F0-F2FD1F7E323E}" srcOrd="0" destOrd="0" parTransId="{40B3098B-5EC4-4537-B0DD-167D71594EE9}" sibTransId="{362DBFB2-00A0-4DE4-ACDA-387032D4BF36}"/>
    <dgm:cxn modelId="{9E190754-1231-4BA7-9362-569846D28AD9}" type="presOf" srcId="{A833BDA9-298F-4E39-90F0-F2FD1F7E323E}" destId="{FC8C1877-935B-4551-AACE-29C0B3A21BAB}" srcOrd="0" destOrd="0" presId="urn:microsoft.com/office/officeart/2005/8/layout/cycle5"/>
    <dgm:cxn modelId="{45B4B279-FBC4-4AEF-A5EB-279B3B45ED89}" type="presOf" srcId="{9B64E338-6BC2-455F-B8CE-608B9D855B35}" destId="{BC8010A4-9040-4243-B0B4-32484CECF4DC}" srcOrd="0" destOrd="0" presId="urn:microsoft.com/office/officeart/2005/8/layout/cycle5"/>
    <dgm:cxn modelId="{8AD77523-1F99-4ADC-8096-AA26929D491D}" type="presOf" srcId="{C19DE743-B0F6-4C3F-A76F-3198604FA954}" destId="{2FC2785E-2682-43E2-A569-DB6EB4B37032}" srcOrd="0" destOrd="0" presId="urn:microsoft.com/office/officeart/2005/8/layout/cycle5"/>
    <dgm:cxn modelId="{54C8759D-A80C-413A-ADD4-87E23D8ABB6D}" srcId="{9B64E338-6BC2-455F-B8CE-608B9D855B35}" destId="{2DDBE110-CD5A-41DD-AC56-91F9C7DDAFEB}" srcOrd="1" destOrd="0" parTransId="{20C8D0FE-EE03-451E-8DEE-E17FDC5B8EFA}" sibTransId="{C19DE743-B0F6-4C3F-A76F-3198604FA954}"/>
    <dgm:cxn modelId="{AD9F9FD1-1E44-42A2-A190-5041154DE433}" type="presParOf" srcId="{BC8010A4-9040-4243-B0B4-32484CECF4DC}" destId="{FC8C1877-935B-4551-AACE-29C0B3A21BAB}" srcOrd="0" destOrd="0" presId="urn:microsoft.com/office/officeart/2005/8/layout/cycle5"/>
    <dgm:cxn modelId="{24BF1250-72B9-4CE3-B57F-8A1A7BD5BB98}" type="presParOf" srcId="{BC8010A4-9040-4243-B0B4-32484CECF4DC}" destId="{6505C94F-731B-40A1-BB13-4969AF58EAA6}" srcOrd="1" destOrd="0" presId="urn:microsoft.com/office/officeart/2005/8/layout/cycle5"/>
    <dgm:cxn modelId="{022A0825-F51A-4919-8280-58A9C0FD6FD8}" type="presParOf" srcId="{BC8010A4-9040-4243-B0B4-32484CECF4DC}" destId="{63F69222-BE43-4793-A0AA-456402934577}" srcOrd="2" destOrd="0" presId="urn:microsoft.com/office/officeart/2005/8/layout/cycle5"/>
    <dgm:cxn modelId="{3023127A-3142-4CC0-A78B-427512A7F925}" type="presParOf" srcId="{BC8010A4-9040-4243-B0B4-32484CECF4DC}" destId="{E81C7417-5E5C-495B-8EC4-94651773975E}" srcOrd="3" destOrd="0" presId="urn:microsoft.com/office/officeart/2005/8/layout/cycle5"/>
    <dgm:cxn modelId="{0CA6CE38-9B56-4F6B-929A-4D9EA53E370E}" type="presParOf" srcId="{BC8010A4-9040-4243-B0B4-32484CECF4DC}" destId="{E8CE09A5-072B-49ED-91FD-B40648CD87DD}" srcOrd="4" destOrd="0" presId="urn:microsoft.com/office/officeart/2005/8/layout/cycle5"/>
    <dgm:cxn modelId="{3BC4629D-9A32-42CC-82F9-CCC4849AE3E1}" type="presParOf" srcId="{BC8010A4-9040-4243-B0B4-32484CECF4DC}" destId="{2FC2785E-2682-43E2-A569-DB6EB4B37032}" srcOrd="5" destOrd="0" presId="urn:microsoft.com/office/officeart/2005/8/layout/cycle5"/>
    <dgm:cxn modelId="{E53E5068-C39E-4BEB-A1CA-F5D6353BE34A}" type="presParOf" srcId="{BC8010A4-9040-4243-B0B4-32484CECF4DC}" destId="{ACE06677-0BC9-40CC-8C81-44F1D9EFDFEE}" srcOrd="6" destOrd="0" presId="urn:microsoft.com/office/officeart/2005/8/layout/cycle5"/>
    <dgm:cxn modelId="{E9E1F669-451B-45C1-B3FF-A1F7CA357259}" type="presParOf" srcId="{BC8010A4-9040-4243-B0B4-32484CECF4DC}" destId="{4799A1ED-0D30-4090-B5CA-D6017ABB521A}" srcOrd="7" destOrd="0" presId="urn:microsoft.com/office/officeart/2005/8/layout/cycle5"/>
    <dgm:cxn modelId="{7801A86D-71B3-4DE5-8327-F779BC2B003F}" type="presParOf" srcId="{BC8010A4-9040-4243-B0B4-32484CECF4DC}" destId="{E7A1F45A-F8A7-4B8A-BA82-B52D5C53E758}" srcOrd="8" destOrd="0" presId="urn:microsoft.com/office/officeart/2005/8/layout/cycle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C8C1877-935B-4551-AACE-29C0B3A21BAB}">
      <dsp:nvSpPr>
        <dsp:cNvPr id="0" name=""/>
        <dsp:cNvSpPr/>
      </dsp:nvSpPr>
      <dsp:spPr>
        <a:xfrm>
          <a:off x="3106684" y="63417"/>
          <a:ext cx="1628705" cy="128362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endParaRPr lang="en-US" sz="3700" kern="1200" dirty="0"/>
        </a:p>
      </dsp:txBody>
      <dsp:txXfrm>
        <a:off x="3106684" y="63417"/>
        <a:ext cx="1628705" cy="1283629"/>
      </dsp:txXfrm>
    </dsp:sp>
    <dsp:sp modelId="{63F69222-BE43-4793-A0AA-456402934577}">
      <dsp:nvSpPr>
        <dsp:cNvPr id="0" name=""/>
        <dsp:cNvSpPr/>
      </dsp:nvSpPr>
      <dsp:spPr>
        <a:xfrm>
          <a:off x="1874298" y="705231"/>
          <a:ext cx="4093477" cy="4093477"/>
        </a:xfrm>
        <a:custGeom>
          <a:avLst/>
          <a:gdLst/>
          <a:ahLst/>
          <a:cxnLst/>
          <a:rect l="0" t="0" r="0" b="0"/>
          <a:pathLst>
            <a:path>
              <a:moveTo>
                <a:pt x="3287596" y="419037"/>
              </a:moveTo>
              <a:arcTo wR="2046738" hR="2046738" stAng="18439178" swAng="2805763"/>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81C7417-5E5C-495B-8EC4-94651773975E}">
      <dsp:nvSpPr>
        <dsp:cNvPr id="0" name=""/>
        <dsp:cNvSpPr/>
      </dsp:nvSpPr>
      <dsp:spPr>
        <a:xfrm>
          <a:off x="4683355" y="3035278"/>
          <a:ext cx="2020418" cy="1480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a:lnSpc>
              <a:spcPct val="90000"/>
            </a:lnSpc>
            <a:spcBef>
              <a:spcPct val="0"/>
            </a:spcBef>
            <a:spcAft>
              <a:spcPct val="35000"/>
            </a:spcAft>
          </a:pPr>
          <a:endParaRPr lang="en-US" sz="4700" kern="1200" dirty="0"/>
        </a:p>
      </dsp:txBody>
      <dsp:txXfrm>
        <a:off x="4683355" y="3035278"/>
        <a:ext cx="2020418" cy="1480123"/>
      </dsp:txXfrm>
    </dsp:sp>
    <dsp:sp modelId="{2FC2785E-2682-43E2-A569-DB6EB4B37032}">
      <dsp:nvSpPr>
        <dsp:cNvPr id="0" name=""/>
        <dsp:cNvSpPr/>
      </dsp:nvSpPr>
      <dsp:spPr>
        <a:xfrm>
          <a:off x="1931852" y="672564"/>
          <a:ext cx="4093477" cy="4093477"/>
        </a:xfrm>
        <a:custGeom>
          <a:avLst/>
          <a:gdLst/>
          <a:ahLst/>
          <a:cxnLst/>
          <a:rect l="0" t="0" r="0" b="0"/>
          <a:pathLst>
            <a:path>
              <a:moveTo>
                <a:pt x="2562626" y="4027394"/>
              </a:moveTo>
              <a:arcTo wR="2046738" hR="2046738" stAng="4524056" swAng="285219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CE06677-0BC9-40CC-8C81-44F1D9EFDFEE}">
      <dsp:nvSpPr>
        <dsp:cNvPr id="0" name=""/>
        <dsp:cNvSpPr/>
      </dsp:nvSpPr>
      <dsp:spPr>
        <a:xfrm>
          <a:off x="1231165" y="2427170"/>
          <a:ext cx="1553342" cy="168823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endParaRPr lang="en-US" sz="3500" kern="1200" dirty="0"/>
        </a:p>
      </dsp:txBody>
      <dsp:txXfrm>
        <a:off x="1231165" y="2427170"/>
        <a:ext cx="1553342" cy="1688234"/>
      </dsp:txXfrm>
    </dsp:sp>
    <dsp:sp modelId="{E7A1F45A-F8A7-4B8A-BA82-B52D5C53E758}">
      <dsp:nvSpPr>
        <dsp:cNvPr id="0" name=""/>
        <dsp:cNvSpPr/>
      </dsp:nvSpPr>
      <dsp:spPr>
        <a:xfrm>
          <a:off x="1944337" y="673279"/>
          <a:ext cx="4093477" cy="4093477"/>
        </a:xfrm>
        <a:custGeom>
          <a:avLst/>
          <a:gdLst/>
          <a:ahLst/>
          <a:cxnLst/>
          <a:rect l="0" t="0" r="0" b="0"/>
          <a:pathLst>
            <a:path>
              <a:moveTo>
                <a:pt x="111697" y="1379839"/>
              </a:moveTo>
              <a:arcTo wR="2046738" hR="2046738" stAng="11940970" swAng="2075581"/>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50F6ED-44BD-4516-BD08-8A984A62025C}" type="datetimeFigureOut">
              <a:rPr lang="en-US" smtClean="0"/>
              <a:pPr/>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50F6ED-44BD-4516-BD08-8A984A62025C}" type="datetimeFigureOut">
              <a:rPr lang="en-US" smtClean="0"/>
              <a:pPr/>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50F6ED-44BD-4516-BD08-8A984A62025C}" type="datetimeFigureOut">
              <a:rPr lang="en-US" smtClean="0"/>
              <a:pPr/>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50F6ED-44BD-4516-BD08-8A984A62025C}" type="datetimeFigureOut">
              <a:rPr lang="en-US" smtClean="0"/>
              <a:pPr/>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50F6ED-44BD-4516-BD08-8A984A62025C}" type="datetimeFigureOut">
              <a:rPr lang="en-US" smtClean="0"/>
              <a:pPr/>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50F6ED-44BD-4516-BD08-8A984A62025C}" type="datetimeFigureOut">
              <a:rPr lang="en-US" smtClean="0"/>
              <a:pPr/>
              <a:t>3/23/2017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50F6ED-44BD-4516-BD08-8A984A62025C}" type="datetimeFigureOut">
              <a:rPr lang="en-US" smtClean="0"/>
              <a:pPr/>
              <a:t>3/23/2017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50F6ED-44BD-4516-BD08-8A984A62025C}" type="datetimeFigureOut">
              <a:rPr lang="en-US" smtClean="0"/>
              <a:pPr/>
              <a:t>3/23/2017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50F6ED-44BD-4516-BD08-8A984A62025C}" type="datetimeFigureOut">
              <a:rPr lang="en-US" smtClean="0"/>
              <a:pPr/>
              <a:t>3/23/2017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50F6ED-44BD-4516-BD08-8A984A62025C}" type="datetimeFigureOut">
              <a:rPr lang="en-US" smtClean="0"/>
              <a:pPr/>
              <a:t>3/23/2017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50F6ED-44BD-4516-BD08-8A984A62025C}" type="datetimeFigureOut">
              <a:rPr lang="en-US" smtClean="0"/>
              <a:pPr/>
              <a:t>3/23/2017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20F928-BA63-4ECE-9FB8-49C8DF7AE6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l="-2000" t="-3000" r="-2000" b="-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50F6ED-44BD-4516-BD08-8A984A62025C}" type="datetimeFigureOut">
              <a:rPr lang="en-US" smtClean="0"/>
              <a:pPr/>
              <a:t>3/23/2017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20F928-BA63-4ECE-9FB8-49C8DF7AE6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3.jpe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23.jpeg"/><Relationship Id="rId7" Type="http://schemas.openxmlformats.org/officeDocument/2006/relationships/slide" Target="slide9.xml"/><Relationship Id="rId2" Type="http://schemas.openxmlformats.org/officeDocument/2006/relationships/image" Target="../media/image22.gif"/><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slide" Target="slide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5.gif"/><Relationship Id="rId1" Type="http://schemas.openxmlformats.org/officeDocument/2006/relationships/slideLayout" Target="../slideLayouts/slideLayout5.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6.jpeg"/><Relationship Id="rId1" Type="http://schemas.openxmlformats.org/officeDocument/2006/relationships/slideLayout" Target="../slideLayouts/slideLayout5.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8.png"/><Relationship Id="rId3" Type="http://schemas.openxmlformats.org/officeDocument/2006/relationships/diagramLayout" Target="../diagrams/layout1.xml"/><Relationship Id="rId7" Type="http://schemas.openxmlformats.org/officeDocument/2006/relationships/image" Target="../media/image13.png"/><Relationship Id="rId12" Type="http://schemas.openxmlformats.org/officeDocument/2006/relationships/slide" Target="slide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openxmlformats.org/officeDocument/2006/relationships/image" Target="../media/image29.png"/><Relationship Id="rId5" Type="http://schemas.openxmlformats.org/officeDocument/2006/relationships/diagramColors" Target="../diagrams/colors1.xml"/><Relationship Id="rId15" Type="http://schemas.openxmlformats.org/officeDocument/2006/relationships/slide" Target="slide15.xml"/><Relationship Id="rId10" Type="http://schemas.openxmlformats.org/officeDocument/2006/relationships/image" Target="../media/image10.png"/><Relationship Id="rId4" Type="http://schemas.openxmlformats.org/officeDocument/2006/relationships/diagramQuickStyle" Target="../diagrams/quickStyle1.xml"/><Relationship Id="rId9" Type="http://schemas.openxmlformats.org/officeDocument/2006/relationships/image" Target="../media/image28.png"/><Relationship Id="rId1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slide" Target="slide16.xml"/><Relationship Id="rId3" Type="http://schemas.openxmlformats.org/officeDocument/2006/relationships/control" Target="../activeX/activeX1.xml"/><Relationship Id="rId7" Type="http://schemas.openxmlformats.org/officeDocument/2006/relationships/hyperlink" Target="https://cms5.webstudy.com/webcourses/share/includes/content/content.asp?ID=1253216" TargetMode="External"/><Relationship Id="rId12" Type="http://schemas.openxmlformats.org/officeDocument/2006/relationships/slide" Target="slide14.xml"/><Relationship Id="rId2" Type="http://schemas.openxmlformats.org/officeDocument/2006/relationships/vmlDrawing" Target="../drawings/vmlDrawing1.vml"/><Relationship Id="rId1" Type="http://schemas.openxmlformats.org/officeDocument/2006/relationships/themeOverride" Target="../theme/themeOverride3.xml"/><Relationship Id="rId6" Type="http://schemas.openxmlformats.org/officeDocument/2006/relationships/image" Target="../media/image31.png"/><Relationship Id="rId11" Type="http://schemas.openxmlformats.org/officeDocument/2006/relationships/image" Target="../media/image8.png"/><Relationship Id="rId5" Type="http://schemas.openxmlformats.org/officeDocument/2006/relationships/image" Target="../media/image1.jpeg"/><Relationship Id="rId10" Type="http://schemas.openxmlformats.org/officeDocument/2006/relationships/slide" Target="slide2.xml"/><Relationship Id="rId4" Type="http://schemas.openxmlformats.org/officeDocument/2006/relationships/slideLayout" Target="../slideLayouts/slideLayout5.xml"/><Relationship Id="rId9"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slide" Target="slide17.xml"/><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slide" Target="slide15.xml"/><Relationship Id="rId5" Type="http://schemas.openxmlformats.org/officeDocument/2006/relationships/image" Target="../media/image8.png"/><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Layout" Target="../slideLayouts/slideLayout5.xml"/><Relationship Id="rId7" Type="http://schemas.openxmlformats.org/officeDocument/2006/relationships/image" Target="../media/image35.png"/><Relationship Id="rId2" Type="http://schemas.openxmlformats.org/officeDocument/2006/relationships/audio" Target="file:///L:\files1ersemester2017\multimedia\Project%20Multimedia%201\Multimedia\messagecom.mp3" TargetMode="External"/><Relationship Id="rId1" Type="http://schemas.openxmlformats.org/officeDocument/2006/relationships/audio" Target="file:///L:\files1ersemester2017\multimedia\Project%20Multimedia%201\Multimedia\message.mp3" TargetMode="External"/><Relationship Id="rId6" Type="http://schemas.openxmlformats.org/officeDocument/2006/relationships/image" Target="../media/image34.png"/><Relationship Id="rId11" Type="http://schemas.openxmlformats.org/officeDocument/2006/relationships/slide" Target="slide18.xml"/><Relationship Id="rId5" Type="http://schemas.openxmlformats.org/officeDocument/2006/relationships/hyperlink" Target="http://www.oldspicevoicemail.com/" TargetMode="External"/><Relationship Id="rId10" Type="http://schemas.openxmlformats.org/officeDocument/2006/relationships/slide" Target="slide16.xml"/><Relationship Id="rId4" Type="http://schemas.openxmlformats.org/officeDocument/2006/relationships/hyperlink" Target="https://twistedwave.com/online/" TargetMode="External"/><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hyperlink" Target="https://www.youtube.com/watch?v=7GREeD2icU" TargetMode="External"/><Relationship Id="rId7" Type="http://schemas.openxmlformats.org/officeDocument/2006/relationships/slide" Target="slide17.xml"/><Relationship Id="rId2" Type="http://schemas.openxmlformats.org/officeDocument/2006/relationships/slideLayout" Target="../slideLayouts/slideLayout5.xml"/><Relationship Id="rId1" Type="http://schemas.openxmlformats.org/officeDocument/2006/relationships/video" Target="file:///L:\files1ersemester2017\multimedia\My%20family%20Movie(0).wmv" TargetMode="External"/><Relationship Id="rId6" Type="http://schemas.openxmlformats.org/officeDocument/2006/relationships/image" Target="../media/image8.png"/><Relationship Id="rId5" Type="http://schemas.openxmlformats.org/officeDocument/2006/relationships/slide" Target="slide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image" Target="../media/image14.png"/><Relationship Id="rId3" Type="http://schemas.openxmlformats.org/officeDocument/2006/relationships/slide" Target="slide5.xml"/><Relationship Id="rId7" Type="http://schemas.openxmlformats.org/officeDocument/2006/relationships/slide" Target="slide6.xml"/><Relationship Id="rId12" Type="http://schemas.openxmlformats.org/officeDocument/2006/relationships/slide" Target="slide1.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slide" Target="slide12.xml"/><Relationship Id="rId5" Type="http://schemas.openxmlformats.org/officeDocument/2006/relationships/slide" Target="slide8.xml"/><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12.png"/><Relationship Id="rId1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hyperlink" Target="http://www.oldspicevoicemail.com/" TargetMode="External"/><Relationship Id="rId3" Type="http://schemas.openxmlformats.org/officeDocument/2006/relationships/image" Target="../media/image8.png"/><Relationship Id="rId7" Type="http://schemas.openxmlformats.org/officeDocument/2006/relationships/hyperlink" Target="https://en.wikipedia.org/wiki/Animation" TargetMode="External"/><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hyperlink" Target="https://en.wikipedia.org/wiki/Video" TargetMode="External"/><Relationship Id="rId5" Type="http://schemas.openxmlformats.org/officeDocument/2006/relationships/hyperlink" Target="https://unsplash.com/" TargetMode="External"/><Relationship Id="rId10" Type="http://schemas.openxmlformats.org/officeDocument/2006/relationships/slide" Target="slide21.xml"/><Relationship Id="rId4" Type="http://schemas.openxmlformats.org/officeDocument/2006/relationships/hyperlink" Target="https://commons.wikimedia.org/wiki/Main_Page" TargetMode="External"/><Relationship Id="rId9" Type="http://schemas.openxmlformats.org/officeDocument/2006/relationships/slide" Target="slide19.xml"/></Relationships>
</file>

<file path=ppt/slides/_rels/slide21.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jpeg"/><Relationship Id="rId1" Type="http://schemas.openxmlformats.org/officeDocument/2006/relationships/slideLayout" Target="../slideLayouts/slideLayout5.xml"/><Relationship Id="rId6" Type="http://schemas.openxmlformats.org/officeDocument/2006/relationships/slide" Target="slide3.xml"/><Relationship Id="rId5" Type="http://schemas.openxmlformats.org/officeDocument/2006/relationships/slide" Target="slide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1.jpeg"/><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themeOverride" Target="../theme/themeOverride1.xml"/><Relationship Id="rId6" Type="http://schemas.openxmlformats.org/officeDocument/2006/relationships/image" Target="../media/image8.png"/><Relationship Id="rId5" Type="http://schemas.openxmlformats.org/officeDocument/2006/relationships/slide" Target="slide2.xml"/><Relationship Id="rId4" Type="http://schemas.openxmlformats.org/officeDocument/2006/relationships/image" Target="../media/image16.gif"/></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7.jpeg"/><Relationship Id="rId1" Type="http://schemas.openxmlformats.org/officeDocument/2006/relationships/slideLayout" Target="../slideLayouts/slideLayout5.x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slide" Target="slide8.xml"/><Relationship Id="rId2" Type="http://schemas.openxmlformats.org/officeDocument/2006/relationships/image" Target="../media/image18.jpeg"/><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image" Target="../media/image8.png"/><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hemeOverride" Target="../theme/themeOverride2.xml"/><Relationship Id="rId6" Type="http://schemas.openxmlformats.org/officeDocument/2006/relationships/slide" Target="slide2.xml"/><Relationship Id="rId5" Type="http://schemas.openxmlformats.org/officeDocument/2006/relationships/image" Target="../media/image20.gif"/><Relationship Id="rId4" Type="http://schemas.openxmlformats.org/officeDocument/2006/relationships/hyperlink" Target="http://whatis.techtarget.com/definition/streaming-sound" TargetMode="External"/><Relationship Id="rId9"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slide" Target="slide10.xml"/><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slide" Target="slide8.xml"/><Relationship Id="rId5" Type="http://schemas.openxmlformats.org/officeDocument/2006/relationships/image" Target="../media/image8.png"/><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tock-photo-photo-album-in-remembrance-and-nostalgia-of-happy-easter-day-in-spring-on-wood-table-instant-photo-551594920.jpg"/>
          <p:cNvPicPr>
            <a:picLocks noChangeAspect="1"/>
          </p:cNvPicPr>
          <p:nvPr/>
        </p:nvPicPr>
        <p:blipFill>
          <a:blip r:embed="rId2" cstate="screen"/>
          <a:srcRect/>
          <a:stretch>
            <a:fillRect/>
          </a:stretch>
        </p:blipFill>
        <p:spPr>
          <a:xfrm flipH="1">
            <a:off x="468939" y="3140968"/>
            <a:ext cx="1073143" cy="720080"/>
          </a:xfrm>
          <a:prstGeom prst="rect">
            <a:avLst/>
          </a:prstGeom>
        </p:spPr>
      </p:pic>
      <p:pic>
        <p:nvPicPr>
          <p:cNvPr id="11" name="Picture 10" descr="jakob-owens-199505.jpg"/>
          <p:cNvPicPr>
            <a:picLocks noChangeAspect="1"/>
          </p:cNvPicPr>
          <p:nvPr/>
        </p:nvPicPr>
        <p:blipFill>
          <a:blip r:embed="rId3" cstate="screen"/>
          <a:stretch>
            <a:fillRect/>
          </a:stretch>
        </p:blipFill>
        <p:spPr>
          <a:xfrm>
            <a:off x="2987824" y="3140967"/>
            <a:ext cx="1008112" cy="672075"/>
          </a:xfrm>
          <a:prstGeom prst="rect">
            <a:avLst/>
          </a:prstGeom>
        </p:spPr>
      </p:pic>
      <p:pic>
        <p:nvPicPr>
          <p:cNvPr id="8" name="Picture 7" descr="dreamstime_xxl_84927792.jpg"/>
          <p:cNvPicPr>
            <a:picLocks noChangeAspect="1"/>
          </p:cNvPicPr>
          <p:nvPr/>
        </p:nvPicPr>
        <p:blipFill>
          <a:blip r:embed="rId4" cstate="screen"/>
          <a:stretch>
            <a:fillRect/>
          </a:stretch>
        </p:blipFill>
        <p:spPr>
          <a:xfrm flipH="1">
            <a:off x="899592" y="1268760"/>
            <a:ext cx="974878" cy="1152128"/>
          </a:xfrm>
          <a:prstGeom prst="rect">
            <a:avLst/>
          </a:prstGeom>
        </p:spPr>
      </p:pic>
      <p:pic>
        <p:nvPicPr>
          <p:cNvPr id="7" name="Picture 6" descr="PapyrusFont.PNG"/>
          <p:cNvPicPr>
            <a:picLocks noChangeAspect="1"/>
          </p:cNvPicPr>
          <p:nvPr/>
        </p:nvPicPr>
        <p:blipFill>
          <a:blip r:embed="rId5" cstate="screen"/>
          <a:stretch>
            <a:fillRect/>
          </a:stretch>
        </p:blipFill>
        <p:spPr>
          <a:xfrm>
            <a:off x="2721928" y="1340768"/>
            <a:ext cx="914099" cy="1080120"/>
          </a:xfrm>
          <a:prstGeom prst="rect">
            <a:avLst/>
          </a:prstGeom>
        </p:spPr>
      </p:pic>
      <p:sp>
        <p:nvSpPr>
          <p:cNvPr id="4" name="Rectangle 3"/>
          <p:cNvSpPr/>
          <p:nvPr/>
        </p:nvSpPr>
        <p:spPr>
          <a:xfrm>
            <a:off x="1187624" y="2636912"/>
            <a:ext cx="216024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MULTIMEDIA</a:t>
            </a:r>
          </a:p>
          <a:p>
            <a:pPr algn="ctr"/>
            <a:r>
              <a:rPr lang="en-US"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FOR</a:t>
            </a:r>
            <a:r>
              <a:rPr lang="en-US"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OLDIES</a:t>
            </a: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 name="Picture 5" descr="512px-Manual_film_projector.jpg"/>
          <p:cNvPicPr>
            <a:picLocks noChangeAspect="1"/>
          </p:cNvPicPr>
          <p:nvPr/>
        </p:nvPicPr>
        <p:blipFill>
          <a:blip r:embed="rId6" cstate="screen"/>
          <a:stretch>
            <a:fillRect/>
          </a:stretch>
        </p:blipFill>
        <p:spPr>
          <a:xfrm>
            <a:off x="5292080" y="1412776"/>
            <a:ext cx="3177316" cy="30966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0" name="Picture 9" descr="smart_pink_panther.gif"/>
          <p:cNvPicPr>
            <a:picLocks noChangeAspect="1"/>
          </p:cNvPicPr>
          <p:nvPr/>
        </p:nvPicPr>
        <p:blipFill>
          <a:blip r:embed="rId7" cstate="screen"/>
          <a:stretch>
            <a:fillRect/>
          </a:stretch>
        </p:blipFill>
        <p:spPr>
          <a:xfrm>
            <a:off x="1547664" y="4005064"/>
            <a:ext cx="1440159" cy="1080120"/>
          </a:xfrm>
          <a:prstGeom prst="rect">
            <a:avLst/>
          </a:prstGeom>
        </p:spPr>
      </p:pic>
      <p:sp>
        <p:nvSpPr>
          <p:cNvPr id="12" name="TextBox 11"/>
          <p:cNvSpPr txBox="1"/>
          <p:nvPr/>
        </p:nvSpPr>
        <p:spPr>
          <a:xfrm>
            <a:off x="6300192" y="5301208"/>
            <a:ext cx="2160240" cy="369332"/>
          </a:xfrm>
          <a:prstGeom prst="rect">
            <a:avLst/>
          </a:prstGeom>
          <a:noFill/>
        </p:spPr>
        <p:txBody>
          <a:bodyPr wrap="square" rtlCol="0">
            <a:spAutoFit/>
          </a:bodyPr>
          <a:lstStyle/>
          <a:p>
            <a:pPr algn="r"/>
            <a:r>
              <a:rPr lang="en-US" b="1" dirty="0" smtClean="0"/>
              <a:t>Paula A. Diaz Silva</a:t>
            </a:r>
            <a:endParaRPr lang="en-US" b="1" dirty="0"/>
          </a:p>
        </p:txBody>
      </p:sp>
      <p:sp>
        <p:nvSpPr>
          <p:cNvPr id="13" name="Rectangle 12"/>
          <p:cNvSpPr/>
          <p:nvPr/>
        </p:nvSpPr>
        <p:spPr>
          <a:xfrm>
            <a:off x="5508104" y="548680"/>
            <a:ext cx="3096344" cy="4001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en-US"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Introductory Concepts</a:t>
            </a:r>
            <a:endParaRPr lang="en-US"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4" name="Picture 13" descr="home-interface-button-symbol-for-web.png">
            <a:hlinkClick r:id="rId8" action="ppaction://hlinksldjump"/>
          </p:cNvPr>
          <p:cNvPicPr>
            <a:picLocks noChangeAspect="1"/>
          </p:cNvPicPr>
          <p:nvPr/>
        </p:nvPicPr>
        <p:blipFill>
          <a:blip r:embed="rId9" cstate="print"/>
          <a:stretch>
            <a:fillRect/>
          </a:stretch>
        </p:blipFill>
        <p:spPr>
          <a:xfrm>
            <a:off x="827584" y="404664"/>
            <a:ext cx="506280" cy="506280"/>
          </a:xfrm>
          <a:prstGeom prst="rect">
            <a:avLst/>
          </a:prstGeom>
        </p:spPr>
      </p:pic>
      <p:sp>
        <p:nvSpPr>
          <p:cNvPr id="15" name="Right Arrow 14"/>
          <p:cNvSpPr/>
          <p:nvPr/>
        </p:nvSpPr>
        <p:spPr>
          <a:xfrm>
            <a:off x="7452320"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8"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23854 -0.04166 C 0.19774 -0.07384 0.15694 -0.10601 0.13229 -0.10277 C 0.10764 -0.09953 0.1066 -0.03078 0.09062 -0.02222 C 0.07465 -0.01365 0.05156 -0.05509 0.03646 -0.05138 C 0.02135 -0.04768 0.00555 -0.00856 2.5E-6 -4.44444E-6 " pathEditMode="relative" ptsTypes="aaaaA">
                                      <p:cBhvr>
                                        <p:cTn id="6" dur="2000" fill="hold"/>
                                        <p:tgtEl>
                                          <p:spTgt spid="11"/>
                                        </p:tgtEl>
                                        <p:attrNameLst>
                                          <p:attrName>ppt_x</p:attrName>
                                          <p:attrName>ppt_y</p:attrName>
                                        </p:attrNameLst>
                                      </p:cBhvr>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27709 0.17616 C 0.27813 0.16759 0.27934 0.15972 0.28021 0.15116 C 0.27917 0.11713 0.28282 0.0743 0.26875 0.04282 C 0.26615 0.02893 0.25712 0.02616 0.24792 0.02199 C 0.23438 0.02268 0.22049 0.01597 0.2125 0.03032 C 0.21111 0.03588 0.20834 0.04167 0.20625 0.04699 C 0.20504 0.05 0.20452 0.05417 0.20209 0.05532 C 0.19445 0.0588 0.18698 0.06065 0.17917 0.06366 C 0.17327 0.06319 0.16736 0.06296 0.16146 0.06227 C 0.1533 0.06111 0.14653 0.05185 0.13855 0.04977 C 0.13039 0.03889 0.125 0.02639 0.11875 0.01366 C 0.11719 0.00509 0.11042 -0.00995 0.10521 -0.01551 C 0.10278 -0.01806 0.08993 -0.02153 0.08646 -0.02245 C 0.07882 -0.02199 0.07118 -0.02222 0.06355 -0.02107 C 0.05886 -0.02037 0.0573 -0.00972 0.05625 -0.00579 C 0.05591 -0.0044 0.05521 -0.00162 0.05521 -0.00162 C 0.054 0.05579 0.06407 0.05046 0.02813 0.04838 C 0.02587 0.04375 0.02309 0.0419 0.02084 0.03727 C 0.01927 0.02847 0.01545 0.02037 0.0125 0.01227 C 0.01077 0.00741 0.01059 0.00301 0.00834 -0.00162 C 0.00556 -0.00116 -3.88889E-6 -0.00023 -3.88889E-6 -0.00023 " pathEditMode="relative" ptsTypes="ffffffffffffffffffffA">
                                      <p:cBhvr>
                                        <p:cTn id="9" dur="2000" fill="hold"/>
                                        <p:tgtEl>
                                          <p:spTgt spid="7"/>
                                        </p:tgtEl>
                                        <p:attrNameLst>
                                          <p:attrName>ppt_x</p:attrName>
                                          <p:attrName>ppt_y</p:attrName>
                                        </p:attrNameLst>
                                      </p:cBhvr>
                                    </p:animMotion>
                                  </p:childTnLst>
                                </p:cTn>
                              </p:par>
                            </p:childTnLst>
                          </p:cTn>
                        </p:par>
                        <p:par>
                          <p:cTn id="10" fill="hold">
                            <p:stCondLst>
                              <p:cond delay="400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000" fill="hold"/>
                                        <p:tgtEl>
                                          <p:spTgt spid="9"/>
                                        </p:tgtEl>
                                        <p:attrNameLst>
                                          <p:attrName>ppt_x</p:attrName>
                                        </p:attrNameLst>
                                      </p:cBhvr>
                                      <p:tavLst>
                                        <p:tav tm="0">
                                          <p:val>
                                            <p:strVal val="0-#ppt_w/2"/>
                                          </p:val>
                                        </p:tav>
                                        <p:tav tm="100000">
                                          <p:val>
                                            <p:strVal val="#ppt_x"/>
                                          </p:val>
                                        </p:tav>
                                      </p:tavLst>
                                    </p:anim>
                                    <p:anim calcmode="lin" valueType="num">
                                      <p:cBhvr additive="base">
                                        <p:cTn id="14" dur="20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6000"/>
                            </p:stCondLst>
                            <p:childTnLst>
                              <p:par>
                                <p:cTn id="16" presetID="42" presetClass="path" presetSubtype="0" accel="50000" decel="50000" fill="hold" nodeType="afterEffect">
                                  <p:stCondLst>
                                    <p:cond delay="0"/>
                                  </p:stCondLst>
                                  <p:childTnLst>
                                    <p:animMotion origin="layout" path="M -2.22222E-6 -0.18912 L -2.22222E-6 3.7037E-6 " pathEditMode="relative" rAng="0" ptsTypes="AA">
                                      <p:cBhvr>
                                        <p:cTn id="17" dur="2000" fill="hold"/>
                                        <p:tgtEl>
                                          <p:spTgt spid="8"/>
                                        </p:tgtEl>
                                        <p:attrNameLst>
                                          <p:attrName>ppt_x</p:attrName>
                                          <p:attrName>ppt_y</p:attrName>
                                        </p:attrNameLst>
                                      </p:cBhvr>
                                      <p:rCtr x="0" y="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196752"/>
            <a:ext cx="4040188" cy="4929411"/>
          </a:xfrm>
        </p:spPr>
        <p:txBody>
          <a:bodyPr>
            <a:normAutofit/>
          </a:bodyPr>
          <a:lstStyle/>
          <a:p>
            <a:pPr algn="just"/>
            <a:r>
              <a:rPr lang="en-US" sz="2000" b="1" dirty="0"/>
              <a:t>Animation</a:t>
            </a:r>
            <a:r>
              <a:rPr lang="en-US" sz="2000" dirty="0"/>
              <a:t> is the process of making the illusion of motion and the illusion of </a:t>
            </a:r>
            <a:r>
              <a:rPr lang="en-US" sz="2000" dirty="0" smtClean="0"/>
              <a:t>by </a:t>
            </a:r>
            <a:r>
              <a:rPr lang="en-US" sz="2000" dirty="0"/>
              <a:t>means of the rapid display of a sequence of images that minimally differ from each other</a:t>
            </a:r>
          </a:p>
        </p:txBody>
      </p:sp>
      <p:pic>
        <p:nvPicPr>
          <p:cNvPr id="8" name="Content Placeholder 7" descr="Animexample.gif"/>
          <p:cNvPicPr>
            <a:picLocks noGrp="1" noChangeAspect="1"/>
          </p:cNvPicPr>
          <p:nvPr>
            <p:ph sz="quarter" idx="4"/>
          </p:nvPr>
        </p:nvPicPr>
        <p:blipFill>
          <a:blip r:embed="rId2" cstate="print"/>
          <a:stretch>
            <a:fillRect/>
          </a:stretch>
        </p:blipFill>
        <p:spPr>
          <a:xfrm>
            <a:off x="2699792" y="4221088"/>
            <a:ext cx="781050" cy="781050"/>
          </a:xfrm>
        </p:spPr>
      </p:pic>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Animation</a:t>
            </a:r>
            <a:r>
              <a:rPr lang="en-US" dirty="0" smtClean="0"/>
              <a:t> </a:t>
            </a:r>
            <a:endParaRPr lang="en-US" dirty="0"/>
          </a:p>
        </p:txBody>
      </p:sp>
      <p:sp>
        <p:nvSpPr>
          <p:cNvPr id="9" name="TextBox 8"/>
          <p:cNvSpPr txBox="1"/>
          <p:nvPr/>
        </p:nvSpPr>
        <p:spPr>
          <a:xfrm>
            <a:off x="1043608" y="5517232"/>
            <a:ext cx="2880320" cy="584775"/>
          </a:xfrm>
          <a:prstGeom prst="rect">
            <a:avLst/>
          </a:prstGeom>
          <a:noFill/>
        </p:spPr>
        <p:txBody>
          <a:bodyPr wrap="square" rtlCol="0">
            <a:spAutoFit/>
          </a:bodyPr>
          <a:lstStyle/>
          <a:p>
            <a:pPr algn="ctr"/>
            <a:r>
              <a:rPr lang="en-US" sz="1400" dirty="0"/>
              <a:t>This animation moves at 10 frames per second</a:t>
            </a:r>
            <a:r>
              <a:rPr lang="en-US" dirty="0"/>
              <a:t>.</a:t>
            </a:r>
          </a:p>
        </p:txBody>
      </p:sp>
      <p:sp>
        <p:nvSpPr>
          <p:cNvPr id="10" name="TextBox 9"/>
          <p:cNvSpPr txBox="1"/>
          <p:nvPr/>
        </p:nvSpPr>
        <p:spPr>
          <a:xfrm>
            <a:off x="1043608" y="3573016"/>
            <a:ext cx="3096344" cy="369332"/>
          </a:xfrm>
          <a:prstGeom prst="rect">
            <a:avLst/>
          </a:prstGeom>
          <a:noFill/>
        </p:spPr>
        <p:txBody>
          <a:bodyPr wrap="square" rtlCol="0">
            <a:spAutoFit/>
          </a:bodyPr>
          <a:lstStyle/>
          <a:p>
            <a:pPr algn="ctr"/>
            <a:r>
              <a:rPr lang="en-US" sz="1200" dirty="0"/>
              <a:t>The bouncing ball animation</a:t>
            </a:r>
            <a:r>
              <a:rPr lang="en-US" dirty="0"/>
              <a:t> </a:t>
            </a:r>
          </a:p>
        </p:txBody>
      </p:sp>
      <p:sp>
        <p:nvSpPr>
          <p:cNvPr id="11" name="TextBox 10"/>
          <p:cNvSpPr txBox="1"/>
          <p:nvPr/>
        </p:nvSpPr>
        <p:spPr>
          <a:xfrm>
            <a:off x="4932040" y="1268760"/>
            <a:ext cx="3744416" cy="3416320"/>
          </a:xfrm>
          <a:prstGeom prst="rect">
            <a:avLst/>
          </a:prstGeom>
          <a:noFill/>
        </p:spPr>
        <p:txBody>
          <a:bodyPr wrap="square" rtlCol="0">
            <a:spAutoFit/>
          </a:bodyPr>
          <a:lstStyle/>
          <a:p>
            <a:r>
              <a:rPr lang="en-US" b="1" dirty="0" smtClean="0"/>
              <a:t>Techniques</a:t>
            </a:r>
          </a:p>
          <a:p>
            <a:endParaRPr lang="en-US" b="1" dirty="0" smtClean="0"/>
          </a:p>
          <a:p>
            <a:r>
              <a:rPr lang="en-US" b="1" dirty="0" smtClean="0"/>
              <a:t>Traditional animation</a:t>
            </a:r>
            <a:r>
              <a:rPr lang="en-US" dirty="0" smtClean="0"/>
              <a:t> (also called cell animation or hand-drawn animation)</a:t>
            </a:r>
          </a:p>
          <a:p>
            <a:r>
              <a:rPr lang="en-US" b="1" dirty="0" smtClean="0"/>
              <a:t>Stop-motion animation</a:t>
            </a:r>
            <a:r>
              <a:rPr lang="en-US" dirty="0" smtClean="0"/>
              <a:t> is used to describe animation created by physically manipulating real-world objects and photographing them one frame of film at a time to create the illusion of movement.</a:t>
            </a:r>
          </a:p>
          <a:p>
            <a:endParaRPr lang="en-US" dirty="0"/>
          </a:p>
        </p:txBody>
      </p:sp>
      <p:pic>
        <p:nvPicPr>
          <p:cNvPr id="12" name="Picture 11" descr="Claychick.jpg"/>
          <p:cNvPicPr>
            <a:picLocks noChangeAspect="1"/>
          </p:cNvPicPr>
          <p:nvPr/>
        </p:nvPicPr>
        <p:blipFill>
          <a:blip r:embed="rId3" cstate="print"/>
          <a:stretch>
            <a:fillRect/>
          </a:stretch>
        </p:blipFill>
        <p:spPr>
          <a:xfrm>
            <a:off x="5940152" y="4509120"/>
            <a:ext cx="1512168" cy="1373639"/>
          </a:xfrm>
          <a:prstGeom prst="rect">
            <a:avLst/>
          </a:prstGeom>
        </p:spPr>
      </p:pic>
      <p:pic>
        <p:nvPicPr>
          <p:cNvPr id="13" name="Picture 12" descr="200px-Animexample3edit.png"/>
          <p:cNvPicPr>
            <a:picLocks noChangeAspect="1"/>
          </p:cNvPicPr>
          <p:nvPr/>
        </p:nvPicPr>
        <p:blipFill>
          <a:blip r:embed="rId4" cstate="print"/>
          <a:stretch>
            <a:fillRect/>
          </a:stretch>
        </p:blipFill>
        <p:spPr>
          <a:xfrm>
            <a:off x="1403648" y="4221088"/>
            <a:ext cx="914518" cy="832211"/>
          </a:xfrm>
          <a:prstGeom prst="rect">
            <a:avLst/>
          </a:prstGeom>
        </p:spPr>
      </p:pic>
      <p:pic>
        <p:nvPicPr>
          <p:cNvPr id="14" name="Picture 13" descr="home-interface-button-symbol-for-web.png">
            <a:hlinkClick r:id="rId5" action="ppaction://hlinksldjump"/>
          </p:cNvPr>
          <p:cNvPicPr>
            <a:picLocks noChangeAspect="1"/>
          </p:cNvPicPr>
          <p:nvPr/>
        </p:nvPicPr>
        <p:blipFill>
          <a:blip r:embed="rId6" cstate="print"/>
          <a:stretch>
            <a:fillRect/>
          </a:stretch>
        </p:blipFill>
        <p:spPr>
          <a:xfrm flipH="1">
            <a:off x="899592" y="332656"/>
            <a:ext cx="720080" cy="506280"/>
          </a:xfrm>
          <a:prstGeom prst="rect">
            <a:avLst/>
          </a:prstGeom>
        </p:spPr>
      </p:pic>
      <p:sp>
        <p:nvSpPr>
          <p:cNvPr id="15" name="Left Arrow 14"/>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7"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Right Arrow 15"/>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8"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052736"/>
            <a:ext cx="4040188" cy="5073427"/>
          </a:xfrm>
        </p:spPr>
        <p:txBody>
          <a:bodyPr/>
          <a:lstStyle/>
          <a:p>
            <a:r>
              <a:rPr lang="en-US" b="1" dirty="0" smtClean="0"/>
              <a:t>Computer animation</a:t>
            </a:r>
          </a:p>
          <a:p>
            <a:endParaRPr lang="en-US" dirty="0" smtClean="0"/>
          </a:p>
          <a:p>
            <a:pPr algn="just">
              <a:buFont typeface="Wingdings" pitchFamily="2" charset="2"/>
              <a:buChar char="ü"/>
            </a:pPr>
            <a:r>
              <a:rPr lang="en-US" sz="2000" dirty="0" smtClean="0"/>
              <a:t>2D animation figures are created or edited on the computer using 2D bitmap graphics or created and edited using 2D vector graphics</a:t>
            </a:r>
          </a:p>
          <a:p>
            <a:pPr algn="just"/>
            <a:endParaRPr lang="en-US" sz="2000" dirty="0" smtClean="0"/>
          </a:p>
          <a:p>
            <a:pPr algn="just"/>
            <a:endParaRPr lang="en-US" sz="2000" dirty="0" smtClean="0"/>
          </a:p>
          <a:p>
            <a:pPr algn="just">
              <a:buFont typeface="Wingdings" pitchFamily="2" charset="2"/>
              <a:buChar char="ü"/>
            </a:pPr>
            <a:r>
              <a:rPr lang="en-US" sz="2000" dirty="0" smtClean="0"/>
              <a:t>3D animation is digitally modeled and manipulated by an animator.</a:t>
            </a:r>
            <a:endParaRPr lang="en-US" sz="2000" dirty="0"/>
          </a:p>
        </p:txBody>
      </p:sp>
      <p:pic>
        <p:nvPicPr>
          <p:cNvPr id="8" name="Content Placeholder 7" descr="Catenary_animation.gif"/>
          <p:cNvPicPr>
            <a:picLocks noGrp="1" noChangeAspect="1"/>
          </p:cNvPicPr>
          <p:nvPr>
            <p:ph sz="quarter" idx="4"/>
          </p:nvPr>
        </p:nvPicPr>
        <p:blipFill>
          <a:blip r:embed="rId2" cstate="print"/>
          <a:stretch>
            <a:fillRect/>
          </a:stretch>
        </p:blipFill>
        <p:spPr>
          <a:xfrm>
            <a:off x="1763688" y="3789040"/>
            <a:ext cx="1428750" cy="762000"/>
          </a:xfrm>
        </p:spPr>
      </p:pic>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Animation</a:t>
            </a:r>
            <a:r>
              <a:rPr lang="en-US" dirty="0" smtClean="0"/>
              <a:t> </a:t>
            </a:r>
            <a:endParaRPr lang="en-US" dirty="0"/>
          </a:p>
        </p:txBody>
      </p:sp>
      <p:sp>
        <p:nvSpPr>
          <p:cNvPr id="9" name="TextBox 8"/>
          <p:cNvSpPr txBox="1"/>
          <p:nvPr/>
        </p:nvSpPr>
        <p:spPr>
          <a:xfrm>
            <a:off x="5220072" y="1196752"/>
            <a:ext cx="3312368" cy="2031325"/>
          </a:xfrm>
          <a:prstGeom prst="rect">
            <a:avLst/>
          </a:prstGeom>
          <a:noFill/>
        </p:spPr>
        <p:txBody>
          <a:bodyPr wrap="square" rtlCol="0">
            <a:spAutoFit/>
          </a:bodyPr>
          <a:lstStyle/>
          <a:p>
            <a:pPr algn="just"/>
            <a:r>
              <a:rPr lang="en-US" dirty="0" smtClean="0"/>
              <a:t>For a computer interface, animation can show that the system is loading or ready for input. It can provide a visual cue between screen changes. It can provide a hint by casting a glow on a navigation element.</a:t>
            </a:r>
            <a:endParaRPr lang="en-US" dirty="0"/>
          </a:p>
        </p:txBody>
      </p:sp>
      <p:pic>
        <p:nvPicPr>
          <p:cNvPr id="6" name="Picture 5" descr="home-interface-button-symbol-for-web.png">
            <a:hlinkClick r:id="rId3" action="ppaction://hlinksldjump"/>
          </p:cNvPr>
          <p:cNvPicPr>
            <a:picLocks noChangeAspect="1"/>
          </p:cNvPicPr>
          <p:nvPr/>
        </p:nvPicPr>
        <p:blipFill>
          <a:blip r:embed="rId4" cstate="print"/>
          <a:stretch>
            <a:fillRect/>
          </a:stretch>
        </p:blipFill>
        <p:spPr>
          <a:xfrm flipH="1">
            <a:off x="899592" y="332656"/>
            <a:ext cx="720080" cy="506280"/>
          </a:xfrm>
          <a:prstGeom prst="rect">
            <a:avLst/>
          </a:prstGeom>
        </p:spPr>
      </p:pic>
      <p:sp>
        <p:nvSpPr>
          <p:cNvPr id="10" name="Left Arrow 9"/>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ight Arrow 10"/>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196752"/>
            <a:ext cx="4040188" cy="4929411"/>
          </a:xfrm>
        </p:spPr>
        <p:txBody>
          <a:bodyPr>
            <a:normAutofit/>
          </a:bodyPr>
          <a:lstStyle/>
          <a:p>
            <a:pPr algn="just"/>
            <a:r>
              <a:rPr lang="en-US" b="1" dirty="0" smtClean="0"/>
              <a:t>Video</a:t>
            </a:r>
            <a:r>
              <a:rPr lang="en-US" dirty="0" smtClean="0"/>
              <a:t> is </a:t>
            </a:r>
            <a:r>
              <a:rPr lang="en-US" sz="2000" dirty="0" smtClean="0"/>
              <a:t>an electronic medium for the recording, copying, playback, broadcasting, and display of moving visual media.</a:t>
            </a:r>
          </a:p>
          <a:p>
            <a:endParaRPr lang="en-US" sz="2000" dirty="0" smtClean="0"/>
          </a:p>
          <a:p>
            <a:endParaRPr lang="en-US" sz="2000" dirty="0" smtClean="0"/>
          </a:p>
        </p:txBody>
      </p:sp>
      <p:sp>
        <p:nvSpPr>
          <p:cNvPr id="6" name="Content Placeholder 5"/>
          <p:cNvSpPr>
            <a:spLocks noGrp="1"/>
          </p:cNvSpPr>
          <p:nvPr>
            <p:ph sz="quarter" idx="4"/>
          </p:nvPr>
        </p:nvSpPr>
        <p:spPr>
          <a:xfrm>
            <a:off x="4645025" y="1196752"/>
            <a:ext cx="4041775" cy="4929411"/>
          </a:xfrm>
        </p:spPr>
        <p:txBody>
          <a:bodyPr>
            <a:normAutofit fontScale="92500" lnSpcReduction="20000"/>
          </a:bodyPr>
          <a:lstStyle/>
          <a:p>
            <a:pPr algn="just"/>
            <a:r>
              <a:rPr lang="en-US" dirty="0" smtClean="0"/>
              <a:t>video production is a field unto itself. Its use in professional and personal communication has exploded in recent years. Most computer systems ship with video cameras built in to the monitor bezels and all modern smart phones include video recording capability. Popular websites like YouTube and Video have democratized the video distribution process, allowing amateur video producers to share their efforts with the world.</a:t>
            </a:r>
          </a:p>
          <a:p>
            <a:pPr algn="just"/>
            <a:endParaRPr lang="en-US" dirty="0"/>
          </a:p>
        </p:txBody>
      </p:sp>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Video</a:t>
            </a:r>
            <a:r>
              <a:rPr lang="en-US" dirty="0" smtClean="0"/>
              <a:t> </a:t>
            </a:r>
            <a:endParaRPr lang="en-US" dirty="0"/>
          </a:p>
        </p:txBody>
      </p:sp>
      <p:pic>
        <p:nvPicPr>
          <p:cNvPr id="8" name="Picture 7" descr="OIHHGQ0.jpg"/>
          <p:cNvPicPr>
            <a:picLocks noChangeAspect="1"/>
          </p:cNvPicPr>
          <p:nvPr/>
        </p:nvPicPr>
        <p:blipFill>
          <a:blip r:embed="rId2" cstate="print"/>
          <a:stretch>
            <a:fillRect/>
          </a:stretch>
        </p:blipFill>
        <p:spPr>
          <a:xfrm>
            <a:off x="1187624" y="2852936"/>
            <a:ext cx="2088232" cy="2780928"/>
          </a:xfrm>
          <a:prstGeom prst="rect">
            <a:avLst/>
          </a:prstGeom>
        </p:spPr>
      </p:pic>
      <p:pic>
        <p:nvPicPr>
          <p:cNvPr id="9" name="Picture 8" descr="home-interface-button-symbol-for-web.png">
            <a:hlinkClick r:id="rId3" action="ppaction://hlinksldjump"/>
          </p:cNvPr>
          <p:cNvPicPr>
            <a:picLocks noChangeAspect="1"/>
          </p:cNvPicPr>
          <p:nvPr/>
        </p:nvPicPr>
        <p:blipFill>
          <a:blip r:embed="rId4" cstate="print"/>
          <a:stretch>
            <a:fillRect/>
          </a:stretch>
        </p:blipFill>
        <p:spPr>
          <a:xfrm flipH="1">
            <a:off x="899592" y="332656"/>
            <a:ext cx="720080" cy="506280"/>
          </a:xfrm>
          <a:prstGeom prst="rect">
            <a:avLst/>
          </a:prstGeom>
        </p:spPr>
      </p:pic>
      <p:sp>
        <p:nvSpPr>
          <p:cNvPr id="10" name="Left Arrow 9"/>
          <p:cNvSpPr/>
          <p:nvPr/>
        </p:nvSpPr>
        <p:spPr>
          <a:xfrm>
            <a:off x="683568" y="5877272"/>
            <a:ext cx="1008112"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ight Arrow 10">
            <a:hlinkClick r:id="rId6" action="ppaction://hlinksldjump"/>
          </p:cNvPr>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052736"/>
            <a:ext cx="4040188" cy="5073427"/>
          </a:xfrm>
        </p:spPr>
        <p:txBody>
          <a:bodyPr>
            <a:normAutofit lnSpcReduction="10000"/>
          </a:bodyPr>
          <a:lstStyle/>
          <a:p>
            <a:pPr algn="just"/>
            <a:r>
              <a:rPr lang="en-US" dirty="0" smtClean="0"/>
              <a:t>The technical challenge with video is the sheer amount of data that is necessary to render video smoothly. The challenge of the technical multimedia producer is to maintain the highest clarity with the lowest data rate possible for the delivery system. To accomplish this it is necessary to render the video in different compressed formats</a:t>
            </a:r>
            <a:endParaRPr lang="en-US" dirty="0"/>
          </a:p>
        </p:txBody>
      </p:sp>
      <p:sp>
        <p:nvSpPr>
          <p:cNvPr id="6" name="Content Placeholder 5"/>
          <p:cNvSpPr>
            <a:spLocks noGrp="1"/>
          </p:cNvSpPr>
          <p:nvPr>
            <p:ph sz="quarter" idx="4"/>
          </p:nvPr>
        </p:nvSpPr>
        <p:spPr>
          <a:xfrm>
            <a:off x="4645025" y="1052736"/>
            <a:ext cx="4041775" cy="5073427"/>
          </a:xfrm>
        </p:spPr>
        <p:txBody>
          <a:bodyPr/>
          <a:lstStyle/>
          <a:p>
            <a:pPr algn="just"/>
            <a:r>
              <a:rPr lang="en-US" dirty="0" smtClean="0"/>
              <a:t>and to test which give the best throughput while maintaining a smooth frame rate.</a:t>
            </a:r>
            <a:endParaRPr lang="en-US" dirty="0"/>
          </a:p>
        </p:txBody>
      </p:sp>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Video</a:t>
            </a:r>
            <a:r>
              <a:rPr lang="en-US" dirty="0" smtClean="0"/>
              <a:t> </a:t>
            </a:r>
            <a:endParaRPr lang="en-US" dirty="0"/>
          </a:p>
        </p:txBody>
      </p:sp>
      <p:pic>
        <p:nvPicPr>
          <p:cNvPr id="5" name="Picture 4" descr="home-interface-button-symbol-for-web.png">
            <a:hlinkClick r:id="rId2" action="ppaction://hlinksldjump"/>
          </p:cNvPr>
          <p:cNvPicPr>
            <a:picLocks noChangeAspect="1"/>
          </p:cNvPicPr>
          <p:nvPr/>
        </p:nvPicPr>
        <p:blipFill>
          <a:blip r:embed="rId3" cstate="print"/>
          <a:stretch>
            <a:fillRect/>
          </a:stretch>
        </p:blipFill>
        <p:spPr>
          <a:xfrm flipH="1">
            <a:off x="899592" y="332656"/>
            <a:ext cx="720080" cy="506280"/>
          </a:xfrm>
          <a:prstGeom prst="rect">
            <a:avLst/>
          </a:prstGeom>
        </p:spPr>
      </p:pic>
      <p:sp>
        <p:nvSpPr>
          <p:cNvPr id="8" name="Left Arrow 7"/>
          <p:cNvSpPr/>
          <p:nvPr/>
        </p:nvSpPr>
        <p:spPr>
          <a:xfrm>
            <a:off x="827584" y="5805264"/>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ight Arrow 8"/>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sz="half" idx="2"/>
          </p:nvPr>
        </p:nvGraphicFramePr>
        <p:xfrm>
          <a:off x="457200" y="981075"/>
          <a:ext cx="8075613" cy="5145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Hardware</a:t>
            </a:r>
            <a:r>
              <a:rPr lang="en-US" dirty="0" smtClean="0"/>
              <a:t> </a:t>
            </a: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Needed</a:t>
            </a:r>
            <a:r>
              <a:rPr lang="en-US" dirty="0" smtClean="0"/>
              <a:t>  </a:t>
            </a:r>
            <a:endParaRPr lang="en-US" dirty="0"/>
          </a:p>
        </p:txBody>
      </p:sp>
      <p:pic>
        <p:nvPicPr>
          <p:cNvPr id="9" name="Picture 8" descr="video-camera.png"/>
          <p:cNvPicPr>
            <a:picLocks noChangeAspect="1"/>
          </p:cNvPicPr>
          <p:nvPr/>
        </p:nvPicPr>
        <p:blipFill>
          <a:blip r:embed="rId7" cstate="print"/>
          <a:stretch>
            <a:fillRect/>
          </a:stretch>
        </p:blipFill>
        <p:spPr>
          <a:xfrm>
            <a:off x="1619672" y="5301208"/>
            <a:ext cx="650296" cy="722304"/>
          </a:xfrm>
          <a:prstGeom prst="rect">
            <a:avLst/>
          </a:prstGeom>
        </p:spPr>
      </p:pic>
      <p:pic>
        <p:nvPicPr>
          <p:cNvPr id="10" name="Picture 9" descr="floppy-disk.png"/>
          <p:cNvPicPr>
            <a:picLocks noChangeAspect="1"/>
          </p:cNvPicPr>
          <p:nvPr/>
        </p:nvPicPr>
        <p:blipFill>
          <a:blip r:embed="rId8" cstate="print"/>
          <a:stretch>
            <a:fillRect/>
          </a:stretch>
        </p:blipFill>
        <p:spPr>
          <a:xfrm>
            <a:off x="5796136" y="4437112"/>
            <a:ext cx="792088" cy="792088"/>
          </a:xfrm>
          <a:prstGeom prst="rect">
            <a:avLst/>
          </a:prstGeom>
        </p:spPr>
      </p:pic>
      <p:pic>
        <p:nvPicPr>
          <p:cNvPr id="11" name="Picture 10" descr="microphone.png"/>
          <p:cNvPicPr>
            <a:picLocks noChangeAspect="1"/>
          </p:cNvPicPr>
          <p:nvPr/>
        </p:nvPicPr>
        <p:blipFill>
          <a:blip r:embed="rId9" cstate="print"/>
          <a:stretch>
            <a:fillRect/>
          </a:stretch>
        </p:blipFill>
        <p:spPr>
          <a:xfrm>
            <a:off x="2339752" y="5373216"/>
            <a:ext cx="648072" cy="648072"/>
          </a:xfrm>
          <a:prstGeom prst="rect">
            <a:avLst/>
          </a:prstGeom>
        </p:spPr>
      </p:pic>
      <p:pic>
        <p:nvPicPr>
          <p:cNvPr id="12" name="Picture 11" descr="camera.png"/>
          <p:cNvPicPr>
            <a:picLocks noChangeAspect="1"/>
          </p:cNvPicPr>
          <p:nvPr/>
        </p:nvPicPr>
        <p:blipFill>
          <a:blip r:embed="rId10" cstate="print"/>
          <a:stretch>
            <a:fillRect/>
          </a:stretch>
        </p:blipFill>
        <p:spPr>
          <a:xfrm>
            <a:off x="2339752" y="4221088"/>
            <a:ext cx="720080" cy="720080"/>
          </a:xfrm>
          <a:prstGeom prst="rect">
            <a:avLst/>
          </a:prstGeom>
        </p:spPr>
      </p:pic>
      <p:pic>
        <p:nvPicPr>
          <p:cNvPr id="13" name="Picture 12" descr="video-call.png"/>
          <p:cNvPicPr>
            <a:picLocks noChangeAspect="1"/>
          </p:cNvPicPr>
          <p:nvPr/>
        </p:nvPicPr>
        <p:blipFill>
          <a:blip r:embed="rId11" cstate="print"/>
          <a:stretch>
            <a:fillRect/>
          </a:stretch>
        </p:blipFill>
        <p:spPr>
          <a:xfrm>
            <a:off x="3851920" y="1052736"/>
            <a:ext cx="1008112" cy="864096"/>
          </a:xfrm>
          <a:prstGeom prst="rect">
            <a:avLst/>
          </a:prstGeom>
        </p:spPr>
      </p:pic>
      <p:sp>
        <p:nvSpPr>
          <p:cNvPr id="14" name="TextBox 13"/>
          <p:cNvSpPr txBox="1"/>
          <p:nvPr/>
        </p:nvSpPr>
        <p:spPr>
          <a:xfrm>
            <a:off x="1619672" y="3717032"/>
            <a:ext cx="1656184" cy="338554"/>
          </a:xfrm>
          <a:prstGeom prst="rect">
            <a:avLst/>
          </a:prstGeom>
          <a:noFill/>
        </p:spPr>
        <p:txBody>
          <a:bodyPr wrap="square" rtlCol="0">
            <a:spAutoFit/>
          </a:bodyPr>
          <a:lstStyle/>
          <a:p>
            <a:pPr algn="ctr"/>
            <a:r>
              <a:rPr lang="en-US" sz="1600" b="1" dirty="0" smtClean="0"/>
              <a:t>Caption Device</a:t>
            </a:r>
            <a:endParaRPr lang="en-US" sz="1600" b="1" dirty="0"/>
          </a:p>
        </p:txBody>
      </p:sp>
      <p:sp>
        <p:nvSpPr>
          <p:cNvPr id="15" name="TextBox 14"/>
          <p:cNvSpPr txBox="1"/>
          <p:nvPr/>
        </p:nvSpPr>
        <p:spPr>
          <a:xfrm>
            <a:off x="5652120" y="4077072"/>
            <a:ext cx="1152128" cy="276999"/>
          </a:xfrm>
          <a:prstGeom prst="rect">
            <a:avLst/>
          </a:prstGeom>
          <a:noFill/>
        </p:spPr>
        <p:txBody>
          <a:bodyPr wrap="square" rtlCol="0">
            <a:spAutoFit/>
          </a:bodyPr>
          <a:lstStyle/>
          <a:p>
            <a:r>
              <a:rPr lang="en-US" sz="1200" b="1" dirty="0" smtClean="0"/>
              <a:t>Device to store </a:t>
            </a:r>
            <a:endParaRPr lang="en-US" sz="1200" b="1" dirty="0"/>
          </a:p>
        </p:txBody>
      </p:sp>
      <p:sp>
        <p:nvSpPr>
          <p:cNvPr id="16" name="TextBox 15"/>
          <p:cNvSpPr txBox="1"/>
          <p:nvPr/>
        </p:nvSpPr>
        <p:spPr>
          <a:xfrm>
            <a:off x="3635896" y="1916832"/>
            <a:ext cx="1512168" cy="369332"/>
          </a:xfrm>
          <a:prstGeom prst="rect">
            <a:avLst/>
          </a:prstGeom>
          <a:noFill/>
        </p:spPr>
        <p:txBody>
          <a:bodyPr wrap="square" rtlCol="0">
            <a:spAutoFit/>
          </a:bodyPr>
          <a:lstStyle/>
          <a:p>
            <a:r>
              <a:rPr lang="en-US" dirty="0" smtClean="0"/>
              <a:t>A Pc to edit it </a:t>
            </a:r>
            <a:endParaRPr lang="en-US" dirty="0"/>
          </a:p>
        </p:txBody>
      </p:sp>
      <p:sp>
        <p:nvSpPr>
          <p:cNvPr id="17" name="TextBox 16"/>
          <p:cNvSpPr txBox="1"/>
          <p:nvPr/>
        </p:nvSpPr>
        <p:spPr>
          <a:xfrm>
            <a:off x="3491880" y="2924944"/>
            <a:ext cx="1728192" cy="2031325"/>
          </a:xfrm>
          <a:prstGeom prst="rect">
            <a:avLst/>
          </a:prstGeom>
          <a:noFill/>
        </p:spPr>
        <p:txBody>
          <a:bodyPr wrap="square" rtlCol="0">
            <a:spAutoFit/>
          </a:bodyPr>
          <a:lstStyle/>
          <a:p>
            <a:pPr algn="ctr"/>
            <a:r>
              <a:rPr lang="en-US" dirty="0" smtClean="0"/>
              <a:t>This are the three usual devices that you would need if you want to work with multimedia</a:t>
            </a:r>
            <a:endParaRPr lang="en-US" dirty="0"/>
          </a:p>
        </p:txBody>
      </p:sp>
      <p:pic>
        <p:nvPicPr>
          <p:cNvPr id="18" name="Picture 17" descr="home-interface-button-symbol-for-web.png">
            <a:hlinkClick r:id="rId12" action="ppaction://hlinksldjump"/>
          </p:cNvPr>
          <p:cNvPicPr>
            <a:picLocks noChangeAspect="1"/>
          </p:cNvPicPr>
          <p:nvPr/>
        </p:nvPicPr>
        <p:blipFill>
          <a:blip r:embed="rId13" cstate="print"/>
          <a:stretch>
            <a:fillRect/>
          </a:stretch>
        </p:blipFill>
        <p:spPr>
          <a:xfrm flipH="1">
            <a:off x="899592" y="332656"/>
            <a:ext cx="720080" cy="506280"/>
          </a:xfrm>
          <a:prstGeom prst="rect">
            <a:avLst/>
          </a:prstGeom>
        </p:spPr>
      </p:pic>
      <p:sp>
        <p:nvSpPr>
          <p:cNvPr id="19" name="Left Arrow 18"/>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4"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Right Arrow 19"/>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5"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ppt_x"/>
                                          </p:val>
                                        </p:tav>
                                        <p:tav tm="100000">
                                          <p:val>
                                            <p:strVal val="#ppt_x"/>
                                          </p:val>
                                        </p:tav>
                                      </p:tavLst>
                                    </p:anim>
                                    <p:anim calcmode="lin" valueType="num">
                                      <p:cBhvr additive="base">
                                        <p:cTn id="8" dur="2000" fill="hold"/>
                                        <p:tgtEl>
                                          <p:spTgt spid="12"/>
                                        </p:tgtEl>
                                        <p:attrNameLst>
                                          <p:attrName>ppt_y</p:attrName>
                                        </p:attrNameLst>
                                      </p:cBhvr>
                                      <p:tavLst>
                                        <p:tav tm="0">
                                          <p:val>
                                            <p:strVal val="1+#ppt_h/2"/>
                                          </p:val>
                                        </p:tav>
                                        <p:tav tm="100000">
                                          <p:val>
                                            <p:strVal val="#ppt_y"/>
                                          </p:val>
                                        </p:tav>
                                      </p:tavLst>
                                    </p:anim>
                                  </p:childTnLst>
                                  <p:subTnLst>
                                    <p:set>
                                      <p:cBhvr override="childStyle">
                                        <p:cTn dur="1" fill="hold" display="0" masterRel="sameClick" afterEffect="1">
                                          <p:stCondLst>
                                            <p:cond evt="end" delay="0">
                                              <p:tn val="5"/>
                                            </p:cond>
                                          </p:stCondLst>
                                        </p:cTn>
                                        <p:tgtEl>
                                          <p:spTgt spid="12"/>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64" presetClass="path" presetSubtype="0" accel="50000" decel="50000" fill="hold" nodeType="clickEffect">
                                  <p:stCondLst>
                                    <p:cond delay="0"/>
                                  </p:stCondLst>
                                  <p:childTnLst>
                                    <p:animMotion origin="layout" path="M 5.55556E-7 2.96296E-6 L -0.00399 -0.1419 " pathEditMode="relative" rAng="0" ptsTypes="AA">
                                      <p:cBhvr>
                                        <p:cTn id="12" dur="2000" fill="hold"/>
                                        <p:tgtEl>
                                          <p:spTgt spid="11"/>
                                        </p:tgtEl>
                                        <p:attrNameLst>
                                          <p:attrName>ppt_x</p:attrName>
                                          <p:attrName>ppt_y</p:attrName>
                                        </p:attrNameLst>
                                      </p:cBhvr>
                                      <p:rCtr x="-2" y="-71"/>
                                    </p:animMotion>
                                  </p:childTnLst>
                                  <p:subTnLst>
                                    <p:set>
                                      <p:cBhvr override="childStyle">
                                        <p:cTn dur="1" fill="hold" display="0" masterRel="sameClick" afterEffect="1">
                                          <p:stCondLst>
                                            <p:cond evt="end" delay="0">
                                              <p:tn val="11"/>
                                            </p:cond>
                                          </p:stCondLst>
                                        </p:cTn>
                                        <p:tgtEl>
                                          <p:spTgt spid="1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64" presetClass="path" presetSubtype="0" accel="50000" decel="50000" fill="hold" nodeType="clickEffect">
                                  <p:stCondLst>
                                    <p:cond delay="0"/>
                                  </p:stCondLst>
                                  <p:childTnLst>
                                    <p:animMotion origin="layout" path="M 0.01962 0.00023 L 0.01962 -0.18889 " pathEditMode="relative" rAng="0" ptsTypes="AA">
                                      <p:cBhvr>
                                        <p:cTn id="16" dur="2000" fill="hold"/>
                                        <p:tgtEl>
                                          <p:spTgt spid="9"/>
                                        </p:tgtEl>
                                        <p:attrNameLst>
                                          <p:attrName>ppt_x</p:attrName>
                                          <p:attrName>ppt_y</p:attrName>
                                        </p:attrNameLst>
                                      </p:cBhvr>
                                      <p:rCtr x="0" y="-95"/>
                                    </p:animMotion>
                                  </p:childTnLst>
                                  <p:subTnLst>
                                    <p:set>
                                      <p:cBhvr override="childStyle">
                                        <p:cTn dur="1" fill="hold" display="0" masterRel="sameClick" afterEffect="1">
                                          <p:stCondLst>
                                            <p:cond evt="end" delay="0">
                                              <p:tn val="15"/>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5" cstate="screen">
            <a:lum/>
          </a:blip>
          <a:srcRect/>
          <a:stretch>
            <a:fillRect l="-2000" t="-3000" r="-2000" b="-10000"/>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Software</a:t>
            </a:r>
            <a:r>
              <a:rPr lang="en-US" dirty="0" smtClean="0"/>
              <a:t> </a:t>
            </a: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Needed</a:t>
            </a:r>
            <a:r>
              <a:rPr lang="en-US" dirty="0" smtClean="0"/>
              <a:t>  </a:t>
            </a:r>
            <a:endParaRPr lang="en-US" dirty="0"/>
          </a:p>
        </p:txBody>
      </p:sp>
      <p:graphicFrame>
        <p:nvGraphicFramePr>
          <p:cNvPr id="8" name="Content Placeholder 7"/>
          <p:cNvGraphicFramePr>
            <a:graphicFrameLocks noGrp="1"/>
          </p:cNvGraphicFramePr>
          <p:nvPr>
            <p:ph sz="half" idx="2"/>
          </p:nvPr>
        </p:nvGraphicFramePr>
        <p:xfrm>
          <a:off x="683568" y="1700808"/>
          <a:ext cx="3384376" cy="4032448"/>
        </p:xfrm>
        <a:graphic>
          <a:graphicData uri="http://schemas.openxmlformats.org/drawingml/2006/table">
            <a:tbl>
              <a:tblPr firstRow="1" bandRow="1">
                <a:tableStyleId>{5C22544A-7EE6-4342-B048-85BDC9FD1C3A}</a:tableStyleId>
              </a:tblPr>
              <a:tblGrid>
                <a:gridCol w="1692188"/>
                <a:gridCol w="1692188"/>
              </a:tblGrid>
              <a:tr h="1379522">
                <a:tc>
                  <a:txBody>
                    <a:bodyPr/>
                    <a:lstStyle/>
                    <a:p>
                      <a:pPr algn="just"/>
                      <a:r>
                        <a:rPr lang="en-US" sz="1600" b="1" dirty="0" smtClean="0">
                          <a:solidFill>
                            <a:schemeClr val="tx1"/>
                          </a:solidFill>
                        </a:rPr>
                        <a:t>Google</a:t>
                      </a:r>
                      <a:r>
                        <a:rPr lang="en-US" sz="1600" b="0" baseline="0" dirty="0" smtClean="0">
                          <a:solidFill>
                            <a:schemeClr val="tx1"/>
                          </a:solidFill>
                        </a:rPr>
                        <a:t> fonts is a good source of nice font for your multimedia project.</a:t>
                      </a:r>
                      <a:endParaRPr lang="en-US" sz="1600" dirty="0">
                        <a:solidFill>
                          <a:schemeClr val="tx1"/>
                        </a:solidFill>
                      </a:endParaRPr>
                    </a:p>
                  </a:txBody>
                  <a:tcPr>
                    <a:solidFill>
                      <a:schemeClr val="tx2">
                        <a:lumMod val="40000"/>
                        <a:lumOff val="60000"/>
                      </a:schemeClr>
                    </a:solidFill>
                  </a:tcPr>
                </a:tc>
                <a:tc>
                  <a:txBody>
                    <a:bodyPr/>
                    <a:lstStyle/>
                    <a:p>
                      <a:endParaRPr lang="en-US" dirty="0"/>
                    </a:p>
                  </a:txBody>
                  <a:tcPr>
                    <a:solidFill>
                      <a:schemeClr val="tx2">
                        <a:lumMod val="40000"/>
                        <a:lumOff val="60000"/>
                      </a:schemeClr>
                    </a:solidFill>
                  </a:tcPr>
                </a:tc>
              </a:tr>
              <a:tr h="2652926">
                <a:tc gridSpan="2">
                  <a:txBody>
                    <a:bodyPr/>
                    <a:lstStyle/>
                    <a:p>
                      <a:r>
                        <a:rPr lang="en-US" dirty="0" smtClean="0"/>
                        <a:t>How</a:t>
                      </a:r>
                      <a:r>
                        <a:rPr lang="en-US" baseline="0" dirty="0" smtClean="0"/>
                        <a:t> To use it:</a:t>
                      </a:r>
                    </a:p>
                    <a:p>
                      <a:r>
                        <a:rPr lang="en-US" baseline="0" dirty="0" smtClean="0"/>
                        <a:t> </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a:txBody>
                  <a:tcPr/>
                </a:tc>
                <a:tc hMerge="1">
                  <a:txBody>
                    <a:bodyPr/>
                    <a:lstStyle/>
                    <a:p>
                      <a:endParaRPr lang="en-US" dirty="0"/>
                    </a:p>
                  </a:txBody>
                  <a:tcPr/>
                </a:tc>
              </a:tr>
            </a:tbl>
          </a:graphicData>
        </a:graphic>
      </p:graphicFrame>
      <p:pic>
        <p:nvPicPr>
          <p:cNvPr id="10" name="Content Placeholder 9" descr="PapyrusFont.PNG"/>
          <p:cNvPicPr>
            <a:picLocks noGrp="1" noChangeAspect="1"/>
          </p:cNvPicPr>
          <p:nvPr>
            <p:ph sz="quarter" idx="4"/>
          </p:nvPr>
        </p:nvPicPr>
        <p:blipFill>
          <a:blip r:embed="rId6" cstate="print"/>
          <a:stretch>
            <a:fillRect/>
          </a:stretch>
        </p:blipFill>
        <p:spPr>
          <a:xfrm>
            <a:off x="2627784" y="1844824"/>
            <a:ext cx="1090464" cy="1008112"/>
          </a:xfrm>
        </p:spPr>
      </p:pic>
      <p:sp>
        <p:nvSpPr>
          <p:cNvPr id="9" name="TextBox 8"/>
          <p:cNvSpPr txBox="1"/>
          <p:nvPr/>
        </p:nvSpPr>
        <p:spPr>
          <a:xfrm>
            <a:off x="611560" y="1196752"/>
            <a:ext cx="3600400" cy="369332"/>
          </a:xfrm>
          <a:prstGeom prst="rect">
            <a:avLst/>
          </a:prstGeom>
          <a:noFill/>
        </p:spPr>
        <p:txBody>
          <a:bodyPr wrap="square" rtlCol="0">
            <a:spAutoFit/>
          </a:bodyPr>
          <a:lstStyle/>
          <a:p>
            <a:r>
              <a:rPr lang="en-US" dirty="0" smtClean="0"/>
              <a:t>For text; Typefaces </a:t>
            </a:r>
            <a:endParaRPr lang="en-US" dirty="0"/>
          </a:p>
        </p:txBody>
      </p:sp>
      <p:sp>
        <p:nvSpPr>
          <p:cNvPr id="6" name="TextBox 5"/>
          <p:cNvSpPr txBox="1"/>
          <p:nvPr/>
        </p:nvSpPr>
        <p:spPr>
          <a:xfrm>
            <a:off x="5004048" y="1124744"/>
            <a:ext cx="3600400" cy="369332"/>
          </a:xfrm>
          <a:prstGeom prst="rect">
            <a:avLst/>
          </a:prstGeom>
          <a:noFill/>
        </p:spPr>
        <p:txBody>
          <a:bodyPr wrap="square" rtlCol="0">
            <a:spAutoFit/>
          </a:bodyPr>
          <a:lstStyle/>
          <a:p>
            <a:r>
              <a:rPr lang="en-US" dirty="0" smtClean="0"/>
              <a:t>For Images;  </a:t>
            </a:r>
            <a:endParaRPr lang="en-US" dirty="0"/>
          </a:p>
        </p:txBody>
      </p:sp>
      <p:sp>
        <p:nvSpPr>
          <p:cNvPr id="11" name="TextBox 10"/>
          <p:cNvSpPr txBox="1"/>
          <p:nvPr/>
        </p:nvSpPr>
        <p:spPr>
          <a:xfrm>
            <a:off x="4932040" y="1700808"/>
            <a:ext cx="3672408" cy="369332"/>
          </a:xfrm>
          <a:prstGeom prst="rect">
            <a:avLst/>
          </a:prstGeom>
          <a:noFill/>
        </p:spPr>
        <p:txBody>
          <a:bodyPr wrap="square" rtlCol="0">
            <a:spAutoFit/>
          </a:bodyPr>
          <a:lstStyle/>
          <a:p>
            <a:endParaRPr lang="en-US" dirty="0"/>
          </a:p>
        </p:txBody>
      </p:sp>
      <p:graphicFrame>
        <p:nvGraphicFramePr>
          <p:cNvPr id="12" name="Content Placeholder 7"/>
          <p:cNvGraphicFramePr>
            <a:graphicFrameLocks/>
          </p:cNvGraphicFramePr>
          <p:nvPr/>
        </p:nvGraphicFramePr>
        <p:xfrm>
          <a:off x="5076056" y="1700809"/>
          <a:ext cx="3384376" cy="4053840"/>
        </p:xfrm>
        <a:graphic>
          <a:graphicData uri="http://schemas.openxmlformats.org/drawingml/2006/table">
            <a:tbl>
              <a:tblPr firstRow="1" bandRow="1">
                <a:tableStyleId>{5C22544A-7EE6-4342-B048-85BDC9FD1C3A}</a:tableStyleId>
              </a:tblPr>
              <a:tblGrid>
                <a:gridCol w="2232248"/>
                <a:gridCol w="1152128"/>
              </a:tblGrid>
              <a:tr h="2016223">
                <a:tc>
                  <a:txBody>
                    <a:bodyPr/>
                    <a:lstStyle/>
                    <a:p>
                      <a:pPr algn="just"/>
                      <a:r>
                        <a:rPr lang="en-US" sz="1600" b="0" dirty="0" smtClean="0">
                          <a:solidFill>
                            <a:schemeClr val="tx1"/>
                          </a:solidFill>
                        </a:rPr>
                        <a:t>When</a:t>
                      </a:r>
                      <a:r>
                        <a:rPr lang="en-US" sz="1600" b="0" baseline="0" dirty="0" smtClean="0">
                          <a:solidFill>
                            <a:schemeClr val="tx1"/>
                          </a:solidFill>
                        </a:rPr>
                        <a:t> working with images there are a few things to consider: </a:t>
                      </a:r>
                    </a:p>
                    <a:p>
                      <a:pPr algn="just"/>
                      <a:endParaRPr lang="en-US" sz="1600" b="0" dirty="0" smtClean="0">
                        <a:solidFill>
                          <a:schemeClr val="tx1"/>
                        </a:solidFill>
                      </a:endParaRPr>
                    </a:p>
                    <a:p>
                      <a:pPr algn="just">
                        <a:buFont typeface="Arial" pitchFamily="34" charset="0"/>
                        <a:buChar char="•"/>
                      </a:pPr>
                      <a:r>
                        <a:rPr lang="en-US" sz="1600" b="0" dirty="0" smtClean="0">
                          <a:solidFill>
                            <a:schemeClr val="tx1"/>
                          </a:solidFill>
                        </a:rPr>
                        <a:t>Resize</a:t>
                      </a:r>
                      <a:r>
                        <a:rPr lang="en-US" sz="1600" b="0" baseline="0" dirty="0" smtClean="0">
                          <a:solidFill>
                            <a:schemeClr val="tx1"/>
                          </a:solidFill>
                        </a:rPr>
                        <a:t> your image.</a:t>
                      </a:r>
                    </a:p>
                    <a:p>
                      <a:pPr algn="just">
                        <a:buFont typeface="Arial" pitchFamily="34" charset="0"/>
                        <a:buChar char="•"/>
                      </a:pPr>
                      <a:r>
                        <a:rPr lang="en-US" sz="1600" b="0" baseline="0" dirty="0" smtClean="0">
                          <a:solidFill>
                            <a:schemeClr val="tx1"/>
                          </a:solidFill>
                        </a:rPr>
                        <a:t>Crop it </a:t>
                      </a:r>
                    </a:p>
                    <a:p>
                      <a:pPr algn="just">
                        <a:buFont typeface="Arial" pitchFamily="34" charset="0"/>
                        <a:buChar char="•"/>
                      </a:pPr>
                      <a:r>
                        <a:rPr lang="en-US" sz="1600" b="0" baseline="0" dirty="0" smtClean="0">
                          <a:solidFill>
                            <a:schemeClr val="tx1"/>
                          </a:solidFill>
                        </a:rPr>
                        <a:t>Save It in a lower resolution.</a:t>
                      </a:r>
                    </a:p>
                  </a:txBody>
                  <a:tcPr>
                    <a:solidFill>
                      <a:schemeClr val="tx2">
                        <a:lumMod val="40000"/>
                        <a:lumOff val="60000"/>
                      </a:schemeClr>
                    </a:solidFill>
                  </a:tcPr>
                </a:tc>
                <a:tc>
                  <a:txBody>
                    <a:bodyPr/>
                    <a:lstStyle/>
                    <a:p>
                      <a:endParaRPr lang="en-US" dirty="0"/>
                    </a:p>
                  </a:txBody>
                  <a:tcPr>
                    <a:solidFill>
                      <a:schemeClr val="tx2">
                        <a:lumMod val="40000"/>
                        <a:lumOff val="60000"/>
                      </a:schemeClr>
                    </a:solidFill>
                  </a:tcPr>
                </a:tc>
              </a:tr>
              <a:tr h="1908212">
                <a:tc gridSpan="2">
                  <a:txBody>
                    <a:bodyPr/>
                    <a:lstStyle/>
                    <a:p>
                      <a:r>
                        <a:rPr lang="en-US" dirty="0" smtClean="0"/>
                        <a:t>A</a:t>
                      </a:r>
                      <a:r>
                        <a:rPr lang="en-US" baseline="0" dirty="0" smtClean="0"/>
                        <a:t> few Programs are good for editing images such a : </a:t>
                      </a:r>
                    </a:p>
                    <a:p>
                      <a:endParaRPr lang="en-US" baseline="0" dirty="0" smtClean="0"/>
                    </a:p>
                    <a:p>
                      <a:r>
                        <a:rPr lang="en-US" baseline="0" dirty="0" smtClean="0"/>
                        <a:t> </a:t>
                      </a:r>
                    </a:p>
                    <a:p>
                      <a:r>
                        <a:rPr lang="en-US" baseline="0" dirty="0" smtClean="0"/>
                        <a:t>And many websites that allow you to edit your images.</a:t>
                      </a:r>
                    </a:p>
                    <a:p>
                      <a:r>
                        <a:rPr lang="en-US" sz="1800" b="0" i="0" u="none" strike="noStrike" kern="1200" dirty="0" smtClean="0">
                          <a:solidFill>
                            <a:schemeClr val="dk1"/>
                          </a:solidFill>
                          <a:latin typeface="+mn-lt"/>
                          <a:ea typeface="+mn-ea"/>
                          <a:cs typeface="+mn-cs"/>
                          <a:hlinkClick r:id="rId7"/>
                        </a:rPr>
                        <a:t>Pixlr.com - Online Image Editor</a:t>
                      </a:r>
                      <a:endParaRPr lang="en-US" baseline="0" dirty="0" smtClean="0"/>
                    </a:p>
                  </a:txBody>
                  <a:tcPr/>
                </a:tc>
                <a:tc hMerge="1">
                  <a:txBody>
                    <a:bodyPr/>
                    <a:lstStyle/>
                    <a:p>
                      <a:endParaRPr lang="en-US" dirty="0"/>
                    </a:p>
                  </a:txBody>
                  <a:tcPr/>
                </a:tc>
              </a:tr>
            </a:tbl>
          </a:graphicData>
        </a:graphic>
      </p:graphicFrame>
      <p:pic>
        <p:nvPicPr>
          <p:cNvPr id="14" name="Picture 13" descr="psd.png"/>
          <p:cNvPicPr>
            <a:picLocks noChangeAspect="1"/>
          </p:cNvPicPr>
          <p:nvPr/>
        </p:nvPicPr>
        <p:blipFill>
          <a:blip r:embed="rId8" cstate="print"/>
          <a:stretch>
            <a:fillRect/>
          </a:stretch>
        </p:blipFill>
        <p:spPr>
          <a:xfrm>
            <a:off x="5724128" y="4437112"/>
            <a:ext cx="360040" cy="360040"/>
          </a:xfrm>
          <a:prstGeom prst="rect">
            <a:avLst/>
          </a:prstGeom>
        </p:spPr>
      </p:pic>
      <p:sp>
        <p:nvSpPr>
          <p:cNvPr id="15" name="TextBox 14"/>
          <p:cNvSpPr txBox="1"/>
          <p:nvPr/>
        </p:nvSpPr>
        <p:spPr>
          <a:xfrm>
            <a:off x="6300192" y="4365104"/>
            <a:ext cx="1944216" cy="523220"/>
          </a:xfrm>
          <a:prstGeom prst="rect">
            <a:avLst/>
          </a:prstGeom>
          <a:noFill/>
        </p:spPr>
        <p:txBody>
          <a:bodyPr wrap="square" rtlCol="0">
            <a:spAutoFit/>
          </a:bodyPr>
          <a:lstStyle/>
          <a:p>
            <a:pPr algn="ctr"/>
            <a:r>
              <a:rPr lang="en-US" sz="1400" dirty="0" smtClean="0"/>
              <a:t>Photoshop </a:t>
            </a:r>
          </a:p>
          <a:p>
            <a:r>
              <a:rPr lang="en-US" sz="1400" dirty="0" smtClean="0"/>
              <a:t>You must pay to use it.</a:t>
            </a:r>
            <a:endParaRPr lang="en-US" sz="1400" dirty="0"/>
          </a:p>
        </p:txBody>
      </p:sp>
      <p:pic>
        <p:nvPicPr>
          <p:cNvPr id="16" name="Picture 15" descr="stock-photo-photo-album-in-remembrance-and-nostalgia-of-happy-easter-day-in-spring-on-wood-table-instant-photo-551594920.jpg"/>
          <p:cNvPicPr>
            <a:picLocks noChangeAspect="1"/>
          </p:cNvPicPr>
          <p:nvPr/>
        </p:nvPicPr>
        <p:blipFill>
          <a:blip r:embed="rId9" cstate="screen"/>
          <a:srcRect/>
          <a:stretch>
            <a:fillRect/>
          </a:stretch>
        </p:blipFill>
        <p:spPr>
          <a:xfrm flipH="1">
            <a:off x="7380312" y="2204864"/>
            <a:ext cx="1008112" cy="936104"/>
          </a:xfrm>
          <a:prstGeom prst="rect">
            <a:avLst/>
          </a:prstGeom>
        </p:spPr>
      </p:pic>
      <p:pic>
        <p:nvPicPr>
          <p:cNvPr id="17" name="Picture 16" descr="home-interface-button-symbol-for-web.png">
            <a:hlinkClick r:id="rId10" action="ppaction://hlinksldjump"/>
          </p:cNvPr>
          <p:cNvPicPr>
            <a:picLocks noChangeAspect="1"/>
          </p:cNvPicPr>
          <p:nvPr/>
        </p:nvPicPr>
        <p:blipFill>
          <a:blip r:embed="rId11" cstate="print"/>
          <a:stretch>
            <a:fillRect/>
          </a:stretch>
        </p:blipFill>
        <p:spPr>
          <a:xfrm flipH="1">
            <a:off x="899592" y="332656"/>
            <a:ext cx="720080" cy="506280"/>
          </a:xfrm>
          <a:prstGeom prst="rect">
            <a:avLst/>
          </a:prstGeom>
        </p:spPr>
      </p:pic>
      <p:sp>
        <p:nvSpPr>
          <p:cNvPr id="18" name="Left Arrow 17"/>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2"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Right Arrow 18"/>
          <p:cNvSpPr/>
          <p:nvPr/>
        </p:nvSpPr>
        <p:spPr>
          <a:xfrm>
            <a:off x="7668344" y="5805264"/>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3"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ontrols>
      <p:control spid="1026" name="ShockwaveFlash1" r:id="rId3" imgW="2951600" imgH="2232114"/>
    </p:controls>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0-#ppt_w/2"/>
                                          </p:val>
                                        </p:tav>
                                        <p:tav tm="100000">
                                          <p:val>
                                            <p:strVal val="#ppt_x"/>
                                          </p:val>
                                        </p:tav>
                                      </p:tavLst>
                                    </p:anim>
                                    <p:anim calcmode="lin" valueType="num">
                                      <p:cBhvr additive="base">
                                        <p:cTn id="8" dur="2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268760"/>
            <a:ext cx="4040188" cy="4857403"/>
          </a:xfrm>
        </p:spPr>
        <p:txBody>
          <a:bodyPr/>
          <a:lstStyle/>
          <a:p>
            <a:pPr algn="just"/>
            <a:r>
              <a:rPr lang="en-US" dirty="0" smtClean="0"/>
              <a:t>In the follow video you would take a fun look the five types of animation some of them were mentioned  in slide number  11.</a:t>
            </a:r>
          </a:p>
          <a:p>
            <a:endParaRPr lang="en-US" dirty="0" smtClean="0"/>
          </a:p>
          <a:p>
            <a:r>
              <a:rPr lang="en-US" dirty="0" smtClean="0"/>
              <a:t>We have been also seeing some animation through this presentation. </a:t>
            </a:r>
          </a:p>
          <a:p>
            <a:endParaRPr lang="en-US" dirty="0" smtClean="0"/>
          </a:p>
          <a:p>
            <a:endParaRPr lang="en-US" dirty="0" smtClean="0"/>
          </a:p>
        </p:txBody>
      </p:sp>
      <p:sp>
        <p:nvSpPr>
          <p:cNvPr id="6" name="Content Placeholder 5"/>
          <p:cNvSpPr>
            <a:spLocks noGrp="1"/>
          </p:cNvSpPr>
          <p:nvPr>
            <p:ph sz="quarter" idx="4"/>
          </p:nvPr>
        </p:nvSpPr>
        <p:spPr>
          <a:xfrm>
            <a:off x="4645025" y="1268760"/>
            <a:ext cx="4041775" cy="4857403"/>
          </a:xfrm>
        </p:spPr>
        <p:txBody>
          <a:bodyPr/>
          <a:lstStyle/>
          <a:p>
            <a:pPr algn="r"/>
            <a:r>
              <a:rPr lang="en-US" dirty="0" smtClean="0"/>
              <a:t>For Animation </a:t>
            </a:r>
            <a:endParaRPr lang="en-US" dirty="0"/>
          </a:p>
        </p:txBody>
      </p:sp>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Software</a:t>
            </a:r>
            <a:r>
              <a:rPr lang="en-US" dirty="0" smtClean="0"/>
              <a:t> </a:t>
            </a: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Needed</a:t>
            </a:r>
            <a:r>
              <a:rPr lang="en-US" dirty="0" smtClean="0"/>
              <a:t>  </a:t>
            </a:r>
            <a:endParaRPr lang="en-US" dirty="0"/>
          </a:p>
        </p:txBody>
      </p:sp>
      <p:pic>
        <p:nvPicPr>
          <p:cNvPr id="8" name="Picture 7" descr="home-interface-button-symbol-for-web.png">
            <a:hlinkClick r:id="rId4" action="ppaction://hlinksldjump"/>
          </p:cNvPr>
          <p:cNvPicPr>
            <a:picLocks noChangeAspect="1"/>
          </p:cNvPicPr>
          <p:nvPr/>
        </p:nvPicPr>
        <p:blipFill>
          <a:blip r:embed="rId5" cstate="print"/>
          <a:stretch>
            <a:fillRect/>
          </a:stretch>
        </p:blipFill>
        <p:spPr>
          <a:xfrm flipH="1">
            <a:off x="683568" y="260648"/>
            <a:ext cx="720080" cy="506280"/>
          </a:xfrm>
          <a:prstGeom prst="rect">
            <a:avLst/>
          </a:prstGeom>
        </p:spPr>
      </p:pic>
      <p:sp>
        <p:nvSpPr>
          <p:cNvPr id="9" name="Left Arrow 8"/>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ight Arrow 9"/>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7"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ontrols>
      <p:control spid="28674" name="ShockwaveFlash1" r:id="rId2" imgW="3024571" imgH="3384534"/>
    </p:controls>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196752"/>
            <a:ext cx="4040188" cy="4929411"/>
          </a:xfrm>
        </p:spPr>
        <p:txBody>
          <a:bodyPr>
            <a:normAutofit fontScale="92500" lnSpcReduction="20000"/>
          </a:bodyPr>
          <a:lstStyle/>
          <a:p>
            <a:pPr>
              <a:buNone/>
            </a:pPr>
            <a:r>
              <a:rPr lang="en-US" dirty="0" smtClean="0"/>
              <a:t>For Audio</a:t>
            </a:r>
          </a:p>
          <a:p>
            <a:pPr>
              <a:buNone/>
            </a:pPr>
            <a:r>
              <a:rPr lang="en-US" sz="2000" dirty="0" smtClean="0"/>
              <a:t>When Manipulating audio, make sure like in any other media file you use any sort of compression you can accomplish it by using the follow techniques :</a:t>
            </a:r>
          </a:p>
          <a:p>
            <a:pPr lvl="1"/>
            <a:r>
              <a:rPr lang="en-US" dirty="0" smtClean="0"/>
              <a:t>Deleting the blank spaces in your audio.</a:t>
            </a:r>
          </a:p>
          <a:p>
            <a:pPr lvl="1"/>
            <a:r>
              <a:rPr lang="en-US" dirty="0" smtClean="0"/>
              <a:t>Save it in a lower resolution. </a:t>
            </a:r>
          </a:p>
          <a:p>
            <a:pPr lvl="1"/>
            <a:r>
              <a:rPr lang="en-US" dirty="0" smtClean="0"/>
              <a:t>Save as monostereo. </a:t>
            </a:r>
          </a:p>
          <a:p>
            <a:r>
              <a:rPr lang="en-US" dirty="0" smtClean="0"/>
              <a:t>Here is the some of the software you could use for it. </a:t>
            </a:r>
          </a:p>
          <a:p>
            <a:endParaRPr lang="en-US" dirty="0" smtClean="0"/>
          </a:p>
          <a:p>
            <a:pPr lvl="1">
              <a:buFont typeface="Wingdings" pitchFamily="2" charset="2"/>
              <a:buChar char="v"/>
            </a:pPr>
            <a:r>
              <a:rPr lang="en-US" dirty="0" smtClean="0"/>
              <a:t>Adobe Audition(Not free).</a:t>
            </a:r>
          </a:p>
          <a:p>
            <a:pPr lvl="1">
              <a:buFont typeface="Wingdings" pitchFamily="2" charset="2"/>
              <a:buChar char="v"/>
            </a:pPr>
            <a:r>
              <a:rPr lang="en-US" dirty="0" smtClean="0"/>
              <a:t>The  website: </a:t>
            </a:r>
            <a:r>
              <a:rPr lang="en-US" dirty="0" smtClean="0">
                <a:hlinkClick r:id="rId4"/>
              </a:rPr>
              <a:t>https://twistedwave.com/online/</a:t>
            </a:r>
            <a:endParaRPr lang="en-US" dirty="0" smtClean="0"/>
          </a:p>
          <a:p>
            <a:pPr lvl="1"/>
            <a:endParaRPr lang="en-US" dirty="0" smtClean="0"/>
          </a:p>
          <a:p>
            <a:pPr lvl="1"/>
            <a:endParaRPr lang="en-US" dirty="0" smtClean="0"/>
          </a:p>
          <a:p>
            <a:pPr lvl="1">
              <a:buNone/>
            </a:pPr>
            <a:endParaRPr lang="en-US" dirty="0"/>
          </a:p>
        </p:txBody>
      </p:sp>
      <p:sp>
        <p:nvSpPr>
          <p:cNvPr id="6" name="Content Placeholder 5"/>
          <p:cNvSpPr>
            <a:spLocks noGrp="1"/>
          </p:cNvSpPr>
          <p:nvPr>
            <p:ph sz="quarter" idx="4"/>
          </p:nvPr>
        </p:nvSpPr>
        <p:spPr>
          <a:xfrm>
            <a:off x="4645025" y="1196752"/>
            <a:ext cx="4041775" cy="4929411"/>
          </a:xfrm>
        </p:spPr>
        <p:txBody>
          <a:bodyPr>
            <a:normAutofit fontScale="92500" lnSpcReduction="10000"/>
          </a:bodyPr>
          <a:lstStyle/>
          <a:p>
            <a:pPr lvl="1">
              <a:buFont typeface="Wingdings" pitchFamily="2" charset="2"/>
              <a:buChar char="v"/>
            </a:pPr>
            <a:endParaRPr lang="en-US" dirty="0" smtClean="0"/>
          </a:p>
          <a:p>
            <a:pPr lvl="1">
              <a:buNone/>
            </a:pPr>
            <a:r>
              <a:rPr lang="en-US" dirty="0" smtClean="0"/>
              <a:t>Here are some of examples of a fun audio that we worked in class we were able to . </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r>
              <a:rPr lang="en-US" dirty="0" smtClean="0"/>
              <a:t>Try it yourself, in the follow link you can make your own voice mail:  </a:t>
            </a:r>
            <a:r>
              <a:rPr lang="en-US" dirty="0" smtClean="0">
                <a:hlinkClick r:id="rId5"/>
              </a:rPr>
              <a:t>http://www.oldspicevoicemail.com</a:t>
            </a:r>
            <a:endParaRPr lang="en-US" dirty="0" smtClean="0"/>
          </a:p>
        </p:txBody>
      </p:sp>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Software</a:t>
            </a:r>
            <a:r>
              <a:rPr lang="en-US" dirty="0" smtClean="0"/>
              <a:t> </a:t>
            </a: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Needed</a:t>
            </a:r>
            <a:r>
              <a:rPr lang="en-US" dirty="0" smtClean="0"/>
              <a:t>  </a:t>
            </a:r>
            <a:endParaRPr lang="en-US" dirty="0"/>
          </a:p>
        </p:txBody>
      </p:sp>
      <p:pic>
        <p:nvPicPr>
          <p:cNvPr id="8" name="message.mp3">
            <a:hlinkClick r:id="" action="ppaction://media"/>
          </p:cNvPr>
          <p:cNvPicPr>
            <a:picLocks noRot="1" noChangeAspect="1"/>
          </p:cNvPicPr>
          <p:nvPr>
            <a:audioFile r:link="rId1"/>
          </p:nvPr>
        </p:nvPicPr>
        <p:blipFill>
          <a:blip r:embed="rId6" cstate="print"/>
          <a:stretch>
            <a:fillRect/>
          </a:stretch>
        </p:blipFill>
        <p:spPr>
          <a:xfrm>
            <a:off x="5724128" y="2492896"/>
            <a:ext cx="792088" cy="792088"/>
          </a:xfrm>
          <a:prstGeom prst="rect">
            <a:avLst/>
          </a:prstGeom>
        </p:spPr>
      </p:pic>
      <p:pic>
        <p:nvPicPr>
          <p:cNvPr id="9" name="messagecom.mp3">
            <a:hlinkClick r:id="" action="ppaction://media"/>
          </p:cNvPr>
          <p:cNvPicPr>
            <a:picLocks noRot="1" noChangeAspect="1"/>
          </p:cNvPicPr>
          <p:nvPr>
            <a:audioFile r:link="rId2"/>
          </p:nvPr>
        </p:nvPicPr>
        <p:blipFill>
          <a:blip r:embed="rId7" cstate="print"/>
          <a:stretch>
            <a:fillRect/>
          </a:stretch>
        </p:blipFill>
        <p:spPr>
          <a:xfrm>
            <a:off x="7236296" y="2492896"/>
            <a:ext cx="720080" cy="864096"/>
          </a:xfrm>
          <a:prstGeom prst="rect">
            <a:avLst/>
          </a:prstGeom>
        </p:spPr>
      </p:pic>
      <p:cxnSp>
        <p:nvCxnSpPr>
          <p:cNvPr id="11" name="Straight Arrow Connector 10"/>
          <p:cNvCxnSpPr/>
          <p:nvPr/>
        </p:nvCxnSpPr>
        <p:spPr>
          <a:xfrm>
            <a:off x="6084168" y="3212976"/>
            <a:ext cx="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524328" y="3140968"/>
            <a:ext cx="0"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5580112" y="3573016"/>
            <a:ext cx="1224136"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The original file is 700 kb </a:t>
            </a:r>
            <a:endParaRPr lang="en-US" sz="1600" dirty="0"/>
          </a:p>
        </p:txBody>
      </p:sp>
      <p:sp>
        <p:nvSpPr>
          <p:cNvPr id="15" name="Rectangle 14"/>
          <p:cNvSpPr/>
          <p:nvPr/>
        </p:nvSpPr>
        <p:spPr>
          <a:xfrm>
            <a:off x="7092280" y="3645024"/>
            <a:ext cx="1224136"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When I compressed at the end is 340kb</a:t>
            </a:r>
            <a:endParaRPr lang="en-US" sz="1400" dirty="0"/>
          </a:p>
        </p:txBody>
      </p:sp>
      <p:pic>
        <p:nvPicPr>
          <p:cNvPr id="16" name="Picture 15" descr="home-interface-button-symbol-for-web.png">
            <a:hlinkClick r:id="rId8" action="ppaction://hlinksldjump"/>
          </p:cNvPr>
          <p:cNvPicPr>
            <a:picLocks noChangeAspect="1"/>
          </p:cNvPicPr>
          <p:nvPr/>
        </p:nvPicPr>
        <p:blipFill>
          <a:blip r:embed="rId9" cstate="print"/>
          <a:stretch>
            <a:fillRect/>
          </a:stretch>
        </p:blipFill>
        <p:spPr>
          <a:xfrm flipH="1">
            <a:off x="539552" y="260648"/>
            <a:ext cx="720080" cy="506280"/>
          </a:xfrm>
          <a:prstGeom prst="rect">
            <a:avLst/>
          </a:prstGeom>
        </p:spPr>
      </p:pic>
      <p:sp>
        <p:nvSpPr>
          <p:cNvPr id="19" name="Left Arrow 18"/>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0" action="ppaction://hlinksldjump"/>
              </a:rPr>
              <a:t>Back  </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Right Arrow 19">
            <a:hlinkClick r:id="rId11" action="ppaction://hlinksldjump"/>
          </p:cNvPr>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1"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036"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2154" fill="hold"/>
                                        <p:tgtEl>
                                          <p:spTgt spid="9"/>
                                        </p:tgtEl>
                                      </p:cBhvr>
                                    </p:cmd>
                                  </p:childTnLst>
                                </p:cTn>
                              </p:par>
                            </p:childTnLst>
                          </p:cTn>
                        </p:par>
                      </p:childTnLst>
                    </p:cTn>
                  </p:par>
                </p:childTnLst>
              </p:cTn>
              <p:nextCondLst>
                <p:cond evt="onClick" delay="0">
                  <p:tgtEl>
                    <p:spTgt spid="9"/>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836712"/>
            <a:ext cx="4040188" cy="5289451"/>
          </a:xfrm>
        </p:spPr>
        <p:txBody>
          <a:bodyPr>
            <a:normAutofit fontScale="92500"/>
          </a:bodyPr>
          <a:lstStyle/>
          <a:p>
            <a:pPr algn="just"/>
            <a:r>
              <a:rPr lang="en-US" dirty="0" smtClean="0"/>
              <a:t>For video </a:t>
            </a:r>
          </a:p>
          <a:p>
            <a:pPr algn="just"/>
            <a:r>
              <a:rPr lang="en-US" dirty="0" smtClean="0"/>
              <a:t>One of the most common used software to edit video for free is movie maker if you work on Window’s platform.</a:t>
            </a:r>
          </a:p>
          <a:p>
            <a:pPr algn="just"/>
            <a:r>
              <a:rPr lang="en-US" dirty="0" smtClean="0"/>
              <a:t>I found very interesting how easy was to edit video in that program, it also allows you to reduce the size of the file.</a:t>
            </a:r>
          </a:p>
          <a:p>
            <a:pPr algn="just"/>
            <a:r>
              <a:rPr lang="en-US" dirty="0" smtClean="0"/>
              <a:t>In the next link you will find a video tutorial to learn the basic from Movie maker.</a:t>
            </a:r>
          </a:p>
          <a:p>
            <a:r>
              <a:rPr lang="en-US" dirty="0" smtClean="0">
                <a:hlinkClick r:id="rId3"/>
              </a:rPr>
              <a:t>https://www.youtube.com/watch?v=7GREeD2icU</a:t>
            </a:r>
            <a:endParaRPr lang="en-US" dirty="0" smtClean="0"/>
          </a:p>
          <a:p>
            <a:pPr>
              <a:buNone/>
            </a:pPr>
            <a:endParaRPr lang="en-US" dirty="0" smtClean="0"/>
          </a:p>
          <a:p>
            <a:pPr>
              <a:buNone/>
            </a:pPr>
            <a:endParaRPr lang="en-US" dirty="0" smtClean="0"/>
          </a:p>
          <a:p>
            <a:pPr>
              <a:buNone/>
            </a:pPr>
            <a:endParaRPr lang="en-US" dirty="0"/>
          </a:p>
        </p:txBody>
      </p:sp>
      <p:sp>
        <p:nvSpPr>
          <p:cNvPr id="6" name="Content Placeholder 5"/>
          <p:cNvSpPr>
            <a:spLocks noGrp="1"/>
          </p:cNvSpPr>
          <p:nvPr>
            <p:ph sz="quarter" idx="4"/>
          </p:nvPr>
        </p:nvSpPr>
        <p:spPr>
          <a:xfrm>
            <a:off x="4645025" y="1124744"/>
            <a:ext cx="4041775" cy="5001419"/>
          </a:xfrm>
        </p:spPr>
        <p:txBody>
          <a:bodyPr/>
          <a:lstStyle/>
          <a:p>
            <a:pPr algn="just"/>
            <a:r>
              <a:rPr lang="en-US" dirty="0" smtClean="0"/>
              <a:t>This is my first video edited in Movie maker that I made from a longer video we also added some  music(it in lowest quality possible just as an example).</a:t>
            </a:r>
          </a:p>
          <a:p>
            <a:pPr>
              <a:buNone/>
            </a:pPr>
            <a:endParaRPr lang="en-US" dirty="0"/>
          </a:p>
        </p:txBody>
      </p:sp>
      <p:sp>
        <p:nvSpPr>
          <p:cNvPr id="7" name="Title 1"/>
          <p:cNvSpPr>
            <a:spLocks noGrp="1"/>
          </p:cNvSpPr>
          <p:nvPr>
            <p:ph type="title"/>
          </p:nvPr>
        </p:nvSpPr>
        <p:spPr>
          <a:xfrm>
            <a:off x="4788024" y="274638"/>
            <a:ext cx="3898776"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Software</a:t>
            </a:r>
            <a:r>
              <a:rPr lang="en-US" dirty="0" smtClean="0"/>
              <a:t> </a:t>
            </a: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Needed</a:t>
            </a:r>
            <a:r>
              <a:rPr lang="en-US" dirty="0" smtClean="0"/>
              <a:t>  </a:t>
            </a:r>
            <a:endParaRPr lang="en-US" dirty="0"/>
          </a:p>
        </p:txBody>
      </p:sp>
      <p:pic>
        <p:nvPicPr>
          <p:cNvPr id="10" name="My family Movie(0).wmv">
            <a:hlinkClick r:id="" action="ppaction://media"/>
          </p:cNvPr>
          <p:cNvPicPr>
            <a:picLocks noRot="1" noChangeAspect="1"/>
          </p:cNvPicPr>
          <p:nvPr>
            <a:videoFile r:link="rId1"/>
          </p:nvPr>
        </p:nvPicPr>
        <p:blipFill>
          <a:blip r:embed="rId4" cstate="print"/>
          <a:stretch>
            <a:fillRect/>
          </a:stretch>
        </p:blipFill>
        <p:spPr>
          <a:xfrm>
            <a:off x="5220072" y="3789040"/>
            <a:ext cx="3024336" cy="1907234"/>
          </a:xfrm>
          <a:prstGeom prst="rect">
            <a:avLst/>
          </a:prstGeom>
        </p:spPr>
      </p:pic>
      <p:pic>
        <p:nvPicPr>
          <p:cNvPr id="11" name="Picture 10" descr="home-interface-button-symbol-for-web.png">
            <a:hlinkClick r:id="rId5" action="ppaction://hlinksldjump"/>
          </p:cNvPr>
          <p:cNvPicPr>
            <a:picLocks noChangeAspect="1"/>
          </p:cNvPicPr>
          <p:nvPr/>
        </p:nvPicPr>
        <p:blipFill>
          <a:blip r:embed="rId6" cstate="print"/>
          <a:stretch>
            <a:fillRect/>
          </a:stretch>
        </p:blipFill>
        <p:spPr>
          <a:xfrm flipH="1">
            <a:off x="683568" y="188640"/>
            <a:ext cx="576064" cy="504056"/>
          </a:xfrm>
          <a:prstGeom prst="rect">
            <a:avLst/>
          </a:prstGeom>
        </p:spPr>
      </p:pic>
      <p:sp>
        <p:nvSpPr>
          <p:cNvPr id="12" name="Left Arrow 11"/>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7"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ight Arrow 12">
            <a:hlinkClick r:id="rId8" action="ppaction://hlinksldjump"/>
          </p:cNvPr>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8"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home-interface-button-symbol-for-web.png">
            <a:hlinkClick r:id="rId2" action="ppaction://hlinksldjump"/>
          </p:cNvPr>
          <p:cNvPicPr>
            <a:picLocks noChangeAspect="1"/>
          </p:cNvPicPr>
          <p:nvPr/>
        </p:nvPicPr>
        <p:blipFill>
          <a:blip r:embed="rId3" cstate="print"/>
          <a:stretch>
            <a:fillRect/>
          </a:stretch>
        </p:blipFill>
        <p:spPr>
          <a:xfrm flipH="1">
            <a:off x="755576" y="404664"/>
            <a:ext cx="720080" cy="506280"/>
          </a:xfrm>
          <a:prstGeom prst="rect">
            <a:avLst/>
          </a:prstGeom>
        </p:spPr>
      </p:pic>
      <p:pic>
        <p:nvPicPr>
          <p:cNvPr id="10" name="Content Placeholder 9" descr="imagesCopyrights.jpg"/>
          <p:cNvPicPr>
            <a:picLocks noGrp="1" noChangeAspect="1"/>
          </p:cNvPicPr>
          <p:nvPr>
            <p:ph sz="quarter" idx="4"/>
          </p:nvPr>
        </p:nvPicPr>
        <p:blipFill>
          <a:blip r:embed="rId4" cstate="print"/>
          <a:stretch>
            <a:fillRect/>
          </a:stretch>
        </p:blipFill>
        <p:spPr>
          <a:xfrm>
            <a:off x="5076056" y="1556792"/>
            <a:ext cx="3456384" cy="3960440"/>
          </a:xfrm>
        </p:spPr>
      </p:pic>
      <p:sp>
        <p:nvSpPr>
          <p:cNvPr id="4" name="Content Placeholder 3"/>
          <p:cNvSpPr>
            <a:spLocks noGrp="1"/>
          </p:cNvSpPr>
          <p:nvPr>
            <p:ph sz="half" idx="2"/>
          </p:nvPr>
        </p:nvSpPr>
        <p:spPr>
          <a:xfrm>
            <a:off x="457200" y="1196752"/>
            <a:ext cx="4040188" cy="4929411"/>
          </a:xfrm>
        </p:spPr>
        <p:txBody>
          <a:bodyPr>
            <a:normAutofit lnSpcReduction="10000"/>
          </a:bodyPr>
          <a:lstStyle/>
          <a:p>
            <a:r>
              <a:rPr lang="en-US" dirty="0" smtClean="0"/>
              <a:t>Be careful when using images and  media documents from la web. You should use:</a:t>
            </a:r>
          </a:p>
          <a:p>
            <a:endParaRPr lang="en-US" dirty="0" smtClean="0"/>
          </a:p>
          <a:p>
            <a:r>
              <a:rPr lang="en-US" dirty="0" smtClean="0"/>
              <a:t>Public Domain( files are free to anyone ).</a:t>
            </a:r>
          </a:p>
          <a:p>
            <a:r>
              <a:rPr lang="en-US" dirty="0" smtClean="0"/>
              <a:t>Use anything before 1920 which is in the public domain.</a:t>
            </a:r>
          </a:p>
          <a:p>
            <a:r>
              <a:rPr lang="en-US" dirty="0" smtClean="0"/>
              <a:t>Some author would let you use it but you need to credit the author.</a:t>
            </a:r>
            <a:endParaRPr lang="en-US" dirty="0"/>
          </a:p>
        </p:txBody>
      </p:sp>
      <p:sp>
        <p:nvSpPr>
          <p:cNvPr id="7" name="Title 1"/>
          <p:cNvSpPr>
            <a:spLocks noGrp="1"/>
          </p:cNvSpPr>
          <p:nvPr>
            <p:ph type="title"/>
          </p:nvPr>
        </p:nvSpPr>
        <p:spPr>
          <a:xfrm>
            <a:off x="4788024" y="274638"/>
            <a:ext cx="3898776"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Copyright</a:t>
            </a:r>
            <a:r>
              <a:rPr lang="en-US" dirty="0" smtClean="0"/>
              <a:t>  </a:t>
            </a:r>
            <a:endParaRPr lang="en-US" dirty="0"/>
          </a:p>
        </p:txBody>
      </p:sp>
      <p:sp>
        <p:nvSpPr>
          <p:cNvPr id="11" name="TextBox 10"/>
          <p:cNvSpPr txBox="1"/>
          <p:nvPr/>
        </p:nvSpPr>
        <p:spPr>
          <a:xfrm>
            <a:off x="5148064" y="980728"/>
            <a:ext cx="3384376" cy="369332"/>
          </a:xfrm>
          <a:prstGeom prst="rect">
            <a:avLst/>
          </a:prstGeom>
          <a:noFill/>
        </p:spPr>
        <p:txBody>
          <a:bodyPr wrap="square" rtlCol="0">
            <a:spAutoFit/>
          </a:bodyPr>
          <a:lstStyle/>
          <a:p>
            <a:r>
              <a:rPr lang="en-US" dirty="0" smtClean="0"/>
              <a:t>When to use a picture:</a:t>
            </a:r>
            <a:endParaRPr lang="en-US" dirty="0"/>
          </a:p>
        </p:txBody>
      </p:sp>
      <p:sp>
        <p:nvSpPr>
          <p:cNvPr id="13" name="Left Arrow 12">
            <a:hlinkClick r:id="rId5" action="ppaction://hlinksldjump"/>
          </p:cNvPr>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Right Arrow 13"/>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31224" cy="1143000"/>
          </a:xfrm>
        </p:spPr>
        <p:txBody>
          <a:bodyPr>
            <a:normAutofit/>
          </a:bodyPr>
          <a:lstStyle/>
          <a:p>
            <a:pPr algn="l"/>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Contents</a:t>
            </a:r>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in</a:t>
            </a:r>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Brief</a:t>
            </a:r>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sz="4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 name="Content Placeholder 3" descr="font-designe (3).png"/>
          <p:cNvPicPr>
            <a:picLocks noGrp="1" noChangeAspect="1"/>
          </p:cNvPicPr>
          <p:nvPr>
            <p:ph idx="1"/>
          </p:nvPr>
        </p:nvPicPr>
        <p:blipFill>
          <a:blip r:embed="rId2" cstate="print"/>
          <a:stretch>
            <a:fillRect/>
          </a:stretch>
        </p:blipFill>
        <p:spPr>
          <a:xfrm>
            <a:off x="1115616" y="1628800"/>
            <a:ext cx="650296" cy="650296"/>
          </a:xfrm>
        </p:spPr>
      </p:pic>
      <p:sp>
        <p:nvSpPr>
          <p:cNvPr id="6" name="TextBox 5"/>
          <p:cNvSpPr txBox="1"/>
          <p:nvPr/>
        </p:nvSpPr>
        <p:spPr>
          <a:xfrm>
            <a:off x="1907704" y="1700808"/>
            <a:ext cx="1944216" cy="369332"/>
          </a:xfrm>
          <a:prstGeom prst="rect">
            <a:avLst/>
          </a:prstGeom>
          <a:noFill/>
        </p:spPr>
        <p:txBody>
          <a:bodyPr wrap="square" rtlCol="0">
            <a:spAutoFit/>
          </a:bodyPr>
          <a:lstStyle/>
          <a:p>
            <a:r>
              <a:rPr lang="en-US" dirty="0" smtClean="0">
                <a:hlinkClick r:id="rId3" action="ppaction://hlinksldjump"/>
              </a:rPr>
              <a:t>Font</a:t>
            </a:r>
            <a:r>
              <a:rPr lang="en-US" dirty="0" smtClean="0"/>
              <a:t> </a:t>
            </a:r>
            <a:endParaRPr lang="en-US" dirty="0"/>
          </a:p>
        </p:txBody>
      </p:sp>
      <p:pic>
        <p:nvPicPr>
          <p:cNvPr id="8" name="Picture 7" descr="camera (1).png"/>
          <p:cNvPicPr>
            <a:picLocks noChangeAspect="1"/>
          </p:cNvPicPr>
          <p:nvPr/>
        </p:nvPicPr>
        <p:blipFill>
          <a:blip r:embed="rId4" cstate="print"/>
          <a:stretch>
            <a:fillRect/>
          </a:stretch>
        </p:blipFill>
        <p:spPr>
          <a:xfrm flipH="1">
            <a:off x="5148064" y="1628800"/>
            <a:ext cx="648072" cy="504056"/>
          </a:xfrm>
          <a:prstGeom prst="rect">
            <a:avLst/>
          </a:prstGeom>
        </p:spPr>
      </p:pic>
      <p:sp>
        <p:nvSpPr>
          <p:cNvPr id="9" name="TextBox 8"/>
          <p:cNvSpPr txBox="1"/>
          <p:nvPr/>
        </p:nvSpPr>
        <p:spPr>
          <a:xfrm>
            <a:off x="1979712" y="2852936"/>
            <a:ext cx="1944216" cy="369332"/>
          </a:xfrm>
          <a:prstGeom prst="rect">
            <a:avLst/>
          </a:prstGeom>
          <a:noFill/>
        </p:spPr>
        <p:txBody>
          <a:bodyPr wrap="square" rtlCol="0">
            <a:spAutoFit/>
          </a:bodyPr>
          <a:lstStyle/>
          <a:p>
            <a:r>
              <a:rPr lang="en-US" dirty="0" smtClean="0">
                <a:hlinkClick r:id="rId5" action="ppaction://hlinksldjump"/>
              </a:rPr>
              <a:t>Audio</a:t>
            </a:r>
            <a:r>
              <a:rPr lang="en-US" dirty="0" smtClean="0"/>
              <a:t> </a:t>
            </a:r>
            <a:endParaRPr lang="en-US" dirty="0"/>
          </a:p>
        </p:txBody>
      </p:sp>
      <p:pic>
        <p:nvPicPr>
          <p:cNvPr id="10" name="Picture 9" descr="music-player.png"/>
          <p:cNvPicPr>
            <a:picLocks noChangeAspect="1"/>
          </p:cNvPicPr>
          <p:nvPr/>
        </p:nvPicPr>
        <p:blipFill>
          <a:blip r:embed="rId6" cstate="print"/>
          <a:stretch>
            <a:fillRect/>
          </a:stretch>
        </p:blipFill>
        <p:spPr>
          <a:xfrm>
            <a:off x="1115616" y="2780928"/>
            <a:ext cx="584227" cy="584227"/>
          </a:xfrm>
          <a:prstGeom prst="rect">
            <a:avLst/>
          </a:prstGeom>
        </p:spPr>
      </p:pic>
      <p:sp>
        <p:nvSpPr>
          <p:cNvPr id="11" name="TextBox 10"/>
          <p:cNvSpPr txBox="1"/>
          <p:nvPr/>
        </p:nvSpPr>
        <p:spPr>
          <a:xfrm>
            <a:off x="6372200" y="1628800"/>
            <a:ext cx="1944216" cy="369332"/>
          </a:xfrm>
          <a:prstGeom prst="rect">
            <a:avLst/>
          </a:prstGeom>
          <a:noFill/>
        </p:spPr>
        <p:txBody>
          <a:bodyPr wrap="square" rtlCol="0">
            <a:spAutoFit/>
          </a:bodyPr>
          <a:lstStyle/>
          <a:p>
            <a:r>
              <a:rPr lang="en-US" dirty="0" smtClean="0">
                <a:hlinkClick r:id="rId7" action="ppaction://hlinksldjump"/>
              </a:rPr>
              <a:t>Images</a:t>
            </a:r>
            <a:r>
              <a:rPr lang="en-US" dirty="0" smtClean="0"/>
              <a:t> </a:t>
            </a:r>
            <a:endParaRPr lang="en-US" dirty="0"/>
          </a:p>
        </p:txBody>
      </p:sp>
      <p:sp>
        <p:nvSpPr>
          <p:cNvPr id="12" name="TextBox 11"/>
          <p:cNvSpPr txBox="1"/>
          <p:nvPr/>
        </p:nvSpPr>
        <p:spPr>
          <a:xfrm>
            <a:off x="6372200" y="2852936"/>
            <a:ext cx="1944216" cy="369332"/>
          </a:xfrm>
          <a:prstGeom prst="rect">
            <a:avLst/>
          </a:prstGeom>
          <a:noFill/>
        </p:spPr>
        <p:txBody>
          <a:bodyPr wrap="square" rtlCol="0">
            <a:spAutoFit/>
          </a:bodyPr>
          <a:lstStyle/>
          <a:p>
            <a:r>
              <a:rPr lang="en-US" dirty="0" smtClean="0">
                <a:hlinkClick r:id="rId8" action="ppaction://hlinksldjump"/>
              </a:rPr>
              <a:t>Animation</a:t>
            </a:r>
            <a:r>
              <a:rPr lang="en-US" dirty="0" smtClean="0"/>
              <a:t> </a:t>
            </a:r>
            <a:endParaRPr lang="en-US" dirty="0"/>
          </a:p>
        </p:txBody>
      </p:sp>
      <p:pic>
        <p:nvPicPr>
          <p:cNvPr id="13" name="Picture 12" descr="cartoons.png"/>
          <p:cNvPicPr>
            <a:picLocks noChangeAspect="1"/>
          </p:cNvPicPr>
          <p:nvPr/>
        </p:nvPicPr>
        <p:blipFill>
          <a:blip r:embed="rId9" cstate="print"/>
          <a:stretch>
            <a:fillRect/>
          </a:stretch>
        </p:blipFill>
        <p:spPr>
          <a:xfrm>
            <a:off x="5148064" y="2708920"/>
            <a:ext cx="648072" cy="648072"/>
          </a:xfrm>
          <a:prstGeom prst="rect">
            <a:avLst/>
          </a:prstGeom>
        </p:spPr>
      </p:pic>
      <p:pic>
        <p:nvPicPr>
          <p:cNvPr id="14" name="Picture 13" descr="video-camera.png"/>
          <p:cNvPicPr>
            <a:picLocks noChangeAspect="1"/>
          </p:cNvPicPr>
          <p:nvPr/>
        </p:nvPicPr>
        <p:blipFill>
          <a:blip r:embed="rId10" cstate="print"/>
          <a:stretch>
            <a:fillRect/>
          </a:stretch>
        </p:blipFill>
        <p:spPr>
          <a:xfrm>
            <a:off x="1115616" y="3861048"/>
            <a:ext cx="650296" cy="650296"/>
          </a:xfrm>
          <a:prstGeom prst="rect">
            <a:avLst/>
          </a:prstGeom>
        </p:spPr>
      </p:pic>
      <p:sp>
        <p:nvSpPr>
          <p:cNvPr id="15" name="TextBox 14"/>
          <p:cNvSpPr txBox="1"/>
          <p:nvPr/>
        </p:nvSpPr>
        <p:spPr>
          <a:xfrm>
            <a:off x="1979712" y="3933056"/>
            <a:ext cx="1944216" cy="369332"/>
          </a:xfrm>
          <a:prstGeom prst="rect">
            <a:avLst/>
          </a:prstGeom>
          <a:noFill/>
        </p:spPr>
        <p:txBody>
          <a:bodyPr wrap="square" rtlCol="0">
            <a:spAutoFit/>
          </a:bodyPr>
          <a:lstStyle/>
          <a:p>
            <a:r>
              <a:rPr lang="en-US" dirty="0" smtClean="0">
                <a:hlinkClick r:id="rId11" action="ppaction://hlinksldjump"/>
              </a:rPr>
              <a:t>Video</a:t>
            </a:r>
            <a:r>
              <a:rPr lang="en-US" dirty="0" smtClean="0"/>
              <a:t> </a:t>
            </a:r>
            <a:endParaRPr lang="en-US" dirty="0"/>
          </a:p>
        </p:txBody>
      </p:sp>
      <p:sp>
        <p:nvSpPr>
          <p:cNvPr id="17" name="TextBox 16"/>
          <p:cNvSpPr txBox="1"/>
          <p:nvPr/>
        </p:nvSpPr>
        <p:spPr>
          <a:xfrm>
            <a:off x="6444208" y="3861048"/>
            <a:ext cx="1944216" cy="369332"/>
          </a:xfrm>
          <a:prstGeom prst="rect">
            <a:avLst/>
          </a:prstGeom>
          <a:noFill/>
        </p:spPr>
        <p:txBody>
          <a:bodyPr wrap="square" rtlCol="0">
            <a:spAutoFit/>
          </a:bodyPr>
          <a:lstStyle/>
          <a:p>
            <a:r>
              <a:rPr lang="en-US" dirty="0" smtClean="0">
                <a:hlinkClick r:id="rId12" action="ppaction://hlinksldjump"/>
              </a:rPr>
              <a:t>Beginning</a:t>
            </a:r>
            <a:r>
              <a:rPr lang="en-US" dirty="0" smtClean="0"/>
              <a:t>    </a:t>
            </a:r>
            <a:endParaRPr lang="en-US" dirty="0"/>
          </a:p>
        </p:txBody>
      </p:sp>
      <p:pic>
        <p:nvPicPr>
          <p:cNvPr id="18" name="Picture 17" descr="reader.png"/>
          <p:cNvPicPr>
            <a:picLocks noChangeAspect="1"/>
          </p:cNvPicPr>
          <p:nvPr/>
        </p:nvPicPr>
        <p:blipFill>
          <a:blip r:embed="rId13" cstate="print"/>
          <a:stretch>
            <a:fillRect/>
          </a:stretch>
        </p:blipFill>
        <p:spPr>
          <a:xfrm flipH="1">
            <a:off x="5292080" y="3645024"/>
            <a:ext cx="584227" cy="584227"/>
          </a:xfrm>
          <a:prstGeom prst="rect">
            <a:avLst/>
          </a:prstGeom>
        </p:spPr>
      </p:pic>
      <p:sp>
        <p:nvSpPr>
          <p:cNvPr id="19" name="Left Arrow 18"/>
          <p:cNvSpPr/>
          <p:nvPr/>
        </p:nvSpPr>
        <p:spPr>
          <a:xfrm>
            <a:off x="755576" y="551723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2" action="ppaction://hlinksldjump"/>
              </a:rPr>
              <a:t>Back</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Right Arrow 20"/>
          <p:cNvSpPr/>
          <p:nvPr/>
        </p:nvSpPr>
        <p:spPr>
          <a:xfrm>
            <a:off x="7308304" y="5589240"/>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4"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me-interface-button-symbol-for-web.png">
            <a:hlinkClick r:id="rId2" action="ppaction://hlinksldjump"/>
          </p:cNvPr>
          <p:cNvPicPr>
            <a:picLocks noChangeAspect="1"/>
          </p:cNvPicPr>
          <p:nvPr/>
        </p:nvPicPr>
        <p:blipFill>
          <a:blip r:embed="rId3" cstate="print"/>
          <a:stretch>
            <a:fillRect/>
          </a:stretch>
        </p:blipFill>
        <p:spPr>
          <a:xfrm flipH="1">
            <a:off x="899592" y="332656"/>
            <a:ext cx="720080" cy="506280"/>
          </a:xfrm>
          <a:prstGeom prst="rect">
            <a:avLst/>
          </a:prstGeom>
        </p:spPr>
      </p:pic>
      <p:sp>
        <p:nvSpPr>
          <p:cNvPr id="4" name="Content Placeholder 3"/>
          <p:cNvSpPr>
            <a:spLocks noGrp="1"/>
          </p:cNvSpPr>
          <p:nvPr>
            <p:ph sz="half" idx="2"/>
          </p:nvPr>
        </p:nvSpPr>
        <p:spPr>
          <a:xfrm>
            <a:off x="457200" y="1268760"/>
            <a:ext cx="3826768" cy="4857403"/>
          </a:xfrm>
        </p:spPr>
        <p:txBody>
          <a:bodyPr>
            <a:normAutofit fontScale="92500" lnSpcReduction="20000"/>
          </a:bodyPr>
          <a:lstStyle/>
          <a:p>
            <a:pPr>
              <a:buFont typeface="Wingdings" pitchFamily="2" charset="2"/>
              <a:buChar char="v"/>
            </a:pPr>
            <a:r>
              <a:rPr lang="en-US" dirty="0" smtClean="0"/>
              <a:t>Images </a:t>
            </a:r>
          </a:p>
          <a:p>
            <a:pPr lvl="1">
              <a:buFont typeface="Wingdings" pitchFamily="2" charset="2"/>
              <a:buChar char="v"/>
            </a:pPr>
            <a:r>
              <a:rPr lang="en-US" dirty="0" smtClean="0"/>
              <a:t>http://www.freepik.com/</a:t>
            </a:r>
          </a:p>
          <a:p>
            <a:pPr lvl="1">
              <a:buFont typeface="Wingdings" pitchFamily="2" charset="2"/>
              <a:buChar char="v"/>
            </a:pPr>
            <a:r>
              <a:rPr lang="en-US" dirty="0" smtClean="0"/>
              <a:t>http://www.flaticon.com/</a:t>
            </a:r>
          </a:p>
          <a:p>
            <a:pPr lvl="1">
              <a:buFont typeface="Wingdings" pitchFamily="2" charset="2"/>
              <a:buChar char="v"/>
            </a:pPr>
            <a:r>
              <a:rPr lang="en-US" dirty="0" smtClean="0">
                <a:hlinkClick r:id="rId4"/>
              </a:rPr>
              <a:t>https://commons.wikimedia.org/wiki/Main_Page</a:t>
            </a:r>
            <a:endParaRPr lang="en-US" dirty="0" smtClean="0"/>
          </a:p>
          <a:p>
            <a:pPr lvl="1">
              <a:buFont typeface="Wingdings" pitchFamily="2" charset="2"/>
              <a:buChar char="v"/>
            </a:pPr>
            <a:r>
              <a:rPr lang="en-US" dirty="0" smtClean="0">
                <a:hlinkClick r:id="rId5"/>
              </a:rPr>
              <a:t>https://unsplash.com/</a:t>
            </a:r>
            <a:endParaRPr lang="en-US" dirty="0" smtClean="0"/>
          </a:p>
          <a:p>
            <a:pPr lvl="1">
              <a:buNone/>
            </a:pPr>
            <a:endParaRPr lang="en-US" dirty="0" smtClean="0"/>
          </a:p>
          <a:p>
            <a:pPr lvl="1">
              <a:buNone/>
            </a:pPr>
            <a:r>
              <a:rPr lang="en-US" dirty="0" smtClean="0"/>
              <a:t>Content</a:t>
            </a:r>
          </a:p>
          <a:p>
            <a:pPr lvl="1">
              <a:buNone/>
            </a:pPr>
            <a:r>
              <a:rPr lang="en-US" dirty="0" smtClean="0"/>
              <a:t> </a:t>
            </a:r>
          </a:p>
          <a:p>
            <a:pPr lvl="1">
              <a:buFont typeface="Wingdings" pitchFamily="2" charset="2"/>
              <a:buChar char="v"/>
            </a:pPr>
            <a:r>
              <a:rPr lang="en-US" dirty="0" smtClean="0">
                <a:hlinkClick r:id="rId6"/>
              </a:rPr>
              <a:t>https://en.wikipedia.org/wiki/Video</a:t>
            </a:r>
            <a:endParaRPr lang="en-US" dirty="0" smtClean="0"/>
          </a:p>
          <a:p>
            <a:pPr lvl="1">
              <a:buFont typeface="Wingdings" pitchFamily="2" charset="2"/>
              <a:buChar char="v"/>
            </a:pPr>
            <a:r>
              <a:rPr lang="en-US" dirty="0" smtClean="0">
                <a:hlinkClick r:id="rId7"/>
              </a:rPr>
              <a:t>https://en.wikipedia.org/wiki/Animation</a:t>
            </a:r>
            <a:endParaRPr lang="en-US" dirty="0" smtClean="0"/>
          </a:p>
          <a:p>
            <a:pPr lvl="1">
              <a:buFont typeface="Wingdings" pitchFamily="2" charset="2"/>
              <a:buChar char="v"/>
            </a:pPr>
            <a:r>
              <a:rPr lang="en-US" dirty="0" smtClean="0"/>
              <a:t>http://whatis.techtarget.com/definition/streaming-sound</a:t>
            </a:r>
          </a:p>
          <a:p>
            <a:pPr lvl="1">
              <a:buFont typeface="Wingdings" pitchFamily="2" charset="2"/>
              <a:buChar char="v"/>
            </a:pPr>
            <a:endParaRPr lang="en-US" dirty="0"/>
          </a:p>
        </p:txBody>
      </p:sp>
      <p:sp>
        <p:nvSpPr>
          <p:cNvPr id="7" name="Title 1"/>
          <p:cNvSpPr>
            <a:spLocks noGrp="1"/>
          </p:cNvSpPr>
          <p:nvPr>
            <p:ph type="title"/>
          </p:nvPr>
        </p:nvSpPr>
        <p:spPr>
          <a:xfrm>
            <a:off x="457200" y="274638"/>
            <a:ext cx="8229600" cy="634082"/>
          </a:xfrm>
        </p:spPr>
        <p:txBody>
          <a:bodyPr>
            <a:normAutofit/>
          </a:bodyPr>
          <a:lstStyle/>
          <a:p>
            <a:pPr algn="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Credits</a:t>
            </a:r>
            <a:endPar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endParaRPr>
          </a:p>
        </p:txBody>
      </p:sp>
      <p:sp>
        <p:nvSpPr>
          <p:cNvPr id="5" name="Content Placeholder 3"/>
          <p:cNvSpPr>
            <a:spLocks noGrp="1"/>
          </p:cNvSpPr>
          <p:nvPr>
            <p:ph sz="half" idx="2"/>
          </p:nvPr>
        </p:nvSpPr>
        <p:spPr>
          <a:xfrm>
            <a:off x="4644008" y="1340768"/>
            <a:ext cx="3826768" cy="4857403"/>
          </a:xfrm>
        </p:spPr>
        <p:txBody>
          <a:bodyPr/>
          <a:lstStyle/>
          <a:p>
            <a:pPr>
              <a:buFont typeface="Wingdings" pitchFamily="2" charset="2"/>
              <a:buChar char="v"/>
            </a:pPr>
            <a:r>
              <a:rPr lang="en-US" dirty="0" smtClean="0"/>
              <a:t>Audio</a:t>
            </a:r>
          </a:p>
          <a:p>
            <a:pPr lvl="1">
              <a:buFont typeface="Wingdings" pitchFamily="2" charset="2"/>
              <a:buChar char="v"/>
            </a:pPr>
            <a:r>
              <a:rPr lang="en-US" dirty="0" smtClean="0">
                <a:hlinkClick r:id="rId8"/>
              </a:rPr>
              <a:t>http://www.oldspicevoicemail.com</a:t>
            </a:r>
            <a:endParaRPr lang="en-US" dirty="0" smtClean="0"/>
          </a:p>
          <a:p>
            <a:pPr lvl="1">
              <a:buNone/>
            </a:pPr>
            <a:endParaRPr lang="en-US" dirty="0" smtClean="0"/>
          </a:p>
        </p:txBody>
      </p:sp>
      <p:sp>
        <p:nvSpPr>
          <p:cNvPr id="8" name="Left Arrow 7"/>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9"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ight Arrow 8"/>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10"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New</a:t>
            </a:r>
            <a:r>
              <a:rPr lang="en-US" dirty="0" smtClean="0"/>
              <a:t> </a:t>
            </a: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Vocabulary</a:t>
            </a:r>
            <a:r>
              <a:rPr lang="en-US" dirty="0" smtClean="0"/>
              <a:t> </a:t>
            </a:r>
            <a:endParaRPr lang="en-US" dirty="0"/>
          </a:p>
        </p:txBody>
      </p:sp>
      <p:sp>
        <p:nvSpPr>
          <p:cNvPr id="4" name="Content Placeholder 3"/>
          <p:cNvSpPr>
            <a:spLocks noGrp="1"/>
          </p:cNvSpPr>
          <p:nvPr>
            <p:ph sz="half" idx="2"/>
          </p:nvPr>
        </p:nvSpPr>
        <p:spPr>
          <a:xfrm>
            <a:off x="457200" y="1196752"/>
            <a:ext cx="4040188" cy="4929411"/>
          </a:xfrm>
        </p:spPr>
        <p:txBody>
          <a:bodyPr>
            <a:normAutofit fontScale="92500" lnSpcReduction="10000"/>
          </a:bodyPr>
          <a:lstStyle/>
          <a:p>
            <a:pPr algn="just"/>
            <a:r>
              <a:rPr lang="en-US" dirty="0" smtClean="0"/>
              <a:t>streaming</a:t>
            </a:r>
            <a:r>
              <a:rPr lang="en-US" u="sng" dirty="0" smtClean="0"/>
              <a:t> </a:t>
            </a:r>
            <a:r>
              <a:rPr lang="en-US" dirty="0" smtClean="0"/>
              <a:t>sound: </a:t>
            </a:r>
            <a:r>
              <a:rPr lang="en-US" sz="2000" dirty="0" smtClean="0"/>
              <a:t>Streaming sound is sound that is played as it arrives. The alternative is a sound recording (such as a WAV file) that doesn't start playing until the entire file has arrived.</a:t>
            </a:r>
            <a:r>
              <a:rPr lang="en-US" dirty="0" smtClean="0"/>
              <a:t> </a:t>
            </a:r>
          </a:p>
          <a:p>
            <a:pPr algn="just"/>
            <a:endParaRPr lang="en-US" b="1" dirty="0" smtClean="0"/>
          </a:p>
          <a:p>
            <a:pPr algn="just"/>
            <a:r>
              <a:rPr lang="en-US" dirty="0" smtClean="0"/>
              <a:t>MP3: </a:t>
            </a:r>
            <a:r>
              <a:rPr lang="en-US" b="1" dirty="0" smtClean="0"/>
              <a:t>MPEG-1 and/or MPEG-2 Audio Layer III</a:t>
            </a:r>
            <a:r>
              <a:rPr lang="en-US" dirty="0" smtClean="0"/>
              <a:t>, more commonly referred to as </a:t>
            </a:r>
            <a:r>
              <a:rPr lang="en-US" b="1" dirty="0" smtClean="0"/>
              <a:t>MP3</a:t>
            </a:r>
            <a:r>
              <a:rPr lang="en-US" dirty="0" smtClean="0"/>
              <a:t> (or mp3), is an audio coding format for digital audio which uses a form of lossy data compression</a:t>
            </a:r>
            <a:endParaRPr lang="en-US" b="1" dirty="0"/>
          </a:p>
        </p:txBody>
      </p:sp>
      <p:sp>
        <p:nvSpPr>
          <p:cNvPr id="6" name="Content Placeholder 5"/>
          <p:cNvSpPr>
            <a:spLocks noGrp="1"/>
          </p:cNvSpPr>
          <p:nvPr>
            <p:ph sz="quarter" idx="4"/>
          </p:nvPr>
        </p:nvSpPr>
        <p:spPr>
          <a:xfrm>
            <a:off x="4645025" y="1196752"/>
            <a:ext cx="4041775" cy="4929411"/>
          </a:xfrm>
        </p:spPr>
        <p:txBody>
          <a:bodyPr/>
          <a:lstStyle/>
          <a:p>
            <a:endParaRPr lang="en-US" dirty="0"/>
          </a:p>
        </p:txBody>
      </p:sp>
      <p:sp>
        <p:nvSpPr>
          <p:cNvPr id="7" name="Left Arrow 6"/>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2"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9552" y="692696"/>
            <a:ext cx="4040188" cy="639762"/>
          </a:xfrm>
        </p:spPr>
        <p:txBody>
          <a:bodyPr>
            <a:normAutofit/>
          </a:bodyPr>
          <a:lstStyle/>
          <a:p>
            <a:r>
              <a:rPr lang="en-US" sz="26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Multimedia</a:t>
            </a:r>
            <a:r>
              <a:rPr lang="en-US" sz="3200" dirty="0" smtClean="0"/>
              <a:t> </a:t>
            </a:r>
            <a:r>
              <a:rPr lang="en-US" sz="26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Concept</a:t>
            </a:r>
            <a:r>
              <a:rPr lang="en-US" sz="3200" dirty="0" smtClean="0"/>
              <a:t> </a:t>
            </a:r>
            <a:endParaRPr lang="en-US" sz="3200" dirty="0"/>
          </a:p>
        </p:txBody>
      </p:sp>
      <p:sp>
        <p:nvSpPr>
          <p:cNvPr id="4" name="Content Placeholder 3"/>
          <p:cNvSpPr>
            <a:spLocks noGrp="1"/>
          </p:cNvSpPr>
          <p:nvPr>
            <p:ph sz="half" idx="2"/>
          </p:nvPr>
        </p:nvSpPr>
        <p:spPr>
          <a:xfrm>
            <a:off x="467544" y="1556792"/>
            <a:ext cx="4040188" cy="3951288"/>
          </a:xfrm>
        </p:spPr>
        <p:txBody>
          <a:bodyPr>
            <a:normAutofit fontScale="92500" lnSpcReduction="20000"/>
          </a:bodyPr>
          <a:lstStyle/>
          <a:p>
            <a:pPr algn="just"/>
            <a:r>
              <a:rPr lang="en-US" sz="4800" b="1" dirty="0"/>
              <a:t>M</a:t>
            </a:r>
            <a:r>
              <a:rPr lang="en-US" b="1" dirty="0"/>
              <a:t>ultimedia</a:t>
            </a:r>
            <a:r>
              <a:rPr lang="en-US" dirty="0"/>
              <a:t> is content that uses a combination of different content forms such as text, audio, images, animations, video and interactive content. Multimedia contrasts with media that use only rudimentary computer displays such as text-only or traditional forms of printed or hand-produced material.</a:t>
            </a:r>
          </a:p>
        </p:txBody>
      </p:sp>
      <p:sp>
        <p:nvSpPr>
          <p:cNvPr id="6" name="Content Placeholder 5"/>
          <p:cNvSpPr>
            <a:spLocks noGrp="1"/>
          </p:cNvSpPr>
          <p:nvPr>
            <p:ph sz="quarter" idx="4"/>
          </p:nvPr>
        </p:nvSpPr>
        <p:spPr>
          <a:xfrm>
            <a:off x="4788024" y="980728"/>
            <a:ext cx="4041775" cy="3951288"/>
          </a:xfrm>
        </p:spPr>
        <p:txBody>
          <a:bodyPr>
            <a:normAutofit/>
          </a:bodyPr>
          <a:lstStyle/>
          <a:p>
            <a:r>
              <a:rPr lang="en-US" dirty="0" smtClean="0"/>
              <a:t>According to the author </a:t>
            </a:r>
            <a:r>
              <a:rPr lang="en-US" dirty="0" err="1"/>
              <a:t>Tay</a:t>
            </a:r>
            <a:r>
              <a:rPr lang="en-US" dirty="0"/>
              <a:t> Vaughan, the five building blocks of multimedia </a:t>
            </a:r>
            <a:r>
              <a:rPr lang="en-US" dirty="0" smtClean="0"/>
              <a:t>are: </a:t>
            </a:r>
          </a:p>
          <a:p>
            <a:pPr algn="ctr">
              <a:buNone/>
            </a:pPr>
            <a:endParaRPr lang="en-US" dirty="0" smtClean="0"/>
          </a:p>
          <a:p>
            <a:pPr lvl="1" algn="ctr">
              <a:buFont typeface="Wingdings" pitchFamily="2" charset="2"/>
              <a:buChar char="ü"/>
            </a:pPr>
            <a:r>
              <a:rPr lang="en-US" dirty="0" smtClean="0"/>
              <a:t>	text</a:t>
            </a:r>
          </a:p>
          <a:p>
            <a:pPr lvl="1" algn="ctr">
              <a:buFont typeface="Wingdings" pitchFamily="2" charset="2"/>
              <a:buChar char="ü"/>
            </a:pPr>
            <a:r>
              <a:rPr lang="en-US" dirty="0" smtClean="0"/>
              <a:t> image</a:t>
            </a:r>
          </a:p>
          <a:p>
            <a:pPr lvl="1" algn="ctr">
              <a:buFont typeface="Wingdings" pitchFamily="2" charset="2"/>
              <a:buChar char="ü"/>
            </a:pPr>
            <a:r>
              <a:rPr lang="en-US" dirty="0" smtClean="0"/>
              <a:t> animation</a:t>
            </a:r>
          </a:p>
          <a:p>
            <a:pPr lvl="1" algn="ctr">
              <a:buFont typeface="Wingdings" pitchFamily="2" charset="2"/>
              <a:buChar char="ü"/>
            </a:pPr>
            <a:r>
              <a:rPr lang="en-US" dirty="0" smtClean="0"/>
              <a:t> </a:t>
            </a:r>
            <a:r>
              <a:rPr lang="en-US" dirty="0"/>
              <a:t>audio </a:t>
            </a:r>
            <a:endParaRPr lang="en-US" dirty="0" smtClean="0"/>
          </a:p>
          <a:p>
            <a:pPr lvl="1" algn="ctr">
              <a:buFont typeface="Wingdings" pitchFamily="2" charset="2"/>
              <a:buChar char="ü"/>
            </a:pPr>
            <a:r>
              <a:rPr lang="en-US" dirty="0" smtClean="0"/>
              <a:t>video</a:t>
            </a:r>
            <a:endParaRPr lang="en-US" dirty="0"/>
          </a:p>
        </p:txBody>
      </p:sp>
      <p:pic>
        <p:nvPicPr>
          <p:cNvPr id="5" name="Picture 4" descr="home-interface-button-symbol-for-web.png">
            <a:hlinkClick r:id="rId2" action="ppaction://hlinksldjump"/>
          </p:cNvPr>
          <p:cNvPicPr>
            <a:picLocks noChangeAspect="1"/>
          </p:cNvPicPr>
          <p:nvPr/>
        </p:nvPicPr>
        <p:blipFill>
          <a:blip r:embed="rId3" cstate="print"/>
          <a:stretch>
            <a:fillRect/>
          </a:stretch>
        </p:blipFill>
        <p:spPr>
          <a:xfrm>
            <a:off x="7884368" y="260648"/>
            <a:ext cx="506280" cy="506280"/>
          </a:xfrm>
          <a:prstGeom prst="rect">
            <a:avLst/>
          </a:prstGeom>
        </p:spPr>
      </p:pic>
      <p:sp>
        <p:nvSpPr>
          <p:cNvPr id="7" name="Left Arrow 6"/>
          <p:cNvSpPr/>
          <p:nvPr/>
        </p:nvSpPr>
        <p:spPr>
          <a:xfrm>
            <a:off x="755576" y="551723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2" action="ppaction://hlinksldjump"/>
              </a:rPr>
              <a:t>Back</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ight Arrow 8"/>
          <p:cNvSpPr/>
          <p:nvPr/>
        </p:nvSpPr>
        <p:spPr>
          <a:xfrm>
            <a:off x="7308304" y="5445224"/>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en-US"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The</a:t>
            </a:r>
            <a:r>
              <a:rPr lang="en-US" sz="3600" dirty="0" smtClean="0"/>
              <a:t> </a:t>
            </a:r>
            <a:r>
              <a:rPr lang="en-US"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Five</a:t>
            </a:r>
            <a:r>
              <a:rPr lang="en-US" sz="3600" dirty="0" smtClean="0"/>
              <a:t> </a:t>
            </a:r>
            <a:r>
              <a:rPr lang="en-US"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block</a:t>
            </a:r>
            <a:r>
              <a:rPr lang="en-US" sz="3600" dirty="0" smtClean="0"/>
              <a:t> </a:t>
            </a:r>
            <a:r>
              <a:rPr lang="en-US"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of</a:t>
            </a:r>
            <a:r>
              <a:rPr lang="en-US" sz="3600" dirty="0" smtClean="0"/>
              <a:t> </a:t>
            </a:r>
            <a:r>
              <a:rPr lang="en-US"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multimedia</a:t>
            </a:r>
            <a:r>
              <a:rPr lang="en-US" sz="3600" dirty="0" smtClean="0"/>
              <a:t> </a:t>
            </a:r>
            <a:br>
              <a:rPr lang="en-US" sz="3600" dirty="0" smtClean="0"/>
            </a:br>
            <a:r>
              <a:rPr lang="en-US" sz="27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Text</a:t>
            </a:r>
            <a:endParaRPr lang="en-US" sz="27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endParaRPr>
          </a:p>
        </p:txBody>
      </p:sp>
      <p:sp>
        <p:nvSpPr>
          <p:cNvPr id="4" name="Content Placeholder 3"/>
          <p:cNvSpPr>
            <a:spLocks noGrp="1"/>
          </p:cNvSpPr>
          <p:nvPr>
            <p:ph sz="half" idx="2"/>
          </p:nvPr>
        </p:nvSpPr>
        <p:spPr>
          <a:xfrm>
            <a:off x="457200" y="1556792"/>
            <a:ext cx="4040188" cy="4569371"/>
          </a:xfrm>
        </p:spPr>
        <p:txBody>
          <a:bodyPr/>
          <a:lstStyle/>
          <a:p>
            <a:pPr algn="just">
              <a:buNone/>
            </a:pPr>
            <a:r>
              <a:rPr lang="en-US" dirty="0" smtClean="0"/>
              <a:t>	</a:t>
            </a:r>
            <a:r>
              <a:rPr lang="en-US" sz="4000" dirty="0" smtClean="0"/>
              <a:t>T</a:t>
            </a:r>
            <a:r>
              <a:rPr lang="en-US" dirty="0" smtClean="0"/>
              <a:t>his </a:t>
            </a:r>
            <a:r>
              <a:rPr lang="en-US" dirty="0"/>
              <a:t>multimedia form surrounds us in computer environments. It’s </a:t>
            </a:r>
            <a:r>
              <a:rPr lang="en-US" dirty="0" smtClean="0"/>
              <a:t>prevalence </a:t>
            </a:r>
            <a:r>
              <a:rPr lang="en-US" dirty="0"/>
              <a:t>prevents us from realizing it’s importance in conveying information and providing easy to use navigation. Also, it is important to remember that text has technical concerns as well.</a:t>
            </a:r>
          </a:p>
        </p:txBody>
      </p:sp>
      <p:pic>
        <p:nvPicPr>
          <p:cNvPr id="7" name="Content Placeholder 6" descr="spring_03_ai10.jpg"/>
          <p:cNvPicPr>
            <a:picLocks noGrp="1" noChangeAspect="1"/>
          </p:cNvPicPr>
          <p:nvPr>
            <p:ph sz="quarter" idx="4"/>
          </p:nvPr>
        </p:nvPicPr>
        <p:blipFill>
          <a:blip r:embed="rId2" cstate="screen"/>
          <a:stretch>
            <a:fillRect/>
          </a:stretch>
        </p:blipFill>
        <p:spPr>
          <a:xfrm>
            <a:off x="5062439" y="1700808"/>
            <a:ext cx="3624361" cy="3960439"/>
          </a:xfrm>
        </p:spPr>
      </p:pic>
      <p:pic>
        <p:nvPicPr>
          <p:cNvPr id="5" name="Picture 4" descr="home-interface-button-symbol-for-web.png">
            <a:hlinkClick r:id="rId3" action="ppaction://hlinksldjump"/>
          </p:cNvPr>
          <p:cNvPicPr>
            <a:picLocks noChangeAspect="1"/>
          </p:cNvPicPr>
          <p:nvPr/>
        </p:nvPicPr>
        <p:blipFill>
          <a:blip r:embed="rId4" cstate="print"/>
          <a:stretch>
            <a:fillRect/>
          </a:stretch>
        </p:blipFill>
        <p:spPr>
          <a:xfrm>
            <a:off x="899592" y="404664"/>
            <a:ext cx="506280" cy="506280"/>
          </a:xfrm>
          <a:prstGeom prst="rect">
            <a:avLst/>
          </a:prstGeom>
        </p:spPr>
      </p:pic>
      <p:sp>
        <p:nvSpPr>
          <p:cNvPr id="6" name="Right Arrow 5"/>
          <p:cNvSpPr/>
          <p:nvPr/>
        </p:nvSpPr>
        <p:spPr>
          <a:xfrm>
            <a:off x="7740352"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Left Arrow 7"/>
          <p:cNvSpPr/>
          <p:nvPr/>
        </p:nvSpPr>
        <p:spPr>
          <a:xfrm>
            <a:off x="899592" y="5805264"/>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Back</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blip>
          <a:srcRect/>
          <a:stretch>
            <a:fillRect l="-2000" t="-3000" r="-2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r"/>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Text</a:t>
            </a:r>
            <a:endPar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endParaRPr>
          </a:p>
        </p:txBody>
      </p:sp>
      <p:sp>
        <p:nvSpPr>
          <p:cNvPr id="4" name="Content Placeholder 3"/>
          <p:cNvSpPr>
            <a:spLocks noGrp="1"/>
          </p:cNvSpPr>
          <p:nvPr>
            <p:ph sz="half" idx="2"/>
          </p:nvPr>
        </p:nvSpPr>
        <p:spPr>
          <a:xfrm>
            <a:off x="395536" y="1052736"/>
            <a:ext cx="4040188" cy="4968552"/>
          </a:xfrm>
        </p:spPr>
        <p:txBody>
          <a:bodyPr/>
          <a:lstStyle/>
          <a:p>
            <a:pPr algn="just">
              <a:buNone/>
            </a:pPr>
            <a:r>
              <a:rPr lang="en-US" dirty="0" smtClean="0"/>
              <a:t>     To </a:t>
            </a:r>
            <a:r>
              <a:rPr lang="en-US" dirty="0"/>
              <a:t>a computer, text is a </a:t>
            </a:r>
            <a:r>
              <a:rPr lang="en-US" dirty="0" smtClean="0"/>
              <a:t>series of </a:t>
            </a:r>
            <a:r>
              <a:rPr lang="en-US" dirty="0"/>
              <a:t>numeric codes. The two major encoding schemes </a:t>
            </a:r>
            <a:r>
              <a:rPr lang="en-US" dirty="0" smtClean="0"/>
              <a:t>are:</a:t>
            </a:r>
          </a:p>
          <a:p>
            <a:endParaRPr lang="en-US" dirty="0"/>
          </a:p>
          <a:p>
            <a:pPr lvl="2">
              <a:buFont typeface="Wingdings" pitchFamily="2" charset="2"/>
              <a:buChar char="ü"/>
            </a:pPr>
            <a:r>
              <a:rPr lang="en-US" dirty="0" smtClean="0"/>
              <a:t> ASCII : Only for some character in English and some Western language.</a:t>
            </a:r>
          </a:p>
          <a:p>
            <a:pPr lvl="2">
              <a:buNone/>
            </a:pPr>
            <a:endParaRPr lang="en-US" dirty="0" smtClean="0"/>
          </a:p>
          <a:p>
            <a:pPr lvl="2">
              <a:buFont typeface="Wingdings" pitchFamily="2" charset="2"/>
              <a:buChar char="ü"/>
            </a:pPr>
            <a:r>
              <a:rPr lang="en-US" dirty="0" smtClean="0"/>
              <a:t> Unicode: Encode  characters from every language.</a:t>
            </a:r>
          </a:p>
          <a:p>
            <a:pPr lvl="1">
              <a:buNone/>
            </a:pPr>
            <a:endParaRPr lang="en-US" dirty="0" smtClean="0"/>
          </a:p>
          <a:p>
            <a:pPr lvl="1">
              <a:buNone/>
            </a:pPr>
            <a:endParaRPr lang="en-US" dirty="0"/>
          </a:p>
          <a:p>
            <a:pPr lvl="1">
              <a:buNone/>
            </a:pPr>
            <a:endParaRPr lang="en-US" dirty="0" smtClean="0"/>
          </a:p>
        </p:txBody>
      </p:sp>
      <p:pic>
        <p:nvPicPr>
          <p:cNvPr id="7" name="Content Placeholder 6" descr="one-half-ascii-code-171.gif"/>
          <p:cNvPicPr>
            <a:picLocks noGrp="1" noChangeAspect="1"/>
          </p:cNvPicPr>
          <p:nvPr>
            <p:ph sz="quarter" idx="4"/>
          </p:nvPr>
        </p:nvPicPr>
        <p:blipFill>
          <a:blip r:embed="rId4" cstate="print"/>
          <a:stretch>
            <a:fillRect/>
          </a:stretch>
        </p:blipFill>
        <p:spPr>
          <a:xfrm>
            <a:off x="6156176" y="1340768"/>
            <a:ext cx="1714500" cy="1924050"/>
          </a:xfrm>
        </p:spPr>
      </p:pic>
      <p:sp>
        <p:nvSpPr>
          <p:cNvPr id="8" name="TextBox 7"/>
          <p:cNvSpPr txBox="1"/>
          <p:nvPr/>
        </p:nvSpPr>
        <p:spPr>
          <a:xfrm>
            <a:off x="5220072" y="3429000"/>
            <a:ext cx="3240360" cy="2585323"/>
          </a:xfrm>
          <a:prstGeom prst="rect">
            <a:avLst/>
          </a:prstGeom>
          <a:noFill/>
        </p:spPr>
        <p:txBody>
          <a:bodyPr wrap="square" rtlCol="0">
            <a:spAutoFit/>
          </a:bodyPr>
          <a:lstStyle/>
          <a:p>
            <a:pPr algn="just"/>
            <a:r>
              <a:rPr lang="en-US" dirty="0"/>
              <a:t>Words, sentences, paragraphs. This </a:t>
            </a:r>
            <a:r>
              <a:rPr lang="en-US" dirty="0" smtClean="0"/>
              <a:t>presentation  </a:t>
            </a:r>
            <a:r>
              <a:rPr lang="en-US" dirty="0"/>
              <a:t>for example, consists of text. </a:t>
            </a:r>
            <a:r>
              <a:rPr lang="en-US" i="1" dirty="0"/>
              <a:t>Text processing</a:t>
            </a:r>
            <a:r>
              <a:rPr lang="en-US" dirty="0"/>
              <a:t> refers to the ability to manipulate words, lines, and pages. Typically, the term </a:t>
            </a:r>
            <a:r>
              <a:rPr lang="en-US" i="1" dirty="0"/>
              <a:t>text</a:t>
            </a:r>
            <a:r>
              <a:rPr lang="en-US" dirty="0"/>
              <a:t> refers to text stored as ASCII codes (that is, without any formatting). </a:t>
            </a:r>
          </a:p>
        </p:txBody>
      </p:sp>
      <p:pic>
        <p:nvPicPr>
          <p:cNvPr id="6" name="Picture 5" descr="home-interface-button-symbol-for-web.png">
            <a:hlinkClick r:id="rId5" action="ppaction://hlinksldjump"/>
          </p:cNvPr>
          <p:cNvPicPr>
            <a:picLocks noChangeAspect="1"/>
          </p:cNvPicPr>
          <p:nvPr/>
        </p:nvPicPr>
        <p:blipFill>
          <a:blip r:embed="rId6" cstate="print"/>
          <a:stretch>
            <a:fillRect/>
          </a:stretch>
        </p:blipFill>
        <p:spPr>
          <a:xfrm>
            <a:off x="899592" y="404664"/>
            <a:ext cx="506280" cy="506280"/>
          </a:xfrm>
          <a:prstGeom prst="rect">
            <a:avLst/>
          </a:prstGeom>
        </p:spPr>
      </p:pic>
      <p:sp>
        <p:nvSpPr>
          <p:cNvPr id="9" name="Right Arrow 8"/>
          <p:cNvSpPr/>
          <p:nvPr/>
        </p:nvSpPr>
        <p:spPr>
          <a:xfrm>
            <a:off x="7596336" y="5949280"/>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7"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Left Arrow 9"/>
          <p:cNvSpPr/>
          <p:nvPr/>
        </p:nvSpPr>
        <p:spPr>
          <a:xfrm>
            <a:off x="899592" y="5805264"/>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Bac</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8" action="ppaction://hlinksldjump"/>
              </a:rPr>
              <a:t>k</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Images</a:t>
            </a:r>
            <a:r>
              <a:rPr lang="en-US" dirty="0" smtClean="0"/>
              <a:t> </a:t>
            </a:r>
            <a:endParaRPr lang="en-US" dirty="0"/>
          </a:p>
        </p:txBody>
      </p:sp>
      <p:sp>
        <p:nvSpPr>
          <p:cNvPr id="4" name="Content Placeholder 3"/>
          <p:cNvSpPr>
            <a:spLocks noGrp="1"/>
          </p:cNvSpPr>
          <p:nvPr>
            <p:ph sz="half" idx="2"/>
          </p:nvPr>
        </p:nvSpPr>
        <p:spPr>
          <a:xfrm>
            <a:off x="457200" y="1340768"/>
            <a:ext cx="4040188" cy="4785395"/>
          </a:xfrm>
        </p:spPr>
        <p:txBody>
          <a:bodyPr>
            <a:normAutofit fontScale="92500" lnSpcReduction="20000"/>
          </a:bodyPr>
          <a:lstStyle/>
          <a:p>
            <a:pPr algn="just"/>
            <a:r>
              <a:rPr lang="en-US" sz="3500" dirty="0"/>
              <a:t>A</a:t>
            </a:r>
            <a:r>
              <a:rPr lang="en-US" dirty="0"/>
              <a:t>n </a:t>
            </a:r>
            <a:r>
              <a:rPr lang="en-US" b="1" dirty="0"/>
              <a:t>image</a:t>
            </a:r>
            <a:r>
              <a:rPr lang="en-US" dirty="0"/>
              <a:t>, </a:t>
            </a:r>
            <a:r>
              <a:rPr lang="en-US" b="1" dirty="0"/>
              <a:t>digital image</a:t>
            </a:r>
            <a:r>
              <a:rPr lang="en-US" dirty="0"/>
              <a:t>, or </a:t>
            </a:r>
            <a:r>
              <a:rPr lang="en-US" b="1" dirty="0"/>
              <a:t>still image</a:t>
            </a:r>
            <a:r>
              <a:rPr lang="en-US" dirty="0"/>
              <a:t> is a binary representation of visual information such as drawings, pictures, graphs, logos, or individual video frames. Digital images can be saved electronically on any storage device. </a:t>
            </a:r>
            <a:endParaRPr lang="en-US" dirty="0" smtClean="0"/>
          </a:p>
          <a:p>
            <a:pPr algn="just"/>
            <a:endParaRPr lang="en-US" dirty="0"/>
          </a:p>
          <a:p>
            <a:pPr algn="just"/>
            <a:r>
              <a:rPr lang="en-US" dirty="0"/>
              <a:t>A common maxim holds that “an image is worth a thousand words.” </a:t>
            </a:r>
            <a:r>
              <a:rPr lang="en-US" dirty="0" smtClean="0"/>
              <a:t>It </a:t>
            </a:r>
            <a:r>
              <a:rPr lang="en-US" dirty="0"/>
              <a:t>is important to use images </a:t>
            </a:r>
            <a:r>
              <a:rPr lang="en-US" dirty="0" smtClean="0"/>
              <a:t>wisely  and according to  your audience..</a:t>
            </a:r>
            <a:r>
              <a:rPr lang="en-US" dirty="0"/>
              <a:t> </a:t>
            </a:r>
          </a:p>
        </p:txBody>
      </p:sp>
      <p:pic>
        <p:nvPicPr>
          <p:cNvPr id="7" name="Content Placeholder 6" descr="OG2OAT0.jpg"/>
          <p:cNvPicPr>
            <a:picLocks noGrp="1" noChangeAspect="1"/>
          </p:cNvPicPr>
          <p:nvPr>
            <p:ph sz="quarter" idx="4"/>
          </p:nvPr>
        </p:nvPicPr>
        <p:blipFill>
          <a:blip r:embed="rId2" cstate="print"/>
          <a:stretch>
            <a:fillRect/>
          </a:stretch>
        </p:blipFill>
        <p:spPr>
          <a:xfrm>
            <a:off x="5580112" y="1124744"/>
            <a:ext cx="2709787" cy="2808312"/>
          </a:xfrm>
        </p:spPr>
      </p:pic>
      <p:sp>
        <p:nvSpPr>
          <p:cNvPr id="8" name="TextBox 7"/>
          <p:cNvSpPr txBox="1"/>
          <p:nvPr/>
        </p:nvSpPr>
        <p:spPr>
          <a:xfrm>
            <a:off x="5076056" y="4293096"/>
            <a:ext cx="3384376" cy="2031325"/>
          </a:xfrm>
          <a:prstGeom prst="rect">
            <a:avLst/>
          </a:prstGeom>
          <a:noFill/>
        </p:spPr>
        <p:txBody>
          <a:bodyPr wrap="square" rtlCol="0">
            <a:spAutoFit/>
          </a:bodyPr>
          <a:lstStyle/>
          <a:p>
            <a:pPr algn="just"/>
            <a:r>
              <a:rPr lang="en-US" dirty="0"/>
              <a:t>I</a:t>
            </a:r>
            <a:r>
              <a:rPr lang="en-US" dirty="0" smtClean="0"/>
              <a:t>t </a:t>
            </a:r>
            <a:r>
              <a:rPr lang="en-US" dirty="0"/>
              <a:t>is important to distinguish between the two methods images are rendered by a </a:t>
            </a:r>
            <a:r>
              <a:rPr lang="en-US" dirty="0" smtClean="0"/>
              <a:t>computer: </a:t>
            </a:r>
          </a:p>
          <a:p>
            <a:endParaRPr lang="en-US" dirty="0"/>
          </a:p>
          <a:p>
            <a:pPr lvl="1">
              <a:buFont typeface="Wingdings" pitchFamily="2" charset="2"/>
              <a:buChar char="ü"/>
            </a:pPr>
            <a:r>
              <a:rPr lang="en-US" dirty="0" smtClean="0"/>
              <a:t>bitmaps </a:t>
            </a:r>
          </a:p>
          <a:p>
            <a:pPr lvl="1">
              <a:buFont typeface="Wingdings" pitchFamily="2" charset="2"/>
              <a:buChar char="ü"/>
            </a:pPr>
            <a:r>
              <a:rPr lang="en-US" dirty="0" smtClean="0"/>
              <a:t> </a:t>
            </a:r>
            <a:r>
              <a:rPr lang="en-US" dirty="0"/>
              <a:t>vector drawings.</a:t>
            </a:r>
          </a:p>
        </p:txBody>
      </p:sp>
      <p:pic>
        <p:nvPicPr>
          <p:cNvPr id="6" name="Picture 5" descr="home-interface-button-symbol-for-web.png">
            <a:hlinkClick r:id="rId3" action="ppaction://hlinksldjump"/>
          </p:cNvPr>
          <p:cNvPicPr>
            <a:picLocks noChangeAspect="1"/>
          </p:cNvPicPr>
          <p:nvPr/>
        </p:nvPicPr>
        <p:blipFill>
          <a:blip r:embed="rId4" cstate="print"/>
          <a:stretch>
            <a:fillRect/>
          </a:stretch>
        </p:blipFill>
        <p:spPr>
          <a:xfrm>
            <a:off x="827584" y="404664"/>
            <a:ext cx="576064" cy="506280"/>
          </a:xfrm>
          <a:prstGeom prst="rect">
            <a:avLst/>
          </a:prstGeom>
        </p:spPr>
      </p:pic>
      <p:sp>
        <p:nvSpPr>
          <p:cNvPr id="9" name="Left Arrow 8"/>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ight Arrow 9"/>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196752"/>
            <a:ext cx="4040188" cy="4929411"/>
          </a:xfrm>
        </p:spPr>
        <p:txBody>
          <a:bodyPr/>
          <a:lstStyle/>
          <a:p>
            <a:pPr algn="just"/>
            <a:r>
              <a:rPr lang="en-US" dirty="0" smtClean="0"/>
              <a:t>Bitmaps: </a:t>
            </a:r>
            <a:r>
              <a:rPr lang="en-US" dirty="0"/>
              <a:t>collections of colors that are rendered in a rectangular grid by on screen pixels</a:t>
            </a:r>
            <a:r>
              <a:rPr lang="en-US" dirty="0" smtClean="0"/>
              <a:t>. </a:t>
            </a:r>
            <a:r>
              <a:rPr lang="en-US" dirty="0"/>
              <a:t> require a lot of memory to store the picture </a:t>
            </a:r>
            <a:r>
              <a:rPr lang="en-US" dirty="0" smtClean="0"/>
              <a:t>information. </a:t>
            </a:r>
            <a:endParaRPr lang="en-US" dirty="0"/>
          </a:p>
        </p:txBody>
      </p:sp>
      <p:pic>
        <p:nvPicPr>
          <p:cNvPr id="8" name="Content Placeholder 7" descr="70614-ODS2WM-914.jpg"/>
          <p:cNvPicPr>
            <a:picLocks noGrp="1" noChangeAspect="1"/>
          </p:cNvPicPr>
          <p:nvPr>
            <p:ph sz="quarter" idx="4"/>
          </p:nvPr>
        </p:nvPicPr>
        <p:blipFill>
          <a:blip r:embed="rId2" cstate="print"/>
          <a:stretch>
            <a:fillRect/>
          </a:stretch>
        </p:blipFill>
        <p:spPr>
          <a:xfrm>
            <a:off x="2555776" y="3645024"/>
            <a:ext cx="1668239" cy="1668239"/>
          </a:xfrm>
        </p:spPr>
      </p:pic>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Images</a:t>
            </a:r>
            <a:r>
              <a:rPr lang="en-US" dirty="0" smtClean="0"/>
              <a:t> </a:t>
            </a:r>
            <a:endParaRPr lang="en-US" dirty="0"/>
          </a:p>
        </p:txBody>
      </p:sp>
      <p:sp>
        <p:nvSpPr>
          <p:cNvPr id="9" name="Cloud 8"/>
          <p:cNvSpPr/>
          <p:nvPr/>
        </p:nvSpPr>
        <p:spPr>
          <a:xfrm>
            <a:off x="683568" y="3861048"/>
            <a:ext cx="1656184" cy="172819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If you ever got to see someone playing a pixilated  and oldie video game </a:t>
            </a:r>
            <a:endParaRPr lang="en-US" sz="1000" dirty="0"/>
          </a:p>
        </p:txBody>
      </p:sp>
      <p:cxnSp>
        <p:nvCxnSpPr>
          <p:cNvPr id="11" name="Curved Connector 10"/>
          <p:cNvCxnSpPr/>
          <p:nvPr/>
        </p:nvCxnSpPr>
        <p:spPr>
          <a:xfrm flipV="1">
            <a:off x="1619672" y="4149080"/>
            <a:ext cx="1008112" cy="144016"/>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932040" y="1268760"/>
            <a:ext cx="3744416" cy="2308324"/>
          </a:xfrm>
          <a:prstGeom prst="rect">
            <a:avLst/>
          </a:prstGeom>
          <a:noFill/>
        </p:spPr>
        <p:txBody>
          <a:bodyPr wrap="square" rtlCol="0">
            <a:spAutoFit/>
          </a:bodyPr>
          <a:lstStyle/>
          <a:p>
            <a:pPr algn="just"/>
            <a:r>
              <a:rPr lang="en-US" dirty="0"/>
              <a:t>Vector images are stored as a series of instructions about how the image is to be drawn</a:t>
            </a:r>
            <a:r>
              <a:rPr lang="en-US" dirty="0" smtClean="0"/>
              <a:t>. </a:t>
            </a:r>
            <a:r>
              <a:rPr lang="en-US" dirty="0"/>
              <a:t>Constructed using mathematical formulas rather than individual colored blocks, vector file types such as EPS, AI and PDF* are excellent for creating graphics that frequently require resizing.</a:t>
            </a:r>
          </a:p>
        </p:txBody>
      </p:sp>
      <p:pic>
        <p:nvPicPr>
          <p:cNvPr id="19" name="Picture 18" descr="09.jpg"/>
          <p:cNvPicPr>
            <a:picLocks noChangeAspect="1"/>
          </p:cNvPicPr>
          <p:nvPr/>
        </p:nvPicPr>
        <p:blipFill>
          <a:blip r:embed="rId3" cstate="print"/>
          <a:stretch>
            <a:fillRect/>
          </a:stretch>
        </p:blipFill>
        <p:spPr>
          <a:xfrm>
            <a:off x="5796136" y="3717032"/>
            <a:ext cx="2048256" cy="2048256"/>
          </a:xfrm>
          <a:prstGeom prst="rect">
            <a:avLst/>
          </a:prstGeom>
        </p:spPr>
      </p:pic>
      <p:pic>
        <p:nvPicPr>
          <p:cNvPr id="10" name="Picture 9" descr="home-interface-button-symbol-for-web.png">
            <a:hlinkClick r:id="rId4" action="ppaction://hlinksldjump"/>
          </p:cNvPr>
          <p:cNvPicPr>
            <a:picLocks noChangeAspect="1"/>
          </p:cNvPicPr>
          <p:nvPr/>
        </p:nvPicPr>
        <p:blipFill>
          <a:blip r:embed="rId5" cstate="print"/>
          <a:stretch>
            <a:fillRect/>
          </a:stretch>
        </p:blipFill>
        <p:spPr>
          <a:xfrm>
            <a:off x="827584" y="404664"/>
            <a:ext cx="576064" cy="506280"/>
          </a:xfrm>
          <a:prstGeom prst="rect">
            <a:avLst/>
          </a:prstGeom>
        </p:spPr>
      </p:pic>
      <p:sp>
        <p:nvSpPr>
          <p:cNvPr id="12" name="Left Arrow 11"/>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Back </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ight Arrow 12"/>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7"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blip>
          <a:srcRect/>
          <a:stretch>
            <a:fillRect l="-2000" t="-3000" r="-2000" b="-10000"/>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Audio</a:t>
            </a:r>
            <a:r>
              <a:rPr lang="en-US" dirty="0" smtClean="0"/>
              <a:t> </a:t>
            </a:r>
            <a:endParaRPr lang="en-US" dirty="0"/>
          </a:p>
        </p:txBody>
      </p:sp>
      <p:sp>
        <p:nvSpPr>
          <p:cNvPr id="4" name="Content Placeholder 3"/>
          <p:cNvSpPr>
            <a:spLocks noGrp="1"/>
          </p:cNvSpPr>
          <p:nvPr>
            <p:ph sz="half" idx="2"/>
          </p:nvPr>
        </p:nvSpPr>
        <p:spPr>
          <a:xfrm>
            <a:off x="457200" y="1196752"/>
            <a:ext cx="4040188" cy="4929411"/>
          </a:xfrm>
        </p:spPr>
        <p:txBody>
          <a:bodyPr>
            <a:normAutofit fontScale="70000" lnSpcReduction="20000"/>
          </a:bodyPr>
          <a:lstStyle/>
          <a:p>
            <a:pPr algn="just"/>
            <a:r>
              <a:rPr lang="en-US" dirty="0"/>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r>
              <a:rPr lang="en-US" dirty="0" smtClean="0"/>
              <a:t>.</a:t>
            </a:r>
            <a:r>
              <a:rPr lang="en-US" dirty="0"/>
              <a:t> In </a:t>
            </a:r>
            <a:r>
              <a:rPr lang="en-US" dirty="0" smtClean="0"/>
              <a:t>computers.</a:t>
            </a:r>
          </a:p>
          <a:p>
            <a:pPr algn="just">
              <a:buNone/>
            </a:pPr>
            <a:r>
              <a:rPr lang="en-US" dirty="0" smtClean="0"/>
              <a:t>	Audio </a:t>
            </a:r>
            <a:r>
              <a:rPr lang="en-US" dirty="0"/>
              <a:t>is the sound system that comes with or can be added to a computer</a:t>
            </a:r>
            <a:r>
              <a:rPr lang="en-US" dirty="0" smtClean="0"/>
              <a:t>.</a:t>
            </a:r>
            <a:r>
              <a:rPr lang="en-US" dirty="0"/>
              <a:t>  </a:t>
            </a:r>
            <a:endParaRPr lang="en-US" dirty="0" smtClean="0"/>
          </a:p>
          <a:p>
            <a:pPr algn="just">
              <a:buNone/>
            </a:pPr>
            <a:r>
              <a:rPr lang="en-US" dirty="0"/>
              <a:t>	</a:t>
            </a:r>
            <a:r>
              <a:rPr lang="en-US" dirty="0" smtClean="0"/>
              <a:t>An </a:t>
            </a:r>
            <a:r>
              <a:rPr lang="en-US" dirty="0"/>
              <a:t>audio file is a record of captured sound that can be played back. Sound is a sequence of naturally analog signals that are converted to digital signals</a:t>
            </a:r>
          </a:p>
        </p:txBody>
      </p:sp>
      <p:sp>
        <p:nvSpPr>
          <p:cNvPr id="6" name="Content Placeholder 5"/>
          <p:cNvSpPr>
            <a:spLocks noGrp="1"/>
          </p:cNvSpPr>
          <p:nvPr>
            <p:ph sz="quarter" idx="4"/>
          </p:nvPr>
        </p:nvSpPr>
        <p:spPr>
          <a:xfrm>
            <a:off x="4645025" y="1196752"/>
            <a:ext cx="4041775" cy="4929411"/>
          </a:xfrm>
        </p:spPr>
        <p:txBody>
          <a:bodyPr>
            <a:normAutofit/>
          </a:bodyPr>
          <a:lstStyle/>
          <a:p>
            <a:pPr algn="just"/>
            <a:r>
              <a:rPr lang="en-US" sz="1800" dirty="0" smtClean="0"/>
              <a:t>Audio files are usually</a:t>
            </a:r>
            <a:r>
              <a:rPr lang="en-US" sz="1800" dirty="0"/>
              <a:t> compressed for storage or faster transmission. </a:t>
            </a:r>
            <a:endParaRPr lang="en-US" sz="1800" dirty="0" smtClean="0"/>
          </a:p>
          <a:p>
            <a:pPr algn="just"/>
            <a:r>
              <a:rPr lang="en-US" sz="1800" dirty="0"/>
              <a:t> order for users to receive sound in real-time for a multimedia effect, listening to music, or in order to take part in an audio or video conference, sound must be delivered as </a:t>
            </a:r>
            <a:r>
              <a:rPr lang="en-US" sz="1800" u="sng" dirty="0">
                <a:hlinkClick r:id="rId4"/>
              </a:rPr>
              <a:t>streaming sound</a:t>
            </a:r>
            <a:r>
              <a:rPr lang="en-US" sz="1800" dirty="0"/>
              <a:t>.</a:t>
            </a:r>
          </a:p>
        </p:txBody>
      </p:sp>
      <p:pic>
        <p:nvPicPr>
          <p:cNvPr id="8" name="Picture 7" descr="xLa6jn.gif"/>
          <p:cNvPicPr>
            <a:picLocks noChangeAspect="1"/>
          </p:cNvPicPr>
          <p:nvPr/>
        </p:nvPicPr>
        <p:blipFill>
          <a:blip r:embed="rId5" cstate="print"/>
          <a:stretch>
            <a:fillRect/>
          </a:stretch>
        </p:blipFill>
        <p:spPr>
          <a:xfrm>
            <a:off x="5220072" y="4149080"/>
            <a:ext cx="3048000" cy="1656184"/>
          </a:xfrm>
          <a:prstGeom prst="rect">
            <a:avLst/>
          </a:prstGeom>
        </p:spPr>
      </p:pic>
      <p:pic>
        <p:nvPicPr>
          <p:cNvPr id="9" name="Picture 8" descr="home-interface-button-symbol-for-web.png">
            <a:hlinkClick r:id="rId6" action="ppaction://hlinksldjump"/>
          </p:cNvPr>
          <p:cNvPicPr>
            <a:picLocks noChangeAspect="1"/>
          </p:cNvPicPr>
          <p:nvPr/>
        </p:nvPicPr>
        <p:blipFill>
          <a:blip r:embed="rId7" cstate="print"/>
          <a:stretch>
            <a:fillRect/>
          </a:stretch>
        </p:blipFill>
        <p:spPr>
          <a:xfrm>
            <a:off x="899592" y="404664"/>
            <a:ext cx="506280" cy="506280"/>
          </a:xfrm>
          <a:prstGeom prst="rect">
            <a:avLst/>
          </a:prstGeom>
        </p:spPr>
      </p:pic>
      <p:sp>
        <p:nvSpPr>
          <p:cNvPr id="10" name="Left Arrow 9"/>
          <p:cNvSpPr/>
          <p:nvPr/>
        </p:nvSpPr>
        <p:spPr>
          <a:xfrm>
            <a:off x="755576"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8"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ight Arrow 10"/>
          <p:cNvSpPr/>
          <p:nvPr/>
        </p:nvSpPr>
        <p:spPr>
          <a:xfrm>
            <a:off x="7740352"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9" action="ppaction://hlinksldjump"/>
              </a:rPr>
              <a:t>Next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268760"/>
            <a:ext cx="4040188" cy="4857403"/>
          </a:xfrm>
        </p:spPr>
        <p:txBody>
          <a:bodyPr/>
          <a:lstStyle/>
          <a:p>
            <a:pPr algn="just"/>
            <a:r>
              <a:rPr lang="en-US" dirty="0"/>
              <a:t>Technically the challenge for audio is to limit the file size while </a:t>
            </a:r>
            <a:r>
              <a:rPr lang="en-US" dirty="0" smtClean="0"/>
              <a:t>maintaining </a:t>
            </a:r>
            <a:r>
              <a:rPr lang="en-US" dirty="0"/>
              <a:t>fidelity of the sound wave. In a project where there are many channels of overlapping audio, an additional challenge is in ensuring that the resulting mix blends properly so that the computer can render the sounds.</a:t>
            </a:r>
          </a:p>
        </p:txBody>
      </p:sp>
      <p:sp>
        <p:nvSpPr>
          <p:cNvPr id="7" name="Title 1"/>
          <p:cNvSpPr>
            <a:spLocks noGrp="1"/>
          </p:cNvSpPr>
          <p:nvPr>
            <p:ph type="title"/>
          </p:nvPr>
        </p:nvSpPr>
        <p:spPr>
          <a:xfrm>
            <a:off x="457200" y="274638"/>
            <a:ext cx="8229600" cy="634082"/>
          </a:xfrm>
        </p:spPr>
        <p:txBody>
          <a:bodyPr>
            <a:normAutofit fontScale="90000"/>
          </a:bodyPr>
          <a:lstStyle/>
          <a:p>
            <a:pPr algn="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cs typeface="+mn-cs"/>
              </a:rPr>
              <a:t>Audio</a:t>
            </a:r>
            <a:r>
              <a:rPr lang="en-US" dirty="0" smtClean="0"/>
              <a:t> </a:t>
            </a:r>
            <a:endParaRPr lang="en-US" dirty="0"/>
          </a:p>
        </p:txBody>
      </p:sp>
      <p:pic>
        <p:nvPicPr>
          <p:cNvPr id="1026" name="Picture 2" descr="L:\files1ersemester2017\multimedia\Project Multimedia 1\images\79041-OFPTCH-786.jpg"/>
          <p:cNvPicPr>
            <a:picLocks noGrp="1" noChangeAspect="1" noChangeArrowheads="1"/>
          </p:cNvPicPr>
          <p:nvPr>
            <p:ph sz="quarter" idx="4"/>
          </p:nvPr>
        </p:nvPicPr>
        <p:blipFill>
          <a:blip r:embed="rId2" cstate="print"/>
          <a:srcRect/>
          <a:stretch>
            <a:fillRect/>
          </a:stretch>
        </p:blipFill>
        <p:spPr bwMode="auto">
          <a:xfrm>
            <a:off x="5436096" y="1340768"/>
            <a:ext cx="2832720" cy="3048744"/>
          </a:xfrm>
          <a:prstGeom prst="rect">
            <a:avLst/>
          </a:prstGeom>
          <a:noFill/>
        </p:spPr>
      </p:pic>
      <p:sp>
        <p:nvSpPr>
          <p:cNvPr id="10" name="TextBox 9"/>
          <p:cNvSpPr txBox="1"/>
          <p:nvPr/>
        </p:nvSpPr>
        <p:spPr>
          <a:xfrm>
            <a:off x="5076056" y="4581128"/>
            <a:ext cx="3312368" cy="923330"/>
          </a:xfrm>
          <a:prstGeom prst="rect">
            <a:avLst/>
          </a:prstGeom>
          <a:noFill/>
        </p:spPr>
        <p:txBody>
          <a:bodyPr wrap="square" rtlCol="0">
            <a:spAutoFit/>
          </a:bodyPr>
          <a:lstStyle/>
          <a:p>
            <a:r>
              <a:rPr lang="en-US" dirty="0"/>
              <a:t>One of the most common types of audio file formats used today is the </a:t>
            </a:r>
            <a:r>
              <a:rPr lang="en-US" dirty="0">
                <a:hlinkClick r:id="rId3" action="ppaction://hlinksldjump"/>
              </a:rPr>
              <a:t>MP3</a:t>
            </a:r>
            <a:r>
              <a:rPr lang="en-US" dirty="0"/>
              <a:t>.</a:t>
            </a:r>
          </a:p>
        </p:txBody>
      </p:sp>
      <p:pic>
        <p:nvPicPr>
          <p:cNvPr id="6" name="Picture 5" descr="home-interface-button-symbol-for-web.png">
            <a:hlinkClick r:id="rId4" action="ppaction://hlinksldjump"/>
          </p:cNvPr>
          <p:cNvPicPr>
            <a:picLocks noChangeAspect="1"/>
          </p:cNvPicPr>
          <p:nvPr/>
        </p:nvPicPr>
        <p:blipFill>
          <a:blip r:embed="rId5" cstate="print"/>
          <a:stretch>
            <a:fillRect/>
          </a:stretch>
        </p:blipFill>
        <p:spPr>
          <a:xfrm>
            <a:off x="899592" y="476672"/>
            <a:ext cx="648072" cy="506280"/>
          </a:xfrm>
          <a:prstGeom prst="rect">
            <a:avLst/>
          </a:prstGeom>
        </p:spPr>
      </p:pic>
      <p:sp>
        <p:nvSpPr>
          <p:cNvPr id="8" name="Left Arrow 7"/>
          <p:cNvSpPr/>
          <p:nvPr/>
        </p:nvSpPr>
        <p:spPr>
          <a:xfrm>
            <a:off x="683568" y="5877272"/>
            <a:ext cx="936104" cy="504056"/>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6" action="ppaction://hlinksldjump"/>
              </a:rPr>
              <a:t>Back</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ight Arrow 8"/>
          <p:cNvSpPr/>
          <p:nvPr/>
        </p:nvSpPr>
        <p:spPr>
          <a:xfrm>
            <a:off x="7668344" y="5733256"/>
            <a:ext cx="936104" cy="504056"/>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7" action="ppaction://hlinksldjump"/>
              </a:rPr>
              <a:t>Next</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427</TotalTime>
  <Words>1100</Words>
  <Application>Microsoft Office PowerPoint</Application>
  <PresentationFormat>On-screen Show (4:3)</PresentationFormat>
  <Paragraphs>201</Paragraphs>
  <Slides>21</Slides>
  <Notes>0</Notes>
  <HiddenSlides>0</HiddenSlides>
  <MMClips>3</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Contents in Brief </vt:lpstr>
      <vt:lpstr>Slide 3</vt:lpstr>
      <vt:lpstr>The Five block of multimedia  Text</vt:lpstr>
      <vt:lpstr>Text</vt:lpstr>
      <vt:lpstr>Images </vt:lpstr>
      <vt:lpstr>Images </vt:lpstr>
      <vt:lpstr>Audio </vt:lpstr>
      <vt:lpstr>Audio </vt:lpstr>
      <vt:lpstr>Animation </vt:lpstr>
      <vt:lpstr>Animation </vt:lpstr>
      <vt:lpstr>Video </vt:lpstr>
      <vt:lpstr>Video </vt:lpstr>
      <vt:lpstr>Hardware Needed  </vt:lpstr>
      <vt:lpstr>Software Needed  </vt:lpstr>
      <vt:lpstr>Software Needed  </vt:lpstr>
      <vt:lpstr>Software Needed  </vt:lpstr>
      <vt:lpstr>Software Needed  </vt:lpstr>
      <vt:lpstr>Copyright  </vt:lpstr>
      <vt:lpstr>Credits</vt:lpstr>
      <vt:lpstr>New Vocabulary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Jessica</dc:creator>
  <cp:lastModifiedBy>Jessica</cp:lastModifiedBy>
  <cp:revision>29</cp:revision>
  <dcterms:created xsi:type="dcterms:W3CDTF">2017-03-23T04:37:28Z</dcterms:created>
  <dcterms:modified xsi:type="dcterms:W3CDTF">2017-03-23T16:43:38Z</dcterms:modified>
</cp:coreProperties>
</file>