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mpeg"/>
  <Default Extension="tiff" ContentType="image/tiff"/>
  <Default Extension="mp4" ContentType="video/mp4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2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843" autoAdjust="0"/>
    <p:restoredTop sz="94660"/>
  </p:normalViewPr>
  <p:slideViewPr>
    <p:cSldViewPr snapToGrid="0">
      <p:cViewPr>
        <p:scale>
          <a:sx n="93" d="100"/>
          <a:sy n="93" d="100"/>
        </p:scale>
        <p:origin x="216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5292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17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747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9838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228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0471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367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19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82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06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32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70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990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2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570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26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1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142F568-5407-4DBB-AAD4-7DEAC977EC38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A90683B-214B-4CCE-AB41-1673372B2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1613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Relationship Id="rId3" Type="http://schemas.openxmlformats.org/officeDocument/2006/relationships/image" Target="../media/image22.tif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4" Type="http://schemas.openxmlformats.org/officeDocument/2006/relationships/audio" Target="../media/media2.mp3"/><Relationship Id="rId5" Type="http://schemas.microsoft.com/office/2007/relationships/media" Target="../media/media3.mp3"/><Relationship Id="rId6" Type="http://schemas.openxmlformats.org/officeDocument/2006/relationships/audio" Target="../media/media3.mp3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23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Relationship Id="rId3" Type="http://schemas.openxmlformats.org/officeDocument/2006/relationships/image" Target="../media/image2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4" Type="http://schemas.openxmlformats.org/officeDocument/2006/relationships/slide" Target="slide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5" Type="http://schemas.openxmlformats.org/officeDocument/2006/relationships/slide" Target="slide2.xml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Relationship Id="rId3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edge.net/ringtone/1569726/" TargetMode="External"/><Relationship Id="rId4" Type="http://schemas.openxmlformats.org/officeDocument/2006/relationships/hyperlink" Target="http://www.orangefreesounds.com/woof-woof/" TargetMode="External"/><Relationship Id="rId5" Type="http://schemas.openxmlformats.org/officeDocument/2006/relationships/hyperlink" Target="https://www.youtube.com/watch?v=cggHI0Dh1sU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zedge.net/ringtone/406936/" TargetMode="Externa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.tiff"/><Relationship Id="rId12" Type="http://schemas.openxmlformats.org/officeDocument/2006/relationships/image" Target="../media/image6.tiff"/><Relationship Id="rId13" Type="http://schemas.openxmlformats.org/officeDocument/2006/relationships/image" Target="../media/image7.tiff"/><Relationship Id="rId14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slide" Target="slide4.xml"/><Relationship Id="rId4" Type="http://schemas.openxmlformats.org/officeDocument/2006/relationships/slide" Target="slide10.xml"/><Relationship Id="rId5" Type="http://schemas.openxmlformats.org/officeDocument/2006/relationships/slide" Target="slide7.xml"/><Relationship Id="rId6" Type="http://schemas.openxmlformats.org/officeDocument/2006/relationships/slide" Target="slide14.xml"/><Relationship Id="rId7" Type="http://schemas.openxmlformats.org/officeDocument/2006/relationships/slide" Target="slide13.xml"/><Relationship Id="rId8" Type="http://schemas.openxmlformats.org/officeDocument/2006/relationships/slide" Target="slide16.xml"/><Relationship Id="rId9" Type="http://schemas.openxmlformats.org/officeDocument/2006/relationships/slide" Target="slide17.xml"/><Relationship Id="rId10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Relationship Id="rId3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Relationship Id="rId3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4" Type="http://schemas.openxmlformats.org/officeDocument/2006/relationships/slide" Target="slide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6712" y="254000"/>
            <a:ext cx="8001000" cy="15113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UNDERSTANDING MULIMEDIA FOR KIDS!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tx1"/>
                </a:solidFill>
              </a:rPr>
              <a:t>By: Jeovani Rivas</a:t>
            </a:r>
            <a:endParaRPr lang="en-US" sz="4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www.orangetechcollege.net/SiteCollectionImages/IT/multimedia-design-technolog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310" y="1123633"/>
            <a:ext cx="3664702" cy="274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b2b.wien.info/media/images/bildschirme-screens-3d-19to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278" y="4079875"/>
            <a:ext cx="5114722" cy="268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4629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356945"/>
            <a:ext cx="7687278" cy="3615267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What is audio?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Is what we use the most in our lives. It is what we hear with our ears.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Draws attention to the audience, making it impossible to ignore.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Comes in many shape such as music, videos, radio, microphones, our voices, etc.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43050"/>
            <a:ext cx="5586248" cy="26739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490" y="3081065"/>
            <a:ext cx="35814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902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smtClean="0"/>
              <a:t>How audio works </a:t>
            </a:r>
            <a:endParaRPr lang="en-US"/>
          </a:p>
        </p:txBody>
      </p:sp>
      <p:pic>
        <p:nvPicPr>
          <p:cNvPr id="4" name="Woof-woof-woo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13944" y="1714061"/>
            <a:ext cx="1914635" cy="1914635"/>
          </a:xfrm>
          <a:prstGeom prst="rect">
            <a:avLst/>
          </a:prstGeom>
        </p:spPr>
      </p:pic>
      <p:sp>
        <p:nvSpPr>
          <p:cNvPr id="5" name="Up Arrow 4"/>
          <p:cNvSpPr/>
          <p:nvPr/>
        </p:nvSpPr>
        <p:spPr>
          <a:xfrm>
            <a:off x="1721943" y="3628696"/>
            <a:ext cx="898635" cy="14977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68247" y="5126421"/>
            <a:ext cx="32792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Dog Sound </a:t>
            </a:r>
            <a:endParaRPr lang="en-US" sz="4800" dirty="0"/>
          </a:p>
        </p:txBody>
      </p:sp>
      <p:pic>
        <p:nvPicPr>
          <p:cNvPr id="7" name="sonic___rings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47474" y="1747636"/>
            <a:ext cx="1912007" cy="1912007"/>
          </a:xfrm>
          <a:prstGeom prst="rect">
            <a:avLst/>
          </a:prstGeom>
        </p:spPr>
      </p:pic>
      <p:sp>
        <p:nvSpPr>
          <p:cNvPr id="8" name="Up Arrow 7"/>
          <p:cNvSpPr/>
          <p:nvPr/>
        </p:nvSpPr>
        <p:spPr>
          <a:xfrm>
            <a:off x="4871545" y="3628696"/>
            <a:ext cx="1055494" cy="166910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03531" y="5297798"/>
            <a:ext cx="1855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Sonic Ring</a:t>
            </a:r>
            <a:endParaRPr lang="en-US" sz="4800" dirty="0"/>
          </a:p>
        </p:txBody>
      </p:sp>
      <p:pic>
        <p:nvPicPr>
          <p:cNvPr id="10" name="mario_coin_sound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05061" y="1747636"/>
            <a:ext cx="1643283" cy="1643283"/>
          </a:xfrm>
          <a:prstGeom prst="rect">
            <a:avLst/>
          </a:prstGeom>
        </p:spPr>
      </p:pic>
      <p:sp>
        <p:nvSpPr>
          <p:cNvPr id="11" name="Up Arrow 10"/>
          <p:cNvSpPr/>
          <p:nvPr/>
        </p:nvSpPr>
        <p:spPr>
          <a:xfrm>
            <a:off x="8559798" y="3566656"/>
            <a:ext cx="989642" cy="17311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173377" y="5297798"/>
            <a:ext cx="1928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Mario Coins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351605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3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dirty="0" smtClean="0"/>
              <a:t>More info about 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615267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Difference in Analog and Digital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Analog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The original sound digital.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Digital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The sampling of the original.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Reducing the file size can be difficult because of the different wavelengths and to make sure all sounds are well mixed so that the computer can generate the sound. </a:t>
            </a:r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9516533" y="5300133"/>
            <a:ext cx="2248820" cy="13885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Go Back Here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453" y="370416"/>
            <a:ext cx="5411900" cy="417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0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dirty="0" smtClean="0"/>
              <a:t>Animation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293" y="1907629"/>
            <a:ext cx="8534400" cy="4206766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hardest part of multimedia is creating the animation.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Takes time and patience to create the different frame works.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Animation is used in many major companies such as Pixar and DreamWorks. </a:t>
            </a:r>
          </a:p>
          <a:p>
            <a:r>
              <a:rPr lang="en-US" dirty="0">
                <a:solidFill>
                  <a:schemeClr val="tx1"/>
                </a:solidFill>
              </a:rPr>
              <a:t>The key with animation is to exercise restraint. Subtle is almost always better than flamboyant.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It really gives the design or presentation come to life.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Gives it more color. </a:t>
            </a:r>
          </a:p>
          <a:p>
            <a:pPr lvl="1"/>
            <a:endParaRPr lang="en-US" dirty="0" smtClean="0">
              <a:solidFill>
                <a:schemeClr val="tx1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773" y="204952"/>
            <a:ext cx="3784600" cy="28384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624" y="4096179"/>
            <a:ext cx="4658272" cy="2761821"/>
          </a:xfrm>
          <a:prstGeom prst="rect">
            <a:avLst/>
          </a:prstGeom>
        </p:spPr>
      </p:pic>
      <p:sp>
        <p:nvSpPr>
          <p:cNvPr id="7" name="Left Arrow 6">
            <a:hlinkClick r:id="rId4" action="ppaction://hlinksldjump"/>
          </p:cNvPr>
          <p:cNvSpPr/>
          <p:nvPr/>
        </p:nvSpPr>
        <p:spPr>
          <a:xfrm>
            <a:off x="150293" y="5420127"/>
            <a:ext cx="2248820" cy="13885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Go Back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94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29276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Video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279" y="2927604"/>
            <a:ext cx="8534400" cy="3615267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Video is all over the world, such as websites (YouTube), smartphones recording, video tape recording, etc.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Hardest part of making videos is using the other building blocks of  multimedia that includes in the video.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Always make sure the video is clear and visible, audio is in synch, and a good average file size. </a:t>
            </a:r>
          </a:p>
          <a:p>
            <a:r>
              <a:rPr lang="en-US" dirty="0">
                <a:solidFill>
                  <a:schemeClr val="tx1"/>
                </a:solidFill>
              </a:rPr>
              <a:t>To accomplish </a:t>
            </a:r>
            <a:r>
              <a:rPr lang="en-US" dirty="0" smtClean="0">
                <a:solidFill>
                  <a:schemeClr val="tx1"/>
                </a:solidFill>
              </a:rPr>
              <a:t>this, you have to </a:t>
            </a:r>
            <a:r>
              <a:rPr lang="en-US" dirty="0">
                <a:solidFill>
                  <a:schemeClr val="tx1"/>
                </a:solidFill>
              </a:rPr>
              <a:t>render the video in different compressed </a:t>
            </a:r>
            <a:r>
              <a:rPr lang="en-US" dirty="0" smtClean="0">
                <a:solidFill>
                  <a:schemeClr val="tx1"/>
                </a:solidFill>
              </a:rPr>
              <a:t>formats, then, test </a:t>
            </a:r>
            <a:r>
              <a:rPr lang="en-US" dirty="0">
                <a:solidFill>
                  <a:schemeClr val="tx1"/>
                </a:solidFill>
              </a:rPr>
              <a:t>which give the best </a:t>
            </a:r>
            <a:r>
              <a:rPr lang="en-US" dirty="0" smtClean="0">
                <a:solidFill>
                  <a:schemeClr val="tx1"/>
                </a:solidFill>
              </a:rPr>
              <a:t>walkthrough while </a:t>
            </a:r>
            <a:r>
              <a:rPr lang="en-US" dirty="0">
                <a:solidFill>
                  <a:schemeClr val="tx1"/>
                </a:solidFill>
              </a:rPr>
              <a:t>maintaining a smooth framerate.</a:t>
            </a:r>
          </a:p>
        </p:txBody>
      </p:sp>
    </p:spTree>
    <p:extLst>
      <p:ext uri="{BB962C8B-B14F-4D97-AF65-F5344CB8AC3E}">
        <p14:creationId xmlns:p14="http://schemas.microsoft.com/office/powerpoint/2010/main" val="1143783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smtClean="0"/>
              <a:t>Video example </a:t>
            </a:r>
            <a:endParaRPr lang="en-US"/>
          </a:p>
        </p:txBody>
      </p:sp>
      <p:pic>
        <p:nvPicPr>
          <p:cNvPr id="5" name="Planet of the Apes- Short Movi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4212" y="1951567"/>
            <a:ext cx="7518400" cy="4229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65067" y="1951567"/>
            <a:ext cx="34882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Planet of the Apes</a:t>
            </a:r>
          </a:p>
          <a:p>
            <a:r>
              <a:rPr lang="en-US" sz="4800" dirty="0" smtClean="0"/>
              <a:t>By :</a:t>
            </a:r>
          </a:p>
          <a:p>
            <a:r>
              <a:rPr lang="en-US" sz="4800" dirty="0" smtClean="0"/>
              <a:t>Me</a:t>
            </a:r>
            <a:endParaRPr lang="en-US" sz="4800" dirty="0"/>
          </a:p>
        </p:txBody>
      </p:sp>
      <p:sp>
        <p:nvSpPr>
          <p:cNvPr id="7" name="Left Arrow 6">
            <a:hlinkClick r:id="rId5" action="ppaction://hlinksldjump"/>
          </p:cNvPr>
          <p:cNvSpPr/>
          <p:nvPr/>
        </p:nvSpPr>
        <p:spPr>
          <a:xfrm>
            <a:off x="9516533" y="5300133"/>
            <a:ext cx="2248820" cy="13885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Go Back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57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smtClean="0"/>
              <a:t>Copyright info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615267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Never plagiarize!</a:t>
            </a:r>
          </a:p>
          <a:p>
            <a:r>
              <a:rPr lang="en-US" sz="2800" dirty="0">
                <a:solidFill>
                  <a:schemeClr val="tx1"/>
                </a:solidFill>
              </a:rPr>
              <a:t>What is Copyright?</a:t>
            </a:r>
          </a:p>
          <a:p>
            <a:pPr lvl="1"/>
            <a:r>
              <a:rPr lang="en-US" sz="2800" dirty="0" smtClean="0">
                <a:solidFill>
                  <a:schemeClr val="tx1"/>
                </a:solidFill>
              </a:rPr>
              <a:t>An exclusive legal right for a creator to make use of their work.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Only </a:t>
            </a:r>
            <a:r>
              <a:rPr lang="en-US" sz="2800" dirty="0">
                <a:solidFill>
                  <a:schemeClr val="tx1"/>
                </a:solidFill>
              </a:rPr>
              <a:t>two ways of acquiring any content.</a:t>
            </a:r>
          </a:p>
          <a:p>
            <a:pPr lvl="1"/>
            <a:r>
              <a:rPr lang="en-US" sz="2800" dirty="0" smtClean="0">
                <a:solidFill>
                  <a:schemeClr val="tx1"/>
                </a:solidFill>
              </a:rPr>
              <a:t>Making it yourself </a:t>
            </a:r>
          </a:p>
          <a:p>
            <a:pPr lvl="1"/>
            <a:r>
              <a:rPr lang="en-US" sz="2800" dirty="0" smtClean="0">
                <a:solidFill>
                  <a:schemeClr val="tx1"/>
                </a:solidFill>
              </a:rPr>
              <a:t>Get it from someone else, LEGALLY!!!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700" y="685800"/>
            <a:ext cx="2159000" cy="2159000"/>
          </a:xfrm>
          <a:prstGeom prst="rect">
            <a:avLst/>
          </a:prstGeom>
        </p:spPr>
      </p:pic>
      <p:sp>
        <p:nvSpPr>
          <p:cNvPr id="5" name="Left Arrow 4">
            <a:hlinkClick r:id="rId3" action="ppaction://hlinksldjump"/>
          </p:cNvPr>
          <p:cNvSpPr/>
          <p:nvPr/>
        </p:nvSpPr>
        <p:spPr>
          <a:xfrm>
            <a:off x="9516533" y="5300133"/>
            <a:ext cx="2248820" cy="13885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Go Back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901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smtClean="0"/>
              <a:t>Credits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615267"/>
          </a:xfrm>
        </p:spPr>
        <p:txBody>
          <a:bodyPr/>
          <a:lstStyle/>
          <a:p>
            <a:r>
              <a:rPr lang="en-US" dirty="0">
                <a:hlinkClick r:id="rId2"/>
              </a:rPr>
              <a:t>http://www.zedge.net/ringtone/406936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(Sonic Ring)</a:t>
            </a:r>
          </a:p>
          <a:p>
            <a:r>
              <a:rPr lang="en-US" dirty="0">
                <a:hlinkClick r:id="rId3"/>
              </a:rPr>
              <a:t>http://www.zedge.net/ringtone/1569726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(Mario Coins)</a:t>
            </a:r>
          </a:p>
          <a:p>
            <a:r>
              <a:rPr lang="en-US" dirty="0">
                <a:hlinkClick r:id="rId4"/>
              </a:rPr>
              <a:t>http://www.orangefreesounds.com/woof-woof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(Dog Noise)</a:t>
            </a:r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www.youtube.com/watch?v=cggHI0Dh1sU</a:t>
            </a:r>
            <a:r>
              <a:rPr lang="en-US" dirty="0" smtClean="0"/>
              <a:t> (My Video)</a:t>
            </a:r>
          </a:p>
          <a:p>
            <a:r>
              <a:rPr lang="en-US" dirty="0"/>
              <a:t>Vaughn, </a:t>
            </a:r>
            <a:r>
              <a:rPr lang="en-US" dirty="0" err="1"/>
              <a:t>Tay</a:t>
            </a:r>
            <a:r>
              <a:rPr lang="en-US" dirty="0"/>
              <a:t>. </a:t>
            </a:r>
            <a:r>
              <a:rPr lang="en-US" i="1" dirty="0">
                <a:latin typeface="Arial"/>
                <a:cs typeface="Arial"/>
              </a:rPr>
              <a:t>Multimedia: Making It Work, Ninth Edition</a:t>
            </a:r>
            <a:r>
              <a:rPr lang="en-US" dirty="0"/>
              <a:t>. USA: </a:t>
            </a:r>
            <a:r>
              <a:rPr lang="en-US" dirty="0" err="1"/>
              <a:t>Cenveo</a:t>
            </a:r>
            <a:r>
              <a:rPr lang="en-US" dirty="0"/>
              <a:t> Publishing Services, 2014. </a:t>
            </a:r>
            <a:r>
              <a:rPr lang="en-US" dirty="0" smtClean="0"/>
              <a:t>Print (Book)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50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star-group.net/client/media/images/238/Multimedi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dirty="0" smtClean="0"/>
              <a:t>WHAT IS MULTIMEDIA?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1" y="2298700"/>
            <a:ext cx="11027193" cy="42785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rPr>
              <a:t>Multimedia is a way for one to express their ideas through communication.</a:t>
            </a:r>
            <a:endParaRPr lang="en-US" dirty="0">
              <a:solidFill>
                <a:schemeClr val="tx1"/>
              </a:solidFill>
              <a:latin typeface="Times" charset="0"/>
              <a:ea typeface="Times" charset="0"/>
              <a:cs typeface="Times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rPr>
              <a:t>It is referred to other electronic sources. It is used to represent technology as of today. </a:t>
            </a:r>
            <a:endParaRPr lang="en-US" dirty="0">
              <a:solidFill>
                <a:schemeClr val="tx1"/>
              </a:solidFill>
              <a:latin typeface="Times" charset="0"/>
              <a:ea typeface="Times" charset="0"/>
              <a:cs typeface="Times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rPr>
              <a:t>It is based on the FIVE building blocks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  <a:hlinkClick r:id="rId3" action="ppaction://hlinksldjump"/>
              </a:rPr>
              <a:t>Text</a:t>
            </a:r>
            <a:endParaRPr lang="en-US" dirty="0" smtClean="0">
              <a:solidFill>
                <a:schemeClr val="tx1"/>
              </a:solidFill>
              <a:latin typeface="Times" charset="0"/>
              <a:ea typeface="Times" charset="0"/>
              <a:cs typeface="Times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  <a:hlinkClick r:id="rId4" action="ppaction://hlinksldjump"/>
              </a:rPr>
              <a:t>Audio</a:t>
            </a:r>
            <a:endParaRPr lang="en-US" dirty="0" smtClean="0">
              <a:solidFill>
                <a:schemeClr val="tx1"/>
              </a:solidFill>
              <a:latin typeface="Times" charset="0"/>
              <a:ea typeface="Times" charset="0"/>
              <a:cs typeface="Times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  <a:hlinkClick r:id="rId5" action="ppaction://hlinksldjump"/>
              </a:rPr>
              <a:t>Image</a:t>
            </a:r>
            <a:endParaRPr lang="en-US" dirty="0" smtClean="0">
              <a:solidFill>
                <a:schemeClr val="tx1"/>
              </a:solidFill>
              <a:latin typeface="Times" charset="0"/>
              <a:ea typeface="Times" charset="0"/>
              <a:cs typeface="Times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  <a:hlinkClick r:id="rId6" action="ppaction://hlinksldjump"/>
              </a:rPr>
              <a:t>Video</a:t>
            </a:r>
            <a:endParaRPr lang="en-US" dirty="0" smtClean="0">
              <a:solidFill>
                <a:schemeClr val="tx1"/>
              </a:solidFill>
              <a:latin typeface="Times" charset="0"/>
              <a:ea typeface="Times" charset="0"/>
              <a:cs typeface="Times" charset="0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  <a:hlinkClick r:id="rId7" action="ppaction://hlinksldjump"/>
              </a:rPr>
              <a:t>Animatio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rPr>
              <a:t>Others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  <a:hlinkClick r:id="rId8" action="ppaction://hlinksldjump"/>
              </a:rPr>
              <a:t>Copyright</a:t>
            </a:r>
            <a:endParaRPr lang="en-US" dirty="0">
              <a:solidFill>
                <a:schemeClr val="tx1"/>
              </a:solidFill>
              <a:latin typeface="Times" charset="0"/>
              <a:ea typeface="Times" charset="0"/>
              <a:cs typeface="Times" charset="0"/>
            </a:endParaRP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  <a:hlinkClick r:id="rId9" action="ppaction://hlinksldjump"/>
              </a:rPr>
              <a:t>Credits</a:t>
            </a:r>
            <a:endParaRPr lang="en-US" dirty="0" smtClean="0">
              <a:solidFill>
                <a:schemeClr val="tx1"/>
              </a:solidFill>
              <a:latin typeface="Times" charset="0"/>
              <a:ea typeface="Times" charset="0"/>
              <a:cs typeface="Times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3200" y="4258959"/>
            <a:ext cx="2760133" cy="16928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61437" y="2718201"/>
            <a:ext cx="1608667" cy="10912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36737" y="3636473"/>
            <a:ext cx="1999055" cy="11728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35401" y="4258959"/>
            <a:ext cx="2528711" cy="18965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617" y="4862245"/>
            <a:ext cx="3548008" cy="199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179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dirty="0" smtClean="0"/>
              <a:t>Purpose of multimedia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3615267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By using the five building blocks, one can easily get across their message around the world.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It’s not only about getting the message around, but getting an experience with technology. May enhance their abilities.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It is simply not just viewing the message, but it is about how the audience interprets the message. “Does it have the audience thinking?”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Be as creative as possible, so that your work is more vibrant.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When designing any kind of multimedia, always have fun with it. Make the audience gain the same interests as you!</a:t>
            </a:r>
          </a:p>
          <a:p>
            <a:endParaRPr lang="en-US" dirty="0"/>
          </a:p>
        </p:txBody>
      </p:sp>
      <p:pic>
        <p:nvPicPr>
          <p:cNvPr id="3074" name="Picture 2" descr="http://pix.iemoji.com/images/emoji/apple/ios-9/256/thinking-fa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375" y="6858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030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285" y="148533"/>
            <a:ext cx="8534400" cy="1507067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First up, text!</a:t>
            </a:r>
            <a:endParaRPr lang="en-US" sz="4800" dirty="0"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59" y="1290145"/>
            <a:ext cx="9108253" cy="4952999"/>
          </a:xfrm>
        </p:spPr>
        <p:txBody>
          <a:bodyPr>
            <a:noAutofit/>
          </a:bodyPr>
          <a:lstStyle/>
          <a:p>
            <a:r>
              <a:rPr lang="en-US" sz="2600" dirty="0" smtClean="0">
                <a:solidFill>
                  <a:schemeClr val="tx1"/>
                </a:solidFill>
                <a:latin typeface="Apple Chancery" charset="0"/>
                <a:ea typeface="Apple Chancery" charset="0"/>
                <a:cs typeface="Apple Chancery" charset="0"/>
              </a:rPr>
              <a:t>What is text?</a:t>
            </a:r>
          </a:p>
          <a:p>
            <a:pPr lvl="1"/>
            <a:r>
              <a:rPr lang="en-US" sz="2600" dirty="0" smtClean="0">
                <a:solidFill>
                  <a:schemeClr val="tx1"/>
                </a:solidFill>
                <a:latin typeface="Apple Braille" charset="0"/>
                <a:ea typeface="Apple Braille" charset="0"/>
                <a:cs typeface="Apple Braille" charset="0"/>
              </a:rPr>
              <a:t>It is what we see everywhere in the world. You are surrounded by it. </a:t>
            </a:r>
          </a:p>
          <a:p>
            <a:pPr lvl="1"/>
            <a:r>
              <a:rPr lang="en-US" sz="2600" dirty="0" smtClean="0">
                <a:solidFill>
                  <a:schemeClr val="tx1"/>
                </a:solidFill>
                <a:latin typeface="Bernard MT Condensed" charset="0"/>
                <a:ea typeface="Bernard MT Condensed" charset="0"/>
                <a:cs typeface="Bernard MT Condensed" charset="0"/>
              </a:rPr>
              <a:t>Text is used to convey any type of information and how the readers can easily understand it. </a:t>
            </a:r>
          </a:p>
          <a:p>
            <a:pPr lvl="1"/>
            <a:r>
              <a:rPr lang="en-US" sz="2600" dirty="0" smtClean="0">
                <a:solidFill>
                  <a:schemeClr val="tx1"/>
                </a:solidFill>
                <a:latin typeface="Chalkboard SE" charset="0"/>
                <a:ea typeface="Chalkboard SE" charset="0"/>
                <a:cs typeface="Chalkboard SE" charset="0"/>
              </a:rPr>
              <a:t>It is crucial to choose specific fonts and certain words to get the point across easily so you don’t lose the reader. </a:t>
            </a:r>
          </a:p>
          <a:p>
            <a:pPr lvl="1"/>
            <a:r>
              <a:rPr lang="en-US" sz="2600" dirty="0" smtClean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rPr>
              <a:t>It is a useful navigation to see how the message flows throughout the presentation. </a:t>
            </a:r>
          </a:p>
          <a:p>
            <a:pPr lvl="1"/>
            <a:r>
              <a:rPr lang="en-US" sz="2600" dirty="0" smtClean="0">
                <a:solidFill>
                  <a:schemeClr val="tx1"/>
                </a:solidFill>
                <a:latin typeface="Phosphate Inline" charset="0"/>
                <a:ea typeface="Phosphate Inline" charset="0"/>
                <a:cs typeface="Phosphate Inline" charset="0"/>
              </a:rPr>
              <a:t>And many other font </a:t>
            </a:r>
            <a:r>
              <a:rPr lang="en-US" sz="2600" dirty="0" smtClean="0">
                <a:solidFill>
                  <a:schemeClr val="tx1"/>
                </a:solidFill>
                <a:latin typeface="Phosphate Inline" charset="0"/>
                <a:ea typeface="Phosphate Inline" charset="0"/>
                <a:cs typeface="Phosphate Inline" charset="0"/>
                <a:sym typeface="Wingdings"/>
              </a:rPr>
              <a:t></a:t>
            </a:r>
          </a:p>
        </p:txBody>
      </p:sp>
      <p:pic>
        <p:nvPicPr>
          <p:cNvPr id="4098" name="Picture 2" descr="https://ccr733.wikispaces.com/file/view/Multimodal_Texts.png/261031946/Multimodal_Tex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006" y="148533"/>
            <a:ext cx="3834893" cy="227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grocotts.co.za/files/textpos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1800" y="2876289"/>
            <a:ext cx="2697672" cy="382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264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dirty="0" smtClean="0"/>
              <a:t>ASCII VS UNICODE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800665"/>
            <a:ext cx="8534400" cy="445581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ASCII</a:t>
            </a:r>
          </a:p>
          <a:p>
            <a:pPr marL="742950" lvl="2"/>
            <a:r>
              <a:rPr lang="en-US" dirty="0">
                <a:solidFill>
                  <a:schemeClr val="tx1"/>
                </a:solidFill>
              </a:rPr>
              <a:t>Created before the Unicode and is only suitable to display characters in English and some western languages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742950" lvl="2"/>
            <a:r>
              <a:rPr lang="en-US" dirty="0" smtClean="0">
                <a:solidFill>
                  <a:schemeClr val="tx1"/>
                </a:solidFill>
              </a:rPr>
              <a:t>Each code number gets matched up with a letter from the English alphabet.</a:t>
            </a:r>
          </a:p>
          <a:p>
            <a:pPr marL="285750" lvl="1"/>
            <a:r>
              <a:rPr lang="en-US" dirty="0" smtClean="0">
                <a:solidFill>
                  <a:schemeClr val="tx1"/>
                </a:solidFill>
              </a:rPr>
              <a:t>Unicode</a:t>
            </a:r>
          </a:p>
          <a:p>
            <a:pPr marL="742950" lvl="2"/>
            <a:r>
              <a:rPr lang="en-US" dirty="0" smtClean="0">
                <a:solidFill>
                  <a:schemeClr val="tx1"/>
                </a:solidFill>
              </a:rPr>
              <a:t>A more dominant form and allows typefaces to encode characters from every language.</a:t>
            </a:r>
          </a:p>
          <a:p>
            <a:pPr marL="742950" lvl="2"/>
            <a:r>
              <a:rPr lang="en-US" dirty="0" smtClean="0">
                <a:solidFill>
                  <a:schemeClr val="tx1"/>
                </a:solidFill>
              </a:rPr>
              <a:t>Has more than 65,00 characters from different languages.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Typefaces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Rendered by individual fonts on the computer.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To use; one must get permission to place the typeface into the product, license the typeface, and render it as an image.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289" y="249036"/>
            <a:ext cx="3280130" cy="23805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8093" y="4193627"/>
            <a:ext cx="3517876" cy="1846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18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dirty="0" smtClean="0"/>
              <a:t>Text: how we use 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192867"/>
            <a:ext cx="8534400" cy="401971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How it was created?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People invented the typewriter machine to apply text </a:t>
            </a:r>
            <a:r>
              <a:rPr lang="en-US" dirty="0" smtClean="0">
                <a:solidFill>
                  <a:schemeClr val="tx1"/>
                </a:solidFill>
              </a:rPr>
              <a:t>onto </a:t>
            </a:r>
            <a:r>
              <a:rPr lang="en-US" dirty="0">
                <a:solidFill>
                  <a:schemeClr val="tx1"/>
                </a:solidFill>
              </a:rPr>
              <a:t>paper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Now the typewriter is replaced by computers.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Texts can be seen throughout the web, social media, text messages, etc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Handwritten texts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Serifs, the little tails on certain letters.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San Serifs, without tails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It is up to the artist how to incorporate each font and to make it an art piece, to get the </a:t>
            </a:r>
            <a:r>
              <a:rPr lang="en-US" smtClean="0">
                <a:solidFill>
                  <a:schemeClr val="tx1"/>
                </a:solidFill>
              </a:rPr>
              <a:t>audience’s attention.</a:t>
            </a:r>
            <a:endParaRPr lang="en-US" dirty="0" smtClean="0">
              <a:solidFill>
                <a:schemeClr val="tx1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8612" y="212578"/>
            <a:ext cx="2546741" cy="3604618"/>
          </a:xfrm>
          <a:prstGeom prst="rect">
            <a:avLst/>
          </a:prstGeom>
        </p:spPr>
      </p:pic>
      <p:sp>
        <p:nvSpPr>
          <p:cNvPr id="5" name="Left Arrow 4">
            <a:hlinkClick r:id="rId3" action="ppaction://hlinksldjump"/>
          </p:cNvPr>
          <p:cNvSpPr/>
          <p:nvPr/>
        </p:nvSpPr>
        <p:spPr>
          <a:xfrm>
            <a:off x="9516533" y="5300133"/>
            <a:ext cx="2248820" cy="13885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Go Back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7534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smtClean="0"/>
              <a:t>Images!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60961">
            <a:off x="625642" y="3035078"/>
            <a:ext cx="3593432" cy="26950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708">
            <a:off x="4435703" y="384462"/>
            <a:ext cx="3801292" cy="28509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99665">
            <a:off x="6694653" y="3426163"/>
            <a:ext cx="5047916" cy="283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325266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298" y="0"/>
            <a:ext cx="12239298" cy="21928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en-US" dirty="0" smtClean="0"/>
              <a:t>Images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2192867"/>
            <a:ext cx="8806629" cy="4129105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Can be viewed in many different form and is worth a thousand words.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How you shape your design enhances your ability to express yourself.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How it can easily capture the audience’s attention.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Make the colors you choose to glow in your design.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Learn the difference between vector drawings and bitmaps.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Bitmap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Matrixes of individual pixels to form an image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Vector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Is a draw line that describes by the location of its two endpoint.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Mostly seen in ads, posters, websites, etc.</a:t>
            </a:r>
          </a:p>
        </p:txBody>
      </p:sp>
      <p:sp>
        <p:nvSpPr>
          <p:cNvPr id="6" name="Left Arrow 5">
            <a:hlinkClick r:id="rId3" action="ppaction://hlinksldjump"/>
          </p:cNvPr>
          <p:cNvSpPr/>
          <p:nvPr/>
        </p:nvSpPr>
        <p:spPr>
          <a:xfrm>
            <a:off x="9516533" y="5300133"/>
            <a:ext cx="2248820" cy="13885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Go Back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6385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38958"/>
            <a:ext cx="8534400" cy="1507067"/>
          </a:xfrm>
        </p:spPr>
        <p:txBody>
          <a:bodyPr/>
          <a:lstStyle/>
          <a:p>
            <a:r>
              <a:rPr lang="en-US" dirty="0" smtClean="0"/>
              <a:t>Bitmap vs. vector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846025"/>
            <a:ext cx="3502572" cy="4688058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>
            <a:off x="4382814" y="1970689"/>
            <a:ext cx="3294993" cy="160808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BITMAP IMAGE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408" y="1221826"/>
            <a:ext cx="4610911" cy="5478518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4623213" y="4461640"/>
            <a:ext cx="3054594" cy="14504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VECTOR IMAGE</a:t>
            </a:r>
            <a:endParaRPr lang="en-US" dirty="0"/>
          </a:p>
        </p:txBody>
      </p:sp>
      <p:sp>
        <p:nvSpPr>
          <p:cNvPr id="8" name="Left Arrow 7">
            <a:hlinkClick r:id="rId4" action="ppaction://hlinksldjump"/>
          </p:cNvPr>
          <p:cNvSpPr/>
          <p:nvPr/>
        </p:nvSpPr>
        <p:spPr>
          <a:xfrm>
            <a:off x="9475076" y="141890"/>
            <a:ext cx="1992356" cy="107993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Go Back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607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267</TotalTime>
  <Words>944</Words>
  <Application>Microsoft Macintosh PowerPoint</Application>
  <PresentationFormat>Widescreen</PresentationFormat>
  <Paragraphs>114</Paragraphs>
  <Slides>17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Abadi MT Condensed Extra Bold</vt:lpstr>
      <vt:lpstr>Apple Braille</vt:lpstr>
      <vt:lpstr>Apple Chancery</vt:lpstr>
      <vt:lpstr>Arial</vt:lpstr>
      <vt:lpstr>Bernard MT Condensed</vt:lpstr>
      <vt:lpstr>Century Gothic</vt:lpstr>
      <vt:lpstr>Chalkboard SE</vt:lpstr>
      <vt:lpstr>Phosphate Inline</vt:lpstr>
      <vt:lpstr>Times</vt:lpstr>
      <vt:lpstr>Wingdings</vt:lpstr>
      <vt:lpstr>Wingdings 3</vt:lpstr>
      <vt:lpstr>Slice</vt:lpstr>
      <vt:lpstr>UNDERSTANDING MULIMEDIA FOR KIDS!</vt:lpstr>
      <vt:lpstr>WHAT IS MULTIMEDIA?</vt:lpstr>
      <vt:lpstr>Purpose of multimedia</vt:lpstr>
      <vt:lpstr>First up, text!</vt:lpstr>
      <vt:lpstr>ASCII VS UNICODE </vt:lpstr>
      <vt:lpstr>Text: how we use it</vt:lpstr>
      <vt:lpstr>Images!</vt:lpstr>
      <vt:lpstr>Images info</vt:lpstr>
      <vt:lpstr>Bitmap vs. vector</vt:lpstr>
      <vt:lpstr>audio</vt:lpstr>
      <vt:lpstr>How audio works </vt:lpstr>
      <vt:lpstr>More info about audio</vt:lpstr>
      <vt:lpstr>Animation </vt:lpstr>
      <vt:lpstr>Video </vt:lpstr>
      <vt:lpstr>Video example </vt:lpstr>
      <vt:lpstr>Copyright info</vt:lpstr>
      <vt:lpstr>Credits 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MULIMEDIA FOR KIDS!</dc:title>
  <dc:creator>Rivas Panameno, Jeovani</dc:creator>
  <cp:lastModifiedBy>Jeovani Rivas Panameno</cp:lastModifiedBy>
  <cp:revision>27</cp:revision>
  <dcterms:created xsi:type="dcterms:W3CDTF">2017-03-21T13:14:26Z</dcterms:created>
  <dcterms:modified xsi:type="dcterms:W3CDTF">2017-03-23T14:27:21Z</dcterms:modified>
</cp:coreProperties>
</file>