
<file path=[Content_Types].xml><?xml version="1.0" encoding="utf-8"?>
<Types xmlns="http://schemas.openxmlformats.org/package/2006/content-types">
  <Default Extension="xml" ContentType="application/xml"/>
  <Default Extension="jpeg" ContentType="image/jpeg"/>
  <Default Extension="tiff" ContentType="image/tiff"/>
  <Default Extension="mp4" ContentType="video/mp4"/>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61" r:id="rId4"/>
    <p:sldId id="258" r:id="rId5"/>
    <p:sldId id="259" r:id="rId6"/>
    <p:sldId id="260" r:id="rId7"/>
    <p:sldId id="262" r:id="rId8"/>
    <p:sldId id="263" r:id="rId9"/>
    <p:sldId id="264" r:id="rId10"/>
    <p:sldId id="265" r:id="rId11"/>
    <p:sldId id="266" r:id="rId12"/>
    <p:sldId id="267" r:id="rId13"/>
    <p:sldId id="268" r:id="rId14"/>
    <p:sldId id="269" r:id="rId15"/>
    <p:sldId id="273" r:id="rId16"/>
    <p:sldId id="271" r:id="rId17"/>
    <p:sldId id="274" r:id="rId18"/>
    <p:sldId id="270" r:id="rId19"/>
    <p:sldId id="272"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309" autoAdjust="0"/>
    <p:restoredTop sz="94660"/>
  </p:normalViewPr>
  <p:slideViewPr>
    <p:cSldViewPr snapToGrid="0">
      <p:cViewPr>
        <p:scale>
          <a:sx n="85" d="100"/>
          <a:sy n="85" d="100"/>
        </p:scale>
        <p:origin x="144" y="8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a:xfrm>
            <a:off x="3962399" y="5870575"/>
            <a:ext cx="4893958" cy="377825"/>
          </a:xfrm>
        </p:spPr>
        <p:txBody>
          <a:bodyPr/>
          <a:lstStyle/>
          <a:p>
            <a:endParaRPr lang="en-US"/>
          </a:p>
        </p:txBody>
      </p:sp>
      <p:sp>
        <p:nvSpPr>
          <p:cNvPr id="6" name="Slide Number Placeholder 5"/>
          <p:cNvSpPr>
            <a:spLocks noGrp="1"/>
          </p:cNvSpPr>
          <p:nvPr>
            <p:ph type="sldNum" sz="quarter" idx="12"/>
          </p:nvPr>
        </p:nvSpPr>
        <p:spPr>
          <a:xfrm>
            <a:off x="10608958" y="5870575"/>
            <a:ext cx="551167" cy="377825"/>
          </a:xfrm>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92615907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361F07-8103-4F84-B73F-725453B4E420}" type="datetimeFigureOut">
              <a:rPr lang="en-US" smtClean="0"/>
              <a:t>4/19/17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1809409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235255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425374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2921941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17600502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17248483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85407-7FDD-4A19-82AF-6DB5200A863F}" type="slidenum">
              <a:rPr lang="en-US" smtClean="0"/>
              <a:t>‹#›</a:t>
            </a:fld>
            <a:endParaRPr lang="en-US"/>
          </a:p>
        </p:txBody>
      </p:sp>
      <p:sp>
        <p:nvSpPr>
          <p:cNvPr id="8" name="Title 1"/>
          <p:cNvSpPr>
            <a:spLocks noGrp="1"/>
          </p:cNvSpPr>
          <p:nvPr>
            <p:ph type="title"/>
          </p:nvPr>
        </p:nvSpPr>
        <p:spPr>
          <a:xfrm>
            <a:off x="685801" y="609600"/>
            <a:ext cx="10131425" cy="1456267"/>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645190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1068404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994049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361F07-8103-4F84-B73F-725453B4E420}"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1717143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8361F07-8103-4F84-B73F-725453B4E420}" type="datetimeFigureOut">
              <a:rPr lang="en-US" smtClean="0"/>
              <a:t>4/19/17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5181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8361F07-8103-4F84-B73F-725453B4E420}" type="datetimeFigureOut">
              <a:rPr lang="en-US" smtClean="0"/>
              <a:t>4/19/17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1191637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8361F07-8103-4F84-B73F-725453B4E420}" type="datetimeFigureOut">
              <a:rPr lang="en-US" smtClean="0"/>
              <a:t>4/19/17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415878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38361F07-8103-4F84-B73F-725453B4E420}" type="datetimeFigureOut">
              <a:rPr lang="en-US" smtClean="0"/>
              <a:t>4/19/17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1751271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361F07-8103-4F84-B73F-725453B4E420}" type="datetimeFigureOut">
              <a:rPr lang="en-US" smtClean="0"/>
              <a:t>4/19/17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205738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361F07-8103-4F84-B73F-725453B4E420}" type="datetimeFigureOut">
              <a:rPr lang="en-US" smtClean="0"/>
              <a:t>4/19/17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285407-7FDD-4A19-82AF-6DB5200A863F}" type="slidenum">
              <a:rPr lang="en-US" smtClean="0"/>
              <a:t>‹#›</a:t>
            </a:fld>
            <a:endParaRPr lang="en-US"/>
          </a:p>
        </p:txBody>
      </p:sp>
    </p:spTree>
    <p:extLst>
      <p:ext uri="{BB962C8B-B14F-4D97-AF65-F5344CB8AC3E}">
        <p14:creationId xmlns:p14="http://schemas.microsoft.com/office/powerpoint/2010/main" val="40438196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8361F07-8103-4F84-B73F-725453B4E420}" type="datetimeFigureOut">
              <a:rPr lang="en-US" smtClean="0"/>
              <a:t>4/19/17</a:t>
            </a:fld>
            <a:endParaRPr lang="en-US"/>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9285407-7FDD-4A19-82AF-6DB5200A863F}" type="slidenum">
              <a:rPr lang="en-US" smtClean="0"/>
              <a:t>‹#›</a:t>
            </a:fld>
            <a:endParaRPr lang="en-US"/>
          </a:p>
        </p:txBody>
      </p:sp>
    </p:spTree>
    <p:extLst>
      <p:ext uri="{BB962C8B-B14F-4D97-AF65-F5344CB8AC3E}">
        <p14:creationId xmlns:p14="http://schemas.microsoft.com/office/powerpoint/2010/main" val="880284465"/>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slide" Target="slide8.xml"/><Relationship Id="rId12" Type="http://schemas.openxmlformats.org/officeDocument/2006/relationships/slide" Target="slide9.xml"/><Relationship Id="rId13" Type="http://schemas.openxmlformats.org/officeDocument/2006/relationships/slide" Target="slide10.xml"/><Relationship Id="rId14" Type="http://schemas.openxmlformats.org/officeDocument/2006/relationships/slide" Target="slide11.xml"/><Relationship Id="rId15" Type="http://schemas.openxmlformats.org/officeDocument/2006/relationships/slide" Target="slide13.xml"/><Relationship Id="rId16" Type="http://schemas.openxmlformats.org/officeDocument/2006/relationships/slide" Target="slide15.xml"/><Relationship Id="rId17" Type="http://schemas.openxmlformats.org/officeDocument/2006/relationships/slide" Target="slide16.xml"/><Relationship Id="rId18" Type="http://schemas.openxmlformats.org/officeDocument/2006/relationships/slide" Target="slide17.xml"/><Relationship Id="rId19" Type="http://schemas.openxmlformats.org/officeDocument/2006/relationships/slide" Target="slide18.xml"/><Relationship Id="rId1" Type="http://schemas.openxmlformats.org/officeDocument/2006/relationships/slideLayout" Target="../slideLayouts/slideLayout1.xml"/><Relationship Id="rId2" Type="http://schemas.openxmlformats.org/officeDocument/2006/relationships/image" Target="../media/image4.tiff"/><Relationship Id="rId3" Type="http://schemas.openxmlformats.org/officeDocument/2006/relationships/image" Target="../media/image5.tiff"/><Relationship Id="rId4" Type="http://schemas.openxmlformats.org/officeDocument/2006/relationships/image" Target="../media/image6.tiff"/><Relationship Id="rId5" Type="http://schemas.openxmlformats.org/officeDocument/2006/relationships/slide" Target="slide2.xml"/><Relationship Id="rId6" Type="http://schemas.openxmlformats.org/officeDocument/2006/relationships/slide" Target="slide3.xml"/><Relationship Id="rId7" Type="http://schemas.openxmlformats.org/officeDocument/2006/relationships/slide" Target="slide4.xml"/><Relationship Id="rId8" Type="http://schemas.openxmlformats.org/officeDocument/2006/relationships/slide" Target="slide5.xml"/><Relationship Id="rId9" Type="http://schemas.openxmlformats.org/officeDocument/2006/relationships/slide" Target="slide6.xml"/><Relationship Id="rId10" Type="http://schemas.openxmlformats.org/officeDocument/2006/relationships/slide" Target="slide7.xml"/></Relationships>
</file>

<file path=ppt/slides/_rels/slide10.xml.rels><?xml version="1.0" encoding="UTF-8" standalone="yes"?>
<Relationships xmlns="http://schemas.openxmlformats.org/package/2006/relationships"><Relationship Id="rId3" Type="http://schemas.openxmlformats.org/officeDocument/2006/relationships/image" Target="../media/image28.tiff"/><Relationship Id="rId4" Type="http://schemas.openxmlformats.org/officeDocument/2006/relationships/image" Target="../media/image29.tiff"/><Relationship Id="rId5" Type="http://schemas.openxmlformats.org/officeDocument/2006/relationships/image" Target="../media/image30.tiff"/><Relationship Id="rId6" Type="http://schemas.openxmlformats.org/officeDocument/2006/relationships/image" Target="../media/image31.tiff"/><Relationship Id="rId7" Type="http://schemas.openxmlformats.org/officeDocument/2006/relationships/image" Target="../media/image32.tiff"/><Relationship Id="rId1" Type="http://schemas.openxmlformats.org/officeDocument/2006/relationships/slideLayout" Target="../slideLayouts/slideLayout2.xml"/><Relationship Id="rId2" Type="http://schemas.openxmlformats.org/officeDocument/2006/relationships/image" Target="../media/image27.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tiff"/></Relationships>
</file>

<file path=ppt/slides/_rels/slide13.xml.rels><?xml version="1.0" encoding="UTF-8" standalone="yes"?>
<Relationships xmlns="http://schemas.openxmlformats.org/package/2006/relationships"><Relationship Id="rId3" Type="http://schemas.openxmlformats.org/officeDocument/2006/relationships/image" Target="../media/image36.tiff"/><Relationship Id="rId4" Type="http://schemas.openxmlformats.org/officeDocument/2006/relationships/image" Target="../media/image37.gif"/><Relationship Id="rId1" Type="http://schemas.openxmlformats.org/officeDocument/2006/relationships/slideLayout" Target="../slideLayouts/slideLayout2.xml"/><Relationship Id="rId2" Type="http://schemas.openxmlformats.org/officeDocument/2006/relationships/image" Target="../media/image35.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tiff"/><Relationship Id="rId3" Type="http://schemas.openxmlformats.org/officeDocument/2006/relationships/image" Target="../media/image39.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tiff"/><Relationship Id="rId3" Type="http://schemas.openxmlformats.org/officeDocument/2006/relationships/image" Target="../media/image41.tiff"/></Relationships>
</file>

<file path=ppt/slides/_rels/slide16.xml.rels><?xml version="1.0" encoding="UTF-8" standalone="yes"?>
<Relationships xmlns="http://schemas.openxmlformats.org/package/2006/relationships"><Relationship Id="rId3" Type="http://schemas.openxmlformats.org/officeDocument/2006/relationships/image" Target="../media/image43.tiff"/><Relationship Id="rId4" Type="http://schemas.openxmlformats.org/officeDocument/2006/relationships/image" Target="../media/image44.tiff"/><Relationship Id="rId5" Type="http://schemas.openxmlformats.org/officeDocument/2006/relationships/image" Target="../media/image45.tiff"/><Relationship Id="rId1" Type="http://schemas.openxmlformats.org/officeDocument/2006/relationships/slideLayout" Target="../slideLayouts/slideLayout2.xml"/><Relationship Id="rId2" Type="http://schemas.openxmlformats.org/officeDocument/2006/relationships/image" Target="../media/image42.tiff"/></Relationships>
</file>

<file path=ppt/slides/_rels/slide17.xml.rels><?xml version="1.0" encoding="UTF-8" standalone="yes"?>
<Relationships xmlns="http://schemas.openxmlformats.org/package/2006/relationships"><Relationship Id="rId3" Type="http://schemas.microsoft.com/office/2007/relationships/media" Target="../media/media2.mp4"/><Relationship Id="rId4" Type="http://schemas.openxmlformats.org/officeDocument/2006/relationships/video" Target="../media/media2.mp4"/><Relationship Id="rId5" Type="http://schemas.openxmlformats.org/officeDocument/2006/relationships/slideLayout" Target="../slideLayouts/slideLayout2.xml"/><Relationship Id="rId6" Type="http://schemas.openxmlformats.org/officeDocument/2006/relationships/image" Target="../media/image46.png"/><Relationship Id="rId7" Type="http://schemas.openxmlformats.org/officeDocument/2006/relationships/image" Target="../media/image47.png"/><Relationship Id="rId1" Type="http://schemas.microsoft.com/office/2007/relationships/media" Target="../media/media1.mp4"/><Relationship Id="rId2" Type="http://schemas.openxmlformats.org/officeDocument/2006/relationships/video" Target="../media/media1.mp4"/></Relationships>
</file>

<file path=ppt/slides/_rels/slide18.xml.rels><?xml version="1.0" encoding="UTF-8" standalone="yes"?>
<Relationships xmlns="http://schemas.openxmlformats.org/package/2006/relationships"><Relationship Id="rId3" Type="http://schemas.openxmlformats.org/officeDocument/2006/relationships/image" Target="../media/image49.gif"/><Relationship Id="rId4" Type="http://schemas.openxmlformats.org/officeDocument/2006/relationships/image" Target="../media/image50.tiff"/><Relationship Id="rId1" Type="http://schemas.openxmlformats.org/officeDocument/2006/relationships/slideLayout" Target="../slideLayouts/slideLayout2.xml"/><Relationship Id="rId2" Type="http://schemas.openxmlformats.org/officeDocument/2006/relationships/image" Target="../media/image48.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rightstufanime.com/anime-resources-global-history-of-anime" TargetMode="External"/><Relationship Id="rId3" Type="http://schemas.openxmlformats.org/officeDocument/2006/relationships/hyperlink" Target="http://www.nippon.com/en/features/h0004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0.tiff"/><Relationship Id="rId4" Type="http://schemas.openxmlformats.org/officeDocument/2006/relationships/image" Target="../media/image11.tiff"/><Relationship Id="rId1" Type="http://schemas.openxmlformats.org/officeDocument/2006/relationships/slideLayout" Target="../slideLayouts/slideLayout2.xml"/><Relationship Id="rId2" Type="http://schemas.openxmlformats.org/officeDocument/2006/relationships/image" Target="../media/image9.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tiff"/><Relationship Id="rId3" Type="http://schemas.openxmlformats.org/officeDocument/2006/relationships/image" Target="../media/image21.tiff"/></Relationships>
</file>

<file path=ppt/slides/_rels/slide8.xml.rels><?xml version="1.0" encoding="UTF-8" standalone="yes"?>
<Relationships xmlns="http://schemas.openxmlformats.org/package/2006/relationships"><Relationship Id="rId3" Type="http://schemas.openxmlformats.org/officeDocument/2006/relationships/image" Target="../media/image23.tiff"/><Relationship Id="rId4" Type="http://schemas.openxmlformats.org/officeDocument/2006/relationships/image" Target="../media/image24.tiff"/><Relationship Id="rId1" Type="http://schemas.openxmlformats.org/officeDocument/2006/relationships/slideLayout" Target="../slideLayouts/slideLayout2.xml"/><Relationship Id="rId2" Type="http://schemas.openxmlformats.org/officeDocument/2006/relationships/image" Target="../media/image22.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tiff"/><Relationship Id="rId3" Type="http://schemas.openxmlformats.org/officeDocument/2006/relationships/image" Target="../media/image2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01964" y="138939"/>
            <a:ext cx="10755891" cy="1506927"/>
          </a:xfrm>
        </p:spPr>
        <p:txBody>
          <a:bodyPr>
            <a:normAutofit fontScale="90000"/>
          </a:bodyPr>
          <a:lstStyle/>
          <a:p>
            <a:r>
              <a:rPr lang="en-US" sz="5800" dirty="0" smtClean="0">
                <a:latin typeface="Lucida Blackletter" charset="0"/>
                <a:ea typeface="Lucida Blackletter" charset="0"/>
                <a:cs typeface="Lucida Blackletter" charset="0"/>
              </a:rPr>
              <a:t>Animation: Then, Now, Forever</a:t>
            </a:r>
            <a:endParaRPr lang="en-US" sz="5800" dirty="0">
              <a:latin typeface="Lucida Blackletter" charset="0"/>
              <a:ea typeface="Lucida Blackletter" charset="0"/>
              <a:cs typeface="Lucida Blackletter" charset="0"/>
            </a:endParaRPr>
          </a:p>
        </p:txBody>
      </p:sp>
      <p:sp>
        <p:nvSpPr>
          <p:cNvPr id="3" name="Subtitle 2"/>
          <p:cNvSpPr>
            <a:spLocks noGrp="1"/>
          </p:cNvSpPr>
          <p:nvPr>
            <p:ph type="subTitle" idx="1"/>
          </p:nvPr>
        </p:nvSpPr>
        <p:spPr>
          <a:xfrm>
            <a:off x="4508377" y="1796459"/>
            <a:ext cx="6987645" cy="1388534"/>
          </a:xfrm>
        </p:spPr>
        <p:txBody>
          <a:bodyPr>
            <a:normAutofit/>
          </a:bodyPr>
          <a:lstStyle/>
          <a:p>
            <a:r>
              <a:rPr lang="en-US" sz="4000" dirty="0" smtClean="0">
                <a:latin typeface="Lucida Blackletter" charset="0"/>
                <a:ea typeface="Lucida Blackletter" charset="0"/>
                <a:cs typeface="Lucida Blackletter" charset="0"/>
              </a:rPr>
              <a:t>By: Jeovani Rivas </a:t>
            </a:r>
            <a:endParaRPr lang="en-US" sz="4000" dirty="0">
              <a:latin typeface="Lucida Blackletter" charset="0"/>
              <a:ea typeface="Lucida Blackletter" charset="0"/>
              <a:cs typeface="Lucida Blackletter" charset="0"/>
            </a:endParaRPr>
          </a:p>
        </p:txBody>
      </p:sp>
      <p:pic>
        <p:nvPicPr>
          <p:cNvPr id="7" name="Picture 6"/>
          <p:cNvPicPr>
            <a:picLocks noChangeAspect="1"/>
          </p:cNvPicPr>
          <p:nvPr/>
        </p:nvPicPr>
        <p:blipFill>
          <a:blip r:embed="rId2"/>
          <a:stretch>
            <a:fillRect/>
          </a:stretch>
        </p:blipFill>
        <p:spPr>
          <a:xfrm rot="20939586">
            <a:off x="4441952" y="3019842"/>
            <a:ext cx="4904611" cy="2566746"/>
          </a:xfrm>
          <a:prstGeom prst="rect">
            <a:avLst/>
          </a:prstGeom>
        </p:spPr>
      </p:pic>
      <p:pic>
        <p:nvPicPr>
          <p:cNvPr id="8" name="Picture 7"/>
          <p:cNvPicPr>
            <a:picLocks noChangeAspect="1"/>
          </p:cNvPicPr>
          <p:nvPr/>
        </p:nvPicPr>
        <p:blipFill>
          <a:blip r:embed="rId3"/>
          <a:stretch>
            <a:fillRect/>
          </a:stretch>
        </p:blipFill>
        <p:spPr>
          <a:xfrm rot="923155">
            <a:off x="240832" y="3934839"/>
            <a:ext cx="3773221" cy="2325100"/>
          </a:xfrm>
          <a:prstGeom prst="rect">
            <a:avLst/>
          </a:prstGeom>
        </p:spPr>
      </p:pic>
      <p:pic>
        <p:nvPicPr>
          <p:cNvPr id="6" name="Picture 5"/>
          <p:cNvPicPr>
            <a:picLocks noChangeAspect="1"/>
          </p:cNvPicPr>
          <p:nvPr/>
        </p:nvPicPr>
        <p:blipFill>
          <a:blip r:embed="rId4"/>
          <a:stretch>
            <a:fillRect/>
          </a:stretch>
        </p:blipFill>
        <p:spPr>
          <a:xfrm>
            <a:off x="655709" y="922593"/>
            <a:ext cx="3765069" cy="2262400"/>
          </a:xfrm>
          <a:prstGeom prst="rect">
            <a:avLst/>
          </a:prstGeom>
        </p:spPr>
      </p:pic>
      <p:sp>
        <p:nvSpPr>
          <p:cNvPr id="10" name="Right Arrow 9">
            <a:hlinkClick r:id="" action="ppaction://hlinkshowjump?jump=nextslide"/>
          </p:cNvPr>
          <p:cNvSpPr/>
          <p:nvPr/>
        </p:nvSpPr>
        <p:spPr>
          <a:xfrm>
            <a:off x="7627488" y="6031192"/>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11" name="TextBox 10"/>
          <p:cNvSpPr txBox="1"/>
          <p:nvPr/>
        </p:nvSpPr>
        <p:spPr>
          <a:xfrm>
            <a:off x="9559197" y="2318056"/>
            <a:ext cx="2530996" cy="4247317"/>
          </a:xfrm>
          <a:prstGeom prst="rect">
            <a:avLst/>
          </a:prstGeom>
          <a:noFill/>
        </p:spPr>
        <p:txBody>
          <a:bodyPr wrap="square" rtlCol="0">
            <a:spAutoFit/>
          </a:bodyPr>
          <a:lstStyle/>
          <a:p>
            <a:pPr marL="285750" indent="-285750">
              <a:buFont typeface="Arial" charset="0"/>
              <a:buChar char="•"/>
            </a:pPr>
            <a:r>
              <a:rPr lang="en-US" dirty="0" smtClean="0">
                <a:hlinkClick r:id="rId5" action="ppaction://hlinksldjump"/>
              </a:rPr>
              <a:t>WHY?</a:t>
            </a:r>
            <a:endParaRPr lang="en-US" dirty="0" smtClean="0"/>
          </a:p>
          <a:p>
            <a:pPr marL="285750" indent="-285750">
              <a:buFont typeface="Arial" charset="0"/>
              <a:buChar char="•"/>
            </a:pPr>
            <a:r>
              <a:rPr lang="en-US" dirty="0" smtClean="0">
                <a:hlinkClick r:id="rId6" action="ppaction://hlinksldjump"/>
              </a:rPr>
              <a:t>INTRO</a:t>
            </a:r>
            <a:endParaRPr lang="en-US" dirty="0" smtClean="0"/>
          </a:p>
          <a:p>
            <a:pPr marL="285750" indent="-285750">
              <a:buFont typeface="Arial" charset="0"/>
              <a:buChar char="•"/>
            </a:pPr>
            <a:r>
              <a:rPr lang="en-US" dirty="0" smtClean="0">
                <a:hlinkClick r:id="rId7" action="ppaction://hlinksldjump"/>
              </a:rPr>
              <a:t>BEGINNING</a:t>
            </a:r>
            <a:endParaRPr lang="en-US" dirty="0" smtClean="0"/>
          </a:p>
          <a:p>
            <a:pPr marL="285750" indent="-285750">
              <a:buFont typeface="Arial" charset="0"/>
              <a:buChar char="•"/>
            </a:pPr>
            <a:r>
              <a:rPr lang="en-US" dirty="0" smtClean="0">
                <a:hlinkClick r:id="rId8" action="ppaction://hlinksldjump"/>
              </a:rPr>
              <a:t>GOLDEN ERA</a:t>
            </a:r>
            <a:endParaRPr lang="en-US" dirty="0" smtClean="0"/>
          </a:p>
          <a:p>
            <a:pPr marL="285750" indent="-285750">
              <a:buFont typeface="Arial" charset="0"/>
              <a:buChar char="•"/>
            </a:pPr>
            <a:r>
              <a:rPr lang="en-US" dirty="0" smtClean="0">
                <a:hlinkClick r:id="rId9" action="ppaction://hlinksldjump"/>
              </a:rPr>
              <a:t>A SUCCESS</a:t>
            </a:r>
            <a:endParaRPr lang="en-US" dirty="0" smtClean="0"/>
          </a:p>
          <a:p>
            <a:pPr marL="285750" indent="-285750">
              <a:buFont typeface="Arial" charset="0"/>
              <a:buChar char="•"/>
            </a:pPr>
            <a:r>
              <a:rPr lang="en-US" dirty="0" smtClean="0">
                <a:hlinkClick r:id="rId10" action="ppaction://hlinksldjump"/>
              </a:rPr>
              <a:t>IMPROVEMENT</a:t>
            </a:r>
            <a:endParaRPr lang="en-US" dirty="0" smtClean="0"/>
          </a:p>
          <a:p>
            <a:pPr marL="285750" indent="-285750">
              <a:buFont typeface="Arial" charset="0"/>
              <a:buChar char="•"/>
            </a:pPr>
            <a:r>
              <a:rPr lang="en-US" dirty="0" smtClean="0">
                <a:hlinkClick r:id="rId11" action="ppaction://hlinksldjump"/>
              </a:rPr>
              <a:t>THE FUTURE</a:t>
            </a:r>
            <a:endParaRPr lang="en-US" dirty="0" smtClean="0"/>
          </a:p>
          <a:p>
            <a:pPr marL="285750" indent="-285750">
              <a:buFont typeface="Arial" charset="0"/>
              <a:buChar char="•"/>
            </a:pPr>
            <a:r>
              <a:rPr lang="en-US" dirty="0" smtClean="0">
                <a:hlinkClick r:id="rId12" action="ppaction://hlinksldjump"/>
              </a:rPr>
              <a:t>CHANGE</a:t>
            </a:r>
            <a:endParaRPr lang="en-US" dirty="0" smtClean="0"/>
          </a:p>
          <a:p>
            <a:pPr marL="285750" indent="-285750">
              <a:buFont typeface="Arial" charset="0"/>
              <a:buChar char="•"/>
            </a:pPr>
            <a:r>
              <a:rPr lang="en-US" dirty="0" smtClean="0">
                <a:hlinkClick r:id="rId13" action="ppaction://hlinksldjump"/>
              </a:rPr>
              <a:t>GENRE</a:t>
            </a:r>
            <a:endParaRPr lang="en-US" dirty="0" smtClean="0"/>
          </a:p>
          <a:p>
            <a:pPr marL="285750" indent="-285750">
              <a:buFont typeface="Arial" charset="0"/>
              <a:buChar char="•"/>
            </a:pPr>
            <a:r>
              <a:rPr lang="en-US" dirty="0" smtClean="0">
                <a:hlinkClick r:id="rId14" action="ppaction://hlinksldjump"/>
              </a:rPr>
              <a:t>SUBTITLES</a:t>
            </a:r>
            <a:endParaRPr lang="en-US" dirty="0" smtClean="0"/>
          </a:p>
          <a:p>
            <a:pPr marL="285750" indent="-285750">
              <a:buFont typeface="Arial" charset="0"/>
              <a:buChar char="•"/>
            </a:pPr>
            <a:r>
              <a:rPr lang="en-US" dirty="0" smtClean="0">
                <a:hlinkClick r:id="rId15" action="ppaction://hlinksldjump"/>
              </a:rPr>
              <a:t>UNIQUENESS</a:t>
            </a:r>
            <a:endParaRPr lang="en-US" dirty="0" smtClean="0"/>
          </a:p>
          <a:p>
            <a:pPr marL="285750" indent="-285750">
              <a:buFont typeface="Arial" charset="0"/>
              <a:buChar char="•"/>
            </a:pPr>
            <a:r>
              <a:rPr lang="en-US" dirty="0" smtClean="0">
                <a:hlinkClick r:id="rId16" action="ppaction://hlinksldjump"/>
              </a:rPr>
              <a:t>MANGA</a:t>
            </a:r>
            <a:endParaRPr lang="en-US" dirty="0" smtClean="0"/>
          </a:p>
          <a:p>
            <a:pPr marL="285750" indent="-285750">
              <a:buFont typeface="Arial" charset="0"/>
              <a:buChar char="•"/>
            </a:pPr>
            <a:r>
              <a:rPr lang="en-US" dirty="0" smtClean="0">
                <a:hlinkClick r:id="rId17" action="ppaction://hlinksldjump"/>
              </a:rPr>
              <a:t>COSPLAY</a:t>
            </a:r>
            <a:endParaRPr lang="en-US" dirty="0" smtClean="0"/>
          </a:p>
          <a:p>
            <a:pPr marL="285750" indent="-285750">
              <a:buFont typeface="Arial" charset="0"/>
              <a:buChar char="•"/>
            </a:pPr>
            <a:r>
              <a:rPr lang="en-US" dirty="0" smtClean="0">
                <a:hlinkClick r:id="rId18" action="ppaction://hlinksldjump"/>
              </a:rPr>
              <a:t>VIDEO EXAMPLE</a:t>
            </a:r>
            <a:endParaRPr lang="en-US" dirty="0" smtClean="0"/>
          </a:p>
          <a:p>
            <a:pPr marL="285750" indent="-285750">
              <a:buFont typeface="Arial" charset="0"/>
              <a:buChar char="•"/>
            </a:pPr>
            <a:r>
              <a:rPr lang="en-US" dirty="0" smtClean="0">
                <a:hlinkClick r:id="rId19" action="ppaction://hlinksldjump"/>
              </a:rPr>
              <a:t>CONCLUSION</a:t>
            </a:r>
            <a:endParaRPr lang="en-US" dirty="0"/>
          </a:p>
        </p:txBody>
      </p:sp>
    </p:spTree>
    <p:extLst>
      <p:ext uri="{BB962C8B-B14F-4D97-AF65-F5344CB8AC3E}">
        <p14:creationId xmlns:p14="http://schemas.microsoft.com/office/powerpoint/2010/main" val="332106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edge">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018713" cy="1752599"/>
          </a:xfrm>
        </p:spPr>
        <p:txBody>
          <a:bodyPr/>
          <a:lstStyle/>
          <a:p>
            <a:r>
              <a:rPr lang="en-US" dirty="0" smtClean="0">
                <a:latin typeface="Lucida Blackletter" charset="0"/>
                <a:ea typeface="Lucida Blackletter" charset="0"/>
                <a:cs typeface="Lucida Blackletter" charset="0"/>
              </a:rPr>
              <a:t>Broad Genre in Anime Industry</a:t>
            </a:r>
            <a:endParaRPr lang="en-US" dirty="0">
              <a:latin typeface="Lucida Blackletter" charset="0"/>
              <a:ea typeface="Lucida Blackletter" charset="0"/>
              <a:cs typeface="Lucida Blackletter" charset="0"/>
            </a:endParaRPr>
          </a:p>
        </p:txBody>
      </p:sp>
      <p:pic>
        <p:nvPicPr>
          <p:cNvPr id="4" name="Picture 3"/>
          <p:cNvPicPr>
            <a:picLocks noChangeAspect="1"/>
          </p:cNvPicPr>
          <p:nvPr/>
        </p:nvPicPr>
        <p:blipFill>
          <a:blip r:embed="rId2"/>
          <a:stretch>
            <a:fillRect/>
          </a:stretch>
        </p:blipFill>
        <p:spPr>
          <a:xfrm>
            <a:off x="8964117" y="4485805"/>
            <a:ext cx="2843135" cy="2132352"/>
          </a:xfrm>
          <a:prstGeom prst="rect">
            <a:avLst/>
          </a:prstGeom>
        </p:spPr>
      </p:pic>
      <p:sp>
        <p:nvSpPr>
          <p:cNvPr id="6" name="TextBox 5"/>
          <p:cNvSpPr txBox="1"/>
          <p:nvPr/>
        </p:nvSpPr>
        <p:spPr>
          <a:xfrm>
            <a:off x="8964117" y="3793307"/>
            <a:ext cx="2843135" cy="646331"/>
          </a:xfrm>
          <a:prstGeom prst="rect">
            <a:avLst/>
          </a:prstGeom>
          <a:noFill/>
        </p:spPr>
        <p:txBody>
          <a:bodyPr wrap="square" rtlCol="0">
            <a:spAutoFit/>
          </a:bodyPr>
          <a:lstStyle/>
          <a:p>
            <a:r>
              <a:rPr lang="en-US" dirty="0">
                <a:latin typeface="Lucida Blackletter" charset="0"/>
                <a:ea typeface="Lucida Blackletter" charset="0"/>
                <a:cs typeface="Lucida Blackletter" charset="0"/>
              </a:rPr>
              <a:t>COMEDY: </a:t>
            </a:r>
            <a:r>
              <a:rPr lang="en-US" dirty="0" err="1">
                <a:latin typeface="Lucida Blackletter" charset="0"/>
                <a:ea typeface="Lucida Blackletter" charset="0"/>
                <a:cs typeface="Lucida Blackletter" charset="0"/>
              </a:rPr>
              <a:t>Azumanga</a:t>
            </a:r>
            <a:r>
              <a:rPr lang="en-US" dirty="0">
                <a:latin typeface="Lucida Blackletter" charset="0"/>
                <a:ea typeface="Lucida Blackletter" charset="0"/>
                <a:cs typeface="Lucida Blackletter" charset="0"/>
              </a:rPr>
              <a:t> </a:t>
            </a:r>
            <a:r>
              <a:rPr lang="en-US" dirty="0" err="1">
                <a:latin typeface="Lucida Blackletter" charset="0"/>
                <a:ea typeface="Lucida Blackletter" charset="0"/>
                <a:cs typeface="Lucida Blackletter" charset="0"/>
              </a:rPr>
              <a:t>Daioh</a:t>
            </a:r>
            <a:endParaRPr lang="en-US" dirty="0">
              <a:latin typeface="Lucida Blackletter" charset="0"/>
              <a:ea typeface="Lucida Blackletter" charset="0"/>
              <a:cs typeface="Lucida Blackletter" charset="0"/>
            </a:endParaRPr>
          </a:p>
        </p:txBody>
      </p:sp>
      <p:pic>
        <p:nvPicPr>
          <p:cNvPr id="7" name="Picture 6"/>
          <p:cNvPicPr>
            <a:picLocks noChangeAspect="1"/>
          </p:cNvPicPr>
          <p:nvPr/>
        </p:nvPicPr>
        <p:blipFill>
          <a:blip r:embed="rId3"/>
          <a:stretch>
            <a:fillRect/>
          </a:stretch>
        </p:blipFill>
        <p:spPr>
          <a:xfrm>
            <a:off x="5264188" y="4485805"/>
            <a:ext cx="2968052" cy="2132352"/>
          </a:xfrm>
          <a:prstGeom prst="rect">
            <a:avLst/>
          </a:prstGeom>
        </p:spPr>
      </p:pic>
      <p:sp>
        <p:nvSpPr>
          <p:cNvPr id="8" name="TextBox 7"/>
          <p:cNvSpPr txBox="1"/>
          <p:nvPr/>
        </p:nvSpPr>
        <p:spPr>
          <a:xfrm>
            <a:off x="5264187" y="4116473"/>
            <a:ext cx="2938072" cy="369332"/>
          </a:xfrm>
          <a:prstGeom prst="rect">
            <a:avLst/>
          </a:prstGeom>
          <a:noFill/>
        </p:spPr>
        <p:txBody>
          <a:bodyPr wrap="square" rtlCol="0">
            <a:spAutoFit/>
          </a:bodyPr>
          <a:lstStyle/>
          <a:p>
            <a:r>
              <a:rPr lang="en-US" dirty="0" smtClean="0">
                <a:latin typeface="Lucida Blackletter" charset="0"/>
                <a:ea typeface="Lucida Blackletter" charset="0"/>
                <a:cs typeface="Lucida Blackletter" charset="0"/>
              </a:rPr>
              <a:t>HORROR: Hell Girl</a:t>
            </a:r>
            <a:endParaRPr lang="en-US" dirty="0">
              <a:latin typeface="Lucida Blackletter" charset="0"/>
              <a:ea typeface="Lucida Blackletter" charset="0"/>
              <a:cs typeface="Lucida Blackletter" charset="0"/>
            </a:endParaRPr>
          </a:p>
        </p:txBody>
      </p:sp>
      <p:pic>
        <p:nvPicPr>
          <p:cNvPr id="9" name="Picture 8"/>
          <p:cNvPicPr>
            <a:picLocks noChangeAspect="1"/>
          </p:cNvPicPr>
          <p:nvPr/>
        </p:nvPicPr>
        <p:blipFill>
          <a:blip r:embed="rId4"/>
          <a:stretch>
            <a:fillRect/>
          </a:stretch>
        </p:blipFill>
        <p:spPr>
          <a:xfrm>
            <a:off x="1094280" y="4439638"/>
            <a:ext cx="3647607" cy="2051779"/>
          </a:xfrm>
          <a:prstGeom prst="rect">
            <a:avLst/>
          </a:prstGeom>
        </p:spPr>
      </p:pic>
      <p:sp>
        <p:nvSpPr>
          <p:cNvPr id="10" name="TextBox 9"/>
          <p:cNvSpPr txBox="1"/>
          <p:nvPr/>
        </p:nvSpPr>
        <p:spPr>
          <a:xfrm>
            <a:off x="1416426" y="3793306"/>
            <a:ext cx="3003313" cy="646331"/>
          </a:xfrm>
          <a:prstGeom prst="rect">
            <a:avLst/>
          </a:prstGeom>
          <a:noFill/>
        </p:spPr>
        <p:txBody>
          <a:bodyPr wrap="square" rtlCol="0">
            <a:spAutoFit/>
          </a:bodyPr>
          <a:lstStyle/>
          <a:p>
            <a:r>
              <a:rPr lang="en-US" dirty="0" smtClean="0">
                <a:latin typeface="Lucida Blackletter" charset="0"/>
                <a:ea typeface="Lucida Blackletter" charset="0"/>
                <a:cs typeface="Lucida Blackletter" charset="0"/>
              </a:rPr>
              <a:t>ACTION: Dragon Ball Super</a:t>
            </a:r>
            <a:endParaRPr lang="en-US" dirty="0">
              <a:latin typeface="Lucida Blackletter" charset="0"/>
              <a:ea typeface="Lucida Blackletter" charset="0"/>
              <a:cs typeface="Lucida Blackletter" charset="0"/>
            </a:endParaRPr>
          </a:p>
        </p:txBody>
      </p:sp>
      <p:pic>
        <p:nvPicPr>
          <p:cNvPr id="11" name="Picture 10"/>
          <p:cNvPicPr>
            <a:picLocks noChangeAspect="1"/>
          </p:cNvPicPr>
          <p:nvPr/>
        </p:nvPicPr>
        <p:blipFill>
          <a:blip r:embed="rId5"/>
          <a:stretch>
            <a:fillRect/>
          </a:stretch>
        </p:blipFill>
        <p:spPr>
          <a:xfrm>
            <a:off x="9497475" y="1176137"/>
            <a:ext cx="1886924" cy="2641363"/>
          </a:xfrm>
          <a:prstGeom prst="rect">
            <a:avLst/>
          </a:prstGeom>
        </p:spPr>
      </p:pic>
      <p:sp>
        <p:nvSpPr>
          <p:cNvPr id="12" name="TextBox 11"/>
          <p:cNvSpPr txBox="1"/>
          <p:nvPr/>
        </p:nvSpPr>
        <p:spPr>
          <a:xfrm>
            <a:off x="9518754" y="0"/>
            <a:ext cx="1888761" cy="1200329"/>
          </a:xfrm>
          <a:prstGeom prst="rect">
            <a:avLst/>
          </a:prstGeom>
          <a:noFill/>
        </p:spPr>
        <p:txBody>
          <a:bodyPr wrap="square" rtlCol="0">
            <a:spAutoFit/>
          </a:bodyPr>
          <a:lstStyle/>
          <a:p>
            <a:r>
              <a:rPr lang="en-US" dirty="0" smtClean="0">
                <a:latin typeface="Lucida Blackletter" charset="0"/>
                <a:ea typeface="Lucida Blackletter" charset="0"/>
                <a:cs typeface="Lucida Blackletter" charset="0"/>
              </a:rPr>
              <a:t>SCI-FI/ACTION: Full Metal Alchemist</a:t>
            </a:r>
            <a:endParaRPr lang="en-US" dirty="0">
              <a:latin typeface="Lucida Blackletter" charset="0"/>
              <a:ea typeface="Lucida Blackletter" charset="0"/>
              <a:cs typeface="Lucida Blackletter" charset="0"/>
            </a:endParaRPr>
          </a:p>
        </p:txBody>
      </p:sp>
      <p:pic>
        <p:nvPicPr>
          <p:cNvPr id="13" name="Picture 12"/>
          <p:cNvPicPr>
            <a:picLocks noChangeAspect="1"/>
          </p:cNvPicPr>
          <p:nvPr/>
        </p:nvPicPr>
        <p:blipFill>
          <a:blip r:embed="rId6"/>
          <a:stretch>
            <a:fillRect/>
          </a:stretch>
        </p:blipFill>
        <p:spPr>
          <a:xfrm>
            <a:off x="5142299" y="2421931"/>
            <a:ext cx="3572656" cy="1395569"/>
          </a:xfrm>
          <a:prstGeom prst="rect">
            <a:avLst/>
          </a:prstGeom>
        </p:spPr>
      </p:pic>
      <p:sp>
        <p:nvSpPr>
          <p:cNvPr id="14" name="TextBox 13"/>
          <p:cNvSpPr txBox="1"/>
          <p:nvPr/>
        </p:nvSpPr>
        <p:spPr>
          <a:xfrm>
            <a:off x="5159928" y="1984121"/>
            <a:ext cx="3277077" cy="369332"/>
          </a:xfrm>
          <a:prstGeom prst="rect">
            <a:avLst/>
          </a:prstGeom>
          <a:noFill/>
        </p:spPr>
        <p:txBody>
          <a:bodyPr wrap="square" rtlCol="0">
            <a:spAutoFit/>
          </a:bodyPr>
          <a:lstStyle/>
          <a:p>
            <a:r>
              <a:rPr lang="en-US" dirty="0" smtClean="0">
                <a:latin typeface="Lucida Blackletter" charset="0"/>
                <a:ea typeface="Lucida Blackletter" charset="0"/>
                <a:cs typeface="Lucida Blackletter" charset="0"/>
              </a:rPr>
              <a:t>ROMANCE: Fruit Basket</a:t>
            </a:r>
            <a:endParaRPr lang="en-US" dirty="0">
              <a:latin typeface="Lucida Blackletter" charset="0"/>
              <a:ea typeface="Lucida Blackletter" charset="0"/>
              <a:cs typeface="Lucida Blackletter" charset="0"/>
            </a:endParaRPr>
          </a:p>
        </p:txBody>
      </p:sp>
      <p:pic>
        <p:nvPicPr>
          <p:cNvPr id="15" name="Picture 14"/>
          <p:cNvPicPr>
            <a:picLocks noChangeAspect="1"/>
          </p:cNvPicPr>
          <p:nvPr/>
        </p:nvPicPr>
        <p:blipFill>
          <a:blip r:embed="rId7"/>
          <a:stretch>
            <a:fillRect/>
          </a:stretch>
        </p:blipFill>
        <p:spPr>
          <a:xfrm>
            <a:off x="1633928" y="2143592"/>
            <a:ext cx="2725851" cy="1572255"/>
          </a:xfrm>
          <a:prstGeom prst="rect">
            <a:avLst/>
          </a:prstGeom>
        </p:spPr>
      </p:pic>
      <p:sp>
        <p:nvSpPr>
          <p:cNvPr id="16" name="TextBox 15"/>
          <p:cNvSpPr txBox="1"/>
          <p:nvPr/>
        </p:nvSpPr>
        <p:spPr>
          <a:xfrm>
            <a:off x="1618938" y="1439056"/>
            <a:ext cx="2683239" cy="646331"/>
          </a:xfrm>
          <a:prstGeom prst="rect">
            <a:avLst/>
          </a:prstGeom>
          <a:noFill/>
        </p:spPr>
        <p:txBody>
          <a:bodyPr wrap="square" rtlCol="0">
            <a:spAutoFit/>
          </a:bodyPr>
          <a:lstStyle/>
          <a:p>
            <a:r>
              <a:rPr lang="en-US" dirty="0" smtClean="0">
                <a:latin typeface="Lucida Blackletter" charset="0"/>
                <a:ea typeface="Lucida Blackletter" charset="0"/>
                <a:cs typeface="Lucida Blackletter" charset="0"/>
              </a:rPr>
              <a:t>FICTION-ANIME: Mew Mew Power</a:t>
            </a:r>
            <a:endParaRPr lang="en-US" dirty="0">
              <a:latin typeface="Lucida Blackletter" charset="0"/>
              <a:ea typeface="Lucida Blackletter" charset="0"/>
              <a:cs typeface="Lucida Blackletter" charset="0"/>
            </a:endParaRPr>
          </a:p>
        </p:txBody>
      </p:sp>
      <p:sp>
        <p:nvSpPr>
          <p:cNvPr id="17" name="Right Arrow 16">
            <a:hlinkClick r:id="" action="ppaction://hlinkshowjump?jump=nextslide"/>
          </p:cNvPr>
          <p:cNvSpPr/>
          <p:nvPr/>
        </p:nvSpPr>
        <p:spPr>
          <a:xfrm>
            <a:off x="116793" y="2572445"/>
            <a:ext cx="1094282"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18" name="Triangle 17">
            <a:hlinkClick r:id="" action="ppaction://hlinkshowjump?jump=firstslide"/>
          </p:cNvPr>
          <p:cNvSpPr/>
          <p:nvPr/>
        </p:nvSpPr>
        <p:spPr>
          <a:xfrm>
            <a:off x="0" y="1329527"/>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19180480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9785" y="443685"/>
            <a:ext cx="10018713" cy="3346554"/>
          </a:xfrm>
        </p:spPr>
        <p:txBody>
          <a:bodyPr>
            <a:normAutofit fontScale="90000"/>
          </a:bodyPr>
          <a:lstStyle/>
          <a:p>
            <a:r>
              <a:rPr lang="en-US" sz="5300" dirty="0" smtClean="0">
                <a:latin typeface="Times" charset="0"/>
                <a:ea typeface="Times" charset="0"/>
                <a:cs typeface="Times" charset="0"/>
              </a:rPr>
              <a:t>WAIT, I can’t watch Anime series that is only exclusive to Japan. </a:t>
            </a:r>
            <a:r>
              <a:rPr lang="en-US" dirty="0" smtClean="0">
                <a:latin typeface="Times" charset="0"/>
                <a:ea typeface="Times" charset="0"/>
                <a:cs typeface="Times" charset="0"/>
              </a:rPr>
              <a:t/>
            </a:r>
            <a:br>
              <a:rPr lang="en-US" dirty="0" smtClean="0">
                <a:latin typeface="Times" charset="0"/>
                <a:ea typeface="Times" charset="0"/>
                <a:cs typeface="Times" charset="0"/>
              </a:rPr>
            </a:br>
            <a:r>
              <a:rPr lang="en-US" dirty="0">
                <a:latin typeface="Times" charset="0"/>
                <a:ea typeface="Times" charset="0"/>
                <a:cs typeface="Times" charset="0"/>
              </a:rPr>
              <a:t/>
            </a:r>
            <a:br>
              <a:rPr lang="en-US" dirty="0">
                <a:latin typeface="Times" charset="0"/>
                <a:ea typeface="Times" charset="0"/>
                <a:cs typeface="Times" charset="0"/>
              </a:rPr>
            </a:br>
            <a:r>
              <a:rPr lang="en-US" dirty="0" smtClean="0">
                <a:latin typeface="Times" charset="0"/>
                <a:ea typeface="Times" charset="0"/>
                <a:cs typeface="Times" charset="0"/>
              </a:rPr>
              <a:t/>
            </a:r>
            <a:br>
              <a:rPr lang="en-US" dirty="0" smtClean="0">
                <a:latin typeface="Times" charset="0"/>
                <a:ea typeface="Times" charset="0"/>
                <a:cs typeface="Times" charset="0"/>
              </a:rPr>
            </a:br>
            <a:r>
              <a:rPr lang="en-US" dirty="0">
                <a:latin typeface="Times" charset="0"/>
                <a:ea typeface="Times" charset="0"/>
                <a:cs typeface="Times" charset="0"/>
              </a:rPr>
              <a:t/>
            </a:r>
            <a:br>
              <a:rPr lang="en-US" dirty="0">
                <a:latin typeface="Times" charset="0"/>
                <a:ea typeface="Times" charset="0"/>
                <a:cs typeface="Times" charset="0"/>
              </a:rPr>
            </a:br>
            <a:endParaRPr lang="en-US" dirty="0">
              <a:latin typeface="Times" charset="0"/>
              <a:ea typeface="Times" charset="0"/>
              <a:cs typeface="Times" charset="0"/>
            </a:endParaRPr>
          </a:p>
        </p:txBody>
      </p:sp>
      <p:sp>
        <p:nvSpPr>
          <p:cNvPr id="4" name="TextBox 3"/>
          <p:cNvSpPr txBox="1"/>
          <p:nvPr/>
        </p:nvSpPr>
        <p:spPr>
          <a:xfrm>
            <a:off x="854297" y="2514011"/>
            <a:ext cx="9614263" cy="923330"/>
          </a:xfrm>
          <a:prstGeom prst="rect">
            <a:avLst/>
          </a:prstGeom>
          <a:noFill/>
        </p:spPr>
        <p:txBody>
          <a:bodyPr wrap="square" rtlCol="0">
            <a:spAutoFit/>
          </a:bodyPr>
          <a:lstStyle/>
          <a:p>
            <a:pPr algn="ctr"/>
            <a:r>
              <a:rPr lang="en-US" sz="5400" dirty="0" smtClean="0"/>
              <a:t>WRONG!!!</a:t>
            </a:r>
            <a:endParaRPr lang="en-US" sz="5400" dirty="0"/>
          </a:p>
        </p:txBody>
      </p:sp>
      <p:sp>
        <p:nvSpPr>
          <p:cNvPr id="5" name="TextBox 4"/>
          <p:cNvSpPr txBox="1"/>
          <p:nvPr/>
        </p:nvSpPr>
        <p:spPr>
          <a:xfrm>
            <a:off x="-407418" y="2619744"/>
            <a:ext cx="10707689" cy="2862322"/>
          </a:xfrm>
          <a:prstGeom prst="rect">
            <a:avLst/>
          </a:prstGeom>
          <a:noFill/>
        </p:spPr>
        <p:txBody>
          <a:bodyPr wrap="square" rtlCol="0">
            <a:spAutoFit/>
          </a:bodyPr>
          <a:lstStyle/>
          <a:p>
            <a:pPr algn="ctr"/>
            <a:r>
              <a:rPr lang="en-US" sz="6000" dirty="0">
                <a:latin typeface="Times" charset="0"/>
                <a:ea typeface="Times" charset="0"/>
                <a:cs typeface="Times" charset="0"/>
              </a:rPr>
              <a:t/>
            </a:r>
            <a:br>
              <a:rPr lang="en-US" sz="6000" dirty="0">
                <a:latin typeface="Times" charset="0"/>
                <a:ea typeface="Times" charset="0"/>
                <a:cs typeface="Times" charset="0"/>
              </a:rPr>
            </a:br>
            <a:r>
              <a:rPr lang="en-US" sz="6000" dirty="0">
                <a:latin typeface="Times" charset="0"/>
                <a:ea typeface="Times" charset="0"/>
                <a:cs typeface="Times" charset="0"/>
              </a:rPr>
              <a:t>We have subtitles for every language! </a:t>
            </a:r>
            <a:r>
              <a:rPr lang="en-US" sz="6000" dirty="0">
                <a:latin typeface="Times" charset="0"/>
                <a:ea typeface="Times" charset="0"/>
                <a:cs typeface="Times" charset="0"/>
                <a:sym typeface="Wingdings"/>
              </a:rPr>
              <a:t></a:t>
            </a:r>
            <a:endParaRPr lang="en-US" sz="60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3006" y="1993899"/>
            <a:ext cx="2405505" cy="2405505"/>
          </a:xfrm>
          <a:prstGeom prst="rect">
            <a:avLst/>
          </a:prstGeom>
        </p:spPr>
      </p:pic>
      <p:sp>
        <p:nvSpPr>
          <p:cNvPr id="8" name="Right Arrow 7">
            <a:hlinkClick r:id="" action="ppaction://hlinkshowjump?jump=nextslide"/>
          </p:cNvPr>
          <p:cNvSpPr/>
          <p:nvPr/>
        </p:nvSpPr>
        <p:spPr>
          <a:xfrm>
            <a:off x="10148341" y="5921115"/>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Tree>
    <p:extLst>
      <p:ext uri="{BB962C8B-B14F-4D97-AF65-F5344CB8AC3E}">
        <p14:creationId xmlns:p14="http://schemas.microsoft.com/office/powerpoint/2010/main" val="355116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7"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8"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9" dur="10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fade">
                                      <p:cBhvr>
                                        <p:cTn id="24" dur="1000"/>
                                        <p:tgtEl>
                                          <p:spTgt spid="5">
                                            <p:txEl>
                                              <p:pRg st="0" end="0"/>
                                            </p:txEl>
                                          </p:spTgt>
                                        </p:tgtEl>
                                      </p:cBhvr>
                                    </p:animEffect>
                                    <p:anim calcmode="lin" valueType="num">
                                      <p:cBhvr>
                                        <p:cTn id="2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anim calcmode="lin" valueType="num">
                                      <p:cBhvr>
                                        <p:cTn id="32" dur="2000" fill="hold"/>
                                        <p:tgtEl>
                                          <p:spTgt spid="7"/>
                                        </p:tgtEl>
                                        <p:attrNameLst>
                                          <p:attrName>style.rotation</p:attrName>
                                        </p:attrNameLst>
                                      </p:cBhvr>
                                      <p:tavLst>
                                        <p:tav tm="0">
                                          <p:val>
                                            <p:fltVal val="720"/>
                                          </p:val>
                                        </p:tav>
                                        <p:tav tm="100000">
                                          <p:val>
                                            <p:fltVal val="0"/>
                                          </p:val>
                                        </p:tav>
                                      </p:tavLst>
                                    </p:anim>
                                    <p:anim calcmode="lin" valueType="num">
                                      <p:cBhvr>
                                        <p:cTn id="33" dur="2000" fill="hold"/>
                                        <p:tgtEl>
                                          <p:spTgt spid="7"/>
                                        </p:tgtEl>
                                        <p:attrNameLst>
                                          <p:attrName>ppt_h</p:attrName>
                                        </p:attrNameLst>
                                      </p:cBhvr>
                                      <p:tavLst>
                                        <p:tav tm="0">
                                          <p:val>
                                            <p:fltVal val="0"/>
                                          </p:val>
                                        </p:tav>
                                        <p:tav tm="100000">
                                          <p:val>
                                            <p:strVal val="#ppt_h"/>
                                          </p:val>
                                        </p:tav>
                                      </p:tavLst>
                                    </p:anim>
                                    <p:anim calcmode="lin" valueType="num">
                                      <p:cBhvr>
                                        <p:cTn id="34"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176134"/>
            <a:ext cx="10018713" cy="1752599"/>
          </a:xfrm>
        </p:spPr>
        <p:txBody>
          <a:bodyPr/>
          <a:lstStyle/>
          <a:p>
            <a:pPr algn="l"/>
            <a:r>
              <a:rPr lang="en-US" dirty="0" smtClean="0">
                <a:latin typeface="Lucida Blackletter" charset="0"/>
                <a:ea typeface="Lucida Blackletter" charset="0"/>
                <a:cs typeface="Lucida Blackletter" charset="0"/>
              </a:rPr>
              <a:t>SUBTITLES</a:t>
            </a:r>
            <a:endParaRPr lang="en-US"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6340840" y="1484027"/>
            <a:ext cx="5162184" cy="4307174"/>
          </a:xfrm>
        </p:spPr>
        <p:txBody>
          <a:bodyPr>
            <a:normAutofit/>
          </a:bodyPr>
          <a:lstStyle/>
          <a:p>
            <a:r>
              <a:rPr lang="en-US" sz="3600" dirty="0" smtClean="0"/>
              <a:t>Subtitles allow viewers to translate the language is shown in the anime series. </a:t>
            </a:r>
          </a:p>
          <a:p>
            <a:r>
              <a:rPr lang="en-US" sz="3600" dirty="0" smtClean="0"/>
              <a:t>Subtitles comes in different language, so anyone can view anime.</a:t>
            </a:r>
            <a:endParaRPr lang="en-US" sz="3600" dirty="0"/>
          </a:p>
        </p:txBody>
      </p:sp>
      <p:pic>
        <p:nvPicPr>
          <p:cNvPr id="4" name="Picture 3"/>
          <p:cNvPicPr>
            <a:picLocks noChangeAspect="1"/>
          </p:cNvPicPr>
          <p:nvPr/>
        </p:nvPicPr>
        <p:blipFill>
          <a:blip r:embed="rId2"/>
          <a:stretch>
            <a:fillRect/>
          </a:stretch>
        </p:blipFill>
        <p:spPr>
          <a:xfrm>
            <a:off x="1226196" y="1783830"/>
            <a:ext cx="4784859" cy="2990537"/>
          </a:xfrm>
          <a:prstGeom prst="rect">
            <a:avLst/>
          </a:prstGeom>
        </p:spPr>
      </p:pic>
      <p:sp>
        <p:nvSpPr>
          <p:cNvPr id="5" name="Right Arrow 4">
            <a:hlinkClick r:id="" action="ppaction://hlinkshowjump?jump=nextslide"/>
          </p:cNvPr>
          <p:cNvSpPr/>
          <p:nvPr/>
        </p:nvSpPr>
        <p:spPr>
          <a:xfrm>
            <a:off x="10148341" y="5921115"/>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Triangle 5">
            <a:hlinkClick r:id="" action="ppaction://hlinkshowjump?jump=firstslide"/>
          </p:cNvPr>
          <p:cNvSpPr/>
          <p:nvPr/>
        </p:nvSpPr>
        <p:spPr>
          <a:xfrm>
            <a:off x="225136" y="5382282"/>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19382897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0"/>
            <a:ext cx="10018713" cy="1752599"/>
          </a:xfrm>
        </p:spPr>
        <p:txBody>
          <a:bodyPr/>
          <a:lstStyle/>
          <a:p>
            <a:pPr algn="l"/>
            <a:r>
              <a:rPr lang="en-US" dirty="0" smtClean="0">
                <a:latin typeface="Lucida Blackletter" charset="0"/>
                <a:ea typeface="Lucida Blackletter" charset="0"/>
                <a:cs typeface="Lucida Blackletter" charset="0"/>
              </a:rPr>
              <a:t>What Makes Anime Unique?</a:t>
            </a:r>
            <a:endParaRPr lang="en-US"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330067" y="1200436"/>
            <a:ext cx="10018713" cy="4618221"/>
          </a:xfrm>
        </p:spPr>
        <p:txBody>
          <a:bodyPr/>
          <a:lstStyle/>
          <a:p>
            <a:r>
              <a:rPr lang="en-US" sz="2800" dirty="0" smtClean="0"/>
              <a:t>The story characters build up a unique identity, building a connection between the viewers and series itself. </a:t>
            </a:r>
          </a:p>
          <a:p>
            <a:r>
              <a:rPr lang="en-US" sz="2800" dirty="0" smtClean="0"/>
              <a:t>Different from cartoons, anime characters show a more realistic emotions, so that viewers can relate back to. </a:t>
            </a:r>
          </a:p>
          <a:p>
            <a:r>
              <a:rPr lang="en-US" sz="2800" dirty="0" smtClean="0"/>
              <a:t>For example, when your favorite hero dies or when the main characters suffer.</a:t>
            </a:r>
          </a:p>
          <a:p>
            <a:endParaRPr lang="en-US" dirty="0" smtClean="0"/>
          </a:p>
          <a:p>
            <a:endParaRPr lang="en-US" dirty="0"/>
          </a:p>
        </p:txBody>
      </p:sp>
      <p:pic>
        <p:nvPicPr>
          <p:cNvPr id="4" name="Picture 3"/>
          <p:cNvPicPr>
            <a:picLocks noChangeAspect="1"/>
          </p:cNvPicPr>
          <p:nvPr/>
        </p:nvPicPr>
        <p:blipFill>
          <a:blip r:embed="rId2"/>
          <a:stretch>
            <a:fillRect/>
          </a:stretch>
        </p:blipFill>
        <p:spPr>
          <a:xfrm>
            <a:off x="9360618" y="338501"/>
            <a:ext cx="2603158" cy="1723869"/>
          </a:xfrm>
          <a:prstGeom prst="rect">
            <a:avLst/>
          </a:prstGeom>
        </p:spPr>
      </p:pic>
      <p:pic>
        <p:nvPicPr>
          <p:cNvPr id="7" name="Picture 6"/>
          <p:cNvPicPr>
            <a:picLocks noChangeAspect="1"/>
          </p:cNvPicPr>
          <p:nvPr/>
        </p:nvPicPr>
        <p:blipFill>
          <a:blip r:embed="rId3"/>
          <a:stretch>
            <a:fillRect/>
          </a:stretch>
        </p:blipFill>
        <p:spPr>
          <a:xfrm>
            <a:off x="1184222" y="4470815"/>
            <a:ext cx="3710677" cy="2184817"/>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9626" y="4277125"/>
            <a:ext cx="3844427" cy="2183635"/>
          </a:xfrm>
          <a:prstGeom prst="rect">
            <a:avLst/>
          </a:prstGeom>
        </p:spPr>
      </p:pic>
      <p:sp>
        <p:nvSpPr>
          <p:cNvPr id="10" name="Right Arrow 9">
            <a:hlinkClick r:id="" action="ppaction://hlinkshowjump?jump=nextslide"/>
          </p:cNvPr>
          <p:cNvSpPr/>
          <p:nvPr/>
        </p:nvSpPr>
        <p:spPr>
          <a:xfrm>
            <a:off x="10148341" y="5921115"/>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Tree>
    <p:extLst>
      <p:ext uri="{BB962C8B-B14F-4D97-AF65-F5344CB8AC3E}">
        <p14:creationId xmlns:p14="http://schemas.microsoft.com/office/powerpoint/2010/main" val="777085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407852"/>
            <a:ext cx="10018713" cy="1752599"/>
          </a:xfrm>
        </p:spPr>
        <p:txBody>
          <a:bodyPr/>
          <a:lstStyle/>
          <a:p>
            <a:pPr algn="l"/>
            <a:r>
              <a:rPr lang="en-US" dirty="0" smtClean="0">
                <a:latin typeface="Lucida Blackletter" charset="0"/>
                <a:ea typeface="Lucida Blackletter" charset="0"/>
                <a:cs typeface="Lucida Blackletter" charset="0"/>
              </a:rPr>
              <a:t>Importance of Storyline!</a:t>
            </a:r>
            <a:endParaRPr lang="en-US"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1484310" y="269824"/>
            <a:ext cx="10018713" cy="4532026"/>
          </a:xfrm>
        </p:spPr>
        <p:txBody>
          <a:bodyPr>
            <a:noAutofit/>
          </a:bodyPr>
          <a:lstStyle/>
          <a:p>
            <a:r>
              <a:rPr lang="en-US" sz="2400" dirty="0" smtClean="0"/>
              <a:t>The storyline in Anime is another strong attribute that differs from other cartoon series.</a:t>
            </a:r>
          </a:p>
          <a:p>
            <a:r>
              <a:rPr lang="en-US" sz="2400" dirty="0" smtClean="0"/>
              <a:t>The storyline goes along throughout the whole series, from start to finish. Giving the show a more successful purpose. </a:t>
            </a:r>
          </a:p>
          <a:p>
            <a:r>
              <a:rPr lang="en-US" sz="2400" dirty="0" smtClean="0"/>
              <a:t>For example, each character starts a certain goal in the beginning and ends by completing their goal, or an unexpected plot twist. </a:t>
            </a:r>
          </a:p>
          <a:p>
            <a:r>
              <a:rPr lang="en-US" sz="2400" dirty="0"/>
              <a:t>Anime tackles stories with deeper emotional and psychological themes that you don't typically see in other types of animation.</a:t>
            </a:r>
            <a:endParaRPr lang="en-US" sz="2400" b="1" dirty="0"/>
          </a:p>
        </p:txBody>
      </p:sp>
      <p:pic>
        <p:nvPicPr>
          <p:cNvPr id="4" name="Picture 3"/>
          <p:cNvPicPr>
            <a:picLocks noChangeAspect="1"/>
          </p:cNvPicPr>
          <p:nvPr/>
        </p:nvPicPr>
        <p:blipFill>
          <a:blip r:embed="rId2"/>
          <a:stretch>
            <a:fillRect/>
          </a:stretch>
        </p:blipFill>
        <p:spPr>
          <a:xfrm>
            <a:off x="1650584" y="4487059"/>
            <a:ext cx="4064000" cy="2286000"/>
          </a:xfrm>
          <a:prstGeom prst="rect">
            <a:avLst/>
          </a:prstGeom>
        </p:spPr>
      </p:pic>
      <p:pic>
        <p:nvPicPr>
          <p:cNvPr id="5" name="Picture 4"/>
          <p:cNvPicPr>
            <a:picLocks noChangeAspect="1"/>
          </p:cNvPicPr>
          <p:nvPr/>
        </p:nvPicPr>
        <p:blipFill>
          <a:blip r:embed="rId3"/>
          <a:stretch>
            <a:fillRect/>
          </a:stretch>
        </p:blipFill>
        <p:spPr>
          <a:xfrm>
            <a:off x="7811354" y="4105431"/>
            <a:ext cx="3691669" cy="2630774"/>
          </a:xfrm>
          <a:prstGeom prst="rect">
            <a:avLst/>
          </a:prstGeom>
        </p:spPr>
      </p:pic>
      <p:sp>
        <p:nvSpPr>
          <p:cNvPr id="6" name="Right Arrow 5"/>
          <p:cNvSpPr/>
          <p:nvPr/>
        </p:nvSpPr>
        <p:spPr>
          <a:xfrm>
            <a:off x="6115987" y="5077922"/>
            <a:ext cx="1439056" cy="11042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a:hlinkClick r:id="" action="ppaction://hlinkshowjump?jump=nextslide"/>
          </p:cNvPr>
          <p:cNvSpPr/>
          <p:nvPr/>
        </p:nvSpPr>
        <p:spPr>
          <a:xfrm>
            <a:off x="10298243" y="101188"/>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8" name="Triangle 7">
            <a:hlinkClick r:id="" action="ppaction://hlinkshowjump?jump=firstslide"/>
          </p:cNvPr>
          <p:cNvSpPr/>
          <p:nvPr/>
        </p:nvSpPr>
        <p:spPr>
          <a:xfrm>
            <a:off x="225136" y="0"/>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16207684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Lucida Blackletter" charset="0"/>
                <a:ea typeface="Lucida Blackletter" charset="0"/>
                <a:cs typeface="Lucida Blackletter" charset="0"/>
              </a:rPr>
              <a:t>Manga’s</a:t>
            </a:r>
            <a:endParaRPr lang="en-US"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0" y="1672720"/>
            <a:ext cx="7483839" cy="5087293"/>
          </a:xfrm>
        </p:spPr>
        <p:txBody>
          <a:bodyPr>
            <a:normAutofit/>
          </a:bodyPr>
          <a:lstStyle/>
          <a:p>
            <a:r>
              <a:rPr lang="en-US" sz="3200" dirty="0" smtClean="0"/>
              <a:t>Comic book version of anime. </a:t>
            </a:r>
          </a:p>
          <a:p>
            <a:r>
              <a:rPr lang="en-US" sz="3200" dirty="0" smtClean="0"/>
              <a:t>Starts from the end of the book and goes backwards. </a:t>
            </a:r>
          </a:p>
          <a:p>
            <a:r>
              <a:rPr lang="en-US" sz="3200" dirty="0" smtClean="0"/>
              <a:t>Very excellent illustration and dialogue. </a:t>
            </a:r>
          </a:p>
          <a:p>
            <a:r>
              <a:rPr lang="en-US" sz="3200" dirty="0" smtClean="0"/>
              <a:t>Images are in black and white.</a:t>
            </a:r>
          </a:p>
          <a:p>
            <a:r>
              <a:rPr lang="en-US" sz="3200" dirty="0" smtClean="0"/>
              <a:t>Same as the anime series but perhaps has more storyline and hidden details that doesn't show in the series. </a:t>
            </a:r>
            <a:endParaRPr lang="en-US" sz="3200" dirty="0"/>
          </a:p>
        </p:txBody>
      </p:sp>
      <p:pic>
        <p:nvPicPr>
          <p:cNvPr id="4" name="Picture 3"/>
          <p:cNvPicPr>
            <a:picLocks noChangeAspect="1"/>
          </p:cNvPicPr>
          <p:nvPr/>
        </p:nvPicPr>
        <p:blipFill>
          <a:blip r:embed="rId2"/>
          <a:stretch>
            <a:fillRect/>
          </a:stretch>
        </p:blipFill>
        <p:spPr>
          <a:xfrm>
            <a:off x="7555043" y="179883"/>
            <a:ext cx="4332133" cy="2985674"/>
          </a:xfrm>
          <a:prstGeom prst="rect">
            <a:avLst/>
          </a:prstGeom>
        </p:spPr>
      </p:pic>
      <p:pic>
        <p:nvPicPr>
          <p:cNvPr id="5" name="Picture 4"/>
          <p:cNvPicPr>
            <a:picLocks noChangeAspect="1"/>
          </p:cNvPicPr>
          <p:nvPr/>
        </p:nvPicPr>
        <p:blipFill>
          <a:blip r:embed="rId3"/>
          <a:stretch>
            <a:fillRect/>
          </a:stretch>
        </p:blipFill>
        <p:spPr>
          <a:xfrm>
            <a:off x="7555042" y="3354164"/>
            <a:ext cx="4332133" cy="3425408"/>
          </a:xfrm>
          <a:prstGeom prst="rect">
            <a:avLst/>
          </a:prstGeom>
        </p:spPr>
      </p:pic>
      <p:sp>
        <p:nvSpPr>
          <p:cNvPr id="6" name="Right Arrow 5">
            <a:hlinkClick r:id="" action="ppaction://hlinkshowjump?jump=nextslide"/>
          </p:cNvPr>
          <p:cNvSpPr/>
          <p:nvPr/>
        </p:nvSpPr>
        <p:spPr>
          <a:xfrm>
            <a:off x="1735113" y="205771"/>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7" name="Triangle 6">
            <a:hlinkClick r:id="" action="ppaction://hlinkshowjump?jump=firstslide"/>
          </p:cNvPr>
          <p:cNvSpPr/>
          <p:nvPr/>
        </p:nvSpPr>
        <p:spPr>
          <a:xfrm>
            <a:off x="192999" y="0"/>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17398006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902" y="0"/>
            <a:ext cx="10018713" cy="1752599"/>
          </a:xfrm>
        </p:spPr>
        <p:txBody>
          <a:bodyPr/>
          <a:lstStyle/>
          <a:p>
            <a:r>
              <a:rPr lang="en-US" dirty="0" smtClean="0">
                <a:latin typeface="Lucida Blackletter" charset="0"/>
                <a:ea typeface="Lucida Blackletter" charset="0"/>
                <a:cs typeface="Lucida Blackletter" charset="0"/>
              </a:rPr>
              <a:t>ENTERTAINMENT: COSPLAY</a:t>
            </a:r>
            <a:endParaRPr lang="en-US"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1379378" y="493426"/>
            <a:ext cx="8424189" cy="3124201"/>
          </a:xfrm>
        </p:spPr>
        <p:txBody>
          <a:bodyPr>
            <a:normAutofit/>
          </a:bodyPr>
          <a:lstStyle/>
          <a:p>
            <a:r>
              <a:rPr lang="en-US" sz="2400" dirty="0" smtClean="0">
                <a:latin typeface="Lucida Blackletter" charset="0"/>
                <a:ea typeface="Lucida Blackletter" charset="0"/>
                <a:cs typeface="Lucida Blackletter" charset="0"/>
              </a:rPr>
              <a:t>Cosplay- where people dress up as their favorite anime character.</a:t>
            </a:r>
          </a:p>
          <a:p>
            <a:r>
              <a:rPr lang="en-US" sz="2400" dirty="0" smtClean="0">
                <a:latin typeface="Lucida Blackletter" charset="0"/>
                <a:ea typeface="Lucida Blackletter" charset="0"/>
                <a:cs typeface="Lucida Blackletter" charset="0"/>
              </a:rPr>
              <a:t>Conventions are built for people to showcase their best cosplay, and to observe the world of anime. (Anime Expo)</a:t>
            </a:r>
          </a:p>
        </p:txBody>
      </p:sp>
      <p:pic>
        <p:nvPicPr>
          <p:cNvPr id="4" name="Picture 3"/>
          <p:cNvPicPr>
            <a:picLocks noChangeAspect="1"/>
          </p:cNvPicPr>
          <p:nvPr/>
        </p:nvPicPr>
        <p:blipFill>
          <a:blip r:embed="rId2"/>
          <a:stretch>
            <a:fillRect/>
          </a:stretch>
        </p:blipFill>
        <p:spPr>
          <a:xfrm>
            <a:off x="1079291" y="3192248"/>
            <a:ext cx="3786797" cy="3345135"/>
          </a:xfrm>
          <a:prstGeom prst="rect">
            <a:avLst/>
          </a:prstGeom>
        </p:spPr>
      </p:pic>
      <p:pic>
        <p:nvPicPr>
          <p:cNvPr id="5" name="Picture 4"/>
          <p:cNvPicPr>
            <a:picLocks noChangeAspect="1"/>
          </p:cNvPicPr>
          <p:nvPr/>
        </p:nvPicPr>
        <p:blipFill>
          <a:blip r:embed="rId3"/>
          <a:stretch>
            <a:fillRect/>
          </a:stretch>
        </p:blipFill>
        <p:spPr>
          <a:xfrm>
            <a:off x="5150438" y="3192248"/>
            <a:ext cx="3434245" cy="3434245"/>
          </a:xfrm>
          <a:prstGeom prst="rect">
            <a:avLst/>
          </a:prstGeom>
        </p:spPr>
      </p:pic>
      <p:pic>
        <p:nvPicPr>
          <p:cNvPr id="6" name="Picture 5"/>
          <p:cNvPicPr>
            <a:picLocks noChangeAspect="1"/>
          </p:cNvPicPr>
          <p:nvPr/>
        </p:nvPicPr>
        <p:blipFill>
          <a:blip r:embed="rId4"/>
          <a:stretch>
            <a:fillRect/>
          </a:stretch>
        </p:blipFill>
        <p:spPr>
          <a:xfrm>
            <a:off x="9889042" y="257330"/>
            <a:ext cx="1997846" cy="2990538"/>
          </a:xfrm>
          <a:prstGeom prst="rect">
            <a:avLst/>
          </a:prstGeom>
        </p:spPr>
      </p:pic>
      <p:pic>
        <p:nvPicPr>
          <p:cNvPr id="7" name="Picture 6"/>
          <p:cNvPicPr>
            <a:picLocks noChangeAspect="1"/>
          </p:cNvPicPr>
          <p:nvPr/>
        </p:nvPicPr>
        <p:blipFill>
          <a:blip r:embed="rId5"/>
          <a:stretch>
            <a:fillRect/>
          </a:stretch>
        </p:blipFill>
        <p:spPr>
          <a:xfrm>
            <a:off x="8807455" y="3505198"/>
            <a:ext cx="3211108" cy="2228539"/>
          </a:xfrm>
          <a:prstGeom prst="rect">
            <a:avLst/>
          </a:prstGeom>
        </p:spPr>
      </p:pic>
      <p:sp>
        <p:nvSpPr>
          <p:cNvPr id="8" name="Right Arrow 7">
            <a:hlinkClick r:id="" action="ppaction://hlinkshowjump?jump=nextslide"/>
          </p:cNvPr>
          <p:cNvSpPr/>
          <p:nvPr/>
        </p:nvSpPr>
        <p:spPr>
          <a:xfrm>
            <a:off x="10148341" y="5921115"/>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9" name="Triangle 8">
            <a:hlinkClick r:id="" action="ppaction://hlinkshowjump?jump=firstslide"/>
          </p:cNvPr>
          <p:cNvSpPr/>
          <p:nvPr/>
        </p:nvSpPr>
        <p:spPr>
          <a:xfrm>
            <a:off x="8177868" y="46609"/>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8600610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131425" cy="1456267"/>
          </a:xfrm>
        </p:spPr>
        <p:txBody>
          <a:bodyPr/>
          <a:lstStyle/>
          <a:p>
            <a:r>
              <a:rPr lang="en-US" dirty="0" smtClean="0">
                <a:latin typeface="Lucida Blackletter" charset="0"/>
                <a:ea typeface="Lucida Blackletter" charset="0"/>
                <a:cs typeface="Lucida Blackletter" charset="0"/>
              </a:rPr>
              <a:t>Fight scene!</a:t>
            </a:r>
            <a:endParaRPr lang="en-US" dirty="0">
              <a:latin typeface="Lucida Blackletter" charset="0"/>
              <a:ea typeface="Lucida Blackletter" charset="0"/>
              <a:cs typeface="Lucida Blackletter" charset="0"/>
            </a:endParaRPr>
          </a:p>
        </p:txBody>
      </p:sp>
      <p:pic>
        <p:nvPicPr>
          <p:cNvPr id="4" name="videoplayback.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161145" y="2876056"/>
            <a:ext cx="6209675" cy="3649662"/>
          </a:xfrm>
        </p:spPr>
      </p:pic>
      <p:sp>
        <p:nvSpPr>
          <p:cNvPr id="5" name="TextBox 4"/>
          <p:cNvSpPr txBox="1"/>
          <p:nvPr/>
        </p:nvSpPr>
        <p:spPr>
          <a:xfrm>
            <a:off x="161145" y="1738859"/>
            <a:ext cx="6488112" cy="1077218"/>
          </a:xfrm>
          <a:prstGeom prst="rect">
            <a:avLst/>
          </a:prstGeom>
          <a:noFill/>
        </p:spPr>
        <p:txBody>
          <a:bodyPr wrap="square" rtlCol="0">
            <a:spAutoFit/>
          </a:bodyPr>
          <a:lstStyle/>
          <a:p>
            <a:r>
              <a:rPr lang="en-US" sz="3200" dirty="0" smtClean="0">
                <a:latin typeface="Lucida Blackletter" charset="0"/>
                <a:ea typeface="Lucida Blackletter" charset="0"/>
                <a:cs typeface="Lucida Blackletter" charset="0"/>
              </a:rPr>
              <a:t>Naruto </a:t>
            </a:r>
            <a:r>
              <a:rPr lang="en-US" sz="3200" dirty="0" err="1" smtClean="0">
                <a:latin typeface="Lucida Blackletter" charset="0"/>
                <a:ea typeface="Lucida Blackletter" charset="0"/>
                <a:cs typeface="Lucida Blackletter" charset="0"/>
              </a:rPr>
              <a:t>Shippuden</a:t>
            </a:r>
            <a:r>
              <a:rPr lang="en-US" sz="3200" dirty="0" smtClean="0">
                <a:latin typeface="Lucida Blackletter" charset="0"/>
                <a:ea typeface="Lucida Blackletter" charset="0"/>
                <a:cs typeface="Lucida Blackletter" charset="0"/>
              </a:rPr>
              <a:t> Scene: English Version</a:t>
            </a:r>
            <a:endParaRPr lang="en-US" sz="3200" dirty="0">
              <a:latin typeface="Lucida Blackletter" charset="0"/>
              <a:ea typeface="Lucida Blackletter" charset="0"/>
              <a:cs typeface="Lucida Blackletter" charset="0"/>
            </a:endParaRPr>
          </a:p>
        </p:txBody>
      </p:sp>
      <p:pic>
        <p:nvPicPr>
          <p:cNvPr id="6" name="videoplayback.mp4">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6649257" y="2876056"/>
            <a:ext cx="5418667" cy="3649662"/>
          </a:xfrm>
          <a:prstGeom prst="rect">
            <a:avLst/>
          </a:prstGeom>
        </p:spPr>
      </p:pic>
      <p:sp>
        <p:nvSpPr>
          <p:cNvPr id="7" name="TextBox 6"/>
          <p:cNvSpPr txBox="1"/>
          <p:nvPr/>
        </p:nvSpPr>
        <p:spPr>
          <a:xfrm>
            <a:off x="6649257" y="1738859"/>
            <a:ext cx="5207963" cy="1077218"/>
          </a:xfrm>
          <a:prstGeom prst="rect">
            <a:avLst/>
          </a:prstGeom>
          <a:noFill/>
        </p:spPr>
        <p:txBody>
          <a:bodyPr wrap="square" rtlCol="0">
            <a:spAutoFit/>
          </a:bodyPr>
          <a:lstStyle/>
          <a:p>
            <a:r>
              <a:rPr lang="en-US" sz="3200" dirty="0" smtClean="0">
                <a:latin typeface="Lucida Blackletter" charset="0"/>
                <a:ea typeface="Lucida Blackletter" charset="0"/>
                <a:cs typeface="Lucida Blackletter" charset="0"/>
              </a:rPr>
              <a:t>Naruto </a:t>
            </a:r>
            <a:r>
              <a:rPr lang="en-US" sz="3200" dirty="0" err="1" smtClean="0">
                <a:latin typeface="Lucida Blackletter" charset="0"/>
                <a:ea typeface="Lucida Blackletter" charset="0"/>
                <a:cs typeface="Lucida Blackletter" charset="0"/>
              </a:rPr>
              <a:t>Shippuden</a:t>
            </a:r>
            <a:r>
              <a:rPr lang="en-US" sz="3200" dirty="0" smtClean="0">
                <a:latin typeface="Lucida Blackletter" charset="0"/>
                <a:ea typeface="Lucida Blackletter" charset="0"/>
                <a:cs typeface="Lucida Blackletter" charset="0"/>
              </a:rPr>
              <a:t> Scene: Japanese Version</a:t>
            </a:r>
            <a:endParaRPr lang="en-US" sz="3200" dirty="0">
              <a:latin typeface="Lucida Blackletter" charset="0"/>
              <a:ea typeface="Lucida Blackletter" charset="0"/>
              <a:cs typeface="Lucida Blackletter" charset="0"/>
            </a:endParaRPr>
          </a:p>
        </p:txBody>
      </p:sp>
      <p:sp>
        <p:nvSpPr>
          <p:cNvPr id="8" name="Triangle 7">
            <a:hlinkClick r:id="" action="ppaction://hlinkshowjump?jump=firstslide"/>
          </p:cNvPr>
          <p:cNvSpPr/>
          <p:nvPr/>
        </p:nvSpPr>
        <p:spPr>
          <a:xfrm>
            <a:off x="10553075" y="194872"/>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5272841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0"/>
            <a:ext cx="10018713" cy="1752599"/>
          </a:xfrm>
        </p:spPr>
        <p:txBody>
          <a:bodyPr>
            <a:normAutofit/>
          </a:bodyPr>
          <a:lstStyle/>
          <a:p>
            <a:pPr algn="l"/>
            <a:r>
              <a:rPr lang="en-US" sz="5400" dirty="0" smtClean="0">
                <a:latin typeface="Lucida Blackletter" charset="0"/>
                <a:ea typeface="Lucida Blackletter" charset="0"/>
                <a:cs typeface="Lucida Blackletter" charset="0"/>
              </a:rPr>
              <a:t>CONCLUSION</a:t>
            </a:r>
            <a:endParaRPr lang="en-US" sz="5400"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619734" y="1402503"/>
            <a:ext cx="7284936" cy="4206152"/>
          </a:xfrm>
        </p:spPr>
        <p:txBody>
          <a:bodyPr>
            <a:noAutofit/>
          </a:bodyPr>
          <a:lstStyle/>
          <a:p>
            <a:r>
              <a:rPr lang="en-US" sz="2400" dirty="0" smtClean="0"/>
              <a:t>Anime has unique traits that gives series a more deeper connection with the viewers.</a:t>
            </a:r>
          </a:p>
          <a:p>
            <a:r>
              <a:rPr lang="en-US" sz="2400" dirty="0" smtClean="0"/>
              <a:t>Anime is more vivid colors that gives characters a more lively look. More color, more life.</a:t>
            </a:r>
          </a:p>
          <a:p>
            <a:r>
              <a:rPr lang="en-US" sz="2400" dirty="0" smtClean="0"/>
              <a:t>Anime has such a long history that it continues to bloom in the industry. </a:t>
            </a:r>
          </a:p>
          <a:p>
            <a:r>
              <a:rPr lang="en-US" sz="2400" dirty="0" smtClean="0"/>
              <a:t>We learn from Japan’s culture by looking at their most popular entertainment, and we use their ideas for US version of cartoons.</a:t>
            </a:r>
          </a:p>
          <a:p>
            <a:r>
              <a:rPr lang="en-US" sz="2400" dirty="0" smtClean="0"/>
              <a:t>Have fun and enjoy the world of Anime! </a:t>
            </a:r>
            <a:endParaRPr lang="en-US" sz="2400" dirty="0"/>
          </a:p>
        </p:txBody>
      </p:sp>
      <p:pic>
        <p:nvPicPr>
          <p:cNvPr id="4" name="Picture 3"/>
          <p:cNvPicPr>
            <a:picLocks noChangeAspect="1"/>
          </p:cNvPicPr>
          <p:nvPr/>
        </p:nvPicPr>
        <p:blipFill>
          <a:blip r:embed="rId2"/>
          <a:stretch>
            <a:fillRect/>
          </a:stretch>
        </p:blipFill>
        <p:spPr>
          <a:xfrm>
            <a:off x="8386997" y="82293"/>
            <a:ext cx="3805003" cy="206738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163" y="4494221"/>
            <a:ext cx="4112302" cy="2228868"/>
          </a:xfrm>
          <a:prstGeom prst="rect">
            <a:avLst/>
          </a:prstGeom>
        </p:spPr>
      </p:pic>
      <p:pic>
        <p:nvPicPr>
          <p:cNvPr id="7" name="Picture 6"/>
          <p:cNvPicPr>
            <a:picLocks noChangeAspect="1"/>
          </p:cNvPicPr>
          <p:nvPr/>
        </p:nvPicPr>
        <p:blipFill>
          <a:blip r:embed="rId4"/>
          <a:stretch>
            <a:fillRect/>
          </a:stretch>
        </p:blipFill>
        <p:spPr>
          <a:xfrm>
            <a:off x="8715530" y="2353262"/>
            <a:ext cx="3147935" cy="2072286"/>
          </a:xfrm>
          <a:prstGeom prst="rect">
            <a:avLst/>
          </a:prstGeom>
        </p:spPr>
      </p:pic>
      <p:sp>
        <p:nvSpPr>
          <p:cNvPr id="8" name="Right Arrow 7">
            <a:hlinkClick r:id="" action="ppaction://hlinkshowjump?jump=nextslide"/>
          </p:cNvPr>
          <p:cNvSpPr/>
          <p:nvPr/>
        </p:nvSpPr>
        <p:spPr>
          <a:xfrm>
            <a:off x="5566" y="6123482"/>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9" name="Triangle 8">
            <a:hlinkClick r:id="" action="ppaction://hlinkshowjump?jump=firstslide"/>
          </p:cNvPr>
          <p:cNvSpPr/>
          <p:nvPr/>
        </p:nvSpPr>
        <p:spPr>
          <a:xfrm>
            <a:off x="6310716" y="5608655"/>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899133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Lucida Blackletter" charset="0"/>
                <a:ea typeface="Lucida Blackletter" charset="0"/>
                <a:cs typeface="Lucida Blackletter" charset="0"/>
              </a:rPr>
              <a:t>Credits:</a:t>
            </a:r>
            <a:endParaRPr lang="en-US" dirty="0">
              <a:latin typeface="Lucida Blackletter" charset="0"/>
              <a:ea typeface="Lucida Blackletter" charset="0"/>
              <a:cs typeface="Lucida Blackletter" charset="0"/>
            </a:endParaRPr>
          </a:p>
        </p:txBody>
      </p:sp>
      <p:sp>
        <p:nvSpPr>
          <p:cNvPr id="3" name="Content Placeholder 2"/>
          <p:cNvSpPr>
            <a:spLocks noGrp="1"/>
          </p:cNvSpPr>
          <p:nvPr>
            <p:ph idx="1"/>
          </p:nvPr>
        </p:nvSpPr>
        <p:spPr/>
        <p:txBody>
          <a:bodyPr>
            <a:normAutofit/>
          </a:bodyPr>
          <a:lstStyle/>
          <a:p>
            <a:r>
              <a:rPr lang="en-US" sz="3200" dirty="0">
                <a:hlinkClick r:id="rId2"/>
              </a:rPr>
              <a:t>http://</a:t>
            </a:r>
            <a:r>
              <a:rPr lang="en-US" sz="3200" dirty="0" smtClean="0">
                <a:hlinkClick r:id="rId2"/>
              </a:rPr>
              <a:t>www.rightstufanime.com/anime-resources-global-history-of-anime</a:t>
            </a:r>
            <a:endParaRPr lang="en-US" sz="3200" dirty="0" smtClean="0"/>
          </a:p>
          <a:p>
            <a:r>
              <a:rPr lang="en-US" sz="3200" dirty="0">
                <a:hlinkClick r:id="rId3"/>
              </a:rPr>
              <a:t>http://www.nippon.com/en/features/h00043</a:t>
            </a:r>
            <a:r>
              <a:rPr lang="en-US" sz="3200" dirty="0" smtClean="0">
                <a:hlinkClick r:id="rId3"/>
              </a:rPr>
              <a:t>/</a:t>
            </a:r>
            <a:endParaRPr lang="en-US" sz="3200" dirty="0" smtClean="0"/>
          </a:p>
          <a:p>
            <a:r>
              <a:rPr lang="en-US" sz="3200" dirty="0" smtClean="0"/>
              <a:t>Google Images</a:t>
            </a:r>
            <a:endParaRPr lang="en-US" sz="3200" dirty="0"/>
          </a:p>
        </p:txBody>
      </p:sp>
    </p:spTree>
    <p:extLst>
      <p:ext uri="{BB962C8B-B14F-4D97-AF65-F5344CB8AC3E}">
        <p14:creationId xmlns:p14="http://schemas.microsoft.com/office/powerpoint/2010/main" val="3965654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0061"/>
            <a:ext cx="10018713" cy="1752599"/>
          </a:xfrm>
        </p:spPr>
        <p:txBody>
          <a:bodyPr/>
          <a:lstStyle/>
          <a:p>
            <a:r>
              <a:rPr lang="en-US" dirty="0" smtClean="0">
                <a:latin typeface="Lucida Blackletter" charset="0"/>
                <a:ea typeface="Lucida Blackletter" charset="0"/>
                <a:cs typeface="Lucida Blackletter" charset="0"/>
              </a:rPr>
              <a:t>Why Discuss Anime?</a:t>
            </a:r>
            <a:endParaRPr lang="en-US"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1391443" y="922019"/>
            <a:ext cx="10018713" cy="3124201"/>
          </a:xfrm>
        </p:spPr>
        <p:txBody>
          <a:bodyPr>
            <a:noAutofit/>
          </a:bodyPr>
          <a:lstStyle/>
          <a:p>
            <a:r>
              <a:rPr lang="en-US" sz="2400" dirty="0" smtClean="0"/>
              <a:t>Anime has been developing ever since the </a:t>
            </a:r>
            <a:r>
              <a:rPr lang="en-US" sz="2400" dirty="0" smtClean="0"/>
              <a:t>beginning of 1910’s </a:t>
            </a:r>
            <a:r>
              <a:rPr lang="en-US" sz="2400" dirty="0" smtClean="0"/>
              <a:t>and </a:t>
            </a:r>
            <a:r>
              <a:rPr lang="en-US" sz="2400" dirty="0" smtClean="0"/>
              <a:t>has </a:t>
            </a:r>
            <a:r>
              <a:rPr lang="en-US" sz="2400" dirty="0" smtClean="0"/>
              <a:t>developed its industry throughout </a:t>
            </a:r>
            <a:r>
              <a:rPr lang="en-US" sz="2400" dirty="0" smtClean="0"/>
              <a:t>the world.</a:t>
            </a:r>
          </a:p>
          <a:p>
            <a:r>
              <a:rPr lang="en-US" sz="2400" dirty="0" smtClean="0"/>
              <a:t>It has a broad genre that many people can find entertaining, such as horror, love, action, etc. </a:t>
            </a:r>
            <a:endParaRPr lang="en-US" sz="2400" dirty="0" smtClean="0"/>
          </a:p>
          <a:p>
            <a:r>
              <a:rPr lang="en-US" sz="2400" dirty="0" smtClean="0"/>
              <a:t>Anime surround us, such as in movies, </a:t>
            </a:r>
            <a:r>
              <a:rPr lang="en-US" sz="2400" dirty="0" err="1" smtClean="0"/>
              <a:t>mangas</a:t>
            </a:r>
            <a:r>
              <a:rPr lang="en-US" sz="2400" dirty="0" smtClean="0"/>
              <a:t>, video games, etc.</a:t>
            </a:r>
            <a:endParaRPr lang="en-US" sz="2400" dirty="0" smtClean="0"/>
          </a:p>
          <a:p>
            <a:r>
              <a:rPr lang="en-US" sz="2400" dirty="0" smtClean="0"/>
              <a:t>Throughout time, Anime has improved, implementing a more lively </a:t>
            </a:r>
            <a:r>
              <a:rPr lang="en-US" sz="2400" dirty="0" smtClean="0"/>
              <a:t>image. Getting mor</a:t>
            </a:r>
            <a:r>
              <a:rPr lang="en-US" sz="2400" dirty="0" smtClean="0"/>
              <a:t>e viewers invested in the genre. </a:t>
            </a:r>
            <a:endParaRPr lang="en-US" sz="2400" dirty="0" smtClean="0"/>
          </a:p>
          <a:p>
            <a:r>
              <a:rPr lang="en-US" sz="2400" dirty="0" smtClean="0"/>
              <a:t>The topic can even create its own timeline! </a:t>
            </a:r>
            <a:endParaRPr lang="en-US" sz="2400" dirty="0"/>
          </a:p>
        </p:txBody>
      </p:sp>
      <p:pic>
        <p:nvPicPr>
          <p:cNvPr id="1026" name="Picture 2" descr="Image result for astro boy anime 19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2280" y="4227839"/>
            <a:ext cx="3036570" cy="2459667"/>
          </a:xfrm>
          <a:prstGeom prst="rect">
            <a:avLst/>
          </a:prstGeom>
          <a:noFill/>
          <a:extLst>
            <a:ext uri="{909E8E84-426E-40DD-AFC4-6F175D3DCCD1}">
              <a14:hiddenFill xmlns:a14="http://schemas.microsoft.com/office/drawing/2010/main">
                <a:solidFill>
                  <a:srgbClr val="FFFFFF"/>
                </a:solidFill>
              </a14:hiddenFill>
            </a:ext>
          </a:extLst>
        </p:spPr>
      </p:pic>
      <p:sp>
        <p:nvSpPr>
          <p:cNvPr id="4" name="Right Arrow 3"/>
          <p:cNvSpPr/>
          <p:nvPr/>
        </p:nvSpPr>
        <p:spPr>
          <a:xfrm>
            <a:off x="6400800" y="5448300"/>
            <a:ext cx="2235200" cy="7492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Image result for astro bo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9207" y="3473945"/>
            <a:ext cx="2211856" cy="3213561"/>
          </a:xfrm>
          <a:prstGeom prst="rect">
            <a:avLst/>
          </a:prstGeom>
          <a:noFill/>
          <a:extLst>
            <a:ext uri="{909E8E84-426E-40DD-AFC4-6F175D3DCCD1}">
              <a14:hiddenFill xmlns:a14="http://schemas.microsoft.com/office/drawing/2010/main">
                <a:solidFill>
                  <a:srgbClr val="FFFFFF"/>
                </a:solidFill>
              </a14:hiddenFill>
            </a:ext>
          </a:extLst>
        </p:spPr>
      </p:pic>
      <p:sp>
        <p:nvSpPr>
          <p:cNvPr id="7" name="Right Arrow 6">
            <a:hlinkClick r:id="" action="ppaction://hlinkshowjump?jump=nextslide"/>
          </p:cNvPr>
          <p:cNvSpPr/>
          <p:nvPr/>
        </p:nvSpPr>
        <p:spPr>
          <a:xfrm>
            <a:off x="213017" y="6055192"/>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5" name="Triangle 4">
            <a:hlinkClick r:id="" action="ppaction://hlinkshowjump?jump=firstslide"/>
          </p:cNvPr>
          <p:cNvSpPr/>
          <p:nvPr/>
        </p:nvSpPr>
        <p:spPr>
          <a:xfrm>
            <a:off x="10553075" y="194872"/>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3374016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wheel(1)">
                                      <p:cBhvr>
                                        <p:cTn id="26" dur="2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3" presetClass="entr" presetSubtype="0"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100"/>
                                        <p:tgtEl>
                                          <p:spTgt spid="3">
                                            <p:txEl>
                                              <p:pRg st="4" end="4"/>
                                            </p:txEl>
                                          </p:spTgt>
                                        </p:tgtEl>
                                      </p:cBhvr>
                                    </p:animEffect>
                                    <p:anim calcmode="lin" valueType="num">
                                      <p:cBhvr>
                                        <p:cTn id="39" dur="4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400" fill="hold"/>
                                        <p:tgtEl>
                                          <p:spTgt spid="3">
                                            <p:txEl>
                                              <p:pRg st="4" end="4"/>
                                            </p:txEl>
                                          </p:spTgt>
                                        </p:tgtEl>
                                        <p:attrNameLst>
                                          <p:attrName>ppt_y</p:attrName>
                                        </p:attrNameLst>
                                      </p:cBhvr>
                                      <p:tavLst>
                                        <p:tav tm="0">
                                          <p:val>
                                            <p:strVal val="#ppt_y+0.31"/>
                                          </p:val>
                                        </p:tav>
                                        <p:tav tm="100000">
                                          <p:val>
                                            <p:strVal val="#ppt_y+0.31"/>
                                          </p:val>
                                        </p:tav>
                                      </p:tavLst>
                                    </p:anim>
                                    <p:anim calcmode="lin" valueType="num">
                                      <p:cBhvr>
                                        <p:cTn id="41" dur="600" decel="50000" fill="hold">
                                          <p:stCondLst>
                                            <p:cond delay="400"/>
                                          </p:stCondLst>
                                        </p:cTn>
                                        <p:tgtEl>
                                          <p:spTgt spid="3">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2" dur="600" decel="50000" fill="hold">
                                          <p:stCondLst>
                                            <p:cond delay="400"/>
                                          </p:stCondLst>
                                        </p:cTn>
                                        <p:tgtEl>
                                          <p:spTgt spid="3">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026"/>
                                        </p:tgtEl>
                                        <p:attrNameLst>
                                          <p:attrName>style.visibility</p:attrName>
                                        </p:attrNameLst>
                                      </p:cBhvr>
                                      <p:to>
                                        <p:strVal val="visible"/>
                                      </p:to>
                                    </p:set>
                                    <p:animEffect transition="in" filter="checkerboard(across)">
                                      <p:cBhvr>
                                        <p:cTn id="47" dur="500"/>
                                        <p:tgtEl>
                                          <p:spTgt spid="1026"/>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028"/>
                                        </p:tgtEl>
                                        <p:attrNameLst>
                                          <p:attrName>style.visibility</p:attrName>
                                        </p:attrNameLst>
                                      </p:cBhvr>
                                      <p:to>
                                        <p:strVal val="visible"/>
                                      </p:to>
                                    </p:set>
                                    <p:animEffect transition="in" filter="fade">
                                      <p:cBhvr>
                                        <p:cTn id="56" dur="1000"/>
                                        <p:tgtEl>
                                          <p:spTgt spid="1028"/>
                                        </p:tgtEl>
                                      </p:cBhvr>
                                    </p:animEffect>
                                    <p:anim calcmode="lin" valueType="num">
                                      <p:cBhvr>
                                        <p:cTn id="57" dur="1000" fill="hold"/>
                                        <p:tgtEl>
                                          <p:spTgt spid="1028"/>
                                        </p:tgtEl>
                                        <p:attrNameLst>
                                          <p:attrName>ppt_x</p:attrName>
                                        </p:attrNameLst>
                                      </p:cBhvr>
                                      <p:tavLst>
                                        <p:tav tm="0">
                                          <p:val>
                                            <p:strVal val="#ppt_x"/>
                                          </p:val>
                                        </p:tav>
                                        <p:tav tm="100000">
                                          <p:val>
                                            <p:strVal val="#ppt_x"/>
                                          </p:val>
                                        </p:tav>
                                      </p:tavLst>
                                    </p:anim>
                                    <p:anim calcmode="lin" valueType="num">
                                      <p:cBhvr>
                                        <p:cTn id="58"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19" y="275784"/>
            <a:ext cx="10018713" cy="1752599"/>
          </a:xfrm>
        </p:spPr>
        <p:txBody>
          <a:bodyPr/>
          <a:lstStyle/>
          <a:p>
            <a:r>
              <a:rPr lang="en-US" smtClean="0">
                <a:latin typeface="Lucida Blackletter" charset="0"/>
                <a:ea typeface="Lucida Blackletter" charset="0"/>
                <a:cs typeface="Lucida Blackletter" charset="0"/>
              </a:rPr>
              <a:t>Introduction </a:t>
            </a:r>
            <a:r>
              <a:rPr lang="en-US" dirty="0" smtClean="0">
                <a:latin typeface="Lucida Blackletter" charset="0"/>
                <a:ea typeface="Lucida Blackletter" charset="0"/>
                <a:cs typeface="Lucida Blackletter" charset="0"/>
              </a:rPr>
              <a:t>to Anime</a:t>
            </a:r>
            <a:endParaRPr lang="en-US"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59019" y="1321768"/>
            <a:ext cx="8730066" cy="5179102"/>
          </a:xfrm>
        </p:spPr>
        <p:txBody>
          <a:bodyPr>
            <a:normAutofit fontScale="92500" lnSpcReduction="20000"/>
          </a:bodyPr>
          <a:lstStyle/>
          <a:p>
            <a:r>
              <a:rPr lang="en-US" sz="2000" dirty="0">
                <a:latin typeface="Lucida Blackletter" charset="0"/>
                <a:ea typeface="Lucida Blackletter" charset="0"/>
                <a:cs typeface="Lucida Blackletter" charset="0"/>
              </a:rPr>
              <a:t>What is Anime?</a:t>
            </a:r>
          </a:p>
          <a:p>
            <a:pPr lvl="1"/>
            <a:r>
              <a:rPr lang="en-US" sz="2000" dirty="0"/>
              <a:t>You probably seen them in anime shows (Dragon Ball Z, Naruto, Sailor Moon, </a:t>
            </a:r>
            <a:r>
              <a:rPr lang="en-US" sz="2000" dirty="0" err="1"/>
              <a:t>etc</a:t>
            </a:r>
            <a:r>
              <a:rPr lang="en-US" sz="2000" dirty="0" smtClean="0"/>
              <a:t>)</a:t>
            </a:r>
          </a:p>
          <a:p>
            <a:pPr lvl="1"/>
            <a:r>
              <a:rPr lang="en-US" sz="2000" dirty="0" smtClean="0"/>
              <a:t>Anime are just another version of cartoons that were developed in the late 1940’s in Japan, however it has more of a western version of cartoon. Different than US.</a:t>
            </a:r>
            <a:endParaRPr lang="en-US" sz="2000" dirty="0"/>
          </a:p>
          <a:p>
            <a:pPr lvl="1"/>
            <a:r>
              <a:rPr lang="en-US" sz="2000" dirty="0"/>
              <a:t>Anime was created the same time World War II was occurring.</a:t>
            </a:r>
          </a:p>
          <a:p>
            <a:pPr lvl="1"/>
            <a:r>
              <a:rPr lang="en-US" sz="2000" dirty="0" smtClean="0"/>
              <a:t>Originating </a:t>
            </a:r>
            <a:r>
              <a:rPr lang="en-US" sz="2000" dirty="0"/>
              <a:t>from comic strips, called Manga, anime was born in comic strips as propaganda</a:t>
            </a:r>
            <a:r>
              <a:rPr lang="en-US" sz="2000" dirty="0" smtClean="0"/>
              <a:t>.</a:t>
            </a:r>
          </a:p>
          <a:p>
            <a:pPr lvl="1"/>
            <a:r>
              <a:rPr lang="en-US" sz="2000" dirty="0" smtClean="0"/>
              <a:t>A young artist name </a:t>
            </a:r>
            <a:r>
              <a:rPr lang="en-US" sz="2000" dirty="0"/>
              <a:t>Osamu </a:t>
            </a:r>
            <a:r>
              <a:rPr lang="en-US" sz="2000" dirty="0" err="1" smtClean="0"/>
              <a:t>Tezuka</a:t>
            </a:r>
            <a:r>
              <a:rPr lang="en-US" sz="2000" dirty="0" smtClean="0"/>
              <a:t>, achieved his first production of Astro Boy that made him a success, allowing him to run his own Animation industry.  From then on, Anime became popular. </a:t>
            </a:r>
            <a:endParaRPr lang="en-US" sz="2000" dirty="0"/>
          </a:p>
          <a:p>
            <a:pPr lvl="1"/>
            <a:r>
              <a:rPr lang="en-US" sz="2000" dirty="0" smtClean="0"/>
              <a:t>US used </a:t>
            </a:r>
            <a:r>
              <a:rPr lang="en-US" sz="2000" dirty="0"/>
              <a:t>Anime series and movies to capture ideas that they </a:t>
            </a:r>
            <a:r>
              <a:rPr lang="en-US" sz="2000" dirty="0" smtClean="0"/>
              <a:t>can use </a:t>
            </a:r>
            <a:r>
              <a:rPr lang="en-US" sz="2000" dirty="0"/>
              <a:t>in their own cartoon shows</a:t>
            </a:r>
            <a:r>
              <a:rPr lang="en-US" sz="2000" dirty="0" smtClean="0"/>
              <a:t>.</a:t>
            </a:r>
          </a:p>
          <a:p>
            <a:pPr lvl="1"/>
            <a:r>
              <a:rPr lang="en-US" sz="2000" dirty="0" smtClean="0"/>
              <a:t>As anime industries began, they even influenced major business in the US, such as Disney industry. </a:t>
            </a:r>
            <a:endParaRPr lang="en-US" sz="2000" dirty="0"/>
          </a:p>
          <a:p>
            <a:pPr lvl="1"/>
            <a:endParaRPr lang="en-US" dirty="0" smtClean="0"/>
          </a:p>
        </p:txBody>
      </p:sp>
      <p:pic>
        <p:nvPicPr>
          <p:cNvPr id="4" name="Picture 3"/>
          <p:cNvPicPr>
            <a:picLocks noChangeAspect="1"/>
          </p:cNvPicPr>
          <p:nvPr/>
        </p:nvPicPr>
        <p:blipFill>
          <a:blip r:embed="rId2"/>
          <a:stretch>
            <a:fillRect/>
          </a:stretch>
        </p:blipFill>
        <p:spPr>
          <a:xfrm rot="499218">
            <a:off x="8555076" y="349844"/>
            <a:ext cx="3416795" cy="1921947"/>
          </a:xfrm>
          <a:prstGeom prst="rect">
            <a:avLst/>
          </a:prstGeom>
        </p:spPr>
      </p:pic>
      <p:pic>
        <p:nvPicPr>
          <p:cNvPr id="5" name="Picture 4"/>
          <p:cNvPicPr>
            <a:picLocks noChangeAspect="1"/>
          </p:cNvPicPr>
          <p:nvPr/>
        </p:nvPicPr>
        <p:blipFill>
          <a:blip r:embed="rId3"/>
          <a:stretch>
            <a:fillRect/>
          </a:stretch>
        </p:blipFill>
        <p:spPr>
          <a:xfrm>
            <a:off x="8909154" y="3623339"/>
            <a:ext cx="1998018" cy="1224138"/>
          </a:xfrm>
          <a:prstGeom prst="rect">
            <a:avLst/>
          </a:prstGeom>
        </p:spPr>
      </p:pic>
      <p:pic>
        <p:nvPicPr>
          <p:cNvPr id="6" name="Picture 5"/>
          <p:cNvPicPr>
            <a:picLocks noChangeAspect="1"/>
          </p:cNvPicPr>
          <p:nvPr/>
        </p:nvPicPr>
        <p:blipFill>
          <a:blip r:embed="rId4"/>
          <a:stretch>
            <a:fillRect/>
          </a:stretch>
        </p:blipFill>
        <p:spPr>
          <a:xfrm>
            <a:off x="8909154" y="5186181"/>
            <a:ext cx="2758190" cy="1551482"/>
          </a:xfrm>
          <a:prstGeom prst="rect">
            <a:avLst/>
          </a:prstGeom>
        </p:spPr>
      </p:pic>
      <p:sp>
        <p:nvSpPr>
          <p:cNvPr id="7" name="Right Arrow 6">
            <a:hlinkClick r:id="" action="ppaction://hlinkshowjump?jump=nextslide"/>
          </p:cNvPr>
          <p:cNvSpPr/>
          <p:nvPr/>
        </p:nvSpPr>
        <p:spPr>
          <a:xfrm>
            <a:off x="224852" y="6070038"/>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8" name="Triangle 7">
            <a:hlinkClick r:id="" action="ppaction://hlinkshowjump?jump=firstslide"/>
          </p:cNvPr>
          <p:cNvSpPr/>
          <p:nvPr/>
        </p:nvSpPr>
        <p:spPr>
          <a:xfrm>
            <a:off x="59019" y="0"/>
            <a:ext cx="1350056" cy="872938"/>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472323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1"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23" dur="500"/>
                                        <p:tgtEl>
                                          <p:spTgt spid="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8" dur="5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33" dur="500"/>
                                        <p:tgtEl>
                                          <p:spTgt spid="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38" dur="500"/>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43" dur="500"/>
                                        <p:tgtEl>
                                          <p:spTgt spid="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randombar(horizontal)">
                                      <p:cBhvr>
                                        <p:cTn id="48" dur="500"/>
                                        <p:tgtEl>
                                          <p:spTgt spid="3">
                                            <p:txEl>
                                              <p:pRg st="5" end="5"/>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Effect transition="in" filter="randombar(horizontal)">
                                      <p:cBhvr>
                                        <p:cTn id="53" dur="500"/>
                                        <p:tgtEl>
                                          <p:spTgt spid="3">
                                            <p:txEl>
                                              <p:pRg st="6" end="6"/>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58" dur="500"/>
                                        <p:tgtEl>
                                          <p:spTgt spid="3">
                                            <p:txEl>
                                              <p:pRg st="7" end="7"/>
                                            </p:txEl>
                                          </p:spTgt>
                                        </p:tgtEl>
                                      </p:cBhvr>
                                    </p:animEffect>
                                  </p:childTnLst>
                                </p:cTn>
                              </p:par>
                              <p:par>
                                <p:cTn id="59" presetID="43"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100"/>
                                        <p:tgtEl>
                                          <p:spTgt spid="5"/>
                                        </p:tgtEl>
                                      </p:cBhvr>
                                    </p:animEffect>
                                    <p:anim calcmode="lin" valueType="num">
                                      <p:cBhvr>
                                        <p:cTn id="62" dur="400" fill="hold"/>
                                        <p:tgtEl>
                                          <p:spTgt spid="5"/>
                                        </p:tgtEl>
                                        <p:attrNameLst>
                                          <p:attrName>ppt_x</p:attrName>
                                        </p:attrNameLst>
                                      </p:cBhvr>
                                      <p:tavLst>
                                        <p:tav tm="0">
                                          <p:val>
                                            <p:strVal val="#ppt_x"/>
                                          </p:val>
                                        </p:tav>
                                        <p:tav tm="100000">
                                          <p:val>
                                            <p:strVal val="#ppt_x"/>
                                          </p:val>
                                        </p:tav>
                                      </p:tavLst>
                                    </p:anim>
                                    <p:anim calcmode="lin" valueType="num">
                                      <p:cBhvr>
                                        <p:cTn id="63" dur="400" fill="hold"/>
                                        <p:tgtEl>
                                          <p:spTgt spid="5"/>
                                        </p:tgtEl>
                                        <p:attrNameLst>
                                          <p:attrName>ppt_y</p:attrName>
                                        </p:attrNameLst>
                                      </p:cBhvr>
                                      <p:tavLst>
                                        <p:tav tm="0">
                                          <p:val>
                                            <p:strVal val="#ppt_y+0.31"/>
                                          </p:val>
                                        </p:tav>
                                        <p:tav tm="100000">
                                          <p:val>
                                            <p:strVal val="#ppt_y+0.31"/>
                                          </p:val>
                                        </p:tav>
                                      </p:tavLst>
                                    </p:anim>
                                    <p:anim calcmode="lin" valueType="num">
                                      <p:cBhvr>
                                        <p:cTn id="64"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5"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nodeType="click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additive="base">
                                        <p:cTn id="70" dur="500"/>
                                        <p:tgtEl>
                                          <p:spTgt spid="6"/>
                                        </p:tgtEl>
                                        <p:attrNameLst>
                                          <p:attrName>ppt_y</p:attrName>
                                        </p:attrNameLst>
                                      </p:cBhvr>
                                      <p:tavLst>
                                        <p:tav tm="0">
                                          <p:val>
                                            <p:strVal val="#ppt_y+#ppt_h*1.125000"/>
                                          </p:val>
                                        </p:tav>
                                        <p:tav tm="100000">
                                          <p:val>
                                            <p:strVal val="#ppt_y"/>
                                          </p:val>
                                        </p:tav>
                                      </p:tavLst>
                                    </p:anim>
                                    <p:animEffect transition="in" filter="wipe(up)">
                                      <p:cBhvr>
                                        <p:cTn id="7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Hakujaden (The Tale of the White Serpen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28420" y="-33219"/>
            <a:ext cx="2036579" cy="295154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781630" y="177783"/>
            <a:ext cx="10018713" cy="1752599"/>
          </a:xfrm>
        </p:spPr>
        <p:txBody>
          <a:bodyPr>
            <a:normAutofit/>
          </a:bodyPr>
          <a:lstStyle/>
          <a:p>
            <a:r>
              <a:rPr lang="en-US" sz="5400" dirty="0" smtClean="0">
                <a:latin typeface="Lucida Blackletter" charset="0"/>
                <a:ea typeface="Lucida Blackletter" charset="0"/>
                <a:cs typeface="Lucida Blackletter" charset="0"/>
              </a:rPr>
              <a:t>The Beginning Age of Anime </a:t>
            </a:r>
            <a:endParaRPr lang="en-US" sz="5400"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781630" y="2183005"/>
            <a:ext cx="8839383" cy="4051301"/>
          </a:xfrm>
        </p:spPr>
        <p:txBody>
          <a:bodyPr>
            <a:normAutofit/>
          </a:bodyPr>
          <a:lstStyle/>
          <a:p>
            <a:r>
              <a:rPr lang="en-US" sz="2400" dirty="0" smtClean="0"/>
              <a:t>Following </a:t>
            </a:r>
            <a:r>
              <a:rPr lang="en-US" sz="2400" dirty="0" smtClean="0"/>
              <a:t>the end of WWII</a:t>
            </a:r>
            <a:r>
              <a:rPr lang="en-US" sz="2400" dirty="0" smtClean="0"/>
              <a:t>, anime began to be huge hit in Japan after producing its first anime film in 1958 </a:t>
            </a:r>
            <a:r>
              <a:rPr lang="en-US" sz="2400" dirty="0"/>
              <a:t>; </a:t>
            </a:r>
            <a:r>
              <a:rPr lang="en-US" sz="2400" dirty="0" err="1"/>
              <a:t>Hakujaden</a:t>
            </a:r>
            <a:r>
              <a:rPr lang="en-US" sz="2400" dirty="0"/>
              <a:t> (The Tale of the White Serpent) </a:t>
            </a:r>
            <a:endParaRPr lang="en-US" sz="2400" dirty="0" smtClean="0"/>
          </a:p>
          <a:p>
            <a:r>
              <a:rPr lang="en-US" sz="2400" dirty="0" smtClean="0"/>
              <a:t>The film was a remarkable success that started to port animation across the Pacific, landing in America.</a:t>
            </a:r>
          </a:p>
          <a:p>
            <a:r>
              <a:rPr lang="en-US" sz="2400" dirty="0" smtClean="0"/>
              <a:t>Around the early 60’s, with the new invention of television, anime was easily more accessible. </a:t>
            </a:r>
          </a:p>
          <a:p>
            <a:r>
              <a:rPr lang="en-US" sz="2400" dirty="0" smtClean="0"/>
              <a:t>The first anime to be introduced into television </a:t>
            </a:r>
            <a:r>
              <a:rPr lang="en-US" sz="2400" dirty="0"/>
              <a:t>was </a:t>
            </a:r>
            <a:r>
              <a:rPr lang="en-US" sz="2400" dirty="0" err="1"/>
              <a:t>Mogura</a:t>
            </a:r>
            <a:r>
              <a:rPr lang="en-US" sz="2400" dirty="0"/>
              <a:t> no </a:t>
            </a:r>
            <a:r>
              <a:rPr lang="en-US" sz="2400" dirty="0" err="1"/>
              <a:t>Aventure</a:t>
            </a:r>
            <a:r>
              <a:rPr lang="en-US" sz="2400" dirty="0"/>
              <a:t> (Mole’s Adventure).</a:t>
            </a:r>
            <a:endParaRPr lang="en-US" sz="2400" dirty="0" smtClean="0"/>
          </a:p>
          <a:p>
            <a:endParaRPr lang="en-US" dirty="0" smtClean="0"/>
          </a:p>
        </p:txBody>
      </p:sp>
      <p:pic>
        <p:nvPicPr>
          <p:cNvPr id="2052" name="Picture 4" descr="Image result for (Mole’s Advent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63451" y="4841823"/>
            <a:ext cx="2628550" cy="2016177"/>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5">
            <a:hlinkClick r:id="" action="ppaction://hlinkshowjump?jump=nextslide"/>
          </p:cNvPr>
          <p:cNvSpPr/>
          <p:nvPr/>
        </p:nvSpPr>
        <p:spPr>
          <a:xfrm>
            <a:off x="134911" y="6119670"/>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7" name="Triangle 6">
            <a:hlinkClick r:id="" action="ppaction://hlinkshowjump?jump=firstslide"/>
          </p:cNvPr>
          <p:cNvSpPr/>
          <p:nvPr/>
        </p:nvSpPr>
        <p:spPr>
          <a:xfrm>
            <a:off x="8169639" y="5695473"/>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278587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500" fill="hold"/>
                                        <p:tgtEl>
                                          <p:spTgt spid="2050"/>
                                        </p:tgtEl>
                                        <p:attrNameLst>
                                          <p:attrName>ppt_x</p:attrName>
                                        </p:attrNameLst>
                                      </p:cBhvr>
                                      <p:tavLst>
                                        <p:tav tm="0">
                                          <p:val>
                                            <p:strVal val="#ppt_x"/>
                                          </p:val>
                                        </p:tav>
                                        <p:tav tm="100000">
                                          <p:val>
                                            <p:strVal val="#ppt_x"/>
                                          </p:val>
                                        </p:tav>
                                      </p:tavLst>
                                    </p:anim>
                                    <p:anim calcmode="lin" valueType="num">
                                      <p:cBhvr additive="base">
                                        <p:cTn id="1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052"/>
                                        </p:tgtEl>
                                        <p:attrNameLst>
                                          <p:attrName>style.visibility</p:attrName>
                                        </p:attrNameLst>
                                      </p:cBhvr>
                                      <p:to>
                                        <p:strVal val="visible"/>
                                      </p:to>
                                    </p:set>
                                    <p:animEffect transition="in" filter="wipe(down)">
                                      <p:cBhvr>
                                        <p:cTn id="37"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9525" y="-460323"/>
            <a:ext cx="10018713" cy="1752599"/>
          </a:xfrm>
        </p:spPr>
        <p:txBody>
          <a:bodyPr/>
          <a:lstStyle/>
          <a:p>
            <a:r>
              <a:rPr lang="en-US" dirty="0" smtClean="0">
                <a:latin typeface="Lucida Blackletter" charset="0"/>
                <a:ea typeface="Lucida Blackletter" charset="0"/>
                <a:cs typeface="Lucida Blackletter" charset="0"/>
              </a:rPr>
              <a:t>The Golden Era of Anime</a:t>
            </a:r>
            <a:endParaRPr lang="en-US"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1389525" y="624409"/>
            <a:ext cx="10018713" cy="4711701"/>
          </a:xfrm>
        </p:spPr>
        <p:txBody>
          <a:bodyPr>
            <a:normAutofit/>
          </a:bodyPr>
          <a:lstStyle/>
          <a:p>
            <a:r>
              <a:rPr lang="en-US" sz="2400" dirty="0" smtClean="0"/>
              <a:t>Beginning in the early 1980’s, it was said that during </a:t>
            </a:r>
            <a:r>
              <a:rPr lang="en-US" sz="2400" dirty="0" smtClean="0"/>
              <a:t>this time</a:t>
            </a:r>
            <a:r>
              <a:rPr lang="en-US" sz="2400" dirty="0" smtClean="0"/>
              <a:t>, Japan industries created the most popular anime series. </a:t>
            </a:r>
          </a:p>
          <a:p>
            <a:r>
              <a:rPr lang="en-US" sz="2400" dirty="0" smtClean="0"/>
              <a:t>Lots of new factors played into this. </a:t>
            </a:r>
            <a:r>
              <a:rPr lang="en-US" sz="2400" dirty="0" smtClean="0"/>
              <a:t>Brand new ideas were born that lead to many successful anime series. </a:t>
            </a:r>
            <a:endParaRPr lang="en-US" sz="2400" dirty="0" smtClean="0"/>
          </a:p>
          <a:p>
            <a:r>
              <a:rPr lang="en-US" sz="2400" dirty="0" smtClean="0"/>
              <a:t>What helped the Anime industry is the new technology that was created, VHS. </a:t>
            </a:r>
          </a:p>
          <a:p>
            <a:r>
              <a:rPr lang="en-US" sz="2400" dirty="0" smtClean="0"/>
              <a:t>Manga’s, anime series, and anime </a:t>
            </a:r>
            <a:r>
              <a:rPr lang="en-US" sz="2400" dirty="0" smtClean="0"/>
              <a:t>introduced </a:t>
            </a:r>
            <a:r>
              <a:rPr lang="en-US" sz="2400" dirty="0" smtClean="0"/>
              <a:t>a broad genre </a:t>
            </a:r>
            <a:r>
              <a:rPr lang="en-US" sz="2400" dirty="0" smtClean="0"/>
              <a:t>that helped </a:t>
            </a:r>
            <a:r>
              <a:rPr lang="en-US" sz="2400" dirty="0" smtClean="0"/>
              <a:t>their budget, allowing to create more successful series such as Dragon Ball and Akira</a:t>
            </a:r>
          </a:p>
        </p:txBody>
      </p:sp>
      <p:pic>
        <p:nvPicPr>
          <p:cNvPr id="3076" name="Picture 4" descr="Image result for VH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34688" y="0"/>
            <a:ext cx="1879472" cy="156209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dragon ball 198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57881" y="4673600"/>
            <a:ext cx="3513444" cy="219709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akira 198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8799" y="4536010"/>
            <a:ext cx="3713161" cy="2321990"/>
          </a:xfrm>
          <a:prstGeom prst="rect">
            <a:avLst/>
          </a:prstGeom>
          <a:noFill/>
          <a:extLst>
            <a:ext uri="{909E8E84-426E-40DD-AFC4-6F175D3DCCD1}">
              <a14:hiddenFill xmlns:a14="http://schemas.microsoft.com/office/drawing/2010/main">
                <a:solidFill>
                  <a:srgbClr val="FFFFFF"/>
                </a:solidFill>
              </a14:hiddenFill>
            </a:ext>
          </a:extLst>
        </p:spPr>
      </p:pic>
      <p:sp>
        <p:nvSpPr>
          <p:cNvPr id="7" name="Right Arrow 6">
            <a:hlinkClick r:id="" action="ppaction://hlinkshowjump?jump=nextslide"/>
          </p:cNvPr>
          <p:cNvSpPr/>
          <p:nvPr/>
        </p:nvSpPr>
        <p:spPr>
          <a:xfrm>
            <a:off x="119921" y="6053583"/>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8" name="Triangle 7">
            <a:hlinkClick r:id="" action="ppaction://hlinkshowjump?jump=firstslide"/>
          </p:cNvPr>
          <p:cNvSpPr/>
          <p:nvPr/>
        </p:nvSpPr>
        <p:spPr>
          <a:xfrm>
            <a:off x="130351" y="85576"/>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48381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076"/>
                                        </p:tgtEl>
                                        <p:attrNameLst>
                                          <p:attrName>style.visibility</p:attrName>
                                        </p:attrNameLst>
                                      </p:cBhvr>
                                      <p:to>
                                        <p:strVal val="visible"/>
                                      </p:to>
                                    </p:set>
                                    <p:anim calcmode="lin" valueType="num">
                                      <p:cBhvr additive="base">
                                        <p:cTn id="22" dur="500" fill="hold"/>
                                        <p:tgtEl>
                                          <p:spTgt spid="3076"/>
                                        </p:tgtEl>
                                        <p:attrNameLst>
                                          <p:attrName>ppt_x</p:attrName>
                                        </p:attrNameLst>
                                      </p:cBhvr>
                                      <p:tavLst>
                                        <p:tav tm="0">
                                          <p:val>
                                            <p:strVal val="#ppt_x"/>
                                          </p:val>
                                        </p:tav>
                                        <p:tav tm="100000">
                                          <p:val>
                                            <p:strVal val="#ppt_x"/>
                                          </p:val>
                                        </p:tav>
                                      </p:tavLst>
                                    </p:anim>
                                    <p:anim calcmode="lin" valueType="num">
                                      <p:cBhvr additive="base">
                                        <p:cTn id="23"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circle(in)">
                                      <p:cBhvr>
                                        <p:cTn id="28" dur="2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nodeType="clickEffect">
                                  <p:stCondLst>
                                    <p:cond delay="0"/>
                                  </p:stCondLst>
                                  <p:childTnLst>
                                    <p:set>
                                      <p:cBhvr>
                                        <p:cTn id="32" dur="1" fill="hold">
                                          <p:stCondLst>
                                            <p:cond delay="0"/>
                                          </p:stCondLst>
                                        </p:cTn>
                                        <p:tgtEl>
                                          <p:spTgt spid="3080"/>
                                        </p:tgtEl>
                                        <p:attrNameLst>
                                          <p:attrName>style.visibility</p:attrName>
                                        </p:attrNameLst>
                                      </p:cBhvr>
                                      <p:to>
                                        <p:strVal val="visible"/>
                                      </p:to>
                                    </p:set>
                                    <p:animEffect transition="in" filter="fade">
                                      <p:cBhvr>
                                        <p:cTn id="33" dur="2000"/>
                                        <p:tgtEl>
                                          <p:spTgt spid="3080"/>
                                        </p:tgtEl>
                                      </p:cBhvr>
                                    </p:animEffect>
                                    <p:anim calcmode="lin" valueType="num">
                                      <p:cBhvr>
                                        <p:cTn id="34" dur="2000" fill="hold"/>
                                        <p:tgtEl>
                                          <p:spTgt spid="3080"/>
                                        </p:tgtEl>
                                        <p:attrNameLst>
                                          <p:attrName>ppt_w</p:attrName>
                                        </p:attrNameLst>
                                      </p:cBhvr>
                                      <p:tavLst>
                                        <p:tav tm="0" fmla="#ppt_w*sin(2.5*pi*$)">
                                          <p:val>
                                            <p:fltVal val="0"/>
                                          </p:val>
                                        </p:tav>
                                        <p:tav tm="100000">
                                          <p:val>
                                            <p:fltVal val="1"/>
                                          </p:val>
                                        </p:tav>
                                      </p:tavLst>
                                    </p:anim>
                                    <p:anim calcmode="lin" valueType="num">
                                      <p:cBhvr>
                                        <p:cTn id="35" dur="2000" fill="hold"/>
                                        <p:tgtEl>
                                          <p:spTgt spid="3080"/>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3078"/>
                                        </p:tgtEl>
                                        <p:attrNameLst>
                                          <p:attrName>style.visibility</p:attrName>
                                        </p:attrNameLst>
                                      </p:cBhvr>
                                      <p:to>
                                        <p:strVal val="visible"/>
                                      </p:to>
                                    </p:set>
                                    <p:anim calcmode="lin" valueType="num">
                                      <p:cBhvr>
                                        <p:cTn id="40" dur="1000" fill="hold"/>
                                        <p:tgtEl>
                                          <p:spTgt spid="3078"/>
                                        </p:tgtEl>
                                        <p:attrNameLst>
                                          <p:attrName>ppt_w</p:attrName>
                                        </p:attrNameLst>
                                      </p:cBhvr>
                                      <p:tavLst>
                                        <p:tav tm="0">
                                          <p:val>
                                            <p:fltVal val="0"/>
                                          </p:val>
                                        </p:tav>
                                        <p:tav tm="100000">
                                          <p:val>
                                            <p:strVal val="#ppt_w"/>
                                          </p:val>
                                        </p:tav>
                                      </p:tavLst>
                                    </p:anim>
                                    <p:anim calcmode="lin" valueType="num">
                                      <p:cBhvr>
                                        <p:cTn id="41" dur="1000" fill="hold"/>
                                        <p:tgtEl>
                                          <p:spTgt spid="3078"/>
                                        </p:tgtEl>
                                        <p:attrNameLst>
                                          <p:attrName>ppt_h</p:attrName>
                                        </p:attrNameLst>
                                      </p:cBhvr>
                                      <p:tavLst>
                                        <p:tav tm="0">
                                          <p:val>
                                            <p:fltVal val="0"/>
                                          </p:val>
                                        </p:tav>
                                        <p:tav tm="100000">
                                          <p:val>
                                            <p:strVal val="#ppt_h"/>
                                          </p:val>
                                        </p:tav>
                                      </p:tavLst>
                                    </p:anim>
                                    <p:anim calcmode="lin" valueType="num">
                                      <p:cBhvr>
                                        <p:cTn id="42" dur="1000" fill="hold"/>
                                        <p:tgtEl>
                                          <p:spTgt spid="3078"/>
                                        </p:tgtEl>
                                        <p:attrNameLst>
                                          <p:attrName>style.rotation</p:attrName>
                                        </p:attrNameLst>
                                      </p:cBhvr>
                                      <p:tavLst>
                                        <p:tav tm="0">
                                          <p:val>
                                            <p:fltVal val="90"/>
                                          </p:val>
                                        </p:tav>
                                        <p:tav tm="100000">
                                          <p:val>
                                            <p:fltVal val="0"/>
                                          </p:val>
                                        </p:tav>
                                      </p:tavLst>
                                    </p:anim>
                                    <p:animEffect transition="in" filter="fade">
                                      <p:cBhvr>
                                        <p:cTn id="43" dur="10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911" y="0"/>
            <a:ext cx="10018713" cy="1752599"/>
          </a:xfrm>
        </p:spPr>
        <p:txBody>
          <a:bodyPr>
            <a:normAutofit/>
          </a:bodyPr>
          <a:lstStyle/>
          <a:p>
            <a:r>
              <a:rPr lang="en-US" sz="5400" dirty="0" smtClean="0">
                <a:latin typeface="Lucida Blackletter" charset="0"/>
                <a:ea typeface="Lucida Blackletter" charset="0"/>
                <a:cs typeface="Lucida Blackletter" charset="0"/>
              </a:rPr>
              <a:t>A Crash but a Success</a:t>
            </a:r>
            <a:endParaRPr lang="en-US" sz="5400"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1471611" y="1485899"/>
            <a:ext cx="10018713" cy="3124201"/>
          </a:xfrm>
        </p:spPr>
        <p:txBody>
          <a:bodyPr>
            <a:normAutofit/>
          </a:bodyPr>
          <a:lstStyle/>
          <a:p>
            <a:r>
              <a:rPr lang="en-US" sz="2400" dirty="0" smtClean="0"/>
              <a:t>In the beginning early 1990’s, Japan began to crash economically, causing budgets to decrease. Also a decrease in film production.</a:t>
            </a:r>
          </a:p>
          <a:p>
            <a:r>
              <a:rPr lang="en-US" sz="2400" dirty="0" smtClean="0"/>
              <a:t>HOWEVER, this did not stop them from creating entertainment. </a:t>
            </a:r>
          </a:p>
          <a:p>
            <a:r>
              <a:rPr lang="en-US" sz="2400" dirty="0" smtClean="0"/>
              <a:t>Their goal was to create new anime series to help them increase their budget and to get back on top, which they were successful in. </a:t>
            </a:r>
          </a:p>
          <a:p>
            <a:r>
              <a:rPr lang="en-US" sz="2400" dirty="0" smtClean="0"/>
              <a:t>Popular series </a:t>
            </a:r>
            <a:r>
              <a:rPr lang="en-US" sz="2400" dirty="0" smtClean="0"/>
              <a:t>included </a:t>
            </a:r>
            <a:r>
              <a:rPr lang="en-US" sz="2400" dirty="0" err="1" smtClean="0"/>
              <a:t>Pokemon</a:t>
            </a:r>
            <a:r>
              <a:rPr lang="en-US" sz="2400" dirty="0" smtClean="0"/>
              <a:t>, Sailor Moon, and Cowboy Bebop. Mostly </a:t>
            </a:r>
            <a:r>
              <a:rPr lang="en-US" sz="2400" dirty="0" err="1" smtClean="0"/>
              <a:t>Pokemon</a:t>
            </a:r>
            <a:r>
              <a:rPr lang="en-US" sz="2400" dirty="0" smtClean="0"/>
              <a:t> </a:t>
            </a:r>
            <a:r>
              <a:rPr lang="en-US" sz="2400" dirty="0" smtClean="0"/>
              <a:t>become more </a:t>
            </a:r>
            <a:r>
              <a:rPr lang="en-US" sz="2400" dirty="0" smtClean="0"/>
              <a:t>profitable</a:t>
            </a:r>
            <a:r>
              <a:rPr lang="en-US" sz="2400" dirty="0"/>
              <a:t> </a:t>
            </a:r>
            <a:r>
              <a:rPr lang="en-US" sz="2400" dirty="0" smtClean="0"/>
              <a:t>since it became more popular.</a:t>
            </a:r>
            <a:endParaRPr lang="en-US" sz="2400" dirty="0" smtClean="0"/>
          </a:p>
        </p:txBody>
      </p:sp>
      <p:pic>
        <p:nvPicPr>
          <p:cNvPr id="4098" name="Picture 2" descr="Image result for pokemon 19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38622" y="4165062"/>
            <a:ext cx="1866900" cy="262943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sailor mo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4799" y="4594532"/>
            <a:ext cx="4022725" cy="226346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cowboy bebo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531" y="4951411"/>
            <a:ext cx="4713680" cy="1843088"/>
          </a:xfrm>
          <a:prstGeom prst="rect">
            <a:avLst/>
          </a:prstGeom>
          <a:noFill/>
          <a:extLst>
            <a:ext uri="{909E8E84-426E-40DD-AFC4-6F175D3DCCD1}">
              <a14:hiddenFill xmlns:a14="http://schemas.microsoft.com/office/drawing/2010/main">
                <a:solidFill>
                  <a:srgbClr val="FFFFFF"/>
                </a:solidFill>
              </a14:hiddenFill>
            </a:ext>
          </a:extLst>
        </p:spPr>
      </p:pic>
      <p:sp>
        <p:nvSpPr>
          <p:cNvPr id="7" name="Right Arrow 6">
            <a:hlinkClick r:id="" action="ppaction://hlinkshowjump?jump=nextslide"/>
          </p:cNvPr>
          <p:cNvSpPr/>
          <p:nvPr/>
        </p:nvSpPr>
        <p:spPr>
          <a:xfrm>
            <a:off x="10453141" y="8432"/>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8" name="Triangle 7">
            <a:hlinkClick r:id="" action="ppaction://hlinkshowjump?jump=firstslide"/>
          </p:cNvPr>
          <p:cNvSpPr/>
          <p:nvPr/>
        </p:nvSpPr>
        <p:spPr>
          <a:xfrm>
            <a:off x="212437" y="105334"/>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33537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3">
                                            <p:txEl>
                                              <p:pRg st="3" end="3"/>
                                            </p:txEl>
                                          </p:spTgt>
                                        </p:tgtEl>
                                        <p:attrNameLst>
                                          <p:attrName>style.visibility</p:attrName>
                                        </p:attrNameLst>
                                      </p:cBhvr>
                                      <p:to>
                                        <p:strVal val="visible"/>
                                      </p:to>
                                    </p:set>
                                    <p:anim by="(-#ppt_w*2)" calcmode="lin" valueType="num">
                                      <p:cBhvr rctx="PPT">
                                        <p:cTn id="28" dur="500" autoRev="1" fill="hold">
                                          <p:stCondLst>
                                            <p:cond delay="0"/>
                                          </p:stCondLst>
                                        </p:cTn>
                                        <p:tgtEl>
                                          <p:spTgt spid="3">
                                            <p:txEl>
                                              <p:pRg st="3" end="3"/>
                                            </p:txEl>
                                          </p:spTgt>
                                        </p:tgtEl>
                                        <p:attrNameLst>
                                          <p:attrName>ppt_w</p:attrName>
                                        </p:attrNameLst>
                                      </p:cBhvr>
                                    </p:anim>
                                    <p:anim by="(#ppt_w*0.50)" calcmode="lin" valueType="num">
                                      <p:cBhvr>
                                        <p:cTn id="29" dur="500" decel="50000" autoRev="1" fill="hold">
                                          <p:stCondLst>
                                            <p:cond delay="0"/>
                                          </p:stCondLst>
                                        </p:cTn>
                                        <p:tgtEl>
                                          <p:spTgt spid="3">
                                            <p:txEl>
                                              <p:pRg st="3" end="3"/>
                                            </p:txEl>
                                          </p:spTgt>
                                        </p:tgtEl>
                                        <p:attrNameLst>
                                          <p:attrName>ppt_x</p:attrName>
                                        </p:attrNameLst>
                                      </p:cBhvr>
                                    </p:anim>
                                    <p:anim from="(-#ppt_h/2)" to="(#ppt_y)" calcmode="lin" valueType="num">
                                      <p:cBhvr>
                                        <p:cTn id="30" dur="1000" fill="hold">
                                          <p:stCondLst>
                                            <p:cond delay="0"/>
                                          </p:stCondLst>
                                        </p:cTn>
                                        <p:tgtEl>
                                          <p:spTgt spid="3">
                                            <p:txEl>
                                              <p:pRg st="3" end="3"/>
                                            </p:txEl>
                                          </p:spTgt>
                                        </p:tgtEl>
                                        <p:attrNameLst>
                                          <p:attrName>ppt_y</p:attrName>
                                        </p:attrNameLst>
                                      </p:cBhvr>
                                    </p:anim>
                                    <p:animRot by="21600000">
                                      <p:cBhvr>
                                        <p:cTn id="31" dur="1000" fill="hold">
                                          <p:stCondLst>
                                            <p:cond delay="0"/>
                                          </p:stCondLst>
                                        </p:cTn>
                                        <p:tgtEl>
                                          <p:spTgt spid="3">
                                            <p:txEl>
                                              <p:pRg st="3" end="3"/>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nodeType="clickEffect">
                                  <p:stCondLst>
                                    <p:cond delay="0"/>
                                  </p:stCondLst>
                                  <p:childTnLst>
                                    <p:set>
                                      <p:cBhvr>
                                        <p:cTn id="35" dur="1" fill="hold">
                                          <p:stCondLst>
                                            <p:cond delay="0"/>
                                          </p:stCondLst>
                                        </p:cTn>
                                        <p:tgtEl>
                                          <p:spTgt spid="4098"/>
                                        </p:tgtEl>
                                        <p:attrNameLst>
                                          <p:attrName>style.visibility</p:attrName>
                                        </p:attrNameLst>
                                      </p:cBhvr>
                                      <p:to>
                                        <p:strVal val="visible"/>
                                      </p:to>
                                    </p:set>
                                    <p:anim calcmode="lin" valueType="num">
                                      <p:cBhvr>
                                        <p:cTn id="36" dur="500" decel="50000" fill="hold">
                                          <p:stCondLst>
                                            <p:cond delay="0"/>
                                          </p:stCondLst>
                                        </p:cTn>
                                        <p:tgtEl>
                                          <p:spTgt spid="4098"/>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4098"/>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4098"/>
                                        </p:tgtEl>
                                        <p:attrNameLst>
                                          <p:attrName>ppt_w</p:attrName>
                                        </p:attrNameLst>
                                      </p:cBhvr>
                                      <p:tavLst>
                                        <p:tav tm="0">
                                          <p:val>
                                            <p:strVal val="#ppt_w*.05"/>
                                          </p:val>
                                        </p:tav>
                                        <p:tav tm="100000">
                                          <p:val>
                                            <p:strVal val="#ppt_w"/>
                                          </p:val>
                                        </p:tav>
                                      </p:tavLst>
                                    </p:anim>
                                    <p:anim calcmode="lin" valueType="num">
                                      <p:cBhvr>
                                        <p:cTn id="39" dur="1000" fill="hold"/>
                                        <p:tgtEl>
                                          <p:spTgt spid="4098"/>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4098"/>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4098"/>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4098"/>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4098"/>
                                        </p:tgtEl>
                                      </p:cBhvr>
                                    </p:animEffect>
                                  </p:childTnLst>
                                </p:cTn>
                              </p:par>
                            </p:childTnLst>
                          </p:cTn>
                        </p:par>
                      </p:childTnLst>
                    </p:cTn>
                  </p:par>
                  <p:par>
                    <p:cTn id="44" fill="hold">
                      <p:stCondLst>
                        <p:cond delay="indefinite"/>
                      </p:stCondLst>
                      <p:childTnLst>
                        <p:par>
                          <p:cTn id="45" fill="hold">
                            <p:stCondLst>
                              <p:cond delay="0"/>
                            </p:stCondLst>
                            <p:childTnLst>
                              <p:par>
                                <p:cTn id="46" presetID="15" presetClass="entr" presetSubtype="0" fill="hold" nodeType="clickEffect">
                                  <p:stCondLst>
                                    <p:cond delay="0"/>
                                  </p:stCondLst>
                                  <p:childTnLst>
                                    <p:set>
                                      <p:cBhvr>
                                        <p:cTn id="47" dur="1" fill="hold">
                                          <p:stCondLst>
                                            <p:cond delay="0"/>
                                          </p:stCondLst>
                                        </p:cTn>
                                        <p:tgtEl>
                                          <p:spTgt spid="4102"/>
                                        </p:tgtEl>
                                        <p:attrNameLst>
                                          <p:attrName>style.visibility</p:attrName>
                                        </p:attrNameLst>
                                      </p:cBhvr>
                                      <p:to>
                                        <p:strVal val="visible"/>
                                      </p:to>
                                    </p:set>
                                    <p:anim calcmode="lin" valueType="num">
                                      <p:cBhvr>
                                        <p:cTn id="48" dur="1000" fill="hold"/>
                                        <p:tgtEl>
                                          <p:spTgt spid="4102"/>
                                        </p:tgtEl>
                                        <p:attrNameLst>
                                          <p:attrName>ppt_w</p:attrName>
                                        </p:attrNameLst>
                                      </p:cBhvr>
                                      <p:tavLst>
                                        <p:tav tm="0">
                                          <p:val>
                                            <p:fltVal val="0"/>
                                          </p:val>
                                        </p:tav>
                                        <p:tav tm="100000">
                                          <p:val>
                                            <p:strVal val="#ppt_w"/>
                                          </p:val>
                                        </p:tav>
                                      </p:tavLst>
                                    </p:anim>
                                    <p:anim calcmode="lin" valueType="num">
                                      <p:cBhvr>
                                        <p:cTn id="49" dur="1000" fill="hold"/>
                                        <p:tgtEl>
                                          <p:spTgt spid="4102"/>
                                        </p:tgtEl>
                                        <p:attrNameLst>
                                          <p:attrName>ppt_h</p:attrName>
                                        </p:attrNameLst>
                                      </p:cBhvr>
                                      <p:tavLst>
                                        <p:tav tm="0">
                                          <p:val>
                                            <p:fltVal val="0"/>
                                          </p:val>
                                        </p:tav>
                                        <p:tav tm="100000">
                                          <p:val>
                                            <p:strVal val="#ppt_h"/>
                                          </p:val>
                                        </p:tav>
                                      </p:tavLst>
                                    </p:anim>
                                    <p:anim calcmode="lin" valueType="num">
                                      <p:cBhvr>
                                        <p:cTn id="50" dur="1000" fill="hold"/>
                                        <p:tgtEl>
                                          <p:spTgt spid="4102"/>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410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2" fill="hold">
                      <p:stCondLst>
                        <p:cond delay="indefinite"/>
                      </p:stCondLst>
                      <p:childTnLst>
                        <p:par>
                          <p:cTn id="53" fill="hold">
                            <p:stCondLst>
                              <p:cond delay="0"/>
                            </p:stCondLst>
                            <p:childTnLst>
                              <p:par>
                                <p:cTn id="54" presetID="19" presetClass="entr" presetSubtype="10" fill="hold" nodeType="clickEffect">
                                  <p:stCondLst>
                                    <p:cond delay="0"/>
                                  </p:stCondLst>
                                  <p:childTnLst>
                                    <p:set>
                                      <p:cBhvr>
                                        <p:cTn id="55" dur="1" fill="hold">
                                          <p:stCondLst>
                                            <p:cond delay="0"/>
                                          </p:stCondLst>
                                        </p:cTn>
                                        <p:tgtEl>
                                          <p:spTgt spid="4100"/>
                                        </p:tgtEl>
                                        <p:attrNameLst>
                                          <p:attrName>style.visibility</p:attrName>
                                        </p:attrNameLst>
                                      </p:cBhvr>
                                      <p:to>
                                        <p:strVal val="visible"/>
                                      </p:to>
                                    </p:set>
                                    <p:anim calcmode="lin" valueType="num">
                                      <p:cBhvr>
                                        <p:cTn id="56" dur="5000" fill="hold"/>
                                        <p:tgtEl>
                                          <p:spTgt spid="4100"/>
                                        </p:tgtEl>
                                        <p:attrNameLst>
                                          <p:attrName>ppt_w</p:attrName>
                                        </p:attrNameLst>
                                      </p:cBhvr>
                                      <p:tavLst>
                                        <p:tav tm="0" fmla="#ppt_w*sin(2.5*pi*$)">
                                          <p:val>
                                            <p:fltVal val="0"/>
                                          </p:val>
                                        </p:tav>
                                        <p:tav tm="100000">
                                          <p:val>
                                            <p:fltVal val="1"/>
                                          </p:val>
                                        </p:tav>
                                      </p:tavLst>
                                    </p:anim>
                                    <p:anim calcmode="lin" valueType="num">
                                      <p:cBhvr>
                                        <p:cTn id="57" dur="5000" fill="hold"/>
                                        <p:tgtEl>
                                          <p:spTgt spid="4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3112" y="14990"/>
            <a:ext cx="10018713" cy="1752599"/>
          </a:xfrm>
        </p:spPr>
        <p:txBody>
          <a:bodyPr>
            <a:normAutofit/>
          </a:bodyPr>
          <a:lstStyle/>
          <a:p>
            <a:r>
              <a:rPr lang="en-US" sz="5400" dirty="0" smtClean="0">
                <a:latin typeface="Lucida Blackletter" charset="0"/>
                <a:ea typeface="Lucida Blackletter" charset="0"/>
                <a:cs typeface="Lucida Blackletter" charset="0"/>
              </a:rPr>
              <a:t>Improvement in the Industry</a:t>
            </a:r>
            <a:endParaRPr lang="en-US" sz="5400"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978891" y="1897505"/>
            <a:ext cx="8145122" cy="4846321"/>
          </a:xfrm>
        </p:spPr>
        <p:txBody>
          <a:bodyPr>
            <a:normAutofit/>
          </a:bodyPr>
          <a:lstStyle/>
          <a:p>
            <a:r>
              <a:rPr lang="en-US" sz="2000" dirty="0" smtClean="0"/>
              <a:t>With a new era in the early 2000’s, technology became more advanced, allowing the Anime industry to take advantage of it. </a:t>
            </a:r>
          </a:p>
          <a:p>
            <a:r>
              <a:rPr lang="en-US" sz="2000" dirty="0" smtClean="0"/>
              <a:t>Using new technology, industries used a method; after </a:t>
            </a:r>
            <a:r>
              <a:rPr lang="en-US" sz="2000" dirty="0"/>
              <a:t>each frame is drawn it is scanned into a computer, </a:t>
            </a:r>
            <a:r>
              <a:rPr lang="en-US" sz="2000" dirty="0" smtClean="0"/>
              <a:t>it is colored </a:t>
            </a:r>
            <a:r>
              <a:rPr lang="en-US" sz="2000" dirty="0"/>
              <a:t>and composited digitally instead of being transferred to a </a:t>
            </a:r>
            <a:r>
              <a:rPr lang="en-US" sz="2000" dirty="0" err="1" smtClean="0"/>
              <a:t>cel</a:t>
            </a:r>
            <a:r>
              <a:rPr lang="en-US" sz="2000" dirty="0" smtClean="0"/>
              <a:t>, a transparent sheet of celluloid that can be drawn on, colored, </a:t>
            </a:r>
            <a:r>
              <a:rPr lang="en-US" sz="2000" dirty="0"/>
              <a:t>and </a:t>
            </a:r>
            <a:r>
              <a:rPr lang="en-US" sz="2000" dirty="0" smtClean="0"/>
              <a:t>composited </a:t>
            </a:r>
            <a:r>
              <a:rPr lang="en-US" sz="2000" dirty="0"/>
              <a:t>by hand</a:t>
            </a:r>
            <a:r>
              <a:rPr lang="en-US" sz="2000" dirty="0" smtClean="0"/>
              <a:t>.</a:t>
            </a:r>
          </a:p>
          <a:p>
            <a:r>
              <a:rPr lang="en-US" sz="2000" dirty="0" smtClean="0"/>
              <a:t>They were able to digitally remaster old Anime series, giving a more vivid imagery. </a:t>
            </a:r>
          </a:p>
          <a:p>
            <a:r>
              <a:rPr lang="en-US" sz="2000" dirty="0" smtClean="0"/>
              <a:t>Goodbye to VHS, and hello to DVD’S! Blue-Ray DVD’S</a:t>
            </a:r>
          </a:p>
          <a:p>
            <a:r>
              <a:rPr lang="en-US" sz="2000" dirty="0" smtClean="0"/>
              <a:t>Following a new decade, many popular series flourished such as Naruto, One Piece, and a brand new Anime movie Sen </a:t>
            </a:r>
            <a:r>
              <a:rPr lang="en-US" sz="2000" dirty="0"/>
              <a:t>to </a:t>
            </a:r>
            <a:r>
              <a:rPr lang="en-US" sz="2000" dirty="0" err="1"/>
              <a:t>Chihiro</a:t>
            </a:r>
            <a:r>
              <a:rPr lang="en-US" sz="2000" dirty="0"/>
              <a:t> no </a:t>
            </a:r>
            <a:r>
              <a:rPr lang="en-US" sz="2000" dirty="0" err="1"/>
              <a:t>Kamikakushi</a:t>
            </a:r>
            <a:r>
              <a:rPr lang="en-US" sz="2000" dirty="0"/>
              <a:t> (Spirited Away</a:t>
            </a:r>
            <a:r>
              <a:rPr lang="en-US" sz="2000" dirty="0" smtClean="0"/>
              <a:t>). (Receiving </a:t>
            </a:r>
            <a:r>
              <a:rPr lang="en-US" sz="2000" dirty="0"/>
              <a:t>Best Animated Feature Oscar in 2002</a:t>
            </a:r>
            <a:r>
              <a:rPr lang="en-US" sz="2000" dirty="0" smtClean="0"/>
              <a:t>.)</a:t>
            </a:r>
            <a:endParaRPr lang="en-US" sz="2000" dirty="0"/>
          </a:p>
        </p:txBody>
      </p:sp>
      <p:pic>
        <p:nvPicPr>
          <p:cNvPr id="4" name="Picture 3"/>
          <p:cNvPicPr>
            <a:picLocks noChangeAspect="1"/>
          </p:cNvPicPr>
          <p:nvPr/>
        </p:nvPicPr>
        <p:blipFill>
          <a:blip r:embed="rId2"/>
          <a:stretch>
            <a:fillRect/>
          </a:stretch>
        </p:blipFill>
        <p:spPr>
          <a:xfrm>
            <a:off x="9629434" y="1604196"/>
            <a:ext cx="2137597" cy="3206396"/>
          </a:xfrm>
          <a:prstGeom prst="rect">
            <a:avLst/>
          </a:prstGeom>
        </p:spPr>
      </p:pic>
      <p:pic>
        <p:nvPicPr>
          <p:cNvPr id="5" name="Picture 4"/>
          <p:cNvPicPr>
            <a:picLocks noChangeAspect="1"/>
          </p:cNvPicPr>
          <p:nvPr/>
        </p:nvPicPr>
        <p:blipFill>
          <a:blip r:embed="rId3"/>
          <a:stretch>
            <a:fillRect/>
          </a:stretch>
        </p:blipFill>
        <p:spPr>
          <a:xfrm>
            <a:off x="9124013" y="4940508"/>
            <a:ext cx="3067987" cy="1917492"/>
          </a:xfrm>
          <a:prstGeom prst="rect">
            <a:avLst/>
          </a:prstGeom>
        </p:spPr>
      </p:pic>
      <p:sp>
        <p:nvSpPr>
          <p:cNvPr id="6" name="Right Arrow 5">
            <a:hlinkClick r:id="" action="ppaction://hlinkshowjump?jump=nextslide"/>
          </p:cNvPr>
          <p:cNvSpPr/>
          <p:nvPr/>
        </p:nvSpPr>
        <p:spPr>
          <a:xfrm>
            <a:off x="10328223" y="14990"/>
            <a:ext cx="173885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7" name="Triangle 6">
            <a:hlinkClick r:id="" action="ppaction://hlinkshowjump?jump=firstslide"/>
          </p:cNvPr>
          <p:cNvSpPr/>
          <p:nvPr/>
        </p:nvSpPr>
        <p:spPr>
          <a:xfrm>
            <a:off x="119920" y="5666160"/>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163974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circle(in)">
                                      <p:cBhvr>
                                        <p:cTn id="18" dur="2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2"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Scale>
                                      <p:cBhvr>
                                        <p:cTn id="23"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
                                            <p:txEl>
                                              <p:pRg st="3" end="3"/>
                                            </p:txEl>
                                          </p:spTgt>
                                        </p:tgtEl>
                                        <p:attrNameLst>
                                          <p:attrName>ppt_x</p:attrName>
                                          <p:attrName>ppt_y</p:attrName>
                                        </p:attrNameLst>
                                      </p:cBhvr>
                                    </p:animMotion>
                                    <p:animEffect transition="in" filter="fade">
                                      <p:cBhvr>
                                        <p:cTn id="25" dur="1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800" decel="100000"/>
                                        <p:tgtEl>
                                          <p:spTgt spid="5"/>
                                        </p:tgtEl>
                                      </p:cBhvr>
                                    </p:animEffect>
                                    <p:anim calcmode="lin" valueType="num">
                                      <p:cBhvr>
                                        <p:cTn id="31" dur="800" decel="100000" fill="hold"/>
                                        <p:tgtEl>
                                          <p:spTgt spid="5"/>
                                        </p:tgtEl>
                                        <p:attrNameLst>
                                          <p:attrName>style.rotation</p:attrName>
                                        </p:attrNameLst>
                                      </p:cBhvr>
                                      <p:tavLst>
                                        <p:tav tm="0">
                                          <p:val>
                                            <p:fltVal val="-90"/>
                                          </p:val>
                                        </p:tav>
                                        <p:tav tm="100000">
                                          <p:val>
                                            <p:fltVal val="0"/>
                                          </p:val>
                                        </p:tav>
                                      </p:tavLst>
                                    </p:anim>
                                    <p:anim calcmode="lin" valueType="num">
                                      <p:cBhvr>
                                        <p:cTn id="32" dur="800" decel="100000" fill="hold"/>
                                        <p:tgtEl>
                                          <p:spTgt spid="5"/>
                                        </p:tgtEl>
                                        <p:attrNameLst>
                                          <p:attrName>ppt_x</p:attrName>
                                        </p:attrNameLst>
                                      </p:cBhvr>
                                      <p:tavLst>
                                        <p:tav tm="0">
                                          <p:val>
                                            <p:strVal val="#ppt_x+0.4"/>
                                          </p:val>
                                        </p:tav>
                                        <p:tav tm="100000">
                                          <p:val>
                                            <p:strVal val="#ppt_x-0.05"/>
                                          </p:val>
                                        </p:tav>
                                      </p:tavLst>
                                    </p:anim>
                                    <p:anim calcmode="lin" valueType="num">
                                      <p:cBhvr>
                                        <p:cTn id="33" dur="800" decel="100000" fill="hold"/>
                                        <p:tgtEl>
                                          <p:spTgt spid="5"/>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5"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43"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5"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1000" fill="hold"/>
                                        <p:tgtEl>
                                          <p:spTgt spid="4"/>
                                        </p:tgtEl>
                                        <p:attrNameLst>
                                          <p:attrName>ppt_w</p:attrName>
                                        </p:attrNameLst>
                                      </p:cBhvr>
                                      <p:tavLst>
                                        <p:tav tm="0">
                                          <p:val>
                                            <p:fltVal val="0"/>
                                          </p:val>
                                        </p:tav>
                                        <p:tav tm="100000">
                                          <p:val>
                                            <p:strVal val="#ppt_w"/>
                                          </p:val>
                                        </p:tav>
                                      </p:tavLst>
                                    </p:anim>
                                    <p:anim calcmode="lin" valueType="num">
                                      <p:cBhvr>
                                        <p:cTn id="53" dur="1000" fill="hold"/>
                                        <p:tgtEl>
                                          <p:spTgt spid="4"/>
                                        </p:tgtEl>
                                        <p:attrNameLst>
                                          <p:attrName>ppt_h</p:attrName>
                                        </p:attrNameLst>
                                      </p:cBhvr>
                                      <p:tavLst>
                                        <p:tav tm="0">
                                          <p:val>
                                            <p:fltVal val="0"/>
                                          </p:val>
                                        </p:tav>
                                        <p:tav tm="100000">
                                          <p:val>
                                            <p:strVal val="#ppt_h"/>
                                          </p:val>
                                        </p:tav>
                                      </p:tavLst>
                                    </p:anim>
                                    <p:anim calcmode="lin" valueType="num">
                                      <p:cBhvr>
                                        <p:cTn id="5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018713" cy="1752599"/>
          </a:xfrm>
        </p:spPr>
        <p:txBody>
          <a:bodyPr>
            <a:normAutofit/>
          </a:bodyPr>
          <a:lstStyle/>
          <a:p>
            <a:r>
              <a:rPr lang="en-US" sz="5000" dirty="0" smtClean="0">
                <a:latin typeface="Lucida Blackletter" charset="0"/>
                <a:ea typeface="Lucida Blackletter" charset="0"/>
                <a:cs typeface="Lucida Blackletter" charset="0"/>
              </a:rPr>
              <a:t>Anime in the Future!</a:t>
            </a:r>
            <a:endParaRPr lang="en-US" sz="5000" dirty="0">
              <a:latin typeface="Lucida Blackletter" charset="0"/>
              <a:ea typeface="Lucida Blackletter" charset="0"/>
              <a:cs typeface="Lucida Blackletter" charset="0"/>
            </a:endParaRPr>
          </a:p>
        </p:txBody>
      </p:sp>
      <p:sp>
        <p:nvSpPr>
          <p:cNvPr id="3" name="Content Placeholder 2"/>
          <p:cNvSpPr>
            <a:spLocks noGrp="1"/>
          </p:cNvSpPr>
          <p:nvPr>
            <p:ph idx="1"/>
          </p:nvPr>
        </p:nvSpPr>
        <p:spPr>
          <a:xfrm>
            <a:off x="1438591" y="914400"/>
            <a:ext cx="7050090" cy="6111240"/>
          </a:xfrm>
        </p:spPr>
        <p:txBody>
          <a:bodyPr>
            <a:normAutofit/>
          </a:bodyPr>
          <a:lstStyle/>
          <a:p>
            <a:r>
              <a:rPr lang="en-US" sz="2000" dirty="0" smtClean="0"/>
              <a:t>Ever since Anime was created, US began to learn more about Japan’s culture and to implement their ideas for their own use. </a:t>
            </a:r>
          </a:p>
          <a:p>
            <a:r>
              <a:rPr lang="en-US" sz="2000" dirty="0" smtClean="0"/>
              <a:t>For example, US released a hit series Avatar the Last </a:t>
            </a:r>
            <a:r>
              <a:rPr lang="en-US" sz="2000" dirty="0" err="1" smtClean="0"/>
              <a:t>Airbender</a:t>
            </a:r>
            <a:r>
              <a:rPr lang="en-US" sz="2000" dirty="0" smtClean="0"/>
              <a:t>, by using the fundamentals of Anime. </a:t>
            </a:r>
          </a:p>
          <a:p>
            <a:r>
              <a:rPr lang="en-US" sz="2000" dirty="0" smtClean="0"/>
              <a:t>Anime is spread out all over the industry such as movies, video games, and even merchandises.   </a:t>
            </a:r>
          </a:p>
          <a:p>
            <a:r>
              <a:rPr lang="en-US" sz="2000" dirty="0" smtClean="0"/>
              <a:t>New series are under development, and even new series that continues the following storyline, such as </a:t>
            </a:r>
            <a:r>
              <a:rPr lang="en-US" sz="2000" dirty="0" err="1" smtClean="0"/>
              <a:t>Boruto</a:t>
            </a:r>
            <a:r>
              <a:rPr lang="en-US" sz="2000" dirty="0" smtClean="0"/>
              <a:t> for continuing the Naruto </a:t>
            </a:r>
            <a:r>
              <a:rPr lang="en-US" sz="2000" dirty="0" err="1" smtClean="0"/>
              <a:t>Shipudden</a:t>
            </a:r>
            <a:r>
              <a:rPr lang="en-US" sz="2000" dirty="0" smtClean="0"/>
              <a:t> series. </a:t>
            </a:r>
          </a:p>
          <a:p>
            <a:r>
              <a:rPr lang="en-US" sz="2000" dirty="0" smtClean="0"/>
              <a:t>The imagery of Anime has change, going into a more colorful and vivacity point. </a:t>
            </a:r>
          </a:p>
          <a:p>
            <a:r>
              <a:rPr lang="en-US" sz="2000" dirty="0" smtClean="0"/>
              <a:t>Even though many companies faced numerous issues, they continue to release their projects for viewers, and it is up to them to increase their status. (How can they expand more, how can they implement new ideas.)</a:t>
            </a:r>
          </a:p>
        </p:txBody>
      </p:sp>
      <p:pic>
        <p:nvPicPr>
          <p:cNvPr id="5" name="Picture 4"/>
          <p:cNvPicPr>
            <a:picLocks noChangeAspect="1"/>
          </p:cNvPicPr>
          <p:nvPr/>
        </p:nvPicPr>
        <p:blipFill>
          <a:blip r:embed="rId2"/>
          <a:stretch>
            <a:fillRect/>
          </a:stretch>
        </p:blipFill>
        <p:spPr>
          <a:xfrm>
            <a:off x="8834311" y="4974760"/>
            <a:ext cx="3347982" cy="1883240"/>
          </a:xfrm>
          <a:prstGeom prst="rect">
            <a:avLst/>
          </a:prstGeom>
        </p:spPr>
      </p:pic>
      <p:pic>
        <p:nvPicPr>
          <p:cNvPr id="6" name="Picture 5"/>
          <p:cNvPicPr>
            <a:picLocks noChangeAspect="1"/>
          </p:cNvPicPr>
          <p:nvPr/>
        </p:nvPicPr>
        <p:blipFill>
          <a:blip r:embed="rId3"/>
          <a:stretch>
            <a:fillRect/>
          </a:stretch>
        </p:blipFill>
        <p:spPr>
          <a:xfrm>
            <a:off x="8530239" y="2002466"/>
            <a:ext cx="2188085" cy="2888473"/>
          </a:xfrm>
          <a:prstGeom prst="rect">
            <a:avLst/>
          </a:prstGeom>
        </p:spPr>
      </p:pic>
      <p:pic>
        <p:nvPicPr>
          <p:cNvPr id="7" name="Picture 6"/>
          <p:cNvPicPr>
            <a:picLocks noChangeAspect="1"/>
          </p:cNvPicPr>
          <p:nvPr/>
        </p:nvPicPr>
        <p:blipFill>
          <a:blip r:embed="rId4"/>
          <a:stretch>
            <a:fillRect/>
          </a:stretch>
        </p:blipFill>
        <p:spPr>
          <a:xfrm>
            <a:off x="8488681" y="98473"/>
            <a:ext cx="3552338" cy="1820173"/>
          </a:xfrm>
          <a:prstGeom prst="rect">
            <a:avLst/>
          </a:prstGeom>
        </p:spPr>
      </p:pic>
      <p:sp>
        <p:nvSpPr>
          <p:cNvPr id="8" name="Right Arrow 7">
            <a:hlinkClick r:id="" action="ppaction://hlinkshowjump?jump=nextslide"/>
          </p:cNvPr>
          <p:cNvSpPr/>
          <p:nvPr/>
        </p:nvSpPr>
        <p:spPr>
          <a:xfrm>
            <a:off x="10962577" y="3737625"/>
            <a:ext cx="954604"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9" name="Triangle 8">
            <a:hlinkClick r:id="" action="ppaction://hlinkshowjump?jump=firstslide"/>
          </p:cNvPr>
          <p:cNvSpPr/>
          <p:nvPr/>
        </p:nvSpPr>
        <p:spPr>
          <a:xfrm>
            <a:off x="89709" y="5531371"/>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455962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heel(1)">
                                      <p:cBhvr>
                                        <p:cTn id="29" dur="20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heel(1)">
                                      <p:cBhvr>
                                        <p:cTn id="34" dur="2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5"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42"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3">
                                            <p:txEl>
                                              <p:pRg st="4" end="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3">
                                            <p:txEl>
                                              <p:pRg st="5" end="5"/>
                                            </p:txEl>
                                          </p:spTgt>
                                        </p:tgtEl>
                                        <p:attrNameLst>
                                          <p:attrName>style.visibility</p:attrName>
                                        </p:attrNameLst>
                                      </p:cBhvr>
                                      <p:to>
                                        <p:strVal val="visible"/>
                                      </p:to>
                                    </p:set>
                                    <p:animEffect transition="in" filter="fade">
                                      <p:cBhvr>
                                        <p:cTn id="57" dur="1000"/>
                                        <p:tgtEl>
                                          <p:spTgt spid="3">
                                            <p:txEl>
                                              <p:pRg st="5" end="5"/>
                                            </p:txEl>
                                          </p:spTgt>
                                        </p:tgtEl>
                                      </p:cBhvr>
                                    </p:animEffect>
                                    <p:anim calcmode="lin" valueType="num">
                                      <p:cBhvr>
                                        <p:cTn id="5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9"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458" y="0"/>
            <a:ext cx="10018713" cy="1752599"/>
          </a:xfrm>
        </p:spPr>
        <p:txBody>
          <a:bodyPr/>
          <a:lstStyle/>
          <a:p>
            <a:r>
              <a:rPr lang="en-US" dirty="0" smtClean="0">
                <a:latin typeface="Lucida Blackletter" charset="0"/>
                <a:ea typeface="Lucida Blackletter" charset="0"/>
                <a:cs typeface="Lucida Blackletter" charset="0"/>
              </a:rPr>
              <a:t>How has Anime Changed Throughout Time?</a:t>
            </a:r>
            <a:endParaRPr lang="en-US" dirty="0">
              <a:latin typeface="Lucida Blackletter" charset="0"/>
              <a:ea typeface="Lucida Blackletter" charset="0"/>
              <a:cs typeface="Lucida Blackletter" charset="0"/>
            </a:endParaRPr>
          </a:p>
        </p:txBody>
      </p:sp>
      <p:pic>
        <p:nvPicPr>
          <p:cNvPr id="4" name="Picture 3"/>
          <p:cNvPicPr>
            <a:picLocks noChangeAspect="1"/>
          </p:cNvPicPr>
          <p:nvPr/>
        </p:nvPicPr>
        <p:blipFill>
          <a:blip r:embed="rId2"/>
          <a:stretch>
            <a:fillRect/>
          </a:stretch>
        </p:blipFill>
        <p:spPr>
          <a:xfrm>
            <a:off x="1259458" y="1469035"/>
            <a:ext cx="4125208" cy="3312827"/>
          </a:xfrm>
          <a:prstGeom prst="rect">
            <a:avLst/>
          </a:prstGeom>
        </p:spPr>
      </p:pic>
      <p:sp>
        <p:nvSpPr>
          <p:cNvPr id="5" name="Right Arrow 4"/>
          <p:cNvSpPr/>
          <p:nvPr/>
        </p:nvSpPr>
        <p:spPr>
          <a:xfrm>
            <a:off x="5573459" y="2578309"/>
            <a:ext cx="2251407" cy="8544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8055747" y="359764"/>
            <a:ext cx="3411217" cy="4661939"/>
          </a:xfrm>
          <a:prstGeom prst="rect">
            <a:avLst/>
          </a:prstGeom>
        </p:spPr>
      </p:pic>
      <p:sp>
        <p:nvSpPr>
          <p:cNvPr id="7" name="TextBox 6"/>
          <p:cNvSpPr txBox="1"/>
          <p:nvPr/>
        </p:nvSpPr>
        <p:spPr>
          <a:xfrm>
            <a:off x="1022257" y="4868907"/>
            <a:ext cx="5246557" cy="1754326"/>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charset="0"/>
              <a:buNone/>
              <a:tabLst/>
              <a:defRPr/>
            </a:pPr>
            <a:r>
              <a:rPr lang="en-US" dirty="0" smtClean="0"/>
              <a:t>PAST</a:t>
            </a:r>
          </a:p>
          <a:p>
            <a:pPr marL="285750" marR="0" lvl="0" indent="-285750" defTabSz="914400" eaLnBrk="1" fontAlgn="auto" latinLnBrk="0" hangingPunct="1">
              <a:lnSpc>
                <a:spcPct val="100000"/>
              </a:lnSpc>
              <a:spcBef>
                <a:spcPts val="0"/>
              </a:spcBef>
              <a:spcAft>
                <a:spcPts val="0"/>
              </a:spcAft>
              <a:buClrTx/>
              <a:buSzTx/>
              <a:buFont typeface="Arial" charset="0"/>
              <a:buChar char="•"/>
              <a:tabLst/>
              <a:defRPr/>
            </a:pPr>
            <a:r>
              <a:rPr lang="en-US" dirty="0" smtClean="0"/>
              <a:t>Color barely has depth to it. </a:t>
            </a:r>
          </a:p>
          <a:p>
            <a:pPr marL="285750" marR="0" lvl="0" indent="-285750" defTabSz="914400" eaLnBrk="1" fontAlgn="auto" latinLnBrk="0" hangingPunct="1">
              <a:lnSpc>
                <a:spcPct val="100000"/>
              </a:lnSpc>
              <a:spcBef>
                <a:spcPts val="0"/>
              </a:spcBef>
              <a:spcAft>
                <a:spcPts val="0"/>
              </a:spcAft>
              <a:buClrTx/>
              <a:buSzTx/>
              <a:buFont typeface="Arial" charset="0"/>
              <a:buChar char="•"/>
              <a:tabLst/>
              <a:defRPr/>
            </a:pPr>
            <a:r>
              <a:rPr lang="en-US" dirty="0" smtClean="0"/>
              <a:t>Character’s figure almost proportionate but not perfect.</a:t>
            </a:r>
          </a:p>
          <a:p>
            <a:pPr marL="285750" marR="0" lvl="0" indent="-285750" defTabSz="914400" eaLnBrk="1" fontAlgn="auto" latinLnBrk="0" hangingPunct="1">
              <a:lnSpc>
                <a:spcPct val="100000"/>
              </a:lnSpc>
              <a:spcBef>
                <a:spcPts val="0"/>
              </a:spcBef>
              <a:spcAft>
                <a:spcPts val="0"/>
              </a:spcAft>
              <a:buClrTx/>
              <a:buSzTx/>
              <a:buFont typeface="Arial" charset="0"/>
              <a:buChar char="•"/>
              <a:tabLst/>
              <a:defRPr/>
            </a:pPr>
            <a:r>
              <a:rPr lang="en-US" dirty="0" smtClean="0"/>
              <a:t>Hair and eyes doesn't</a:t>
            </a:r>
            <a:r>
              <a:rPr lang="mr-IN" dirty="0" smtClean="0"/>
              <a:t>’</a:t>
            </a:r>
            <a:r>
              <a:rPr lang="en-US" dirty="0" smtClean="0"/>
              <a:t>t have enough details.</a:t>
            </a:r>
          </a:p>
          <a:p>
            <a:pPr marL="285750" marR="0" lvl="0" indent="-285750" defTabSz="914400" eaLnBrk="1" fontAlgn="auto" latinLnBrk="0" hangingPunct="1">
              <a:lnSpc>
                <a:spcPct val="100000"/>
              </a:lnSpc>
              <a:spcBef>
                <a:spcPts val="0"/>
              </a:spcBef>
              <a:spcAft>
                <a:spcPts val="0"/>
              </a:spcAft>
              <a:buClrTx/>
              <a:buSzTx/>
              <a:buFont typeface="Arial" charset="0"/>
              <a:buChar char="•"/>
              <a:tabLst/>
              <a:defRPr/>
            </a:pPr>
            <a:r>
              <a:rPr lang="en-US" dirty="0" smtClean="0"/>
              <a:t>Has an old style to it. </a:t>
            </a:r>
            <a:endParaRPr lang="en-US" dirty="0"/>
          </a:p>
        </p:txBody>
      </p:sp>
      <p:sp>
        <p:nvSpPr>
          <p:cNvPr id="8" name="TextBox 7"/>
          <p:cNvSpPr txBox="1"/>
          <p:nvPr/>
        </p:nvSpPr>
        <p:spPr>
          <a:xfrm>
            <a:off x="8055746" y="5088682"/>
            <a:ext cx="3411217" cy="1754326"/>
          </a:xfrm>
          <a:prstGeom prst="rect">
            <a:avLst/>
          </a:prstGeom>
          <a:noFill/>
        </p:spPr>
        <p:txBody>
          <a:bodyPr wrap="square" rtlCol="0">
            <a:spAutoFit/>
          </a:bodyPr>
          <a:lstStyle/>
          <a:p>
            <a:r>
              <a:rPr lang="en-US" dirty="0" smtClean="0"/>
              <a:t>PRESENT</a:t>
            </a:r>
          </a:p>
          <a:p>
            <a:pPr marL="285750" indent="-285750">
              <a:buFont typeface="Arial" charset="0"/>
              <a:buChar char="•"/>
            </a:pPr>
            <a:r>
              <a:rPr lang="en-US" dirty="0" smtClean="0"/>
              <a:t>More vivid colors.</a:t>
            </a:r>
          </a:p>
          <a:p>
            <a:pPr marL="285750" indent="-285750">
              <a:buFont typeface="Arial" charset="0"/>
              <a:buChar char="•"/>
            </a:pPr>
            <a:r>
              <a:rPr lang="en-US" dirty="0" smtClean="0"/>
              <a:t>Character’s figure aligned perfectly.</a:t>
            </a:r>
          </a:p>
          <a:p>
            <a:pPr marL="285750" indent="-285750">
              <a:buFont typeface="Arial" charset="0"/>
              <a:buChar char="•"/>
            </a:pPr>
            <a:r>
              <a:rPr lang="en-US" dirty="0" smtClean="0"/>
              <a:t>Eyes and hair detailed.</a:t>
            </a:r>
          </a:p>
          <a:p>
            <a:pPr marL="285750" indent="-285750">
              <a:buFont typeface="Arial" charset="0"/>
              <a:buChar char="•"/>
            </a:pPr>
            <a:r>
              <a:rPr lang="en-US" dirty="0" smtClean="0"/>
              <a:t>A whole entire new look. </a:t>
            </a:r>
          </a:p>
        </p:txBody>
      </p:sp>
      <p:sp>
        <p:nvSpPr>
          <p:cNvPr id="9" name="Right Arrow 8">
            <a:hlinkClick r:id="" action="ppaction://hlinkshowjump?jump=nextslide"/>
          </p:cNvPr>
          <p:cNvSpPr/>
          <p:nvPr/>
        </p:nvSpPr>
        <p:spPr>
          <a:xfrm>
            <a:off x="10939523" y="5965845"/>
            <a:ext cx="1054879" cy="734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10" name="Triangle 9">
            <a:hlinkClick r:id="" action="ppaction://hlinkshowjump?jump=firstslide"/>
          </p:cNvPr>
          <p:cNvSpPr/>
          <p:nvPr/>
        </p:nvSpPr>
        <p:spPr>
          <a:xfrm>
            <a:off x="284" y="104492"/>
            <a:ext cx="1259174" cy="107766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Start</a:t>
            </a:r>
            <a:endParaRPr lang="en-US"/>
          </a:p>
        </p:txBody>
      </p:sp>
    </p:spTree>
    <p:extLst>
      <p:ext uri="{BB962C8B-B14F-4D97-AF65-F5344CB8AC3E}">
        <p14:creationId xmlns:p14="http://schemas.microsoft.com/office/powerpoint/2010/main" val="14511681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Celestial</Template>
  <TotalTime>8936</TotalTime>
  <Words>1366</Words>
  <Application>Microsoft Macintosh PowerPoint</Application>
  <PresentationFormat>Widescreen</PresentationFormat>
  <Paragraphs>147</Paragraphs>
  <Slides>19</Slides>
  <Notes>0</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Calibri</vt:lpstr>
      <vt:lpstr>Calibri Light</vt:lpstr>
      <vt:lpstr>Lucida Blackletter</vt:lpstr>
      <vt:lpstr>Mangal</vt:lpstr>
      <vt:lpstr>Times</vt:lpstr>
      <vt:lpstr>Wingdings</vt:lpstr>
      <vt:lpstr>Arial</vt:lpstr>
      <vt:lpstr>Celestial</vt:lpstr>
      <vt:lpstr>Animation: Then, Now, Forever</vt:lpstr>
      <vt:lpstr>Why Discuss Anime?</vt:lpstr>
      <vt:lpstr>Introduction to Anime</vt:lpstr>
      <vt:lpstr>The Beginning Age of Anime </vt:lpstr>
      <vt:lpstr>The Golden Era of Anime</vt:lpstr>
      <vt:lpstr>A Crash but a Success</vt:lpstr>
      <vt:lpstr>Improvement in the Industry</vt:lpstr>
      <vt:lpstr>Anime in the Future!</vt:lpstr>
      <vt:lpstr>How has Anime Changed Throughout Time?</vt:lpstr>
      <vt:lpstr>Broad Genre in Anime Industry</vt:lpstr>
      <vt:lpstr>WAIT, I can’t watch Anime series that is only exclusive to Japan.     </vt:lpstr>
      <vt:lpstr>SUBTITLES</vt:lpstr>
      <vt:lpstr>What Makes Anime Unique?</vt:lpstr>
      <vt:lpstr>Importance of Storyline!</vt:lpstr>
      <vt:lpstr>Manga’s</vt:lpstr>
      <vt:lpstr>ENTERTAINMENT: COSPLAY</vt:lpstr>
      <vt:lpstr>Fight scene!</vt:lpstr>
      <vt:lpstr>CONCLUSION</vt:lpstr>
      <vt:lpstr>Credits:</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Rivas Panameno, Jeovani</dc:creator>
  <cp:lastModifiedBy>Jeovani Rivas Panameno</cp:lastModifiedBy>
  <cp:revision>45</cp:revision>
  <dcterms:created xsi:type="dcterms:W3CDTF">2017-04-18T13:08:10Z</dcterms:created>
  <dcterms:modified xsi:type="dcterms:W3CDTF">2017-04-26T02:00:34Z</dcterms:modified>
</cp:coreProperties>
</file>