
<file path=[Content_Types].xml><?xml version="1.0" encoding="utf-8"?>
<Types xmlns="http://schemas.openxmlformats.org/package/2006/content-types">
  <Default Extension="xml" ContentType="application/xml"/>
  <Default Extension="wav" ContentType="audio/wav"/>
  <Default Extension="jpeg" ContentType="image/jpeg"/>
  <Default Extension="m4v" ContentType="video/unknown"/>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6" r:id="rId6"/>
    <p:sldId id="262" r:id="rId7"/>
    <p:sldId id="260" r:id="rId8"/>
    <p:sldId id="261" r:id="rId9"/>
    <p:sldId id="263" r:id="rId10"/>
    <p:sldId id="264" r:id="rId11"/>
    <p:sldId id="265" r:id="rId12"/>
    <p:sldId id="268" r:id="rId13"/>
    <p:sldId id="267" r:id="rId14"/>
    <p:sldId id="269" r:id="rId15"/>
    <p:sldId id="271" r:id="rId16"/>
    <p:sldId id="270" r:id="rId17"/>
    <p:sldId id="272" r:id="rId18"/>
    <p:sldId id="273"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6" autoAdjust="0"/>
    <p:restoredTop sz="94660"/>
  </p:normalViewPr>
  <p:slideViewPr>
    <p:cSldViewPr snapToGrid="0">
      <p:cViewPr>
        <p:scale>
          <a:sx n="90" d="100"/>
          <a:sy n="90" d="100"/>
        </p:scale>
        <p:origin x="-544" y="-16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interSettings" Target="printerSettings/printerSettings1.bin"/><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iagrams/_rels/data1.xml.rels><?xml version="1.0" encoding="UTF-8" standalone="yes"?>
<Relationships xmlns="http://schemas.openxmlformats.org/package/2006/relationships"><Relationship Id="rId3" Type="http://schemas.openxmlformats.org/officeDocument/2006/relationships/slide" Target="../slides/slide10.xml"/><Relationship Id="rId4" Type="http://schemas.openxmlformats.org/officeDocument/2006/relationships/slide" Target="../slides/slide13.xml"/><Relationship Id="rId5" Type="http://schemas.openxmlformats.org/officeDocument/2006/relationships/slide" Target="../slides/slide15.xml"/><Relationship Id="rId1" Type="http://schemas.openxmlformats.org/officeDocument/2006/relationships/slide" Target="../slides/slide4.xml"/><Relationship Id="rId2"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E90E425-B463-4267-B020-6A1659CC54DC}"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2232BF8B-DE76-493C-A8CD-F6962149E50B}">
      <dgm:prSet phldrT="[Text]"/>
      <dgm:spPr/>
      <dgm:t>
        <a:bodyPr/>
        <a:lstStyle/>
        <a:p>
          <a:r>
            <a:rPr lang="en-US" dirty="0" smtClean="0"/>
            <a:t>Text</a:t>
          </a:r>
          <a:endParaRPr lang="en-US" dirty="0"/>
        </a:p>
      </dgm:t>
      <dgm:extLst>
        <a:ext uri="{E40237B7-FDA0-4F09-8148-C483321AD2D9}">
          <dgm14:cNvPr xmlns:dgm14="http://schemas.microsoft.com/office/drawing/2010/diagram" id="0" name="">
            <a:hlinkClick xmlns:r="http://schemas.openxmlformats.org/officeDocument/2006/relationships" r:id="rId1" action="ppaction://hlinksldjump"/>
          </dgm14:cNvPr>
        </a:ext>
      </dgm:extLst>
    </dgm:pt>
    <dgm:pt modelId="{2909FB8D-5BA9-4D50-98D0-DDFE7CA017FD}" type="parTrans" cxnId="{7FC8B021-A494-44CA-83B2-0BC963D17492}">
      <dgm:prSet/>
      <dgm:spPr/>
      <dgm:t>
        <a:bodyPr/>
        <a:lstStyle/>
        <a:p>
          <a:endParaRPr lang="en-US"/>
        </a:p>
      </dgm:t>
    </dgm:pt>
    <dgm:pt modelId="{6E38BB1C-2276-4C35-8C6F-C8B59928590A}" type="sibTrans" cxnId="{7FC8B021-A494-44CA-83B2-0BC963D17492}">
      <dgm:prSet/>
      <dgm:spPr/>
      <dgm:t>
        <a:bodyPr/>
        <a:lstStyle/>
        <a:p>
          <a:endParaRPr lang="en-US"/>
        </a:p>
      </dgm:t>
    </dgm:pt>
    <dgm:pt modelId="{9842419A-127F-4D8C-89DA-D0A2FD0A0DE3}">
      <dgm:prSet phldrT="[Text]"/>
      <dgm:spPr/>
      <dgm:t>
        <a:bodyPr/>
        <a:lstStyle/>
        <a:p>
          <a:r>
            <a:rPr lang="en-US" dirty="0" smtClean="0"/>
            <a:t>Images</a:t>
          </a:r>
          <a:endParaRPr lang="en-US" dirty="0"/>
        </a:p>
      </dgm:t>
      <dgm:extLst>
        <a:ext uri="{E40237B7-FDA0-4F09-8148-C483321AD2D9}">
          <dgm14:cNvPr xmlns:dgm14="http://schemas.microsoft.com/office/drawing/2010/diagram" id="0" name="">
            <a:hlinkClick xmlns:r="http://schemas.openxmlformats.org/officeDocument/2006/relationships" r:id="rId2" action="ppaction://hlinksldjump"/>
          </dgm14:cNvPr>
        </a:ext>
      </dgm:extLst>
    </dgm:pt>
    <dgm:pt modelId="{4E4BF6F9-8746-47BC-BE96-34F6F11E93D5}" type="parTrans" cxnId="{B14FD4C9-21E8-4066-AF3C-5A861AAE2C94}">
      <dgm:prSet/>
      <dgm:spPr/>
      <dgm:t>
        <a:bodyPr/>
        <a:lstStyle/>
        <a:p>
          <a:endParaRPr lang="en-US"/>
        </a:p>
      </dgm:t>
    </dgm:pt>
    <dgm:pt modelId="{2A385EFD-29FF-471C-BE7E-65BEE5A9EB35}" type="sibTrans" cxnId="{B14FD4C9-21E8-4066-AF3C-5A861AAE2C94}">
      <dgm:prSet/>
      <dgm:spPr/>
      <dgm:t>
        <a:bodyPr/>
        <a:lstStyle/>
        <a:p>
          <a:endParaRPr lang="en-US"/>
        </a:p>
      </dgm:t>
    </dgm:pt>
    <dgm:pt modelId="{A8C4BCE7-78C5-492C-A906-0880A6580B85}">
      <dgm:prSet phldrT="[Text]"/>
      <dgm:spPr/>
      <dgm:t>
        <a:bodyPr/>
        <a:lstStyle/>
        <a:p>
          <a:r>
            <a:rPr lang="en-US" dirty="0" smtClean="0"/>
            <a:t>Sound</a:t>
          </a:r>
          <a:endParaRPr lang="en-US" dirty="0"/>
        </a:p>
      </dgm:t>
      <dgm:extLst>
        <a:ext uri="{E40237B7-FDA0-4F09-8148-C483321AD2D9}">
          <dgm14:cNvPr xmlns:dgm14="http://schemas.microsoft.com/office/drawing/2010/diagram" id="0" name="">
            <a:hlinkClick xmlns:r="http://schemas.openxmlformats.org/officeDocument/2006/relationships" r:id="rId3" action="ppaction://hlinksldjump"/>
          </dgm14:cNvPr>
        </a:ext>
      </dgm:extLst>
    </dgm:pt>
    <dgm:pt modelId="{114CAA10-0D92-4306-A15B-79E56217E312}" type="parTrans" cxnId="{CA6DEBE1-604E-43D8-9BE0-9494D8125776}">
      <dgm:prSet/>
      <dgm:spPr/>
      <dgm:t>
        <a:bodyPr/>
        <a:lstStyle/>
        <a:p>
          <a:endParaRPr lang="en-US"/>
        </a:p>
      </dgm:t>
    </dgm:pt>
    <dgm:pt modelId="{3C993AA6-8A08-47BB-823C-80BD973699AA}" type="sibTrans" cxnId="{CA6DEBE1-604E-43D8-9BE0-9494D8125776}">
      <dgm:prSet/>
      <dgm:spPr/>
      <dgm:t>
        <a:bodyPr/>
        <a:lstStyle/>
        <a:p>
          <a:endParaRPr lang="en-US"/>
        </a:p>
      </dgm:t>
    </dgm:pt>
    <dgm:pt modelId="{81DB558E-5CC0-41F4-9679-0E8FD492B0B6}">
      <dgm:prSet phldrT="[Text]"/>
      <dgm:spPr/>
      <dgm:t>
        <a:bodyPr/>
        <a:lstStyle/>
        <a:p>
          <a:r>
            <a:rPr lang="en-US" dirty="0" smtClean="0"/>
            <a:t>Animation</a:t>
          </a:r>
          <a:endParaRPr lang="en-US" dirty="0"/>
        </a:p>
      </dgm:t>
      <dgm:extLst>
        <a:ext uri="{E40237B7-FDA0-4F09-8148-C483321AD2D9}">
          <dgm14:cNvPr xmlns:dgm14="http://schemas.microsoft.com/office/drawing/2010/diagram" id="0" name="">
            <a:hlinkClick xmlns:r="http://schemas.openxmlformats.org/officeDocument/2006/relationships" r:id="rId4" action="ppaction://hlinksldjump"/>
          </dgm14:cNvPr>
        </a:ext>
      </dgm:extLst>
    </dgm:pt>
    <dgm:pt modelId="{06482378-A193-434C-9826-4E0195BB87C5}" type="parTrans" cxnId="{2DB8EADF-190B-4C2E-9F08-DBA2B3194770}">
      <dgm:prSet/>
      <dgm:spPr/>
      <dgm:t>
        <a:bodyPr/>
        <a:lstStyle/>
        <a:p>
          <a:endParaRPr lang="en-US"/>
        </a:p>
      </dgm:t>
    </dgm:pt>
    <dgm:pt modelId="{21EDA1EB-B25C-4E0E-B4CF-489599FC3968}" type="sibTrans" cxnId="{2DB8EADF-190B-4C2E-9F08-DBA2B3194770}">
      <dgm:prSet/>
      <dgm:spPr/>
      <dgm:t>
        <a:bodyPr/>
        <a:lstStyle/>
        <a:p>
          <a:endParaRPr lang="en-US"/>
        </a:p>
      </dgm:t>
    </dgm:pt>
    <dgm:pt modelId="{1AD403FA-EC14-45D1-A419-F2FFCBF12610}">
      <dgm:prSet phldrT="[Text]"/>
      <dgm:spPr/>
      <dgm:t>
        <a:bodyPr/>
        <a:lstStyle/>
        <a:p>
          <a:r>
            <a:rPr lang="en-US" dirty="0" smtClean="0"/>
            <a:t>Video</a:t>
          </a:r>
          <a:endParaRPr lang="en-US" dirty="0"/>
        </a:p>
      </dgm:t>
      <dgm:extLst>
        <a:ext uri="{E40237B7-FDA0-4F09-8148-C483321AD2D9}">
          <dgm14:cNvPr xmlns:dgm14="http://schemas.microsoft.com/office/drawing/2010/diagram" id="0" name="">
            <a:hlinkClick xmlns:r="http://schemas.openxmlformats.org/officeDocument/2006/relationships" r:id="rId5" action="ppaction://hlinksldjump"/>
          </dgm14:cNvPr>
        </a:ext>
      </dgm:extLst>
    </dgm:pt>
    <dgm:pt modelId="{CFB1472F-79D3-45C4-B6C2-16A2FEE8F33A}" type="parTrans" cxnId="{520DBA45-EB9A-4966-8D69-6D2A33897D1A}">
      <dgm:prSet/>
      <dgm:spPr/>
      <dgm:t>
        <a:bodyPr/>
        <a:lstStyle/>
        <a:p>
          <a:endParaRPr lang="en-US"/>
        </a:p>
      </dgm:t>
    </dgm:pt>
    <dgm:pt modelId="{A9DB286F-E145-479E-B20B-71CD90157742}" type="sibTrans" cxnId="{520DBA45-EB9A-4966-8D69-6D2A33897D1A}">
      <dgm:prSet/>
      <dgm:spPr/>
      <dgm:t>
        <a:bodyPr/>
        <a:lstStyle/>
        <a:p>
          <a:endParaRPr lang="en-US"/>
        </a:p>
      </dgm:t>
    </dgm:pt>
    <dgm:pt modelId="{32D9E0CF-9DB8-49F0-8B37-73142E7F73A1}" type="pres">
      <dgm:prSet presAssocID="{FE90E425-B463-4267-B020-6A1659CC54DC}" presName="diagram" presStyleCnt="0">
        <dgm:presLayoutVars>
          <dgm:dir/>
          <dgm:resizeHandles val="exact"/>
        </dgm:presLayoutVars>
      </dgm:prSet>
      <dgm:spPr/>
      <dgm:t>
        <a:bodyPr/>
        <a:lstStyle/>
        <a:p>
          <a:endParaRPr lang="en-US"/>
        </a:p>
      </dgm:t>
    </dgm:pt>
    <dgm:pt modelId="{482C065B-8F75-4149-9407-9866AA7D64BE}" type="pres">
      <dgm:prSet presAssocID="{2232BF8B-DE76-493C-A8CD-F6962149E50B}" presName="node" presStyleLbl="node1" presStyleIdx="0" presStyleCnt="5">
        <dgm:presLayoutVars>
          <dgm:bulletEnabled val="1"/>
        </dgm:presLayoutVars>
      </dgm:prSet>
      <dgm:spPr/>
      <dgm:t>
        <a:bodyPr/>
        <a:lstStyle/>
        <a:p>
          <a:endParaRPr lang="en-US"/>
        </a:p>
      </dgm:t>
    </dgm:pt>
    <dgm:pt modelId="{3C9EABDA-22D2-44EA-9223-C83498246A4A}" type="pres">
      <dgm:prSet presAssocID="{6E38BB1C-2276-4C35-8C6F-C8B59928590A}" presName="sibTrans" presStyleCnt="0"/>
      <dgm:spPr/>
    </dgm:pt>
    <dgm:pt modelId="{0F506A0A-498D-48E2-8C91-9B0321FEDE87}" type="pres">
      <dgm:prSet presAssocID="{9842419A-127F-4D8C-89DA-D0A2FD0A0DE3}" presName="node" presStyleLbl="node1" presStyleIdx="1" presStyleCnt="5">
        <dgm:presLayoutVars>
          <dgm:bulletEnabled val="1"/>
        </dgm:presLayoutVars>
      </dgm:prSet>
      <dgm:spPr/>
      <dgm:t>
        <a:bodyPr/>
        <a:lstStyle/>
        <a:p>
          <a:endParaRPr lang="en-US"/>
        </a:p>
      </dgm:t>
    </dgm:pt>
    <dgm:pt modelId="{9653E833-7317-49B7-A60B-A6C724E3D9E7}" type="pres">
      <dgm:prSet presAssocID="{2A385EFD-29FF-471C-BE7E-65BEE5A9EB35}" presName="sibTrans" presStyleCnt="0"/>
      <dgm:spPr/>
    </dgm:pt>
    <dgm:pt modelId="{6B377286-6657-4A95-A4E4-4BAF172B9969}" type="pres">
      <dgm:prSet presAssocID="{A8C4BCE7-78C5-492C-A906-0880A6580B85}" presName="node" presStyleLbl="node1" presStyleIdx="2" presStyleCnt="5">
        <dgm:presLayoutVars>
          <dgm:bulletEnabled val="1"/>
        </dgm:presLayoutVars>
      </dgm:prSet>
      <dgm:spPr/>
      <dgm:t>
        <a:bodyPr/>
        <a:lstStyle/>
        <a:p>
          <a:endParaRPr lang="en-US"/>
        </a:p>
      </dgm:t>
    </dgm:pt>
    <dgm:pt modelId="{82CE0479-9C92-46FA-9612-E77A38AF2F31}" type="pres">
      <dgm:prSet presAssocID="{3C993AA6-8A08-47BB-823C-80BD973699AA}" presName="sibTrans" presStyleCnt="0"/>
      <dgm:spPr/>
    </dgm:pt>
    <dgm:pt modelId="{9F193865-7D39-44A9-BA5C-002945A8D89E}" type="pres">
      <dgm:prSet presAssocID="{81DB558E-5CC0-41F4-9679-0E8FD492B0B6}" presName="node" presStyleLbl="node1" presStyleIdx="3" presStyleCnt="5">
        <dgm:presLayoutVars>
          <dgm:bulletEnabled val="1"/>
        </dgm:presLayoutVars>
      </dgm:prSet>
      <dgm:spPr/>
      <dgm:t>
        <a:bodyPr/>
        <a:lstStyle/>
        <a:p>
          <a:endParaRPr lang="en-US"/>
        </a:p>
      </dgm:t>
    </dgm:pt>
    <dgm:pt modelId="{EBE01574-3FD2-48E8-9665-5B66B9B3B8E8}" type="pres">
      <dgm:prSet presAssocID="{21EDA1EB-B25C-4E0E-B4CF-489599FC3968}" presName="sibTrans" presStyleCnt="0"/>
      <dgm:spPr/>
    </dgm:pt>
    <dgm:pt modelId="{EF2E4060-A838-42E1-8231-0DDAA063736A}" type="pres">
      <dgm:prSet presAssocID="{1AD403FA-EC14-45D1-A419-F2FFCBF12610}" presName="node" presStyleLbl="node1" presStyleIdx="4" presStyleCnt="5">
        <dgm:presLayoutVars>
          <dgm:bulletEnabled val="1"/>
        </dgm:presLayoutVars>
      </dgm:prSet>
      <dgm:spPr/>
      <dgm:t>
        <a:bodyPr/>
        <a:lstStyle/>
        <a:p>
          <a:endParaRPr lang="en-US"/>
        </a:p>
      </dgm:t>
    </dgm:pt>
  </dgm:ptLst>
  <dgm:cxnLst>
    <dgm:cxn modelId="{2DB8EADF-190B-4C2E-9F08-DBA2B3194770}" srcId="{FE90E425-B463-4267-B020-6A1659CC54DC}" destId="{81DB558E-5CC0-41F4-9679-0E8FD492B0B6}" srcOrd="3" destOrd="0" parTransId="{06482378-A193-434C-9826-4E0195BB87C5}" sibTransId="{21EDA1EB-B25C-4E0E-B4CF-489599FC3968}"/>
    <dgm:cxn modelId="{B14FD4C9-21E8-4066-AF3C-5A861AAE2C94}" srcId="{FE90E425-B463-4267-B020-6A1659CC54DC}" destId="{9842419A-127F-4D8C-89DA-D0A2FD0A0DE3}" srcOrd="1" destOrd="0" parTransId="{4E4BF6F9-8746-47BC-BE96-34F6F11E93D5}" sibTransId="{2A385EFD-29FF-471C-BE7E-65BEE5A9EB35}"/>
    <dgm:cxn modelId="{5D8CB1CD-5C3B-4327-A979-564E10E2BD54}" type="presOf" srcId="{2232BF8B-DE76-493C-A8CD-F6962149E50B}" destId="{482C065B-8F75-4149-9407-9866AA7D64BE}" srcOrd="0" destOrd="0" presId="urn:microsoft.com/office/officeart/2005/8/layout/default"/>
    <dgm:cxn modelId="{16C5AB03-E9A3-4E9A-9BFD-3F7F7CDD3D78}" type="presOf" srcId="{1AD403FA-EC14-45D1-A419-F2FFCBF12610}" destId="{EF2E4060-A838-42E1-8231-0DDAA063736A}" srcOrd="0" destOrd="0" presId="urn:microsoft.com/office/officeart/2005/8/layout/default"/>
    <dgm:cxn modelId="{7FC8B021-A494-44CA-83B2-0BC963D17492}" srcId="{FE90E425-B463-4267-B020-6A1659CC54DC}" destId="{2232BF8B-DE76-493C-A8CD-F6962149E50B}" srcOrd="0" destOrd="0" parTransId="{2909FB8D-5BA9-4D50-98D0-DDFE7CA017FD}" sibTransId="{6E38BB1C-2276-4C35-8C6F-C8B59928590A}"/>
    <dgm:cxn modelId="{388C1F93-E968-42A3-A3A6-992B249E94FE}" type="presOf" srcId="{FE90E425-B463-4267-B020-6A1659CC54DC}" destId="{32D9E0CF-9DB8-49F0-8B37-73142E7F73A1}" srcOrd="0" destOrd="0" presId="urn:microsoft.com/office/officeart/2005/8/layout/default"/>
    <dgm:cxn modelId="{641EFD91-1E35-4CB9-9480-737929E8763D}" type="presOf" srcId="{A8C4BCE7-78C5-492C-A906-0880A6580B85}" destId="{6B377286-6657-4A95-A4E4-4BAF172B9969}" srcOrd="0" destOrd="0" presId="urn:microsoft.com/office/officeart/2005/8/layout/default"/>
    <dgm:cxn modelId="{C4D2B68A-260B-4C37-A4C0-A928DE656092}" type="presOf" srcId="{81DB558E-5CC0-41F4-9679-0E8FD492B0B6}" destId="{9F193865-7D39-44A9-BA5C-002945A8D89E}" srcOrd="0" destOrd="0" presId="urn:microsoft.com/office/officeart/2005/8/layout/default"/>
    <dgm:cxn modelId="{CA6DEBE1-604E-43D8-9BE0-9494D8125776}" srcId="{FE90E425-B463-4267-B020-6A1659CC54DC}" destId="{A8C4BCE7-78C5-492C-A906-0880A6580B85}" srcOrd="2" destOrd="0" parTransId="{114CAA10-0D92-4306-A15B-79E56217E312}" sibTransId="{3C993AA6-8A08-47BB-823C-80BD973699AA}"/>
    <dgm:cxn modelId="{520DBA45-EB9A-4966-8D69-6D2A33897D1A}" srcId="{FE90E425-B463-4267-B020-6A1659CC54DC}" destId="{1AD403FA-EC14-45D1-A419-F2FFCBF12610}" srcOrd="4" destOrd="0" parTransId="{CFB1472F-79D3-45C4-B6C2-16A2FEE8F33A}" sibTransId="{A9DB286F-E145-479E-B20B-71CD90157742}"/>
    <dgm:cxn modelId="{948B1FD5-FBE6-4B82-B12F-4B9F0B33F523}" type="presOf" srcId="{9842419A-127F-4D8C-89DA-D0A2FD0A0DE3}" destId="{0F506A0A-498D-48E2-8C91-9B0321FEDE87}" srcOrd="0" destOrd="0" presId="urn:microsoft.com/office/officeart/2005/8/layout/default"/>
    <dgm:cxn modelId="{55B6C598-A366-4CD4-BFD5-5CF629E14C1D}" type="presParOf" srcId="{32D9E0CF-9DB8-49F0-8B37-73142E7F73A1}" destId="{482C065B-8F75-4149-9407-9866AA7D64BE}" srcOrd="0" destOrd="0" presId="urn:microsoft.com/office/officeart/2005/8/layout/default"/>
    <dgm:cxn modelId="{7E787743-8166-4031-9CF8-A7F7E2E0E77E}" type="presParOf" srcId="{32D9E0CF-9DB8-49F0-8B37-73142E7F73A1}" destId="{3C9EABDA-22D2-44EA-9223-C83498246A4A}" srcOrd="1" destOrd="0" presId="urn:microsoft.com/office/officeart/2005/8/layout/default"/>
    <dgm:cxn modelId="{B112DF3C-7B3D-46F7-AD18-1DBF5B30EC98}" type="presParOf" srcId="{32D9E0CF-9DB8-49F0-8B37-73142E7F73A1}" destId="{0F506A0A-498D-48E2-8C91-9B0321FEDE87}" srcOrd="2" destOrd="0" presId="urn:microsoft.com/office/officeart/2005/8/layout/default"/>
    <dgm:cxn modelId="{D27649D1-E338-496B-89F1-4EE7687C8797}" type="presParOf" srcId="{32D9E0CF-9DB8-49F0-8B37-73142E7F73A1}" destId="{9653E833-7317-49B7-A60B-A6C724E3D9E7}" srcOrd="3" destOrd="0" presId="urn:microsoft.com/office/officeart/2005/8/layout/default"/>
    <dgm:cxn modelId="{051ADFA1-54CF-4991-A1B3-008333414B78}" type="presParOf" srcId="{32D9E0CF-9DB8-49F0-8B37-73142E7F73A1}" destId="{6B377286-6657-4A95-A4E4-4BAF172B9969}" srcOrd="4" destOrd="0" presId="urn:microsoft.com/office/officeart/2005/8/layout/default"/>
    <dgm:cxn modelId="{7490680E-5CAD-41C8-9A11-16FDACFD918F}" type="presParOf" srcId="{32D9E0CF-9DB8-49F0-8B37-73142E7F73A1}" destId="{82CE0479-9C92-46FA-9612-E77A38AF2F31}" srcOrd="5" destOrd="0" presId="urn:microsoft.com/office/officeart/2005/8/layout/default"/>
    <dgm:cxn modelId="{D1AC026F-CD9F-4830-A1F2-C016D7147598}" type="presParOf" srcId="{32D9E0CF-9DB8-49F0-8B37-73142E7F73A1}" destId="{9F193865-7D39-44A9-BA5C-002945A8D89E}" srcOrd="6" destOrd="0" presId="urn:microsoft.com/office/officeart/2005/8/layout/default"/>
    <dgm:cxn modelId="{48A9E58A-CD8D-4EE4-B783-E9D9C13B4F5F}" type="presParOf" srcId="{32D9E0CF-9DB8-49F0-8B37-73142E7F73A1}" destId="{EBE01574-3FD2-48E8-9665-5B66B9B3B8E8}" srcOrd="7" destOrd="0" presId="urn:microsoft.com/office/officeart/2005/8/layout/default"/>
    <dgm:cxn modelId="{59F287BB-34AD-4595-AE42-0596F1119805}" type="presParOf" srcId="{32D9E0CF-9DB8-49F0-8B37-73142E7F73A1}" destId="{EF2E4060-A838-42E1-8231-0DDAA063736A}"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82C065B-8F75-4149-9407-9866AA7D64BE}">
      <dsp:nvSpPr>
        <dsp:cNvPr id="0" name=""/>
        <dsp:cNvSpPr/>
      </dsp:nvSpPr>
      <dsp:spPr>
        <a:xfrm>
          <a:off x="0" y="39687"/>
          <a:ext cx="3286125" cy="1971675"/>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1930" tIns="201930" rIns="201930" bIns="201930" numCol="1" spcCol="1270" anchor="ctr" anchorCtr="0">
          <a:noAutofit/>
        </a:bodyPr>
        <a:lstStyle/>
        <a:p>
          <a:pPr lvl="0" algn="ctr" defTabSz="2355850">
            <a:lnSpc>
              <a:spcPct val="90000"/>
            </a:lnSpc>
            <a:spcBef>
              <a:spcPct val="0"/>
            </a:spcBef>
            <a:spcAft>
              <a:spcPct val="35000"/>
            </a:spcAft>
          </a:pPr>
          <a:r>
            <a:rPr lang="en-US" sz="5300" kern="1200" dirty="0" smtClean="0"/>
            <a:t>Text</a:t>
          </a:r>
          <a:endParaRPr lang="en-US" sz="5300" kern="1200" dirty="0"/>
        </a:p>
      </dsp:txBody>
      <dsp:txXfrm>
        <a:off x="0" y="39687"/>
        <a:ext cx="3286125" cy="1971675"/>
      </dsp:txXfrm>
    </dsp:sp>
    <dsp:sp modelId="{0F506A0A-498D-48E2-8C91-9B0321FEDE87}">
      <dsp:nvSpPr>
        <dsp:cNvPr id="0" name=""/>
        <dsp:cNvSpPr/>
      </dsp:nvSpPr>
      <dsp:spPr>
        <a:xfrm>
          <a:off x="3614737" y="39687"/>
          <a:ext cx="3286125" cy="1971675"/>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1930" tIns="201930" rIns="201930" bIns="201930" numCol="1" spcCol="1270" anchor="ctr" anchorCtr="0">
          <a:noAutofit/>
        </a:bodyPr>
        <a:lstStyle/>
        <a:p>
          <a:pPr lvl="0" algn="ctr" defTabSz="2355850">
            <a:lnSpc>
              <a:spcPct val="90000"/>
            </a:lnSpc>
            <a:spcBef>
              <a:spcPct val="0"/>
            </a:spcBef>
            <a:spcAft>
              <a:spcPct val="35000"/>
            </a:spcAft>
          </a:pPr>
          <a:r>
            <a:rPr lang="en-US" sz="5300" kern="1200" dirty="0" smtClean="0"/>
            <a:t>Images</a:t>
          </a:r>
          <a:endParaRPr lang="en-US" sz="5300" kern="1200" dirty="0"/>
        </a:p>
      </dsp:txBody>
      <dsp:txXfrm>
        <a:off x="3614737" y="39687"/>
        <a:ext cx="3286125" cy="1971675"/>
      </dsp:txXfrm>
    </dsp:sp>
    <dsp:sp modelId="{6B377286-6657-4A95-A4E4-4BAF172B9969}">
      <dsp:nvSpPr>
        <dsp:cNvPr id="0" name=""/>
        <dsp:cNvSpPr/>
      </dsp:nvSpPr>
      <dsp:spPr>
        <a:xfrm>
          <a:off x="7229475" y="39687"/>
          <a:ext cx="3286125" cy="1971675"/>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1930" tIns="201930" rIns="201930" bIns="201930" numCol="1" spcCol="1270" anchor="ctr" anchorCtr="0">
          <a:noAutofit/>
        </a:bodyPr>
        <a:lstStyle/>
        <a:p>
          <a:pPr lvl="0" algn="ctr" defTabSz="2355850">
            <a:lnSpc>
              <a:spcPct val="90000"/>
            </a:lnSpc>
            <a:spcBef>
              <a:spcPct val="0"/>
            </a:spcBef>
            <a:spcAft>
              <a:spcPct val="35000"/>
            </a:spcAft>
          </a:pPr>
          <a:r>
            <a:rPr lang="en-US" sz="5300" kern="1200" dirty="0" smtClean="0"/>
            <a:t>Sound</a:t>
          </a:r>
          <a:endParaRPr lang="en-US" sz="5300" kern="1200" dirty="0"/>
        </a:p>
      </dsp:txBody>
      <dsp:txXfrm>
        <a:off x="7229475" y="39687"/>
        <a:ext cx="3286125" cy="1971675"/>
      </dsp:txXfrm>
    </dsp:sp>
    <dsp:sp modelId="{9F193865-7D39-44A9-BA5C-002945A8D89E}">
      <dsp:nvSpPr>
        <dsp:cNvPr id="0" name=""/>
        <dsp:cNvSpPr/>
      </dsp:nvSpPr>
      <dsp:spPr>
        <a:xfrm>
          <a:off x="1807368" y="2339975"/>
          <a:ext cx="3286125" cy="1971675"/>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1930" tIns="201930" rIns="201930" bIns="201930" numCol="1" spcCol="1270" anchor="ctr" anchorCtr="0">
          <a:noAutofit/>
        </a:bodyPr>
        <a:lstStyle/>
        <a:p>
          <a:pPr lvl="0" algn="ctr" defTabSz="2355850">
            <a:lnSpc>
              <a:spcPct val="90000"/>
            </a:lnSpc>
            <a:spcBef>
              <a:spcPct val="0"/>
            </a:spcBef>
            <a:spcAft>
              <a:spcPct val="35000"/>
            </a:spcAft>
          </a:pPr>
          <a:r>
            <a:rPr lang="en-US" sz="5300" kern="1200" dirty="0" smtClean="0"/>
            <a:t>Animation</a:t>
          </a:r>
          <a:endParaRPr lang="en-US" sz="5300" kern="1200" dirty="0"/>
        </a:p>
      </dsp:txBody>
      <dsp:txXfrm>
        <a:off x="1807368" y="2339975"/>
        <a:ext cx="3286125" cy="1971675"/>
      </dsp:txXfrm>
    </dsp:sp>
    <dsp:sp modelId="{EF2E4060-A838-42E1-8231-0DDAA063736A}">
      <dsp:nvSpPr>
        <dsp:cNvPr id="0" name=""/>
        <dsp:cNvSpPr/>
      </dsp:nvSpPr>
      <dsp:spPr>
        <a:xfrm>
          <a:off x="5422106" y="2339975"/>
          <a:ext cx="3286125" cy="1971675"/>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1930" tIns="201930" rIns="201930" bIns="201930" numCol="1" spcCol="1270" anchor="ctr" anchorCtr="0">
          <a:noAutofit/>
        </a:bodyPr>
        <a:lstStyle/>
        <a:p>
          <a:pPr lvl="0" algn="ctr" defTabSz="2355850">
            <a:lnSpc>
              <a:spcPct val="90000"/>
            </a:lnSpc>
            <a:spcBef>
              <a:spcPct val="0"/>
            </a:spcBef>
            <a:spcAft>
              <a:spcPct val="35000"/>
            </a:spcAft>
          </a:pPr>
          <a:r>
            <a:rPr lang="en-US" sz="5300" kern="1200" dirty="0" smtClean="0"/>
            <a:t>Video</a:t>
          </a:r>
          <a:endParaRPr lang="en-US" sz="5300" kern="1200" dirty="0"/>
        </a:p>
      </dsp:txBody>
      <dsp:txXfrm>
        <a:off x="5422106" y="2339975"/>
        <a:ext cx="3286125" cy="1971675"/>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05DFF8F-5E2D-411D-8186-87DD7307D35F}" type="datetimeFigureOut">
              <a:rPr lang="en-US" smtClean="0"/>
              <a:t>3/22/17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2E5CBB9-D755-40E0-A9C7-C251E566F423}" type="slidenum">
              <a:rPr lang="en-US" smtClean="0"/>
              <a:t>‹#›</a:t>
            </a:fld>
            <a:endParaRPr lang="en-US" dirty="0"/>
          </a:p>
        </p:txBody>
      </p:sp>
    </p:spTree>
    <p:extLst>
      <p:ext uri="{BB962C8B-B14F-4D97-AF65-F5344CB8AC3E}">
        <p14:creationId xmlns:p14="http://schemas.microsoft.com/office/powerpoint/2010/main" val="17492627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05DFF8F-5E2D-411D-8186-87DD7307D35F}" type="datetimeFigureOut">
              <a:rPr lang="en-US" smtClean="0"/>
              <a:t>3/22/17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2E5CBB9-D755-40E0-A9C7-C251E566F423}" type="slidenum">
              <a:rPr lang="en-US" smtClean="0"/>
              <a:t>‹#›</a:t>
            </a:fld>
            <a:endParaRPr lang="en-US" dirty="0"/>
          </a:p>
        </p:txBody>
      </p:sp>
    </p:spTree>
    <p:extLst>
      <p:ext uri="{BB962C8B-B14F-4D97-AF65-F5344CB8AC3E}">
        <p14:creationId xmlns:p14="http://schemas.microsoft.com/office/powerpoint/2010/main" val="24023772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05DFF8F-5E2D-411D-8186-87DD7307D35F}" type="datetimeFigureOut">
              <a:rPr lang="en-US" smtClean="0"/>
              <a:t>3/22/17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2E5CBB9-D755-40E0-A9C7-C251E566F423}" type="slidenum">
              <a:rPr lang="en-US" smtClean="0"/>
              <a:t>‹#›</a:t>
            </a:fld>
            <a:endParaRPr lang="en-US" dirty="0"/>
          </a:p>
        </p:txBody>
      </p:sp>
    </p:spTree>
    <p:extLst>
      <p:ext uri="{BB962C8B-B14F-4D97-AF65-F5344CB8AC3E}">
        <p14:creationId xmlns:p14="http://schemas.microsoft.com/office/powerpoint/2010/main" val="33657424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05DFF8F-5E2D-411D-8186-87DD7307D35F}" type="datetimeFigureOut">
              <a:rPr lang="en-US" smtClean="0"/>
              <a:t>3/22/17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2E5CBB9-D755-40E0-A9C7-C251E566F423}" type="slidenum">
              <a:rPr lang="en-US" smtClean="0"/>
              <a:t>‹#›</a:t>
            </a:fld>
            <a:endParaRPr lang="en-US" dirty="0"/>
          </a:p>
        </p:txBody>
      </p:sp>
    </p:spTree>
    <p:extLst>
      <p:ext uri="{BB962C8B-B14F-4D97-AF65-F5344CB8AC3E}">
        <p14:creationId xmlns:p14="http://schemas.microsoft.com/office/powerpoint/2010/main" val="2780469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F05DFF8F-5E2D-411D-8186-87DD7307D35F}" type="datetimeFigureOut">
              <a:rPr lang="en-US" smtClean="0"/>
              <a:t>3/22/17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2E5CBB9-D755-40E0-A9C7-C251E566F423}" type="slidenum">
              <a:rPr lang="en-US" smtClean="0"/>
              <a:t>‹#›</a:t>
            </a:fld>
            <a:endParaRPr lang="en-US" dirty="0"/>
          </a:p>
        </p:txBody>
      </p:sp>
    </p:spTree>
    <p:extLst>
      <p:ext uri="{BB962C8B-B14F-4D97-AF65-F5344CB8AC3E}">
        <p14:creationId xmlns:p14="http://schemas.microsoft.com/office/powerpoint/2010/main" val="28678840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05DFF8F-5E2D-411D-8186-87DD7307D35F}" type="datetimeFigureOut">
              <a:rPr lang="en-US" smtClean="0"/>
              <a:t>3/22/17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2E5CBB9-D755-40E0-A9C7-C251E566F423}" type="slidenum">
              <a:rPr lang="en-US" smtClean="0"/>
              <a:t>‹#›</a:t>
            </a:fld>
            <a:endParaRPr lang="en-US" dirty="0"/>
          </a:p>
        </p:txBody>
      </p:sp>
    </p:spTree>
    <p:extLst>
      <p:ext uri="{BB962C8B-B14F-4D97-AF65-F5344CB8AC3E}">
        <p14:creationId xmlns:p14="http://schemas.microsoft.com/office/powerpoint/2010/main" val="28960644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05DFF8F-5E2D-411D-8186-87DD7307D35F}" type="datetimeFigureOut">
              <a:rPr lang="en-US" smtClean="0"/>
              <a:t>3/22/17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2E5CBB9-D755-40E0-A9C7-C251E566F423}" type="slidenum">
              <a:rPr lang="en-US" smtClean="0"/>
              <a:t>‹#›</a:t>
            </a:fld>
            <a:endParaRPr lang="en-US" dirty="0"/>
          </a:p>
        </p:txBody>
      </p:sp>
    </p:spTree>
    <p:extLst>
      <p:ext uri="{BB962C8B-B14F-4D97-AF65-F5344CB8AC3E}">
        <p14:creationId xmlns:p14="http://schemas.microsoft.com/office/powerpoint/2010/main" val="10229187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05DFF8F-5E2D-411D-8186-87DD7307D35F}" type="datetimeFigureOut">
              <a:rPr lang="en-US" smtClean="0"/>
              <a:t>3/22/17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2E5CBB9-D755-40E0-A9C7-C251E566F423}" type="slidenum">
              <a:rPr lang="en-US" smtClean="0"/>
              <a:t>‹#›</a:t>
            </a:fld>
            <a:endParaRPr lang="en-US" dirty="0"/>
          </a:p>
        </p:txBody>
      </p:sp>
    </p:spTree>
    <p:extLst>
      <p:ext uri="{BB962C8B-B14F-4D97-AF65-F5344CB8AC3E}">
        <p14:creationId xmlns:p14="http://schemas.microsoft.com/office/powerpoint/2010/main" val="12193036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05DFF8F-5E2D-411D-8186-87DD7307D35F}" type="datetimeFigureOut">
              <a:rPr lang="en-US" smtClean="0"/>
              <a:t>3/22/17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2E5CBB9-D755-40E0-A9C7-C251E566F423}" type="slidenum">
              <a:rPr lang="en-US" smtClean="0"/>
              <a:t>‹#›</a:t>
            </a:fld>
            <a:endParaRPr lang="en-US" dirty="0"/>
          </a:p>
        </p:txBody>
      </p:sp>
    </p:spTree>
    <p:extLst>
      <p:ext uri="{BB962C8B-B14F-4D97-AF65-F5344CB8AC3E}">
        <p14:creationId xmlns:p14="http://schemas.microsoft.com/office/powerpoint/2010/main" val="32649263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F05DFF8F-5E2D-411D-8186-87DD7307D35F}" type="datetimeFigureOut">
              <a:rPr lang="en-US" smtClean="0"/>
              <a:t>3/22/17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2E5CBB9-D755-40E0-A9C7-C251E566F423}" type="slidenum">
              <a:rPr lang="en-US" smtClean="0"/>
              <a:t>‹#›</a:t>
            </a:fld>
            <a:endParaRPr lang="en-US" dirty="0"/>
          </a:p>
        </p:txBody>
      </p:sp>
    </p:spTree>
    <p:extLst>
      <p:ext uri="{BB962C8B-B14F-4D97-AF65-F5344CB8AC3E}">
        <p14:creationId xmlns:p14="http://schemas.microsoft.com/office/powerpoint/2010/main" val="27511209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F05DFF8F-5E2D-411D-8186-87DD7307D35F}" type="datetimeFigureOut">
              <a:rPr lang="en-US" smtClean="0"/>
              <a:t>3/22/17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2E5CBB9-D755-40E0-A9C7-C251E566F423}" type="slidenum">
              <a:rPr lang="en-US" smtClean="0"/>
              <a:t>‹#›</a:t>
            </a:fld>
            <a:endParaRPr lang="en-US" dirty="0"/>
          </a:p>
        </p:txBody>
      </p:sp>
    </p:spTree>
    <p:extLst>
      <p:ext uri="{BB962C8B-B14F-4D97-AF65-F5344CB8AC3E}">
        <p14:creationId xmlns:p14="http://schemas.microsoft.com/office/powerpoint/2010/main" val="11611047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05DFF8F-5E2D-411D-8186-87DD7307D35F}" type="datetimeFigureOut">
              <a:rPr lang="en-US" smtClean="0"/>
              <a:t>3/22/17</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E5CBB9-D755-40E0-A9C7-C251E566F423}" type="slidenum">
              <a:rPr lang="en-US" smtClean="0"/>
              <a:t>‹#›</a:t>
            </a:fld>
            <a:endParaRPr lang="en-US" dirty="0"/>
          </a:p>
        </p:txBody>
      </p:sp>
    </p:spTree>
    <p:extLst>
      <p:ext uri="{BB962C8B-B14F-4D97-AF65-F5344CB8AC3E}">
        <p14:creationId xmlns:p14="http://schemas.microsoft.com/office/powerpoint/2010/main" val="15450433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image" Target="../media/image10.png"/><Relationship Id="rId5" Type="http://schemas.openxmlformats.org/officeDocument/2006/relationships/slide" Target="slide2.xml"/><Relationship Id="rId1" Type="http://schemas.microsoft.com/office/2007/relationships/media" Target="../media/media1.wav"/><Relationship Id="rId2" Type="http://schemas.openxmlformats.org/officeDocument/2006/relationships/audio" Target="../media/media1.wav"/></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gif"/><Relationship Id="rId3" Type="http://schemas.openxmlformats.org/officeDocument/2006/relationships/slide" Target="slide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gif"/><Relationship Id="rId3" Type="http://schemas.openxmlformats.org/officeDocument/2006/relationships/slide" Target="slide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slide" Target="slide2.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image" Target="../media/image14.png"/><Relationship Id="rId1" Type="http://schemas.microsoft.com/office/2007/relationships/media" Target="../media/media2.m4v"/><Relationship Id="rId2" Type="http://schemas.openxmlformats.org/officeDocument/2006/relationships/video" Target="../media/media2.m4v"/></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1" Type="http://schemas.openxmlformats.org/officeDocument/2006/relationships/hyperlink" Target="http://www.disneyclips.com/imagesnewb6/tarzan2.html" TargetMode="External"/><Relationship Id="rId12" Type="http://schemas.openxmlformats.org/officeDocument/2006/relationships/hyperlink" Target="http://www.manton.org/tarzan/" TargetMode="External"/><Relationship Id="rId13" Type="http://schemas.openxmlformats.org/officeDocument/2006/relationships/slide" Target="slide2.xml"/><Relationship Id="rId1" Type="http://schemas.openxmlformats.org/officeDocument/2006/relationships/slideLayout" Target="../slideLayouts/slideLayout2.xml"/><Relationship Id="rId2" Type="http://schemas.openxmlformats.org/officeDocument/2006/relationships/hyperlink" Target="https://www.whiteselectronics.com/product/treasurepro/" TargetMode="External"/><Relationship Id="rId3" Type="http://schemas.openxmlformats.org/officeDocument/2006/relationships/hyperlink" Target="http://www.freepik.com/free-photo/sign-road-exit-interstate-highway-left-symbol_669398.htm" TargetMode="External"/><Relationship Id="rId4" Type="http://schemas.openxmlformats.org/officeDocument/2006/relationships/hyperlink" Target="http://static.boredpanda.com/blog/wp-content/uploads/2016/09/before-after-photoshop-celebrities-28-57d02ba7790fa__700.jpg" TargetMode="External"/><Relationship Id="rId5" Type="http://schemas.openxmlformats.org/officeDocument/2006/relationships/hyperlink" Target="https://blog.photoshopcreative.co.uk/blog/tutorials/how-to-create-a-realistic-sunset-effect-in-photoshop/" TargetMode="External"/><Relationship Id="rId6" Type="http://schemas.openxmlformats.org/officeDocument/2006/relationships/hyperlink" Target="http://superluxescreenprinting.com/2009/07/28/vector-vs-bitmap-explained/" TargetMode="External"/><Relationship Id="rId7" Type="http://schemas.openxmlformats.org/officeDocument/2006/relationships/hyperlink" Target="http://spongebob.wikia.com/wiki/File:The_spongebob.jpg" TargetMode="External"/><Relationship Id="rId8" Type="http://schemas.openxmlformats.org/officeDocument/2006/relationships/hyperlink" Target="http://briancoale.com/graphic-design/a-brief-anatomy-of-type-iii-kerning-leading-tracking/" TargetMode="External"/><Relationship Id="rId9" Type="http://schemas.openxmlformats.org/officeDocument/2006/relationships/hyperlink" Target="https://www.reddit.com/r/puppygifs/" TargetMode="External"/><Relationship Id="rId10" Type="http://schemas.openxmlformats.org/officeDocument/2006/relationships/hyperlink" Target="https://www.roblox.com/library/73252877/Spongebob-Squarepants-transparent-background" TargetMode="Externa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 Id="rId3" Type="http://schemas.openxmlformats.org/officeDocument/2006/relationships/slide" Target="slid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 Id="rId3" Type="http://schemas.openxmlformats.org/officeDocument/2006/relationships/image" Target="../media/image5.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slide" Target="slide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 Id="rId3" Type="http://schemas.openxmlformats.org/officeDocument/2006/relationships/image" Target="../media/image8.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6443" y="2775517"/>
            <a:ext cx="8371115" cy="1886176"/>
          </a:xfrm>
        </p:spPr>
        <p:txBody>
          <a:bodyPr>
            <a:noAutofit/>
          </a:bodyPr>
          <a:lstStyle/>
          <a:p>
            <a:pPr algn="l"/>
            <a:r>
              <a:rPr lang="en-US" sz="7200" dirty="0" smtClean="0">
                <a:effectLst>
                  <a:outerShdw blurRad="38100" dist="38100" dir="2700000" algn="tl">
                    <a:srgbClr val="000000">
                      <a:alpha val="43137"/>
                    </a:srgbClr>
                  </a:outerShdw>
                </a:effectLst>
                <a:latin typeface="Bauhaus 93" panose="04030905020B02020C02" pitchFamily="82" charset="0"/>
              </a:rPr>
              <a:t>Learning Multimedia</a:t>
            </a:r>
            <a:br>
              <a:rPr lang="en-US" sz="7200" dirty="0" smtClean="0">
                <a:effectLst>
                  <a:outerShdw blurRad="38100" dist="38100" dir="2700000" algn="tl">
                    <a:srgbClr val="000000">
                      <a:alpha val="43137"/>
                    </a:srgbClr>
                  </a:outerShdw>
                </a:effectLst>
                <a:latin typeface="Bauhaus 93" panose="04030905020B02020C02" pitchFamily="82" charset="0"/>
              </a:rPr>
            </a:br>
            <a:endParaRPr lang="en-US" sz="3200" dirty="0">
              <a:effectLst>
                <a:outerShdw blurRad="38100" dist="38100" dir="2700000" algn="tl">
                  <a:srgbClr val="000000">
                    <a:alpha val="43137"/>
                  </a:srgbClr>
                </a:outerShdw>
              </a:effectLst>
              <a:latin typeface="Bauhaus 93" panose="04030905020B02020C02" pitchFamily="82" charset="0"/>
            </a:endParaRPr>
          </a:p>
        </p:txBody>
      </p:sp>
      <p:pic>
        <p:nvPicPr>
          <p:cNvPr id="1028" name="Picture 4" descr="Image result for multimedia ic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57558" y="1047544"/>
            <a:ext cx="3126467" cy="3126468"/>
          </a:xfrm>
          <a:prstGeom prst="rect">
            <a:avLst/>
          </a:prstGeom>
          <a:noFill/>
          <a:effectLst>
            <a:reflection stA="45000" endPos="65000" dist="177800" dir="5400000" sy="-100000" algn="bl" rotWithShape="0"/>
          </a:effectLst>
          <a:extLst>
            <a:ext uri="{909E8E84-426E-40dd-AFC4-6F175D3DCCD1}">
              <a14:hiddenFill xmlns:a14="http://schemas.microsoft.com/office/drawing/2010/main">
                <a:solidFill>
                  <a:srgbClr val="FFFFFF"/>
                </a:solidFill>
              </a14:hiddenFill>
            </a:ext>
          </a:extLst>
        </p:spPr>
      </p:pic>
      <p:cxnSp>
        <p:nvCxnSpPr>
          <p:cNvPr id="5" name="Elbow Connector 4"/>
          <p:cNvCxnSpPr/>
          <p:nvPr/>
        </p:nvCxnSpPr>
        <p:spPr>
          <a:xfrm>
            <a:off x="508907" y="4174012"/>
            <a:ext cx="1341664" cy="468991"/>
          </a:xfrm>
          <a:prstGeom prst="bentConnector3">
            <a:avLst>
              <a:gd name="adj1" fmla="val 77451"/>
            </a:avLst>
          </a:prstGeom>
          <a:ln>
            <a:tailEnd type="triangle"/>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1850571" y="4381393"/>
            <a:ext cx="4267200" cy="523220"/>
          </a:xfrm>
          <a:prstGeom prst="rect">
            <a:avLst/>
          </a:prstGeom>
          <a:noFill/>
        </p:spPr>
        <p:txBody>
          <a:bodyPr wrap="square" rtlCol="0">
            <a:spAutoFit/>
          </a:bodyPr>
          <a:lstStyle/>
          <a:p>
            <a:r>
              <a:rPr lang="en-US" sz="2800" dirty="0" smtClean="0">
                <a:effectLst>
                  <a:outerShdw blurRad="38100" dist="38100" dir="2700000" algn="tl">
                    <a:srgbClr val="000000">
                      <a:alpha val="43137"/>
                    </a:srgbClr>
                  </a:outerShdw>
                </a:effectLst>
                <a:latin typeface="Bauhaus 93" panose="04030905020B02020C02" pitchFamily="82" charset="0"/>
              </a:rPr>
              <a:t>For intermediate students</a:t>
            </a:r>
            <a:endParaRPr lang="en-US" sz="2800" dirty="0"/>
          </a:p>
        </p:txBody>
      </p:sp>
      <p:sp>
        <p:nvSpPr>
          <p:cNvPr id="12" name="TextBox 11"/>
          <p:cNvSpPr txBox="1"/>
          <p:nvPr/>
        </p:nvSpPr>
        <p:spPr>
          <a:xfrm>
            <a:off x="386443" y="6248879"/>
            <a:ext cx="4395107" cy="369332"/>
          </a:xfrm>
          <a:prstGeom prst="rect">
            <a:avLst/>
          </a:prstGeom>
          <a:noFill/>
        </p:spPr>
        <p:txBody>
          <a:bodyPr wrap="square" rtlCol="0">
            <a:spAutoFit/>
          </a:bodyPr>
          <a:lstStyle/>
          <a:p>
            <a:r>
              <a:rPr lang="en-US" dirty="0" smtClean="0"/>
              <a:t>By Sarah White</a:t>
            </a:r>
            <a:endParaRPr lang="en-US" dirty="0"/>
          </a:p>
        </p:txBody>
      </p:sp>
    </p:spTree>
    <p:extLst>
      <p:ext uri="{BB962C8B-B14F-4D97-AF65-F5344CB8AC3E}">
        <p14:creationId xmlns:p14="http://schemas.microsoft.com/office/powerpoint/2010/main" val="1043120578"/>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Bauhaus 93" panose="04030905020B02020C02" pitchFamily="82" charset="0"/>
              </a:rPr>
              <a:t>Sound</a:t>
            </a:r>
            <a:endParaRPr lang="en-US" dirty="0">
              <a:latin typeface="Bauhaus 93" panose="04030905020B02020C02" pitchFamily="82" charset="0"/>
            </a:endParaRPr>
          </a:p>
        </p:txBody>
      </p:sp>
      <p:pic>
        <p:nvPicPr>
          <p:cNvPr id="6" name="j0214098.wav">
            <a:hlinkClick r:id="" action="ppaction://media"/>
          </p:cNvPr>
          <p:cNvPicPr>
            <a:picLocks noGrp="1" noChangeAspect="1"/>
          </p:cNvPicPr>
          <p:nvPr>
            <p:ph idx="1"/>
            <a:audioFile r:link="rId2"/>
            <p:extLst>
              <p:ext uri="{DAA4B4D4-6D71-4841-9C94-3DE7FCFB9230}">
                <p14:media xmlns:p14="http://schemas.microsoft.com/office/powerpoint/2010/main" r:embed="rId1"/>
              </p:ext>
            </p:extLst>
          </p:nvPr>
        </p:nvPicPr>
        <p:blipFill>
          <a:blip r:embed="rId4"/>
          <a:stretch>
            <a:fillRect/>
          </a:stretch>
        </p:blipFill>
        <p:spPr>
          <a:xfrm>
            <a:off x="8324850" y="2286000"/>
            <a:ext cx="2381250" cy="2381250"/>
          </a:xfrm>
        </p:spPr>
      </p:pic>
      <p:sp>
        <p:nvSpPr>
          <p:cNvPr id="7" name="Rectangle 6"/>
          <p:cNvSpPr/>
          <p:nvPr/>
        </p:nvSpPr>
        <p:spPr>
          <a:xfrm>
            <a:off x="1009650" y="1514892"/>
            <a:ext cx="6096000" cy="4401205"/>
          </a:xfrm>
          <a:prstGeom prst="rect">
            <a:avLst/>
          </a:prstGeom>
        </p:spPr>
        <p:txBody>
          <a:bodyPr>
            <a:spAutoFit/>
          </a:bodyPr>
          <a:lstStyle/>
          <a:p>
            <a:pPr marL="285750" indent="-285750">
              <a:buFont typeface="Arial" panose="020B0604020202020204" pitchFamily="34" charset="0"/>
              <a:buChar char="•"/>
            </a:pPr>
            <a:r>
              <a:rPr lang="en-US" sz="2800" dirty="0">
                <a:cs typeface="Arial"/>
              </a:rPr>
              <a:t>sound is meaningful </a:t>
            </a:r>
            <a:r>
              <a:rPr lang="en-US" sz="2800" dirty="0" smtClean="0">
                <a:cs typeface="Arial"/>
              </a:rPr>
              <a:t>communication </a:t>
            </a:r>
            <a:r>
              <a:rPr lang="en-US" sz="2800" dirty="0">
                <a:cs typeface="Arial"/>
              </a:rPr>
              <a:t>in </a:t>
            </a:r>
            <a:r>
              <a:rPr lang="en-US" sz="2800" dirty="0" smtClean="0">
                <a:cs typeface="Arial"/>
              </a:rPr>
              <a:t>just about any </a:t>
            </a:r>
            <a:r>
              <a:rPr lang="en-US" sz="2800" dirty="0">
                <a:cs typeface="Arial"/>
              </a:rPr>
              <a:t>language (from a whisper to a scream). It could be  music, sound effects or someone speaking</a:t>
            </a:r>
            <a:r>
              <a:rPr lang="en-US" sz="2800" dirty="0" smtClean="0">
                <a:cs typeface="Arial"/>
              </a:rPr>
              <a:t>.</a:t>
            </a:r>
          </a:p>
          <a:p>
            <a:pPr marL="285750" indent="-285750">
              <a:buFont typeface="Arial" panose="020B0604020202020204" pitchFamily="34" charset="0"/>
              <a:buChar char="•"/>
            </a:pPr>
            <a:r>
              <a:rPr lang="en-US" sz="2800" dirty="0" smtClean="0">
                <a:cs typeface="Arial"/>
              </a:rPr>
              <a:t>Audio Resolution “determines the accuracy with which a sound can be digitalized, and is measured in bits, such as 8-bit or 16-bit (Vaughan 2014).</a:t>
            </a:r>
          </a:p>
          <a:p>
            <a:pPr marL="285750" indent="-285750">
              <a:buFont typeface="Arial" panose="020B0604020202020204" pitchFamily="34" charset="0"/>
              <a:buChar char="•"/>
            </a:pPr>
            <a:endParaRPr lang="en-US" sz="2800" dirty="0" smtClean="0">
              <a:cs typeface="Arial"/>
            </a:endParaRPr>
          </a:p>
        </p:txBody>
      </p:sp>
      <p:sp>
        <p:nvSpPr>
          <p:cNvPr id="5" name="Right Arrow 4">
            <a:hlinkClick r:id="" action="ppaction://hlinkshowjump?jump=nextslide"/>
          </p:cNvPr>
          <p:cNvSpPr/>
          <p:nvPr/>
        </p:nvSpPr>
        <p:spPr>
          <a:xfrm>
            <a:off x="10541001" y="5432777"/>
            <a:ext cx="1425222" cy="114300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Left Arrow 7">
            <a:hlinkClick r:id="" action="ppaction://hlinkshowjump?jump=lastslide"/>
          </p:cNvPr>
          <p:cNvSpPr/>
          <p:nvPr/>
        </p:nvSpPr>
        <p:spPr>
          <a:xfrm>
            <a:off x="282223" y="5432779"/>
            <a:ext cx="1411110" cy="1100666"/>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Action Button: Home 9">
            <a:hlinkClick r:id="rId5" action="ppaction://hlinksldjump" highlightClick="1"/>
          </p:cNvPr>
          <p:cNvSpPr/>
          <p:nvPr/>
        </p:nvSpPr>
        <p:spPr>
          <a:xfrm>
            <a:off x="10893778" y="366889"/>
            <a:ext cx="804333" cy="790222"/>
          </a:xfrm>
          <a:prstGeom prst="actionButtonHo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86161416"/>
      </p:ext>
    </p:extLst>
  </p:cSld>
  <p:clrMapOvr>
    <a:masterClrMapping/>
  </p:clrMapOvr>
  <p:timing>
    <p:tnLst>
      <p:par>
        <p:cTn xmlns:p14="http://schemas.microsoft.com/office/powerpoint/2010/mai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4744" fill="hold"/>
                                        <p:tgtEl>
                                          <p:spTgt spid="6"/>
                                        </p:tgtEl>
                                      </p:cBhvr>
                                    </p:cmd>
                                  </p:childTnLst>
                                </p:cTn>
                              </p:par>
                            </p:childTnLst>
                          </p:cTn>
                        </p:par>
                      </p:childTnLst>
                    </p:cTn>
                  </p:par>
                </p:childTnLst>
              </p:cTn>
              <p:nextCondLst>
                <p:cond evt="onClick" delay="0">
                  <p:tgtEl>
                    <p:spTgt spid="6"/>
                  </p:tgtEl>
                </p:cond>
              </p:nextCondLst>
            </p:seq>
            <p:audio>
              <p:cMediaNode vol="80000">
                <p:cTn id="7" fill="hold" display="0">
                  <p:stCondLst>
                    <p:cond delay="indefinite"/>
                  </p:stCondLst>
                  <p:endCondLst>
                    <p:cond evt="onStopAudio" delay="0">
                      <p:tgtEl>
                        <p:sldTgt/>
                      </p:tgtEl>
                    </p:cond>
                  </p:endCondLst>
                </p:cTn>
                <p:tgtEl>
                  <p:spTgt spid="6"/>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Bauhaus 93" panose="04030905020B02020C02" pitchFamily="82" charset="0"/>
              </a:rPr>
              <a:t>More Sound</a:t>
            </a:r>
            <a:endParaRPr lang="en-US" dirty="0">
              <a:latin typeface="Bauhaus 93" panose="04030905020B02020C02" pitchFamily="82" charset="0"/>
            </a:endParaRPr>
          </a:p>
        </p:txBody>
      </p:sp>
      <p:sp>
        <p:nvSpPr>
          <p:cNvPr id="3" name="Content Placeholder 2"/>
          <p:cNvSpPr>
            <a:spLocks noGrp="1"/>
          </p:cNvSpPr>
          <p:nvPr>
            <p:ph idx="1"/>
          </p:nvPr>
        </p:nvSpPr>
        <p:spPr/>
        <p:txBody>
          <a:bodyPr/>
          <a:lstStyle/>
          <a:p>
            <a:r>
              <a:rPr lang="en-US" dirty="0" smtClean="0"/>
              <a:t>Sound is a huge part of multimedia. It is all around us and we don’t usually realize it. For example, your cellphone makes sound. Media is interlocked by the ringtone or by listening to someone over the phone. </a:t>
            </a:r>
          </a:p>
          <a:p>
            <a:r>
              <a:rPr lang="en-US" dirty="0" smtClean="0"/>
              <a:t>“When the mobile receives a notice that someone is calling, the units software takes over and, depending on the programmed options, plays the user’s choice of ringtone-either generated by internal MIDI software or played from a stored sound file” (Vaughan 133). </a:t>
            </a:r>
            <a:endParaRPr lang="en-US" dirty="0"/>
          </a:p>
        </p:txBody>
      </p:sp>
      <p:sp>
        <p:nvSpPr>
          <p:cNvPr id="4" name="Right Arrow 3">
            <a:hlinkClick r:id="" action="ppaction://hlinkshowjump?jump=nextslide"/>
          </p:cNvPr>
          <p:cNvSpPr/>
          <p:nvPr/>
        </p:nvSpPr>
        <p:spPr>
          <a:xfrm>
            <a:off x="10541001" y="5432777"/>
            <a:ext cx="1425222" cy="114300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Left Arrow 4">
            <a:hlinkClick r:id="" action="ppaction://hlinkshowjump?jump=lastslide"/>
          </p:cNvPr>
          <p:cNvSpPr/>
          <p:nvPr/>
        </p:nvSpPr>
        <p:spPr>
          <a:xfrm>
            <a:off x="282223" y="5432779"/>
            <a:ext cx="1411110" cy="1100666"/>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47940332"/>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Bauhaus 93" panose="04030905020B02020C02" pitchFamily="82" charset="0"/>
              </a:rPr>
              <a:t>Animation</a:t>
            </a:r>
            <a:endParaRPr lang="en-US" dirty="0">
              <a:latin typeface="Bauhaus 93" panose="04030905020B02020C02" pitchFamily="82" charset="0"/>
            </a:endParaRPr>
          </a:p>
        </p:txBody>
      </p:sp>
      <p:sp>
        <p:nvSpPr>
          <p:cNvPr id="3" name="Content Placeholder 2"/>
          <p:cNvSpPr>
            <a:spLocks noGrp="1"/>
          </p:cNvSpPr>
          <p:nvPr>
            <p:ph idx="1"/>
          </p:nvPr>
        </p:nvSpPr>
        <p:spPr>
          <a:xfrm>
            <a:off x="838200" y="1825625"/>
            <a:ext cx="6727825" cy="4304214"/>
          </a:xfrm>
        </p:spPr>
        <p:txBody>
          <a:bodyPr>
            <a:normAutofit/>
          </a:bodyPr>
          <a:lstStyle/>
          <a:p>
            <a:r>
              <a:rPr lang="en-US" dirty="0" smtClean="0"/>
              <a:t>Basically, animation is another part of multimedia because it gives life to a simple picture and captures the attention of the eye. It is more specifically explained as a “collection of images rapidly displayed to provide visual change over time” (Vaughan 2014).</a:t>
            </a:r>
          </a:p>
          <a:p>
            <a:r>
              <a:rPr lang="en-US" dirty="0" smtClean="0"/>
              <a:t>Many movies and shows on TV are animated. This term is more recognizable with the Tarzan movie.</a:t>
            </a:r>
          </a:p>
          <a:p>
            <a:endParaRPr lang="en-US" dirty="0" smtClean="0"/>
          </a:p>
          <a:p>
            <a:endParaRPr lang="en-US" dirty="0"/>
          </a:p>
        </p:txBody>
      </p:sp>
      <p:pic>
        <p:nvPicPr>
          <p:cNvPr id="3076" name="Picture 4" descr="Image result for tarzan transparen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29500" y="0"/>
            <a:ext cx="4762500" cy="5705476"/>
          </a:xfrm>
          <a:prstGeom prst="rect">
            <a:avLst/>
          </a:prstGeom>
          <a:noFill/>
          <a:extLst>
            <a:ext uri="{909E8E84-426E-40dd-AFC4-6F175D3DCCD1}">
              <a14:hiddenFill xmlns:a14="http://schemas.microsoft.com/office/drawing/2010/main">
                <a:solidFill>
                  <a:srgbClr val="FFFFFF"/>
                </a:solidFill>
              </a14:hiddenFill>
            </a:ext>
          </a:extLst>
        </p:spPr>
      </p:pic>
      <p:sp>
        <p:nvSpPr>
          <p:cNvPr id="5" name="Right Arrow 4">
            <a:hlinkClick r:id="" action="ppaction://hlinkshowjump?jump=nextslide"/>
          </p:cNvPr>
          <p:cNvSpPr/>
          <p:nvPr/>
        </p:nvSpPr>
        <p:spPr>
          <a:xfrm>
            <a:off x="10809111" y="5672667"/>
            <a:ext cx="1157112" cy="90311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Left Arrow 5">
            <a:hlinkClick r:id="" action="ppaction://hlinkshowjump?jump=lastslide"/>
          </p:cNvPr>
          <p:cNvSpPr/>
          <p:nvPr/>
        </p:nvSpPr>
        <p:spPr>
          <a:xfrm>
            <a:off x="282223" y="5841999"/>
            <a:ext cx="1044221" cy="818445"/>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Action Button: Home 6">
            <a:hlinkClick r:id="" action="ppaction://hlinkshowjump?jump=firstslide" highlightClick="1"/>
          </p:cNvPr>
          <p:cNvSpPr/>
          <p:nvPr/>
        </p:nvSpPr>
        <p:spPr>
          <a:xfrm>
            <a:off x="3965223" y="437444"/>
            <a:ext cx="1284111" cy="1185333"/>
          </a:xfrm>
          <a:prstGeom prst="actionButtonHo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Action Button: Home 7">
            <a:hlinkClick r:id="rId3" action="ppaction://hlinksldjump" highlightClick="1"/>
          </p:cNvPr>
          <p:cNvSpPr/>
          <p:nvPr/>
        </p:nvSpPr>
        <p:spPr>
          <a:xfrm>
            <a:off x="10893778" y="366889"/>
            <a:ext cx="804333" cy="790222"/>
          </a:xfrm>
          <a:prstGeom prst="actionButtonHo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86496494"/>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Bauhaus 93" panose="04030905020B02020C02" pitchFamily="82" charset="0"/>
              </a:rPr>
              <a:t>Animation preview</a:t>
            </a:r>
            <a:endParaRPr lang="en-US" dirty="0">
              <a:latin typeface="Bauhaus 93" panose="04030905020B02020C02" pitchFamily="82" charset="0"/>
            </a:endParaRPr>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81650" y="2338387"/>
            <a:ext cx="4762500" cy="3019425"/>
          </a:xfrm>
          <a:prstGeom prst="rect">
            <a:avLst/>
          </a:prstGeom>
        </p:spPr>
      </p:pic>
      <p:sp>
        <p:nvSpPr>
          <p:cNvPr id="11" name="TextBox 10"/>
          <p:cNvSpPr txBox="1"/>
          <p:nvPr/>
        </p:nvSpPr>
        <p:spPr>
          <a:xfrm>
            <a:off x="1047750" y="2338386"/>
            <a:ext cx="4114800" cy="3539430"/>
          </a:xfrm>
          <a:prstGeom prst="rect">
            <a:avLst/>
          </a:prstGeom>
          <a:noFill/>
        </p:spPr>
        <p:txBody>
          <a:bodyPr wrap="square" rtlCol="0">
            <a:spAutoFit/>
          </a:bodyPr>
          <a:lstStyle/>
          <a:p>
            <a:pPr marL="285750" indent="-285750">
              <a:buFont typeface="Arial" panose="020B0604020202020204" pitchFamily="34" charset="0"/>
              <a:buChar char="•"/>
            </a:pPr>
            <a:r>
              <a:rPr lang="en-US" sz="2800" dirty="0" smtClean="0"/>
              <a:t>What is shown here is an animated  GIF which is “a collection of still images </a:t>
            </a:r>
            <a:r>
              <a:rPr lang="en-US" sz="2800" dirty="0"/>
              <a:t> </a:t>
            </a:r>
            <a:r>
              <a:rPr lang="en-US" sz="2800" dirty="0" smtClean="0"/>
              <a:t>in  a single  film played back in a timed sequence to provide animation”  (Vaughan 2014).</a:t>
            </a:r>
            <a:endParaRPr lang="en-US" sz="2800" dirty="0"/>
          </a:p>
        </p:txBody>
      </p:sp>
      <p:sp>
        <p:nvSpPr>
          <p:cNvPr id="5" name="Right Arrow 4">
            <a:hlinkClick r:id="" action="ppaction://hlinkshowjump?jump=nextslide"/>
          </p:cNvPr>
          <p:cNvSpPr/>
          <p:nvPr/>
        </p:nvSpPr>
        <p:spPr>
          <a:xfrm>
            <a:off x="10541001" y="5432777"/>
            <a:ext cx="1425222" cy="114300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Left Arrow 5">
            <a:hlinkClick r:id="" action="ppaction://hlinkshowjump?jump=lastslide"/>
          </p:cNvPr>
          <p:cNvSpPr/>
          <p:nvPr/>
        </p:nvSpPr>
        <p:spPr>
          <a:xfrm>
            <a:off x="282223" y="5432779"/>
            <a:ext cx="1411110" cy="1100666"/>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Action Button: Home 6">
            <a:hlinkClick r:id="rId3" action="ppaction://hlinksldjump" highlightClick="1"/>
          </p:cNvPr>
          <p:cNvSpPr/>
          <p:nvPr/>
        </p:nvSpPr>
        <p:spPr>
          <a:xfrm>
            <a:off x="10893778" y="366889"/>
            <a:ext cx="804333" cy="790222"/>
          </a:xfrm>
          <a:prstGeom prst="actionButtonHo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51790915"/>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Bauhaus 93" panose="04030905020B02020C02" pitchFamily="82" charset="0"/>
              </a:rPr>
              <a:t>More Animation</a:t>
            </a:r>
            <a:endParaRPr lang="en-US" dirty="0">
              <a:latin typeface="Bauhaus 93" panose="04030905020B02020C02" pitchFamily="82" charset="0"/>
            </a:endParaRPr>
          </a:p>
        </p:txBody>
      </p:sp>
      <p:pic>
        <p:nvPicPr>
          <p:cNvPr id="4098" name="Picture 2" descr="Image result for making animation frames tarza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94275" y="1960997"/>
            <a:ext cx="5788025" cy="387638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104900" y="2266950"/>
            <a:ext cx="3524250" cy="1815882"/>
          </a:xfrm>
          <a:prstGeom prst="rect">
            <a:avLst/>
          </a:prstGeom>
          <a:noFill/>
        </p:spPr>
        <p:txBody>
          <a:bodyPr wrap="square" rtlCol="0">
            <a:spAutoFit/>
          </a:bodyPr>
          <a:lstStyle/>
          <a:p>
            <a:pPr marL="285750" indent="-285750">
              <a:buFont typeface="Arial" panose="020B0604020202020204" pitchFamily="34" charset="0"/>
              <a:buChar char="•"/>
            </a:pPr>
            <a:r>
              <a:rPr lang="en-US" sz="2800" dirty="0" smtClean="0"/>
              <a:t>This is what the making of an animation looks like for the Tarzan movie</a:t>
            </a:r>
            <a:endParaRPr lang="en-US" sz="2800" dirty="0"/>
          </a:p>
        </p:txBody>
      </p:sp>
      <p:sp>
        <p:nvSpPr>
          <p:cNvPr id="5" name="Right Arrow 4">
            <a:hlinkClick r:id="" action="ppaction://hlinkshowjump?jump=nextslide"/>
          </p:cNvPr>
          <p:cNvSpPr/>
          <p:nvPr/>
        </p:nvSpPr>
        <p:spPr>
          <a:xfrm>
            <a:off x="10837333" y="5813778"/>
            <a:ext cx="1128889" cy="761998"/>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Left Arrow 5">
            <a:hlinkClick r:id="" action="ppaction://hlinkshowjump?jump=lastslide"/>
          </p:cNvPr>
          <p:cNvSpPr/>
          <p:nvPr/>
        </p:nvSpPr>
        <p:spPr>
          <a:xfrm>
            <a:off x="282223" y="5827889"/>
            <a:ext cx="1030110" cy="705556"/>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54223755"/>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Bauhaus 93" panose="04030905020B02020C02" pitchFamily="82" charset="0"/>
              </a:rPr>
              <a:t>Video</a:t>
            </a:r>
            <a:endParaRPr lang="en-US" dirty="0">
              <a:latin typeface="Bauhaus 93" panose="04030905020B02020C02" pitchFamily="82" charset="0"/>
            </a:endParaRPr>
          </a:p>
        </p:txBody>
      </p:sp>
      <p:sp>
        <p:nvSpPr>
          <p:cNvPr id="3" name="Content Placeholder 2"/>
          <p:cNvSpPr>
            <a:spLocks noGrp="1"/>
          </p:cNvSpPr>
          <p:nvPr>
            <p:ph idx="1"/>
          </p:nvPr>
        </p:nvSpPr>
        <p:spPr/>
        <p:txBody>
          <a:bodyPr/>
          <a:lstStyle/>
          <a:p>
            <a:r>
              <a:rPr lang="en-US" dirty="0" smtClean="0"/>
              <a:t>Video/film is a part of media that gives an actual representation of the content. </a:t>
            </a:r>
          </a:p>
          <a:p>
            <a:r>
              <a:rPr lang="en-US" dirty="0" smtClean="0">
                <a:cs typeface="Arial"/>
              </a:rPr>
              <a:t>Some common </a:t>
            </a:r>
            <a:r>
              <a:rPr lang="en-US" dirty="0">
                <a:cs typeface="Arial"/>
              </a:rPr>
              <a:t>computer programs </a:t>
            </a:r>
            <a:r>
              <a:rPr lang="en-US" dirty="0" smtClean="0">
                <a:cs typeface="Arial"/>
              </a:rPr>
              <a:t>that produce videos are </a:t>
            </a:r>
            <a:r>
              <a:rPr lang="en-US" dirty="0" err="1">
                <a:cs typeface="Arial"/>
              </a:rPr>
              <a:t>Imovie</a:t>
            </a:r>
            <a:r>
              <a:rPr lang="en-US" dirty="0">
                <a:cs typeface="Arial"/>
              </a:rPr>
              <a:t>, Windows Movie Maker or Video </a:t>
            </a:r>
            <a:r>
              <a:rPr lang="en-US" dirty="0" smtClean="0">
                <a:cs typeface="Arial"/>
              </a:rPr>
              <a:t>Star. You can also use your phone to simply capture a video.</a:t>
            </a:r>
          </a:p>
          <a:p>
            <a:r>
              <a:rPr lang="en-US" dirty="0" smtClean="0">
                <a:cs typeface="Arial"/>
              </a:rPr>
              <a:t>Thus, it is one of </a:t>
            </a:r>
            <a:r>
              <a:rPr lang="en-US" dirty="0">
                <a:cs typeface="Arial"/>
              </a:rPr>
              <a:t>the most powerful and </a:t>
            </a:r>
            <a:r>
              <a:rPr lang="en-US" dirty="0" smtClean="0">
                <a:cs typeface="Arial"/>
              </a:rPr>
              <a:t>attentive of </a:t>
            </a:r>
            <a:r>
              <a:rPr lang="en-US" dirty="0">
                <a:cs typeface="Arial"/>
              </a:rPr>
              <a:t>all the multimedia venues</a:t>
            </a:r>
            <a:r>
              <a:rPr lang="en-US" dirty="0" smtClean="0">
                <a:cs typeface="Arial"/>
              </a:rPr>
              <a:t>.</a:t>
            </a:r>
            <a:endParaRPr lang="en-US" dirty="0"/>
          </a:p>
        </p:txBody>
      </p:sp>
      <p:sp>
        <p:nvSpPr>
          <p:cNvPr id="4" name="Right Arrow 3">
            <a:hlinkClick r:id="" action="ppaction://hlinkshowjump?jump=nextslide"/>
          </p:cNvPr>
          <p:cNvSpPr/>
          <p:nvPr/>
        </p:nvSpPr>
        <p:spPr>
          <a:xfrm>
            <a:off x="10541001" y="5432777"/>
            <a:ext cx="1425222" cy="114300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Left Arrow 4">
            <a:hlinkClick r:id="" action="ppaction://hlinkshowjump?jump=lastslide"/>
          </p:cNvPr>
          <p:cNvSpPr/>
          <p:nvPr/>
        </p:nvSpPr>
        <p:spPr>
          <a:xfrm>
            <a:off x="282223" y="5432779"/>
            <a:ext cx="1411110" cy="1100666"/>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Action Button: Home 6">
            <a:hlinkClick r:id="rId2" action="ppaction://hlinksldjump" highlightClick="1"/>
          </p:cNvPr>
          <p:cNvSpPr/>
          <p:nvPr/>
        </p:nvSpPr>
        <p:spPr>
          <a:xfrm>
            <a:off x="10893778" y="366889"/>
            <a:ext cx="804333" cy="790222"/>
          </a:xfrm>
          <a:prstGeom prst="actionButtonHo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88753731"/>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Bauhaus 93" panose="04030905020B02020C02" pitchFamily="82" charset="0"/>
              </a:rPr>
              <a:t>More Video</a:t>
            </a:r>
            <a:endParaRPr lang="en-US" dirty="0">
              <a:latin typeface="Bauhaus 93" panose="04030905020B02020C02" pitchFamily="82" charset="0"/>
            </a:endParaRPr>
          </a:p>
        </p:txBody>
      </p:sp>
      <p:pic>
        <p:nvPicPr>
          <p:cNvPr id="4" name="IMG_4129.m4v">
            <a:hlinkClick r:id="" action="ppaction://media"/>
          </p:cNvPr>
          <p:cNvPicPr>
            <a:picLocks noGrp="1" noChangeAspect="1"/>
          </p:cNvPicPr>
          <p:nvPr>
            <p:ph idx="1"/>
            <a:videoFile r:link="rId2"/>
            <p:extLst>
              <p:ext uri="{DAA4B4D4-6D71-4841-9C94-3DE7FCFB9230}">
                <p14:media xmlns:p14="http://schemas.microsoft.com/office/powerpoint/2010/main" r:embed="rId1"/>
              </p:ext>
            </p:extLst>
          </p:nvPr>
        </p:nvPicPr>
        <p:blipFill>
          <a:blip r:embed="rId4"/>
          <a:stretch>
            <a:fillRect/>
          </a:stretch>
        </p:blipFill>
        <p:spPr>
          <a:xfrm>
            <a:off x="7843838" y="1470025"/>
            <a:ext cx="2447925" cy="4351338"/>
          </a:xfrm>
        </p:spPr>
      </p:pic>
      <p:sp>
        <p:nvSpPr>
          <p:cNvPr id="5" name="TextBox 4"/>
          <p:cNvSpPr txBox="1"/>
          <p:nvPr/>
        </p:nvSpPr>
        <p:spPr>
          <a:xfrm>
            <a:off x="7645400" y="6223000"/>
            <a:ext cx="3175000" cy="369332"/>
          </a:xfrm>
          <a:prstGeom prst="rect">
            <a:avLst/>
          </a:prstGeom>
          <a:noFill/>
        </p:spPr>
        <p:txBody>
          <a:bodyPr wrap="square" rtlCol="0">
            <a:spAutoFit/>
          </a:bodyPr>
          <a:lstStyle/>
          <a:p>
            <a:r>
              <a:rPr lang="en-US" dirty="0" smtClean="0"/>
              <a:t>Original video by Sarah White</a:t>
            </a:r>
            <a:endParaRPr lang="en-US" dirty="0"/>
          </a:p>
        </p:txBody>
      </p:sp>
      <p:sp>
        <p:nvSpPr>
          <p:cNvPr id="6" name="TextBox 5"/>
          <p:cNvSpPr txBox="1"/>
          <p:nvPr/>
        </p:nvSpPr>
        <p:spPr>
          <a:xfrm>
            <a:off x="1131711" y="1687689"/>
            <a:ext cx="4851400" cy="3970318"/>
          </a:xfrm>
          <a:prstGeom prst="rect">
            <a:avLst/>
          </a:prstGeom>
          <a:noFill/>
        </p:spPr>
        <p:txBody>
          <a:bodyPr wrap="square" rtlCol="0">
            <a:spAutoFit/>
          </a:bodyPr>
          <a:lstStyle/>
          <a:p>
            <a:pPr marL="285750" indent="-285750">
              <a:buFont typeface="Arial"/>
              <a:buChar char="•"/>
            </a:pPr>
            <a:r>
              <a:rPr lang="en-US" sz="2800" dirty="0" smtClean="0"/>
              <a:t>Media is seen mainly on TV and on the news. More video today is seen on social media such as </a:t>
            </a:r>
            <a:r>
              <a:rPr lang="en-US" sz="2800" dirty="0" err="1" smtClean="0"/>
              <a:t>Snapchat</a:t>
            </a:r>
            <a:r>
              <a:rPr lang="en-US" sz="2800" dirty="0" smtClean="0"/>
              <a:t>. To the right is an example of a  </a:t>
            </a:r>
            <a:r>
              <a:rPr lang="en-US" sz="2800" dirty="0" err="1" smtClean="0"/>
              <a:t>Snapchat</a:t>
            </a:r>
            <a:r>
              <a:rPr lang="en-US" sz="2800" dirty="0" smtClean="0"/>
              <a:t> lasts 10 seconds long.</a:t>
            </a:r>
          </a:p>
          <a:p>
            <a:pPr marL="285750" indent="-285750">
              <a:buFont typeface="Arial"/>
              <a:buChar char="•"/>
            </a:pPr>
            <a:r>
              <a:rPr lang="en-US" sz="2800" dirty="0" smtClean="0"/>
              <a:t>This is an important way of communicating because it is more authentic.</a:t>
            </a:r>
            <a:endParaRPr lang="en-US" sz="2800" dirty="0"/>
          </a:p>
        </p:txBody>
      </p:sp>
      <p:sp>
        <p:nvSpPr>
          <p:cNvPr id="7" name="Right Arrow 6">
            <a:hlinkClick r:id="" action="ppaction://hlinkshowjump?jump=nextslide"/>
          </p:cNvPr>
          <p:cNvSpPr/>
          <p:nvPr/>
        </p:nvSpPr>
        <p:spPr>
          <a:xfrm>
            <a:off x="10541001" y="5432777"/>
            <a:ext cx="1425222" cy="114300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Left Arrow 7">
            <a:hlinkClick r:id="" action="ppaction://hlinkshowjump?jump=lastslide"/>
          </p:cNvPr>
          <p:cNvSpPr/>
          <p:nvPr/>
        </p:nvSpPr>
        <p:spPr>
          <a:xfrm>
            <a:off x="282223" y="5432779"/>
            <a:ext cx="1411110" cy="1100666"/>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60117633"/>
      </p:ext>
    </p:extLst>
  </p:cSld>
  <p:clrMapOvr>
    <a:masterClrMapping/>
  </p:clrMapOvr>
  <p:timing>
    <p:tnLst>
      <p:par>
        <p:cTn xmlns:p14="http://schemas.microsoft.com/office/powerpoint/2010/mai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vol="80000">
                <p:cTn id="7" fill="hold" display="0">
                  <p:stCondLst>
                    <p:cond delay="indefinite"/>
                  </p:stCondLst>
                </p:cTn>
                <p:tgtEl>
                  <p:spTgt spid="4"/>
                </p:tgtEl>
              </p:cMediaNode>
            </p:vide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Bauhaus 93" panose="04030905020B02020C02" pitchFamily="82" charset="0"/>
              </a:rPr>
              <a:t>Additions…</a:t>
            </a:r>
            <a:endParaRPr lang="en-US" dirty="0">
              <a:latin typeface="Bauhaus 93" panose="04030905020B02020C02" pitchFamily="82" charset="0"/>
            </a:endParaRPr>
          </a:p>
        </p:txBody>
      </p:sp>
      <p:sp>
        <p:nvSpPr>
          <p:cNvPr id="3" name="Content Placeholder 2"/>
          <p:cNvSpPr>
            <a:spLocks noGrp="1"/>
          </p:cNvSpPr>
          <p:nvPr>
            <p:ph idx="1"/>
          </p:nvPr>
        </p:nvSpPr>
        <p:spPr/>
        <p:txBody>
          <a:bodyPr/>
          <a:lstStyle/>
          <a:p>
            <a:r>
              <a:rPr lang="en-US" dirty="0" smtClean="0"/>
              <a:t>These components can attract the viewer and give a sense of understanding when used suitably. If using these elements, create a movement that can further improve our multimedia world by everyday uses.</a:t>
            </a:r>
            <a:endParaRPr lang="en-US" dirty="0"/>
          </a:p>
        </p:txBody>
      </p:sp>
      <p:sp>
        <p:nvSpPr>
          <p:cNvPr id="4" name="Right Arrow 3">
            <a:hlinkClick r:id="" action="ppaction://hlinkshowjump?jump=nextslide"/>
          </p:cNvPr>
          <p:cNvSpPr/>
          <p:nvPr/>
        </p:nvSpPr>
        <p:spPr>
          <a:xfrm>
            <a:off x="10541001" y="5432777"/>
            <a:ext cx="1425222" cy="114300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Left Arrow 4">
            <a:hlinkClick r:id="" action="ppaction://hlinkshowjump?jump=lastslide"/>
          </p:cNvPr>
          <p:cNvSpPr/>
          <p:nvPr/>
        </p:nvSpPr>
        <p:spPr>
          <a:xfrm>
            <a:off x="282223" y="5432779"/>
            <a:ext cx="1411110" cy="1100666"/>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54617447"/>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Citations</a:t>
            </a:r>
            <a:endParaRPr lang="en-US" dirty="0"/>
          </a:p>
        </p:txBody>
      </p:sp>
      <p:sp>
        <p:nvSpPr>
          <p:cNvPr id="3" name="Content Placeholder 2"/>
          <p:cNvSpPr>
            <a:spLocks noGrp="1"/>
          </p:cNvSpPr>
          <p:nvPr>
            <p:ph idx="1"/>
          </p:nvPr>
        </p:nvSpPr>
        <p:spPr/>
        <p:txBody>
          <a:bodyPr>
            <a:normAutofit lnSpcReduction="10000"/>
          </a:bodyPr>
          <a:lstStyle/>
          <a:p>
            <a:r>
              <a:rPr lang="en-US" sz="1200" dirty="0" smtClean="0"/>
              <a:t>Slide 3 picture: </a:t>
            </a:r>
            <a:r>
              <a:rPr lang="en-US" sz="1200" dirty="0" smtClean="0">
                <a:hlinkClick r:id="rId2"/>
              </a:rPr>
              <a:t>https://www.whiteselectronics.com/product/treasurepro/</a:t>
            </a:r>
            <a:endParaRPr lang="en-US" sz="1200" dirty="0" smtClean="0"/>
          </a:p>
          <a:p>
            <a:r>
              <a:rPr lang="en-US" sz="1200" b="1" dirty="0"/>
              <a:t>Vaughan, T. (2014). </a:t>
            </a:r>
            <a:r>
              <a:rPr lang="en-US" sz="1200" b="1" i="1" dirty="0"/>
              <a:t>Multimedia: making it work</a:t>
            </a:r>
            <a:r>
              <a:rPr lang="en-US" sz="1200" b="1" dirty="0"/>
              <a:t> (9th ed.). McGraw-Hill Osborne Media</a:t>
            </a:r>
            <a:r>
              <a:rPr lang="en-US" sz="1200" b="1" dirty="0" smtClean="0"/>
              <a:t>.</a:t>
            </a:r>
          </a:p>
          <a:p>
            <a:r>
              <a:rPr lang="en-US" sz="1200" dirty="0" smtClean="0"/>
              <a:t>Slide 4 picture: </a:t>
            </a:r>
            <a:r>
              <a:rPr lang="en-US" sz="1200" dirty="0" smtClean="0">
                <a:hlinkClick r:id="rId3"/>
              </a:rPr>
              <a:t>http://www.freepik.com/free-photo/sign-road-exit-interstate-highway-left-symbol_669398.htm</a:t>
            </a:r>
            <a:r>
              <a:rPr lang="en-US" sz="1200" dirty="0" smtClean="0"/>
              <a:t> </a:t>
            </a:r>
          </a:p>
          <a:p>
            <a:r>
              <a:rPr lang="en-US" sz="1200" dirty="0" smtClean="0"/>
              <a:t>Slide 7 picture: </a:t>
            </a:r>
            <a:r>
              <a:rPr lang="en-US" sz="1200" dirty="0" smtClean="0">
                <a:hlinkClick r:id="rId4"/>
              </a:rPr>
              <a:t>http://static.boredpanda.com/blog/wp-content/uploads/2016/09/before-after-photoshop-celebrities-28-57d02ba7790fa__700.jpg</a:t>
            </a:r>
            <a:r>
              <a:rPr lang="en-US" sz="1200" dirty="0" smtClean="0"/>
              <a:t> </a:t>
            </a:r>
          </a:p>
          <a:p>
            <a:r>
              <a:rPr lang="en-US" sz="1200" dirty="0" smtClean="0">
                <a:hlinkClick r:id="rId5"/>
              </a:rPr>
              <a:t>https://blog.photoshopcreative.co.uk/blog/tutorials/how-to-create-a-realistic-sunset-effect-in-photoshop/</a:t>
            </a:r>
            <a:r>
              <a:rPr lang="en-US" sz="1200" dirty="0" smtClean="0"/>
              <a:t> </a:t>
            </a:r>
          </a:p>
          <a:p>
            <a:r>
              <a:rPr lang="en-US" sz="1200" dirty="0" smtClean="0"/>
              <a:t>Iphone picture: https://www.google.com/search?hl=en&amp;site=imghp&amp;tbm=isch&amp;source=hp&amp;biw=1280&amp;bih=918&amp;q=imessage+bubble&amp;oq=imess&amp;gs_l=img.3.2.0l10.845.1902.0.4760.5.5.0.0.0.0.84.332.5.5.0....0...1ac.1.64.img..0.5.329.abXppV4lWRA#hl=en&amp;tbm=isch&amp;q=imessage+convo+transparent&amp;*&amp;imgrc=dDi8PNi-NoMnOM:</a:t>
            </a:r>
          </a:p>
          <a:p>
            <a:r>
              <a:rPr lang="en-US" sz="1200" dirty="0" smtClean="0"/>
              <a:t>Vector and bitmap image: </a:t>
            </a:r>
            <a:r>
              <a:rPr lang="en-US" sz="1200" dirty="0" smtClean="0">
                <a:hlinkClick r:id="rId6"/>
              </a:rPr>
              <a:t>http://superluxescreenprinting.com/2009/07/28/vector-vs-bitmap-explained/</a:t>
            </a:r>
            <a:r>
              <a:rPr lang="en-US" sz="1200" dirty="0" smtClean="0"/>
              <a:t> </a:t>
            </a:r>
          </a:p>
          <a:p>
            <a:r>
              <a:rPr lang="en-US" sz="1200" dirty="0" smtClean="0"/>
              <a:t>Spongebob “The” </a:t>
            </a:r>
            <a:r>
              <a:rPr lang="en-US" sz="1200" dirty="0" smtClean="0">
                <a:hlinkClick r:id="rId7"/>
              </a:rPr>
              <a:t>http://spongebob.wikia.com/wiki/File:The_spongebob.jpg</a:t>
            </a:r>
            <a:r>
              <a:rPr lang="en-US" sz="1200" dirty="0" smtClean="0"/>
              <a:t> </a:t>
            </a:r>
          </a:p>
          <a:p>
            <a:r>
              <a:rPr lang="en-US" sz="1200" dirty="0" smtClean="0"/>
              <a:t>Typography </a:t>
            </a:r>
            <a:r>
              <a:rPr lang="en-US" sz="1200" dirty="0" smtClean="0">
                <a:hlinkClick r:id="rId8"/>
              </a:rPr>
              <a:t>http://briancoale.com/graphic-design/a-brief-anatomy-of-type-iii-kerning-leading-tracking/</a:t>
            </a:r>
            <a:r>
              <a:rPr lang="en-US" sz="1200" dirty="0" smtClean="0"/>
              <a:t> </a:t>
            </a:r>
          </a:p>
          <a:p>
            <a:r>
              <a:rPr lang="en-US" sz="1200" dirty="0"/>
              <a:t>Puppy gif: </a:t>
            </a:r>
            <a:r>
              <a:rPr lang="en-US" sz="1200" dirty="0">
                <a:hlinkClick r:id="rId9"/>
              </a:rPr>
              <a:t>https://www.reddit.com/r/puppygifs</a:t>
            </a:r>
            <a:r>
              <a:rPr lang="en-US" sz="1200" dirty="0" smtClean="0">
                <a:hlinkClick r:id="rId9"/>
              </a:rPr>
              <a:t>/</a:t>
            </a:r>
            <a:r>
              <a:rPr lang="en-US" sz="1200" dirty="0" smtClean="0"/>
              <a:t> </a:t>
            </a:r>
          </a:p>
          <a:p>
            <a:r>
              <a:rPr lang="en-US" sz="1200" dirty="0" smtClean="0"/>
              <a:t>SpongeBob: </a:t>
            </a:r>
            <a:r>
              <a:rPr lang="en-US" sz="1200" dirty="0">
                <a:hlinkClick r:id="rId10"/>
              </a:rPr>
              <a:t>https://</a:t>
            </a:r>
            <a:r>
              <a:rPr lang="en-US" sz="1200" dirty="0" smtClean="0">
                <a:hlinkClick r:id="rId10"/>
              </a:rPr>
              <a:t>www.roblox.com/library/73252877/Spongebob-Squarepants-transparent-background</a:t>
            </a:r>
            <a:r>
              <a:rPr lang="en-US" sz="1200" dirty="0" smtClean="0"/>
              <a:t> </a:t>
            </a:r>
          </a:p>
          <a:p>
            <a:r>
              <a:rPr lang="en-US" sz="1200" dirty="0"/>
              <a:t>Tarzan: </a:t>
            </a:r>
            <a:r>
              <a:rPr lang="en-US" sz="1200" dirty="0">
                <a:hlinkClick r:id="rId11"/>
              </a:rPr>
              <a:t>http://</a:t>
            </a:r>
            <a:r>
              <a:rPr lang="en-US" sz="1200" dirty="0" smtClean="0">
                <a:hlinkClick r:id="rId11"/>
              </a:rPr>
              <a:t>www.disneyclips.com/imagesnewb6/tarzan2.html</a:t>
            </a:r>
            <a:r>
              <a:rPr lang="en-US" sz="1200" dirty="0" smtClean="0"/>
              <a:t> </a:t>
            </a:r>
          </a:p>
          <a:p>
            <a:r>
              <a:rPr lang="en-US" sz="1200" dirty="0"/>
              <a:t>Tarzan  draft: </a:t>
            </a:r>
            <a:r>
              <a:rPr lang="en-US" sz="1200" dirty="0">
                <a:hlinkClick r:id="rId12"/>
              </a:rPr>
              <a:t>http://www.manton.org/tarzan</a:t>
            </a:r>
            <a:r>
              <a:rPr lang="en-US" sz="1200" dirty="0" smtClean="0">
                <a:hlinkClick r:id="rId12"/>
              </a:rPr>
              <a:t>/</a:t>
            </a:r>
            <a:r>
              <a:rPr lang="en-US" sz="1200" dirty="0" smtClean="0"/>
              <a:t> </a:t>
            </a:r>
            <a:endParaRPr lang="en-US" sz="1200" dirty="0" smtClean="0"/>
          </a:p>
          <a:p>
            <a:r>
              <a:rPr lang="en-US" sz="1200" dirty="0" smtClean="0"/>
              <a:t>Sound from Clip Art</a:t>
            </a:r>
            <a:endParaRPr lang="en-US" sz="1200" dirty="0" smtClean="0"/>
          </a:p>
          <a:p>
            <a:endParaRPr lang="en-US" sz="1200" dirty="0" smtClean="0"/>
          </a:p>
          <a:p>
            <a:endParaRPr lang="en-US" sz="1200" dirty="0" smtClean="0"/>
          </a:p>
          <a:p>
            <a:pPr marL="0" indent="0">
              <a:buNone/>
            </a:pPr>
            <a:endParaRPr lang="en-US" sz="1200" dirty="0" smtClean="0"/>
          </a:p>
          <a:p>
            <a:endParaRPr lang="en-US" sz="1200" dirty="0" smtClean="0"/>
          </a:p>
          <a:p>
            <a:endParaRPr lang="en-US" sz="1200" dirty="0"/>
          </a:p>
        </p:txBody>
      </p:sp>
      <p:sp>
        <p:nvSpPr>
          <p:cNvPr id="5" name="Left Arrow 4">
            <a:hlinkClick r:id="" action="ppaction://hlinkshowjump?jump=lastslide"/>
          </p:cNvPr>
          <p:cNvSpPr/>
          <p:nvPr/>
        </p:nvSpPr>
        <p:spPr>
          <a:xfrm>
            <a:off x="352779" y="6011331"/>
            <a:ext cx="903110" cy="663223"/>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Action Button: Home 5">
            <a:hlinkClick r:id="rId13" action="ppaction://hlinksldjump" highlightClick="1"/>
          </p:cNvPr>
          <p:cNvSpPr/>
          <p:nvPr/>
        </p:nvSpPr>
        <p:spPr>
          <a:xfrm>
            <a:off x="10893778" y="366889"/>
            <a:ext cx="804333" cy="790222"/>
          </a:xfrm>
          <a:prstGeom prst="actionButtonHo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44266278"/>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Bauhaus 93" panose="04030905020B02020C02" pitchFamily="82" charset="0"/>
              </a:rPr>
              <a:t>Multimedia Building Blocks</a:t>
            </a:r>
            <a:endParaRPr lang="en-US" dirty="0">
              <a:latin typeface="Bauhaus 93" panose="04030905020B02020C02" pitchFamily="82"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902109028"/>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ight Arrow 2">
            <a:hlinkClick r:id="" action="ppaction://hlinkshowjump?jump=nextslide"/>
          </p:cNvPr>
          <p:cNvSpPr/>
          <p:nvPr/>
        </p:nvSpPr>
        <p:spPr>
          <a:xfrm>
            <a:off x="10541001" y="5432777"/>
            <a:ext cx="1425222" cy="114300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Left Arrow 6">
            <a:hlinkClick r:id="" action="ppaction://hlinkshowjump?jump=lastslide"/>
          </p:cNvPr>
          <p:cNvSpPr/>
          <p:nvPr/>
        </p:nvSpPr>
        <p:spPr>
          <a:xfrm>
            <a:off x="282223" y="5432779"/>
            <a:ext cx="1411110" cy="1100666"/>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47354673"/>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Bauhaus 93" panose="04030905020B02020C02" pitchFamily="82" charset="0"/>
              </a:rPr>
              <a:t>What is Multimedia?</a:t>
            </a:r>
            <a:endParaRPr lang="en-US" dirty="0">
              <a:latin typeface="Bauhaus 93" panose="04030905020B02020C02" pitchFamily="82" charset="0"/>
            </a:endParaRPr>
          </a:p>
        </p:txBody>
      </p:sp>
      <p:sp>
        <p:nvSpPr>
          <p:cNvPr id="3" name="Content Placeholder 2"/>
          <p:cNvSpPr>
            <a:spLocks noGrp="1"/>
          </p:cNvSpPr>
          <p:nvPr>
            <p:ph idx="1"/>
          </p:nvPr>
        </p:nvSpPr>
        <p:spPr>
          <a:xfrm>
            <a:off x="5573940" y="2334633"/>
            <a:ext cx="5955407" cy="2833904"/>
          </a:xfrm>
        </p:spPr>
        <p:txBody>
          <a:bodyPr>
            <a:noAutofit/>
          </a:bodyPr>
          <a:lstStyle/>
          <a:p>
            <a:pPr marL="0" indent="0" algn="ctr">
              <a:buNone/>
            </a:pPr>
            <a:r>
              <a:rPr lang="en-US" sz="3200" dirty="0" smtClean="0"/>
              <a:t>“Any combination of text, art, sound, animation, and video delivered by computer or other electronic or digitally manipulated means”</a:t>
            </a:r>
          </a:p>
          <a:p>
            <a:pPr marL="0" indent="0" algn="ctr">
              <a:buNone/>
            </a:pPr>
            <a:r>
              <a:rPr lang="en-US" sz="3200" dirty="0" smtClean="0"/>
              <a:t>  (Tay Vaughan 2014).</a:t>
            </a:r>
            <a:endParaRPr lang="en-US" sz="3200" dirty="0"/>
          </a:p>
        </p:txBody>
      </p:sp>
      <p:pic>
        <p:nvPicPr>
          <p:cNvPr id="2052" name="Picture 4" descr="Related ima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2075957"/>
            <a:ext cx="4030014" cy="3739189"/>
          </a:xfrm>
          <a:prstGeom prst="rect">
            <a:avLst/>
          </a:prstGeom>
          <a:noFill/>
          <a:extLst>
            <a:ext uri="{909E8E84-426E-40dd-AFC4-6F175D3DCCD1}">
              <a14:hiddenFill xmlns:a14="http://schemas.microsoft.com/office/drawing/2010/main">
                <a:solidFill>
                  <a:srgbClr val="FFFFFF"/>
                </a:solidFill>
              </a14:hiddenFill>
            </a:ext>
          </a:extLst>
        </p:spPr>
      </p:pic>
      <p:sp>
        <p:nvSpPr>
          <p:cNvPr id="5" name="Right Arrow 4">
            <a:hlinkClick r:id="" action="ppaction://hlinkshowjump?jump=nextslide"/>
          </p:cNvPr>
          <p:cNvSpPr/>
          <p:nvPr/>
        </p:nvSpPr>
        <p:spPr>
          <a:xfrm>
            <a:off x="10541001" y="5432777"/>
            <a:ext cx="1425222" cy="114300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Left Arrow 5">
            <a:hlinkClick r:id="" action="ppaction://hlinkshowjump?jump=lastslide"/>
          </p:cNvPr>
          <p:cNvSpPr/>
          <p:nvPr/>
        </p:nvSpPr>
        <p:spPr>
          <a:xfrm>
            <a:off x="282223" y="5432779"/>
            <a:ext cx="1411110" cy="1100666"/>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67323366"/>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Bauhaus 93" panose="04030905020B02020C02" pitchFamily="82" charset="0"/>
              </a:rPr>
              <a:t>Text</a:t>
            </a:r>
            <a:endParaRPr lang="en-US" dirty="0">
              <a:latin typeface="Bauhaus 93" panose="04030905020B02020C02" pitchFamily="82" charset="0"/>
            </a:endParaRPr>
          </a:p>
        </p:txBody>
      </p:sp>
      <p:sp>
        <p:nvSpPr>
          <p:cNvPr id="3" name="Content Placeholder 2"/>
          <p:cNvSpPr>
            <a:spLocks noGrp="1"/>
          </p:cNvSpPr>
          <p:nvPr>
            <p:ph idx="1"/>
          </p:nvPr>
        </p:nvSpPr>
        <p:spPr/>
        <p:txBody>
          <a:bodyPr/>
          <a:lstStyle/>
          <a:p>
            <a:r>
              <a:rPr lang="en-US" dirty="0" smtClean="0"/>
              <a:t>A form of communication using symbols or certain fonts.</a:t>
            </a:r>
          </a:p>
          <a:p>
            <a:r>
              <a:rPr lang="en-US" dirty="0" smtClean="0"/>
              <a:t>Text is everywhere. It is what you are reading in this sentence. We don’t always realize that is more common than we think it might be. For example, </a:t>
            </a:r>
            <a:r>
              <a:rPr lang="en-US" dirty="0"/>
              <a:t>i</a:t>
            </a:r>
            <a:r>
              <a:rPr lang="en-US" dirty="0" smtClean="0"/>
              <a:t>t is seen in books, our text messages, and even street signs.</a:t>
            </a:r>
            <a:endParaRPr lang="en-US" dirty="0"/>
          </a:p>
        </p:txBody>
      </p:sp>
      <p:pic>
        <p:nvPicPr>
          <p:cNvPr id="3076" name="Picture 4" descr="Image result for highway road sign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68712" y="4180034"/>
            <a:ext cx="4854575" cy="2373166"/>
          </a:xfrm>
          <a:prstGeom prst="rect">
            <a:avLst/>
          </a:prstGeom>
          <a:noFill/>
          <a:extLst>
            <a:ext uri="{909E8E84-426E-40dd-AFC4-6F175D3DCCD1}">
              <a14:hiddenFill xmlns:a14="http://schemas.microsoft.com/office/drawing/2010/main">
                <a:solidFill>
                  <a:srgbClr val="FFFFFF"/>
                </a:solidFill>
              </a14:hiddenFill>
            </a:ext>
          </a:extLst>
        </p:spPr>
      </p:pic>
      <p:sp>
        <p:nvSpPr>
          <p:cNvPr id="5" name="Right Arrow 4">
            <a:hlinkClick r:id="" action="ppaction://hlinkshowjump?jump=nextslide"/>
          </p:cNvPr>
          <p:cNvSpPr/>
          <p:nvPr/>
        </p:nvSpPr>
        <p:spPr>
          <a:xfrm>
            <a:off x="10541001" y="5432777"/>
            <a:ext cx="1425222" cy="114300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Left Arrow 5">
            <a:hlinkClick r:id="" action="ppaction://hlinkshowjump?jump=lastslide"/>
          </p:cNvPr>
          <p:cNvSpPr/>
          <p:nvPr/>
        </p:nvSpPr>
        <p:spPr>
          <a:xfrm>
            <a:off x="282223" y="5432779"/>
            <a:ext cx="1411110" cy="1100666"/>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Action Button: Home 3">
            <a:hlinkClick r:id="rId3" action="ppaction://hlinksldjump" highlightClick="1"/>
          </p:cNvPr>
          <p:cNvSpPr/>
          <p:nvPr/>
        </p:nvSpPr>
        <p:spPr>
          <a:xfrm>
            <a:off x="10893778" y="366889"/>
            <a:ext cx="804333" cy="790222"/>
          </a:xfrm>
          <a:prstGeom prst="actionButtonHo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10876493"/>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Bauhaus 93" panose="04030905020B02020C02" pitchFamily="82" charset="0"/>
              </a:rPr>
              <a:t>Typography</a:t>
            </a:r>
            <a:endParaRPr lang="en-US" dirty="0">
              <a:latin typeface="Bauhaus 93" panose="04030905020B02020C02" pitchFamily="82" charset="0"/>
            </a:endParaRPr>
          </a:p>
        </p:txBody>
      </p:sp>
      <p:sp>
        <p:nvSpPr>
          <p:cNvPr id="3" name="Content Placeholder 2"/>
          <p:cNvSpPr>
            <a:spLocks noGrp="1"/>
          </p:cNvSpPr>
          <p:nvPr>
            <p:ph idx="1"/>
          </p:nvPr>
        </p:nvSpPr>
        <p:spPr>
          <a:xfrm>
            <a:off x="838200" y="1825625"/>
            <a:ext cx="10515600" cy="1641475"/>
          </a:xfrm>
        </p:spPr>
        <p:txBody>
          <a:bodyPr/>
          <a:lstStyle/>
          <a:p>
            <a:r>
              <a:rPr lang="en-US" dirty="0" smtClean="0"/>
              <a:t>There are several different fonts used in text. The size and placement of the text is also important. There may also be different sizes of letters in one word. All of these factors combine to a term called Typography. It’s all about design.</a:t>
            </a:r>
            <a:endParaRPr lang="en-US" dirty="0"/>
          </a:p>
        </p:txBody>
      </p:sp>
      <p:pic>
        <p:nvPicPr>
          <p:cNvPr id="7170" name="Picture 2" descr="Image result for examples of Typography transparen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61315" y="3829050"/>
            <a:ext cx="5192485" cy="3028950"/>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Image result for &quot;The&quot; spongebob"/>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08125" y="3829050"/>
            <a:ext cx="3794125" cy="2845594"/>
          </a:xfrm>
          <a:prstGeom prst="rect">
            <a:avLst/>
          </a:prstGeom>
          <a:noFill/>
          <a:extLst>
            <a:ext uri="{909E8E84-426E-40dd-AFC4-6F175D3DCCD1}">
              <a14:hiddenFill xmlns:a14="http://schemas.microsoft.com/office/drawing/2010/main">
                <a:solidFill>
                  <a:srgbClr val="FFFFFF"/>
                </a:solidFill>
              </a14:hiddenFill>
            </a:ext>
          </a:extLst>
        </p:spPr>
      </p:pic>
      <p:sp>
        <p:nvSpPr>
          <p:cNvPr id="6" name="Right Arrow 5">
            <a:hlinkClick r:id="" action="ppaction://hlinkshowjump?jump=nextslide"/>
          </p:cNvPr>
          <p:cNvSpPr/>
          <p:nvPr/>
        </p:nvSpPr>
        <p:spPr>
          <a:xfrm>
            <a:off x="11401777" y="5827887"/>
            <a:ext cx="790223" cy="860777"/>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Left Arrow 6">
            <a:hlinkClick r:id="" action="ppaction://hlinkshowjump?jump=lastslide"/>
          </p:cNvPr>
          <p:cNvSpPr/>
          <p:nvPr/>
        </p:nvSpPr>
        <p:spPr>
          <a:xfrm>
            <a:off x="282223" y="5672667"/>
            <a:ext cx="903110" cy="860778"/>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87407542"/>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Bauhaus 93" panose="04030905020B02020C02" pitchFamily="82" charset="0"/>
              </a:rPr>
              <a:t>More examples of Text</a:t>
            </a:r>
            <a:endParaRPr lang="en-US" dirty="0">
              <a:latin typeface="Bauhaus 93" panose="04030905020B02020C02" pitchFamily="82" charset="0"/>
            </a:endParaRPr>
          </a:p>
        </p:txBody>
      </p:sp>
      <p:sp>
        <p:nvSpPr>
          <p:cNvPr id="3" name="Content Placeholder 2"/>
          <p:cNvSpPr>
            <a:spLocks noGrp="1"/>
          </p:cNvSpPr>
          <p:nvPr>
            <p:ph idx="1"/>
          </p:nvPr>
        </p:nvSpPr>
        <p:spPr>
          <a:xfrm>
            <a:off x="1047750" y="1844675"/>
            <a:ext cx="5886450" cy="4351338"/>
          </a:xfrm>
        </p:spPr>
        <p:txBody>
          <a:bodyPr/>
          <a:lstStyle/>
          <a:p>
            <a:r>
              <a:rPr lang="en-US" dirty="0" smtClean="0"/>
              <a:t>One of the more popular forms of text.</a:t>
            </a:r>
          </a:p>
          <a:p>
            <a:r>
              <a:rPr lang="en-US" dirty="0" smtClean="0"/>
              <a:t>An iMessage displays texting informally by communicating with others. It is simply by a touch of a button.</a:t>
            </a:r>
          </a:p>
          <a:p>
            <a:r>
              <a:rPr lang="en-US" dirty="0" smtClean="0"/>
              <a:t>This allows fast communication in almost anywhere in the world.</a:t>
            </a:r>
            <a:endParaRPr lang="en-US" dirty="0"/>
          </a:p>
        </p:txBody>
      </p:sp>
      <p:pic>
        <p:nvPicPr>
          <p:cNvPr id="5124" name="Picture 4" descr="Image result for imessage convo transparen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43750" y="819150"/>
            <a:ext cx="4617597" cy="6038850"/>
          </a:xfrm>
          <a:prstGeom prst="rect">
            <a:avLst/>
          </a:prstGeom>
          <a:noFill/>
          <a:extLst>
            <a:ext uri="{909E8E84-426E-40dd-AFC4-6F175D3DCCD1}">
              <a14:hiddenFill xmlns:a14="http://schemas.microsoft.com/office/drawing/2010/main">
                <a:solidFill>
                  <a:srgbClr val="FFFFFF"/>
                </a:solidFill>
              </a14:hiddenFill>
            </a:ext>
          </a:extLst>
        </p:spPr>
      </p:pic>
      <p:sp>
        <p:nvSpPr>
          <p:cNvPr id="5" name="Right Arrow 4">
            <a:hlinkClick r:id="" action="ppaction://hlinkshowjump?jump=nextslide"/>
          </p:cNvPr>
          <p:cNvSpPr/>
          <p:nvPr/>
        </p:nvSpPr>
        <p:spPr>
          <a:xfrm>
            <a:off x="10922000" y="141111"/>
            <a:ext cx="1044222" cy="76200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Left Arrow 5">
            <a:hlinkClick r:id="" action="ppaction://hlinkshowjump?jump=lastslide"/>
          </p:cNvPr>
          <p:cNvSpPr/>
          <p:nvPr/>
        </p:nvSpPr>
        <p:spPr>
          <a:xfrm>
            <a:off x="282223" y="5432779"/>
            <a:ext cx="1411110" cy="1100666"/>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42452270"/>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Bauhaus 93" panose="04030905020B02020C02" pitchFamily="82" charset="0"/>
              </a:rPr>
              <a:t>Images</a:t>
            </a:r>
            <a:endParaRPr lang="en-US" dirty="0">
              <a:latin typeface="Bauhaus 93" panose="04030905020B02020C02" pitchFamily="82" charset="0"/>
            </a:endParaRPr>
          </a:p>
        </p:txBody>
      </p:sp>
      <p:sp>
        <p:nvSpPr>
          <p:cNvPr id="3" name="Content Placeholder 2"/>
          <p:cNvSpPr>
            <a:spLocks noGrp="1"/>
          </p:cNvSpPr>
          <p:nvPr>
            <p:ph idx="1"/>
          </p:nvPr>
        </p:nvSpPr>
        <p:spPr/>
        <p:txBody>
          <a:bodyPr/>
          <a:lstStyle/>
          <a:p>
            <a:r>
              <a:rPr lang="en-US" dirty="0" smtClean="0"/>
              <a:t>Also seen just about anywhere, and apply to everyday life as a visual aide. It is one of the most worldwide ways of communicating.</a:t>
            </a:r>
          </a:p>
          <a:p>
            <a:r>
              <a:rPr lang="en-US" dirty="0" smtClean="0">
                <a:cs typeface="Arial"/>
              </a:rPr>
              <a:t>Some images can be in different forms such as bitmaps</a:t>
            </a:r>
            <a:r>
              <a:rPr lang="en-US" dirty="0">
                <a:cs typeface="Arial"/>
              </a:rPr>
              <a:t>, vector-drawn graphics, </a:t>
            </a:r>
            <a:r>
              <a:rPr lang="en-US" dirty="0" smtClean="0">
                <a:cs typeface="Arial"/>
              </a:rPr>
              <a:t>and 3D renderings.</a:t>
            </a:r>
          </a:p>
          <a:p>
            <a:r>
              <a:rPr lang="en-US" dirty="0" smtClean="0">
                <a:cs typeface="Arial"/>
              </a:rPr>
              <a:t>Images can also be used as buttons when operating a multimedia medium.</a:t>
            </a:r>
            <a:endParaRPr lang="en-US" dirty="0"/>
          </a:p>
        </p:txBody>
      </p:sp>
      <p:sp>
        <p:nvSpPr>
          <p:cNvPr id="4" name="Right Arrow 3">
            <a:hlinkClick r:id="" action="ppaction://hlinkshowjump?jump=nextslide"/>
          </p:cNvPr>
          <p:cNvSpPr/>
          <p:nvPr/>
        </p:nvSpPr>
        <p:spPr>
          <a:xfrm>
            <a:off x="10541001" y="5432777"/>
            <a:ext cx="1425222" cy="114300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Left Arrow 4">
            <a:hlinkClick r:id="" action="ppaction://hlinkshowjump?jump=lastslide"/>
          </p:cNvPr>
          <p:cNvSpPr/>
          <p:nvPr/>
        </p:nvSpPr>
        <p:spPr>
          <a:xfrm>
            <a:off x="282223" y="5432779"/>
            <a:ext cx="1411110" cy="1100666"/>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Action Button: Home 6">
            <a:hlinkClick r:id="rId2" action="ppaction://hlinksldjump" highlightClick="1"/>
          </p:cNvPr>
          <p:cNvSpPr/>
          <p:nvPr/>
        </p:nvSpPr>
        <p:spPr>
          <a:xfrm>
            <a:off x="10893778" y="366889"/>
            <a:ext cx="804333" cy="790222"/>
          </a:xfrm>
          <a:prstGeom prst="actionButtonHo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03347773"/>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Bauhaus 93" panose="04030905020B02020C02" pitchFamily="82" charset="0"/>
              </a:rPr>
              <a:t>Examples of Image perspective</a:t>
            </a:r>
            <a:endParaRPr lang="en-US" dirty="0">
              <a:latin typeface="Bauhaus 93" panose="04030905020B02020C02" pitchFamily="82" charset="0"/>
            </a:endParaRPr>
          </a:p>
        </p:txBody>
      </p:sp>
      <p:sp>
        <p:nvSpPr>
          <p:cNvPr id="4" name="Content Placeholder 3"/>
          <p:cNvSpPr>
            <a:spLocks noGrp="1"/>
          </p:cNvSpPr>
          <p:nvPr>
            <p:ph idx="1"/>
          </p:nvPr>
        </p:nvSpPr>
        <p:spPr/>
        <p:txBody>
          <a:bodyPr/>
          <a:lstStyle/>
          <a:p>
            <a:r>
              <a:rPr lang="en-US" dirty="0" smtClean="0"/>
              <a:t>Adobe Photoshop is used to enhance pictures used for several reasons. It can change an images appearance making it more appealing to the eye.</a:t>
            </a:r>
          </a:p>
          <a:p>
            <a:r>
              <a:rPr lang="en-US" dirty="0" smtClean="0"/>
              <a:t>For landscape pictures or for people in magazines</a:t>
            </a:r>
            <a:endParaRPr lang="en-US" dirty="0"/>
          </a:p>
        </p:txBody>
      </p:sp>
      <p:pic>
        <p:nvPicPr>
          <p:cNvPr id="4100" name="Picture 4" descr="Image result for photoshop before and after pictures landscap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24051" y="3809999"/>
            <a:ext cx="3218004" cy="2366963"/>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Image result for photoshop before and af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05603" y="3810000"/>
            <a:ext cx="3649501" cy="2366963"/>
          </a:xfrm>
          <a:prstGeom prst="rect">
            <a:avLst/>
          </a:prstGeom>
          <a:noFill/>
          <a:extLst>
            <a:ext uri="{909E8E84-426E-40dd-AFC4-6F175D3DCCD1}">
              <a14:hiddenFill xmlns:a14="http://schemas.microsoft.com/office/drawing/2010/main">
                <a:solidFill>
                  <a:srgbClr val="FFFFFF"/>
                </a:solidFill>
              </a14:hiddenFill>
            </a:ext>
          </a:extLst>
        </p:spPr>
      </p:pic>
      <p:sp>
        <p:nvSpPr>
          <p:cNvPr id="6" name="Right Arrow 5">
            <a:hlinkClick r:id="" action="ppaction://hlinkshowjump?jump=nextslide"/>
          </p:cNvPr>
          <p:cNvSpPr/>
          <p:nvPr/>
        </p:nvSpPr>
        <p:spPr>
          <a:xfrm>
            <a:off x="10541001" y="5432777"/>
            <a:ext cx="1425222" cy="114300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Left Arrow 6">
            <a:hlinkClick r:id="" action="ppaction://hlinkshowjump?jump=lastslide"/>
          </p:cNvPr>
          <p:cNvSpPr/>
          <p:nvPr/>
        </p:nvSpPr>
        <p:spPr>
          <a:xfrm>
            <a:off x="282223" y="5432779"/>
            <a:ext cx="1411110" cy="1100666"/>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65749402"/>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Bauhaus 93" panose="04030905020B02020C02" pitchFamily="82" charset="0"/>
              </a:rPr>
              <a:t>Bitmap and Vector</a:t>
            </a:r>
            <a:endParaRPr lang="en-US" dirty="0">
              <a:latin typeface="Bauhaus 93" panose="04030905020B02020C02" pitchFamily="82" charset="0"/>
            </a:endParaRPr>
          </a:p>
        </p:txBody>
      </p:sp>
      <p:pic>
        <p:nvPicPr>
          <p:cNvPr id="6146" name="Picture 2" descr="Image result for bitmap"/>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8200" y="2338388"/>
            <a:ext cx="3924300" cy="26162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4933950" y="2338388"/>
            <a:ext cx="5791200" cy="2677656"/>
          </a:xfrm>
          <a:prstGeom prst="rect">
            <a:avLst/>
          </a:prstGeom>
          <a:noFill/>
        </p:spPr>
        <p:txBody>
          <a:bodyPr wrap="square" rtlCol="0">
            <a:spAutoFit/>
          </a:bodyPr>
          <a:lstStyle/>
          <a:p>
            <a:pPr marL="285750" indent="-285750">
              <a:buFont typeface="Arial" panose="020B0604020202020204" pitchFamily="34" charset="0"/>
              <a:buChar char="•"/>
            </a:pPr>
            <a:r>
              <a:rPr lang="en-US" sz="2800" dirty="0" smtClean="0"/>
              <a:t>A bitmap is a “matrix of the individual pixels that form an image” (Vaughan 2014).</a:t>
            </a:r>
          </a:p>
          <a:p>
            <a:pPr marL="285750" indent="-285750">
              <a:buFont typeface="Arial" panose="020B0604020202020204" pitchFamily="34" charset="0"/>
              <a:buChar char="•"/>
            </a:pPr>
            <a:r>
              <a:rPr lang="en-US" sz="2800" dirty="0" smtClean="0"/>
              <a:t>A vector-drawn image is an “image created from vector objects” (Vaughan 2014).</a:t>
            </a:r>
            <a:endParaRPr lang="en-US" sz="2800" dirty="0"/>
          </a:p>
        </p:txBody>
      </p:sp>
      <p:sp>
        <p:nvSpPr>
          <p:cNvPr id="5" name="Right Arrow 4">
            <a:hlinkClick r:id="" action="ppaction://hlinkshowjump?jump=nextslide"/>
          </p:cNvPr>
          <p:cNvSpPr/>
          <p:nvPr/>
        </p:nvSpPr>
        <p:spPr>
          <a:xfrm>
            <a:off x="10541001" y="5432777"/>
            <a:ext cx="1425222" cy="114300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Left Arrow 5">
            <a:hlinkClick r:id="" action="ppaction://hlinkshowjump?jump=lastslide"/>
          </p:cNvPr>
          <p:cNvSpPr/>
          <p:nvPr/>
        </p:nvSpPr>
        <p:spPr>
          <a:xfrm>
            <a:off x="282223" y="5432779"/>
            <a:ext cx="1411110" cy="1100666"/>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82595993"/>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148</TotalTime>
  <Words>807</Words>
  <Application>Microsoft Macintosh PowerPoint</Application>
  <PresentationFormat>Custom</PresentationFormat>
  <Paragraphs>72</Paragraphs>
  <Slides>18</Slides>
  <Notes>0</Notes>
  <HiddenSlides>0</HiddenSlides>
  <MMClips>2</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Learning Multimedia </vt:lpstr>
      <vt:lpstr>Multimedia Building Blocks</vt:lpstr>
      <vt:lpstr>What is Multimedia?</vt:lpstr>
      <vt:lpstr>Text</vt:lpstr>
      <vt:lpstr>Typography</vt:lpstr>
      <vt:lpstr>More examples of Text</vt:lpstr>
      <vt:lpstr>Images</vt:lpstr>
      <vt:lpstr>Examples of Image perspective</vt:lpstr>
      <vt:lpstr>Bitmap and Vector</vt:lpstr>
      <vt:lpstr>Sound</vt:lpstr>
      <vt:lpstr>More Sound</vt:lpstr>
      <vt:lpstr>Animation</vt:lpstr>
      <vt:lpstr>Animation preview</vt:lpstr>
      <vt:lpstr>More Animation</vt:lpstr>
      <vt:lpstr>Video</vt:lpstr>
      <vt:lpstr>More Video</vt:lpstr>
      <vt:lpstr>Additions…</vt:lpstr>
      <vt:lpstr>Citations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Learning Multimedia</dc:title>
  <dc:creator>White,Sarah</dc:creator>
  <cp:lastModifiedBy>Sarah White</cp:lastModifiedBy>
  <cp:revision>37</cp:revision>
  <dcterms:created xsi:type="dcterms:W3CDTF">2017-03-21T14:49:33Z</dcterms:created>
  <dcterms:modified xsi:type="dcterms:W3CDTF">2017-03-23T03:49:42Z</dcterms:modified>
</cp:coreProperties>
</file>