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3" r:id="rId1"/>
  </p:sldMasterIdLst>
  <p:notesMasterIdLst>
    <p:notesMasterId r:id="rId19"/>
  </p:notesMasterIdLst>
  <p:sldIdLst>
    <p:sldId id="256" r:id="rId2"/>
    <p:sldId id="257" r:id="rId3"/>
    <p:sldId id="258" r:id="rId4"/>
    <p:sldId id="259" r:id="rId5"/>
    <p:sldId id="260" r:id="rId6"/>
    <p:sldId id="261" r:id="rId7"/>
    <p:sldId id="267" r:id="rId8"/>
    <p:sldId id="262" r:id="rId9"/>
    <p:sldId id="268" r:id="rId10"/>
    <p:sldId id="263" r:id="rId11"/>
    <p:sldId id="271" r:id="rId12"/>
    <p:sldId id="264" r:id="rId13"/>
    <p:sldId id="269" r:id="rId14"/>
    <p:sldId id="265" r:id="rId15"/>
    <p:sldId id="266" r:id="rId16"/>
    <p:sldId id="270" r:id="rId17"/>
    <p:sldId id="27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B4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7" d="100"/>
          <a:sy n="77" d="100"/>
        </p:scale>
        <p:origin x="-194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FDC9B4-3518-204C-B895-125CE0BB7BC3}" type="datetimeFigureOut">
              <a:rPr lang="en-US" smtClean="0"/>
              <a:t>4/18/17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E1BB07-F08D-EA43-9EB3-54DA8EF100A8}" type="slidenum">
              <a:rPr lang="en-US" smtClean="0"/>
              <a:t>‹#›</a:t>
            </a:fld>
            <a:endParaRPr lang="en-US"/>
          </a:p>
        </p:txBody>
      </p:sp>
    </p:spTree>
    <p:extLst>
      <p:ext uri="{BB962C8B-B14F-4D97-AF65-F5344CB8AC3E}">
        <p14:creationId xmlns:p14="http://schemas.microsoft.com/office/powerpoint/2010/main" val="372654823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Went to School in Rhode Island</a:t>
            </a:r>
            <a:r>
              <a:rPr lang="en-US" baseline="0" dirty="0" smtClean="0"/>
              <a:t> studied Fine Arts (which may be where he got the show location).</a:t>
            </a:r>
            <a:endParaRPr lang="en-US" dirty="0"/>
          </a:p>
        </p:txBody>
      </p:sp>
      <p:sp>
        <p:nvSpPr>
          <p:cNvPr id="4" name="Slide Number Placeholder 3"/>
          <p:cNvSpPr>
            <a:spLocks noGrp="1"/>
          </p:cNvSpPr>
          <p:nvPr>
            <p:ph type="sldNum" sz="quarter" idx="10"/>
          </p:nvPr>
        </p:nvSpPr>
        <p:spPr/>
        <p:txBody>
          <a:bodyPr/>
          <a:lstStyle/>
          <a:p>
            <a:fld id="{79E1BB07-F08D-EA43-9EB3-54DA8EF100A8}" type="slidenum">
              <a:rPr lang="en-US" smtClean="0"/>
              <a:t>4</a:t>
            </a:fld>
            <a:endParaRPr lang="en-US"/>
          </a:p>
        </p:txBody>
      </p:sp>
    </p:spTree>
    <p:extLst>
      <p:ext uri="{BB962C8B-B14F-4D97-AF65-F5344CB8AC3E}">
        <p14:creationId xmlns:p14="http://schemas.microsoft.com/office/powerpoint/2010/main" val="3774708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eaLnBrk="1" latinLnBrk="0" hangingPunct="1"/>
              <a:t>‹#›</a:t>
            </a:fld>
            <a:endParaRPr kumimoji="0" lang="en-US"/>
          </a:p>
        </p:txBody>
      </p:sp>
    </p:spTree>
    <p:extLst>
      <p:ext uri="{BB962C8B-B14F-4D97-AF65-F5344CB8AC3E}">
        <p14:creationId xmlns:p14="http://schemas.microsoft.com/office/powerpoint/2010/main" val="1843197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3578644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3517946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2863487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378803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54C91E-C4EB-7148-8134-513F1FF1655E}" type="datetimeFigureOut">
              <a:rPr lang="en-US" smtClean="0"/>
              <a:t>4/18/17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90692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54C91E-C4EB-7148-8134-513F1FF1655E}" type="datetimeFigureOut">
              <a:rPr lang="en-US" smtClean="0"/>
              <a:t>4/18/17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235898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54C91E-C4EB-7148-8134-513F1FF1655E}" type="datetimeFigureOut">
              <a:rPr lang="en-US" smtClean="0"/>
              <a:t>4/18/17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2667126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54C91E-C4EB-7148-8134-513F1FF1655E}" type="datetimeFigureOut">
              <a:rPr lang="en-US" smtClean="0"/>
              <a:t>4/18/17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212893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54C91E-C4EB-7148-8134-513F1FF1655E}" type="datetimeFigureOut">
              <a:rPr lang="en-US" smtClean="0"/>
              <a:t>4/18/17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296027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54C91E-C4EB-7148-8134-513F1FF1655E}" type="datetimeFigureOut">
              <a:rPr lang="en-US" smtClean="0"/>
              <a:t>4/18/17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114A2-F5D9-6141-8A9D-1D2E7ED57C48}" type="slidenum">
              <a:rPr lang="en-US" smtClean="0"/>
              <a:t>‹#›</a:t>
            </a:fld>
            <a:endParaRPr lang="en-US"/>
          </a:p>
        </p:txBody>
      </p:sp>
    </p:spTree>
    <p:extLst>
      <p:ext uri="{BB962C8B-B14F-4D97-AF65-F5344CB8AC3E}">
        <p14:creationId xmlns:p14="http://schemas.microsoft.com/office/powerpoint/2010/main" val="38894895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4C91E-C4EB-7148-8134-513F1FF1655E}" type="datetimeFigureOut">
              <a:rPr lang="en-US" smtClean="0"/>
              <a:t>4/18/17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114A2-F5D9-6141-8A9D-1D2E7ED57C48}" type="slidenum">
              <a:rPr lang="en-US" smtClean="0"/>
              <a:t>‹#›</a:t>
            </a:fld>
            <a:endParaRPr lang="en-US"/>
          </a:p>
        </p:txBody>
      </p:sp>
    </p:spTree>
    <p:extLst>
      <p:ext uri="{BB962C8B-B14F-4D97-AF65-F5344CB8AC3E}">
        <p14:creationId xmlns:p14="http://schemas.microsoft.com/office/powerpoint/2010/main" val="2073758702"/>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hyperlink" Target="http://uncyclopedia.wikia.com/wiki/Family_Guy" TargetMode="External"/><Relationship Id="rId4" Type="http://schemas.openxmlformats.org/officeDocument/2006/relationships/hyperlink" Target="http://www.imdb.com/character/ch0007652/bio" TargetMode="External"/><Relationship Id="rId1" Type="http://schemas.openxmlformats.org/officeDocument/2006/relationships/slideLayout" Target="../slideLayouts/slideLayout2.xml"/><Relationship Id="rId2" Type="http://schemas.openxmlformats.org/officeDocument/2006/relationships/hyperlink" Target="https://en.montecarlocasino.com/play-family-guy-slots-monte-carlo-casino-ccas_mcc_family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41868" y="526264"/>
            <a:ext cx="8052122" cy="5150396"/>
            <a:chOff x="0" y="135467"/>
            <a:chExt cx="8052122" cy="5150396"/>
          </a:xfrm>
        </p:grpSpPr>
        <p:pic>
          <p:nvPicPr>
            <p:cNvPr id="6" name="Picture 5"/>
            <p:cNvPicPr>
              <a:picLocks noChangeAspect="1"/>
            </p:cNvPicPr>
            <p:nvPr/>
          </p:nvPicPr>
          <p:blipFill>
            <a:blip r:embed="rId2"/>
            <a:stretch>
              <a:fillRect/>
            </a:stretch>
          </p:blipFill>
          <p:spPr>
            <a:xfrm>
              <a:off x="0" y="135467"/>
              <a:ext cx="7620000" cy="4622800"/>
            </a:xfrm>
            <a:prstGeom prst="rect">
              <a:avLst/>
            </a:prstGeom>
          </p:spPr>
        </p:pic>
        <p:pic>
          <p:nvPicPr>
            <p:cNvPr id="7" name="Picture 6"/>
            <p:cNvPicPr>
              <a:picLocks noChangeAspect="1"/>
            </p:cNvPicPr>
            <p:nvPr/>
          </p:nvPicPr>
          <p:blipFill>
            <a:blip r:embed="rId3"/>
            <a:stretch>
              <a:fillRect/>
            </a:stretch>
          </p:blipFill>
          <p:spPr>
            <a:xfrm>
              <a:off x="4877122" y="2695063"/>
              <a:ext cx="3175000" cy="2590800"/>
            </a:xfrm>
            <a:prstGeom prst="rect">
              <a:avLst/>
            </a:prstGeom>
          </p:spPr>
        </p:pic>
      </p:grpSp>
      <p:sp>
        <p:nvSpPr>
          <p:cNvPr id="10" name="TextBox 9"/>
          <p:cNvSpPr txBox="1"/>
          <p:nvPr/>
        </p:nvSpPr>
        <p:spPr>
          <a:xfrm>
            <a:off x="2844800" y="5960533"/>
            <a:ext cx="3589866" cy="369332"/>
          </a:xfrm>
          <a:prstGeom prst="rect">
            <a:avLst/>
          </a:prstGeom>
          <a:noFill/>
        </p:spPr>
        <p:txBody>
          <a:bodyPr wrap="square" rtlCol="0">
            <a:spAutoFit/>
          </a:bodyPr>
          <a:lstStyle/>
          <a:p>
            <a:pPr algn="ctr"/>
            <a:r>
              <a:rPr lang="en-US" dirty="0" smtClean="0">
                <a:latin typeface="Cooper Black"/>
                <a:cs typeface="Cooper Black"/>
              </a:rPr>
              <a:t>By Sarah White</a:t>
            </a:r>
            <a:endParaRPr lang="en-US" dirty="0">
              <a:latin typeface="Cooper Black"/>
              <a:cs typeface="Cooper Black"/>
            </a:endParaRPr>
          </a:p>
        </p:txBody>
      </p:sp>
    </p:spTree>
    <p:extLst>
      <p:ext uri="{BB962C8B-B14F-4D97-AF65-F5344CB8AC3E}">
        <p14:creationId xmlns:p14="http://schemas.microsoft.com/office/powerpoint/2010/main" val="43312876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Chris</a:t>
            </a:r>
            <a:r>
              <a:rPr lang="en-US" dirty="0" smtClean="0">
                <a:ln w="22225">
                  <a:solidFill>
                    <a:schemeClr val="tx1"/>
                  </a:solidFill>
                </a:ln>
                <a:solidFill>
                  <a:srgbClr val="3366FF"/>
                </a:solidFill>
                <a:latin typeface="Cooper Black"/>
                <a:cs typeface="Cooper Black"/>
              </a:rPr>
              <a:t> Griffin</a:t>
            </a:r>
            <a:endParaRPr lang="en-US" dirty="0"/>
          </a:p>
        </p:txBody>
      </p:sp>
      <p:pic>
        <p:nvPicPr>
          <p:cNvPr id="4" name="Picture 3"/>
          <p:cNvPicPr>
            <a:picLocks noChangeAspect="1"/>
          </p:cNvPicPr>
          <p:nvPr/>
        </p:nvPicPr>
        <p:blipFill>
          <a:blip r:embed="rId2"/>
          <a:stretch>
            <a:fillRect/>
          </a:stretch>
        </p:blipFill>
        <p:spPr>
          <a:xfrm>
            <a:off x="838200" y="1616558"/>
            <a:ext cx="2192619" cy="4497106"/>
          </a:xfrm>
          <a:prstGeom prst="rect">
            <a:avLst/>
          </a:prstGeom>
        </p:spPr>
      </p:pic>
      <p:sp>
        <p:nvSpPr>
          <p:cNvPr id="6" name="TextBox 5"/>
          <p:cNvSpPr txBox="1"/>
          <p:nvPr/>
        </p:nvSpPr>
        <p:spPr>
          <a:xfrm>
            <a:off x="3876150" y="1635410"/>
            <a:ext cx="4651378" cy="4524316"/>
          </a:xfrm>
          <a:prstGeom prst="rect">
            <a:avLst/>
          </a:prstGeom>
          <a:noFill/>
        </p:spPr>
        <p:txBody>
          <a:bodyPr wrap="square" rtlCol="0">
            <a:spAutoFit/>
          </a:bodyPr>
          <a:lstStyle/>
          <a:p>
            <a:pPr marL="285750" indent="-285750">
              <a:buFont typeface="Arial"/>
              <a:buChar char="•"/>
            </a:pPr>
            <a:r>
              <a:rPr lang="en-US" dirty="0" smtClean="0">
                <a:latin typeface="Cooper Black"/>
                <a:cs typeface="Cooper Black"/>
              </a:rPr>
              <a:t>Chris Griffin is the middle child and is voiced by Seth Green.</a:t>
            </a:r>
          </a:p>
          <a:p>
            <a:pPr marL="285750" indent="-285750">
              <a:buFont typeface="Arial"/>
              <a:buChar char="•"/>
            </a:pPr>
            <a:r>
              <a:rPr lang="en-US" dirty="0">
                <a:latin typeface="Cooper Black"/>
                <a:cs typeface="Cooper Black"/>
              </a:rPr>
              <a:t>Chris deals with the usual problems all teenage boys go through; girls, acne and school. He's been known to be quite self-</a:t>
            </a:r>
            <a:r>
              <a:rPr lang="en-US" dirty="0" err="1">
                <a:latin typeface="Cooper Black"/>
                <a:cs typeface="Cooper Black"/>
              </a:rPr>
              <a:t>concious</a:t>
            </a:r>
            <a:r>
              <a:rPr lang="en-US" dirty="0">
                <a:latin typeface="Cooper Black"/>
                <a:cs typeface="Cooper Black"/>
              </a:rPr>
              <a:t> about himself, especially his weight. </a:t>
            </a:r>
            <a:endParaRPr lang="en-US" dirty="0" smtClean="0">
              <a:latin typeface="Cooper Black"/>
              <a:cs typeface="Cooper Black"/>
            </a:endParaRPr>
          </a:p>
          <a:p>
            <a:pPr marL="285750" indent="-285750">
              <a:buFont typeface="Arial"/>
              <a:buChar char="•"/>
            </a:pPr>
            <a:r>
              <a:rPr lang="en-US" dirty="0" smtClean="0">
                <a:latin typeface="Cooper Black"/>
                <a:cs typeface="Cooper Black"/>
              </a:rPr>
              <a:t>Chris </a:t>
            </a:r>
            <a:r>
              <a:rPr lang="en-US" dirty="0">
                <a:latin typeface="Cooper Black"/>
                <a:cs typeface="Cooper Black"/>
              </a:rPr>
              <a:t>isn't the smartest member of the family but he does prove to be coherent and </a:t>
            </a:r>
            <a:r>
              <a:rPr lang="en-US" dirty="0" err="1">
                <a:latin typeface="Cooper Black"/>
                <a:cs typeface="Cooper Black"/>
              </a:rPr>
              <a:t>knowledgable</a:t>
            </a:r>
            <a:r>
              <a:rPr lang="en-US" dirty="0">
                <a:latin typeface="Cooper Black"/>
                <a:cs typeface="Cooper Black"/>
              </a:rPr>
              <a:t> about movies. He's also proven to take drastic measures in order to do better in school, most notably converting to Judaism to do better in math. Like his father he has little common </a:t>
            </a:r>
            <a:r>
              <a:rPr lang="en-US" dirty="0" smtClean="0">
                <a:latin typeface="Cooper Black"/>
                <a:cs typeface="Cooper Black"/>
              </a:rPr>
              <a:t>sense.</a:t>
            </a:r>
            <a:endParaRPr lang="en-US" dirty="0">
              <a:latin typeface="Cooper Black"/>
              <a:cs typeface="Cooper Black"/>
            </a:endParaRPr>
          </a:p>
        </p:txBody>
      </p:sp>
      <p:sp>
        <p:nvSpPr>
          <p:cNvPr id="7" name="Right Arrow 6">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Left Arrow 7">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010215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badi MT Condensed Extra Bold"/>
                <a:cs typeface="Abadi MT Condensed Extra Bold"/>
              </a:rPr>
              <a:t>Episode “Chris Cross” S11E13</a:t>
            </a:r>
            <a:endParaRPr lang="en-US" dirty="0">
              <a:latin typeface="Abadi MT Condensed Extra Bold"/>
              <a:cs typeface="Abadi MT Condensed Extra Bold"/>
            </a:endParaRPr>
          </a:p>
        </p:txBody>
      </p:sp>
      <p:sp>
        <p:nvSpPr>
          <p:cNvPr id="3" name="Content Placeholder 2"/>
          <p:cNvSpPr>
            <a:spLocks noGrp="1"/>
          </p:cNvSpPr>
          <p:nvPr>
            <p:ph idx="1"/>
          </p:nvPr>
        </p:nvSpPr>
        <p:spPr>
          <a:xfrm>
            <a:off x="457200" y="1600200"/>
            <a:ext cx="8229600" cy="956601"/>
          </a:xfrm>
        </p:spPr>
        <p:txBody>
          <a:bodyPr/>
          <a:lstStyle/>
          <a:p>
            <a:r>
              <a:rPr lang="en-US" sz="2000" dirty="0" smtClean="0">
                <a:solidFill>
                  <a:srgbClr val="262626"/>
                </a:solidFill>
                <a:latin typeface="Cooper Black"/>
                <a:cs typeface="Cooper Black"/>
              </a:rPr>
              <a:t>Chris is fed up with Meg blackmailing him, so he moves in with Mr. Herbert.</a:t>
            </a:r>
          </a:p>
          <a:p>
            <a:endParaRPr lang="en-US" sz="2000" dirty="0" smtClean="0">
              <a:solidFill>
                <a:srgbClr val="262626"/>
              </a:solidFill>
              <a:latin typeface="Cooper Black"/>
              <a:cs typeface="Cooper Black"/>
            </a:endParaRPr>
          </a:p>
          <a:p>
            <a:endParaRPr lang="en-US" dirty="0"/>
          </a:p>
        </p:txBody>
      </p:sp>
      <p:pic>
        <p:nvPicPr>
          <p:cNvPr id="4" name="Picture 3"/>
          <p:cNvPicPr>
            <a:picLocks noChangeAspect="1"/>
          </p:cNvPicPr>
          <p:nvPr/>
        </p:nvPicPr>
        <p:blipFill>
          <a:blip r:embed="rId2"/>
          <a:stretch>
            <a:fillRect/>
          </a:stretch>
        </p:blipFill>
        <p:spPr>
          <a:xfrm>
            <a:off x="1584941" y="2903207"/>
            <a:ext cx="6203266" cy="3484168"/>
          </a:xfrm>
          <a:prstGeom prst="rect">
            <a:avLst/>
          </a:prstGeom>
        </p:spPr>
      </p:pic>
      <p:sp>
        <p:nvSpPr>
          <p:cNvPr id="5" name="Right Arrow 4">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394479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Meg</a:t>
            </a:r>
            <a:r>
              <a:rPr lang="en-US" dirty="0" smtClean="0">
                <a:ln w="22225">
                  <a:solidFill>
                    <a:schemeClr val="tx1"/>
                  </a:solidFill>
                </a:ln>
                <a:solidFill>
                  <a:srgbClr val="3366FF"/>
                </a:solidFill>
                <a:latin typeface="Cooper Black"/>
                <a:cs typeface="Cooper Black"/>
              </a:rPr>
              <a:t> Griffin</a:t>
            </a:r>
            <a:endParaRPr lang="en-US" dirty="0"/>
          </a:p>
        </p:txBody>
      </p:sp>
      <p:pic>
        <p:nvPicPr>
          <p:cNvPr id="4" name="Picture 3"/>
          <p:cNvPicPr>
            <a:picLocks noChangeAspect="1"/>
          </p:cNvPicPr>
          <p:nvPr/>
        </p:nvPicPr>
        <p:blipFill>
          <a:blip r:embed="rId2"/>
          <a:stretch>
            <a:fillRect/>
          </a:stretch>
        </p:blipFill>
        <p:spPr>
          <a:xfrm>
            <a:off x="721108" y="1549602"/>
            <a:ext cx="2908300" cy="4318000"/>
          </a:xfrm>
          <a:prstGeom prst="rect">
            <a:avLst/>
          </a:prstGeom>
        </p:spPr>
      </p:pic>
      <p:sp>
        <p:nvSpPr>
          <p:cNvPr id="6" name="TextBox 5"/>
          <p:cNvSpPr txBox="1"/>
          <p:nvPr/>
        </p:nvSpPr>
        <p:spPr>
          <a:xfrm>
            <a:off x="3909138" y="1682540"/>
            <a:ext cx="4777662" cy="4524316"/>
          </a:xfrm>
          <a:prstGeom prst="rect">
            <a:avLst/>
          </a:prstGeom>
          <a:noFill/>
        </p:spPr>
        <p:txBody>
          <a:bodyPr wrap="square" rtlCol="0">
            <a:spAutoFit/>
          </a:bodyPr>
          <a:lstStyle/>
          <a:p>
            <a:pPr marL="285750" indent="-285750">
              <a:buFont typeface="Arial"/>
              <a:buChar char="•"/>
            </a:pPr>
            <a:r>
              <a:rPr lang="en-US" dirty="0" err="1">
                <a:latin typeface="Cooper Black"/>
                <a:cs typeface="Cooper Black"/>
              </a:rPr>
              <a:t>Megatron</a:t>
            </a:r>
            <a:r>
              <a:rPr lang="en-US" dirty="0">
                <a:latin typeface="Cooper Black"/>
                <a:cs typeface="Cooper Black"/>
              </a:rPr>
              <a:t> "Meg" Griffin is the </a:t>
            </a:r>
            <a:r>
              <a:rPr lang="en-US" dirty="0" err="1">
                <a:latin typeface="Cooper Black"/>
                <a:cs typeface="Cooper Black"/>
              </a:rPr>
              <a:t>tritagonist</a:t>
            </a:r>
            <a:r>
              <a:rPr lang="en-US" dirty="0">
                <a:latin typeface="Cooper Black"/>
                <a:cs typeface="Cooper Black"/>
              </a:rPr>
              <a:t> of the Family Guy franchise</a:t>
            </a:r>
            <a:r>
              <a:rPr lang="en-US" dirty="0" smtClean="0">
                <a:latin typeface="Cooper Black"/>
                <a:cs typeface="Cooper Black"/>
              </a:rPr>
              <a:t>. Her character is voiced by Mila </a:t>
            </a:r>
            <a:r>
              <a:rPr lang="en-US" dirty="0" err="1" smtClean="0">
                <a:latin typeface="Cooper Black"/>
                <a:cs typeface="Cooper Black"/>
              </a:rPr>
              <a:t>Kunis</a:t>
            </a:r>
            <a:r>
              <a:rPr lang="en-US" dirty="0" smtClean="0">
                <a:latin typeface="Cooper Black"/>
                <a:cs typeface="Cooper Black"/>
              </a:rPr>
              <a:t>. </a:t>
            </a:r>
            <a:r>
              <a:rPr lang="en-US" dirty="0">
                <a:latin typeface="Cooper Black"/>
                <a:cs typeface="Cooper Black"/>
              </a:rPr>
              <a:t>She is Peter and Lois's daughter, </a:t>
            </a:r>
            <a:r>
              <a:rPr lang="en-US" dirty="0" err="1">
                <a:latin typeface="Cooper Black"/>
                <a:cs typeface="Cooper Black"/>
              </a:rPr>
              <a:t>Stewie</a:t>
            </a:r>
            <a:r>
              <a:rPr lang="en-US" dirty="0">
                <a:latin typeface="Cooper Black"/>
                <a:cs typeface="Cooper Black"/>
              </a:rPr>
              <a:t> and Chris' older sister, and one of Brian's owners</a:t>
            </a:r>
            <a:r>
              <a:rPr lang="en-US" dirty="0" smtClean="0">
                <a:latin typeface="Cooper Black"/>
                <a:cs typeface="Cooper Black"/>
              </a:rPr>
              <a:t>.</a:t>
            </a:r>
          </a:p>
          <a:p>
            <a:pPr marL="285750" indent="-285750">
              <a:buFont typeface="Arial"/>
              <a:buChar char="•"/>
            </a:pPr>
            <a:r>
              <a:rPr lang="en-US" dirty="0" smtClean="0">
                <a:latin typeface="Cooper Black"/>
                <a:cs typeface="Cooper Black"/>
              </a:rPr>
              <a:t>Meg struggles due to just about everyone disrespecting her, especially her fathers embarrassments. </a:t>
            </a:r>
          </a:p>
          <a:p>
            <a:pPr marL="285750" indent="-285750">
              <a:buFont typeface="Arial"/>
              <a:buChar char="•"/>
            </a:pPr>
            <a:r>
              <a:rPr lang="en-US" dirty="0">
                <a:latin typeface="Cooper Black"/>
                <a:cs typeface="Cooper Black"/>
              </a:rPr>
              <a:t>Meg is also frequently the butt of jokes and various bits of bad luck in episodes, seemingly more so than the rest of the family</a:t>
            </a:r>
            <a:r>
              <a:rPr lang="en-US" dirty="0" smtClean="0">
                <a:latin typeface="Cooper Black"/>
                <a:cs typeface="Cooper Black"/>
              </a:rPr>
              <a:t>.</a:t>
            </a:r>
          </a:p>
          <a:p>
            <a:pPr marL="285750" indent="-285750">
              <a:buFont typeface="Arial"/>
              <a:buChar char="•"/>
            </a:pPr>
            <a:endParaRPr lang="en-US" dirty="0">
              <a:latin typeface="Cooper Black"/>
              <a:cs typeface="Cooper Black"/>
            </a:endParaRPr>
          </a:p>
          <a:p>
            <a:endParaRPr lang="en-US" dirty="0"/>
          </a:p>
        </p:txBody>
      </p:sp>
      <p:sp>
        <p:nvSpPr>
          <p:cNvPr id="7" name="Right Arrow 6">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Left Arrow 7">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847217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badi MT Condensed Extra Bold"/>
                <a:cs typeface="Abadi MT Condensed Extra Bold"/>
              </a:rPr>
              <a:t>Episode “Meg Stinks!” S12E19</a:t>
            </a:r>
            <a:endParaRPr lang="en-US" dirty="0">
              <a:latin typeface="Abadi MT Condensed Extra Bold"/>
              <a:cs typeface="Abadi MT Condensed Extra Bold"/>
            </a:endParaRPr>
          </a:p>
        </p:txBody>
      </p:sp>
      <p:sp>
        <p:nvSpPr>
          <p:cNvPr id="3" name="Content Placeholder 2"/>
          <p:cNvSpPr>
            <a:spLocks noGrp="1"/>
          </p:cNvSpPr>
          <p:nvPr>
            <p:ph idx="1"/>
          </p:nvPr>
        </p:nvSpPr>
        <p:spPr>
          <a:xfrm>
            <a:off x="457200" y="1252683"/>
            <a:ext cx="8229600" cy="3249474"/>
          </a:xfrm>
        </p:spPr>
        <p:txBody>
          <a:bodyPr>
            <a:normAutofit/>
          </a:bodyPr>
          <a:lstStyle/>
          <a:p>
            <a:r>
              <a:rPr lang="en-US" sz="1800" dirty="0">
                <a:latin typeface="Cooper Black"/>
                <a:cs typeface="Cooper Black"/>
              </a:rPr>
              <a:t>"</a:t>
            </a:r>
            <a:r>
              <a:rPr lang="en-US" sz="1800" b="1" dirty="0">
                <a:latin typeface="Cooper Black"/>
                <a:cs typeface="Cooper Black"/>
              </a:rPr>
              <a:t>Meg </a:t>
            </a:r>
            <a:r>
              <a:rPr lang="en-US" sz="1800" b="1" dirty="0" err="1">
                <a:latin typeface="Cooper Black"/>
                <a:cs typeface="Cooper Black"/>
              </a:rPr>
              <a:t>Stinks</a:t>
            </a:r>
            <a:r>
              <a:rPr lang="en-US" sz="1800" b="1" dirty="0" err="1" smtClean="0">
                <a:latin typeface="Cooper Black"/>
                <a:cs typeface="Cooper Black"/>
              </a:rPr>
              <a:t>!</a:t>
            </a:r>
            <a:r>
              <a:rPr lang="en-US" sz="1800" dirty="0" err="1" smtClean="0">
                <a:latin typeface="Cooper Black"/>
                <a:cs typeface="Cooper Black"/>
              </a:rPr>
              <a:t>”was</a:t>
            </a:r>
            <a:r>
              <a:rPr lang="en-US" sz="1800" dirty="0" smtClean="0">
                <a:latin typeface="Cooper Black"/>
                <a:cs typeface="Cooper Black"/>
              </a:rPr>
              <a:t> aired on Fox on May 4</a:t>
            </a:r>
            <a:r>
              <a:rPr lang="en-US" sz="1800" baseline="30000" dirty="0" smtClean="0">
                <a:latin typeface="Cooper Black"/>
                <a:cs typeface="Cooper Black"/>
              </a:rPr>
              <a:t>th</a:t>
            </a:r>
            <a:r>
              <a:rPr lang="en-US" sz="1800" dirty="0" smtClean="0">
                <a:latin typeface="Cooper Black"/>
                <a:cs typeface="Cooper Black"/>
              </a:rPr>
              <a:t>, 2014. It is about Meg and her parents attending her high school’s college fair an finding out she is a top student and goes on a trip to Vermont for her first-choice college. </a:t>
            </a:r>
          </a:p>
          <a:p>
            <a:r>
              <a:rPr lang="en-US" sz="1800" dirty="0" smtClean="0">
                <a:latin typeface="Cooper Black"/>
                <a:cs typeface="Cooper Black"/>
              </a:rPr>
              <a:t>Her and Peter make the trip with plenty of experiences. She ends up rescheduling her interview and tells Peter she is going on her own. </a:t>
            </a:r>
            <a:r>
              <a:rPr lang="en-US" sz="1800" dirty="0" smtClean="0">
                <a:latin typeface="Cooper Black"/>
                <a:cs typeface="Cooper Black"/>
              </a:rPr>
              <a:t>Meg's narration revealed that she got into her choice college, contracted HPV her first day there and got the nickname “Warthog” (Wikipedia).</a:t>
            </a:r>
            <a:endParaRPr lang="en-US" sz="1800" dirty="0" smtClean="0">
              <a:latin typeface="Cooper Black"/>
              <a:cs typeface="Cooper Black"/>
            </a:endParaRPr>
          </a:p>
        </p:txBody>
      </p:sp>
      <p:pic>
        <p:nvPicPr>
          <p:cNvPr id="4" name="Picture 3"/>
          <p:cNvPicPr>
            <a:picLocks noChangeAspect="1"/>
          </p:cNvPicPr>
          <p:nvPr/>
        </p:nvPicPr>
        <p:blipFill>
          <a:blip r:embed="rId2"/>
          <a:stretch>
            <a:fillRect/>
          </a:stretch>
        </p:blipFill>
        <p:spPr>
          <a:xfrm>
            <a:off x="2342185" y="4107377"/>
            <a:ext cx="4586370" cy="2579833"/>
          </a:xfrm>
          <a:prstGeom prst="rect">
            <a:avLst/>
          </a:prstGeom>
        </p:spPr>
      </p:pic>
      <p:sp>
        <p:nvSpPr>
          <p:cNvPr id="5" name="Right Arrow 4">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544408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n w="22225">
                  <a:solidFill>
                    <a:schemeClr val="tx1"/>
                  </a:solidFill>
                </a:ln>
                <a:solidFill>
                  <a:srgbClr val="3366FF"/>
                </a:solidFill>
                <a:latin typeface="Cooper Black"/>
                <a:cs typeface="Cooper Black"/>
              </a:rPr>
              <a:t>Stewie</a:t>
            </a:r>
            <a:r>
              <a:rPr lang="en-US" dirty="0" smtClean="0">
                <a:ln w="22225">
                  <a:solidFill>
                    <a:schemeClr val="tx1"/>
                  </a:solidFill>
                </a:ln>
                <a:solidFill>
                  <a:srgbClr val="3366FF"/>
                </a:solidFill>
                <a:latin typeface="Cooper Black"/>
                <a:cs typeface="Cooper Black"/>
              </a:rPr>
              <a:t> Griffin</a:t>
            </a:r>
            <a:endParaRPr lang="en-US" dirty="0"/>
          </a:p>
        </p:txBody>
      </p:sp>
      <p:pic>
        <p:nvPicPr>
          <p:cNvPr id="4" name="Picture 3"/>
          <p:cNvPicPr>
            <a:picLocks noChangeAspect="1"/>
          </p:cNvPicPr>
          <p:nvPr/>
        </p:nvPicPr>
        <p:blipFill>
          <a:blip r:embed="rId2"/>
          <a:stretch>
            <a:fillRect/>
          </a:stretch>
        </p:blipFill>
        <p:spPr>
          <a:xfrm>
            <a:off x="824713" y="2434418"/>
            <a:ext cx="2886494" cy="3043125"/>
          </a:xfrm>
          <a:prstGeom prst="rect">
            <a:avLst/>
          </a:prstGeom>
        </p:spPr>
      </p:pic>
      <p:sp>
        <p:nvSpPr>
          <p:cNvPr id="5" name="TextBox 4"/>
          <p:cNvSpPr txBox="1"/>
          <p:nvPr/>
        </p:nvSpPr>
        <p:spPr>
          <a:xfrm>
            <a:off x="3975114" y="1468721"/>
            <a:ext cx="4865804" cy="4524316"/>
          </a:xfrm>
          <a:prstGeom prst="rect">
            <a:avLst/>
          </a:prstGeom>
          <a:noFill/>
        </p:spPr>
        <p:txBody>
          <a:bodyPr wrap="square" rtlCol="0">
            <a:spAutoFit/>
          </a:bodyPr>
          <a:lstStyle/>
          <a:p>
            <a:pPr marL="285750" indent="-285750">
              <a:buFont typeface="Arial"/>
              <a:buChar char="•"/>
            </a:pPr>
            <a:r>
              <a:rPr lang="en-US" dirty="0">
                <a:latin typeface="Cooper Black"/>
                <a:cs typeface="Cooper Black"/>
              </a:rPr>
              <a:t>A smart, clever baby with an English </a:t>
            </a:r>
            <a:r>
              <a:rPr lang="en-US" dirty="0" smtClean="0">
                <a:latin typeface="Cooper Black"/>
                <a:cs typeface="Cooper Black"/>
              </a:rPr>
              <a:t>accent</a:t>
            </a:r>
            <a:r>
              <a:rPr lang="en-US" dirty="0">
                <a:latin typeface="Cooper Black"/>
                <a:cs typeface="Cooper Black"/>
              </a:rPr>
              <a:t> </a:t>
            </a:r>
            <a:r>
              <a:rPr lang="en-US" dirty="0" smtClean="0">
                <a:latin typeface="Cooper Black"/>
                <a:cs typeface="Cooper Black"/>
              </a:rPr>
              <a:t>voiced by Seth MacFarlane. </a:t>
            </a:r>
            <a:r>
              <a:rPr lang="en-US" dirty="0" err="1" smtClean="0">
                <a:latin typeface="Cooper Black"/>
                <a:cs typeface="Cooper Black"/>
              </a:rPr>
              <a:t>Stewie</a:t>
            </a:r>
            <a:r>
              <a:rPr lang="en-US" dirty="0" smtClean="0">
                <a:latin typeface="Cooper Black"/>
                <a:cs typeface="Cooper Black"/>
              </a:rPr>
              <a:t> </a:t>
            </a:r>
            <a:r>
              <a:rPr lang="en-US" dirty="0">
                <a:latin typeface="Cooper Black"/>
                <a:cs typeface="Cooper Black"/>
              </a:rPr>
              <a:t>is one year old and has a sophisticated attitude. He reached his first birthday in the season 1 episode "Chitty Chitty Death Bang", and has remained the same age ever since. </a:t>
            </a:r>
            <a:endParaRPr lang="en-US" dirty="0" smtClean="0">
              <a:latin typeface="Cooper Black"/>
              <a:cs typeface="Cooper Black"/>
            </a:endParaRPr>
          </a:p>
          <a:p>
            <a:pPr marL="285750" indent="-285750">
              <a:buFont typeface="Arial"/>
              <a:buChar char="•"/>
            </a:pPr>
            <a:r>
              <a:rPr lang="en-US" dirty="0" err="1" smtClean="0">
                <a:latin typeface="Cooper Black"/>
                <a:cs typeface="Cooper Black"/>
              </a:rPr>
              <a:t>Stewie</a:t>
            </a:r>
            <a:r>
              <a:rPr lang="en-US" dirty="0" smtClean="0">
                <a:latin typeface="Cooper Black"/>
                <a:cs typeface="Cooper Black"/>
              </a:rPr>
              <a:t> </a:t>
            </a:r>
            <a:r>
              <a:rPr lang="en-US" dirty="0">
                <a:latin typeface="Cooper Black"/>
                <a:cs typeface="Cooper Black"/>
              </a:rPr>
              <a:t>himself has exhibited some bisexual tendencies, and has shown on a number of occasions that he is sexually attracted to Brian, the family dog. His hobbies include reading, inventing, and plotting</a:t>
            </a:r>
            <a:r>
              <a:rPr lang="en-US" dirty="0" smtClean="0">
                <a:latin typeface="Cooper Black"/>
                <a:cs typeface="Cooper Black"/>
              </a:rPr>
              <a:t>.</a:t>
            </a:r>
          </a:p>
          <a:p>
            <a:pPr marL="285750" indent="-285750">
              <a:buFont typeface="Arial"/>
              <a:buChar char="•"/>
            </a:pPr>
            <a:r>
              <a:rPr lang="en-US" dirty="0" err="1" smtClean="0">
                <a:latin typeface="Cooper Black"/>
                <a:cs typeface="Cooper Black"/>
              </a:rPr>
              <a:t>Stewie</a:t>
            </a:r>
            <a:r>
              <a:rPr lang="en-US" dirty="0" smtClean="0">
                <a:latin typeface="Cooper Black"/>
                <a:cs typeface="Cooper Black"/>
              </a:rPr>
              <a:t> is secretly evil, wanting to kill Lois and the only one in his family Brian can understand when he talks.</a:t>
            </a:r>
            <a:endParaRPr lang="en-US" dirty="0">
              <a:latin typeface="Cooper Black"/>
              <a:cs typeface="Cooper Black"/>
            </a:endParaRPr>
          </a:p>
        </p:txBody>
      </p:sp>
      <p:sp>
        <p:nvSpPr>
          <p:cNvPr id="6" name="Right Arrow 5">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Left Arrow 6">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227954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Brian</a:t>
            </a:r>
            <a:r>
              <a:rPr lang="en-US" dirty="0" smtClean="0">
                <a:ln w="22225">
                  <a:solidFill>
                    <a:schemeClr val="tx1"/>
                  </a:solidFill>
                </a:ln>
                <a:solidFill>
                  <a:srgbClr val="3366FF"/>
                </a:solidFill>
                <a:latin typeface="Cooper Black"/>
                <a:cs typeface="Cooper Black"/>
              </a:rPr>
              <a:t> Griffin</a:t>
            </a:r>
            <a:endParaRPr lang="en-US" dirty="0"/>
          </a:p>
        </p:txBody>
      </p:sp>
      <p:sp>
        <p:nvSpPr>
          <p:cNvPr id="4" name="TextBox 3"/>
          <p:cNvSpPr txBox="1"/>
          <p:nvPr/>
        </p:nvSpPr>
        <p:spPr>
          <a:xfrm>
            <a:off x="4173045" y="1750123"/>
            <a:ext cx="4024597" cy="3970318"/>
          </a:xfrm>
          <a:prstGeom prst="rect">
            <a:avLst/>
          </a:prstGeom>
          <a:noFill/>
        </p:spPr>
        <p:txBody>
          <a:bodyPr wrap="square" rtlCol="0">
            <a:spAutoFit/>
          </a:bodyPr>
          <a:lstStyle/>
          <a:p>
            <a:pPr marL="285750" indent="-285750">
              <a:buFont typeface="Arial"/>
              <a:buChar char="•"/>
            </a:pPr>
            <a:r>
              <a:rPr lang="en-US" dirty="0">
                <a:latin typeface="Cooper Black"/>
                <a:cs typeface="Cooper Black"/>
              </a:rPr>
              <a:t>Brian </a:t>
            </a:r>
            <a:r>
              <a:rPr lang="en-US" dirty="0" smtClean="0">
                <a:latin typeface="Cooper Black"/>
                <a:cs typeface="Cooper Black"/>
              </a:rPr>
              <a:t>is </a:t>
            </a:r>
            <a:r>
              <a:rPr lang="en-US" dirty="0">
                <a:latin typeface="Cooper Black"/>
                <a:cs typeface="Cooper Black"/>
              </a:rPr>
              <a:t>a talking </a:t>
            </a:r>
            <a:r>
              <a:rPr lang="en-US" dirty="0" smtClean="0">
                <a:latin typeface="Cooper Black"/>
                <a:cs typeface="Cooper Black"/>
              </a:rPr>
              <a:t>dog</a:t>
            </a:r>
            <a:r>
              <a:rPr lang="en-US" dirty="0">
                <a:latin typeface="Cooper Black"/>
                <a:cs typeface="Cooper Black"/>
              </a:rPr>
              <a:t> </a:t>
            </a:r>
            <a:r>
              <a:rPr lang="en-US" dirty="0" smtClean="0">
                <a:latin typeface="Cooper Black"/>
                <a:cs typeface="Cooper Black"/>
              </a:rPr>
              <a:t>voiced by Seth MacFarlane. </a:t>
            </a:r>
            <a:r>
              <a:rPr lang="en-US" dirty="0">
                <a:latin typeface="Cooper Black"/>
                <a:cs typeface="Cooper Black"/>
              </a:rPr>
              <a:t>He was born in a puppy mill in Austin, Texas and has lived with the Griffin family since Peter picked him up as a stray. </a:t>
            </a:r>
            <a:endParaRPr lang="en-US" dirty="0" smtClean="0">
              <a:latin typeface="Cooper Black"/>
              <a:cs typeface="Cooper Black"/>
            </a:endParaRPr>
          </a:p>
          <a:p>
            <a:pPr marL="285750" indent="-285750">
              <a:buFont typeface="Arial"/>
              <a:buChar char="•"/>
            </a:pPr>
            <a:r>
              <a:rPr lang="en-US" dirty="0" smtClean="0">
                <a:latin typeface="Cooper Black"/>
                <a:cs typeface="Cooper Black"/>
              </a:rPr>
              <a:t>While </a:t>
            </a:r>
            <a:r>
              <a:rPr lang="en-US" dirty="0">
                <a:latin typeface="Cooper Black"/>
                <a:cs typeface="Cooper Black"/>
              </a:rPr>
              <a:t>he exhibits some typical dog behaviors such as eating garbage and licking himself, he also possesses various anthropomorphic qualities, such as the ability to speak quite intelligently and walk </a:t>
            </a:r>
            <a:r>
              <a:rPr lang="en-US" dirty="0" err="1">
                <a:latin typeface="Cooper Black"/>
                <a:cs typeface="Cooper Black"/>
              </a:rPr>
              <a:t>bipedally</a:t>
            </a:r>
            <a:r>
              <a:rPr lang="en-US" dirty="0">
                <a:latin typeface="Cooper Black"/>
                <a:cs typeface="Cooper Black"/>
              </a:rPr>
              <a:t>.</a:t>
            </a:r>
            <a:endParaRPr lang="en-US" dirty="0">
              <a:latin typeface="Cooper Black"/>
              <a:cs typeface="Cooper Black"/>
            </a:endParaRPr>
          </a:p>
        </p:txBody>
      </p:sp>
      <p:pic>
        <p:nvPicPr>
          <p:cNvPr id="5" name="Picture 4"/>
          <p:cNvPicPr>
            <a:picLocks noChangeAspect="1"/>
          </p:cNvPicPr>
          <p:nvPr/>
        </p:nvPicPr>
        <p:blipFill>
          <a:blip r:embed="rId2"/>
          <a:stretch>
            <a:fillRect/>
          </a:stretch>
        </p:blipFill>
        <p:spPr>
          <a:xfrm>
            <a:off x="1296592" y="1568673"/>
            <a:ext cx="2117718" cy="4529563"/>
          </a:xfrm>
          <a:prstGeom prst="rect">
            <a:avLst/>
          </a:prstGeom>
        </p:spPr>
      </p:pic>
      <p:sp>
        <p:nvSpPr>
          <p:cNvPr id="6" name="Right Arrow 5">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Left Arrow 6">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916524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Episode “Road to Rupert” S5E9</a:t>
            </a:r>
            <a:endParaRPr lang="en-US" dirty="0"/>
          </a:p>
        </p:txBody>
      </p:sp>
      <p:pic>
        <p:nvPicPr>
          <p:cNvPr id="8" name="Picture 7"/>
          <p:cNvPicPr>
            <a:picLocks noChangeAspect="1"/>
          </p:cNvPicPr>
          <p:nvPr/>
        </p:nvPicPr>
        <p:blipFill>
          <a:blip r:embed="rId2"/>
          <a:stretch>
            <a:fillRect/>
          </a:stretch>
        </p:blipFill>
        <p:spPr>
          <a:xfrm>
            <a:off x="2474136" y="3365080"/>
            <a:ext cx="4305321" cy="3228991"/>
          </a:xfrm>
          <a:prstGeom prst="rect">
            <a:avLst/>
          </a:prstGeom>
        </p:spPr>
      </p:pic>
      <p:sp>
        <p:nvSpPr>
          <p:cNvPr id="9" name="TextBox 8"/>
          <p:cNvSpPr txBox="1"/>
          <p:nvPr/>
        </p:nvSpPr>
        <p:spPr>
          <a:xfrm>
            <a:off x="1105115" y="1461319"/>
            <a:ext cx="6762642" cy="1754327"/>
          </a:xfrm>
          <a:prstGeom prst="rect">
            <a:avLst/>
          </a:prstGeom>
          <a:noFill/>
        </p:spPr>
        <p:txBody>
          <a:bodyPr wrap="square" rtlCol="0">
            <a:spAutoFit/>
          </a:bodyPr>
          <a:lstStyle/>
          <a:p>
            <a:pPr marL="285750" indent="-285750">
              <a:buFont typeface="Arial"/>
              <a:buChar char="•"/>
            </a:pPr>
            <a:r>
              <a:rPr lang="en-US" dirty="0" smtClean="0">
                <a:latin typeface="Cooper Black"/>
                <a:cs typeface="Cooper Black"/>
              </a:rPr>
              <a:t>“Road to Rupert” was originally aired on Fox on January 28</a:t>
            </a:r>
            <a:r>
              <a:rPr lang="en-US" baseline="30000" dirty="0" smtClean="0">
                <a:latin typeface="Cooper Black"/>
                <a:cs typeface="Cooper Black"/>
              </a:rPr>
              <a:t>th</a:t>
            </a:r>
            <a:r>
              <a:rPr lang="en-US" dirty="0" smtClean="0">
                <a:latin typeface="Cooper Black"/>
                <a:cs typeface="Cooper Black"/>
              </a:rPr>
              <a:t>, 2007. It is about </a:t>
            </a:r>
            <a:r>
              <a:rPr lang="en-US" dirty="0" err="1" smtClean="0">
                <a:latin typeface="Cooper Black"/>
                <a:cs typeface="Cooper Black"/>
              </a:rPr>
              <a:t>Stewie</a:t>
            </a:r>
            <a:r>
              <a:rPr lang="en-US" dirty="0" smtClean="0">
                <a:latin typeface="Cooper Black"/>
                <a:cs typeface="Cooper Black"/>
              </a:rPr>
              <a:t> and Brian on a mission to retreat </a:t>
            </a:r>
            <a:r>
              <a:rPr lang="en-US" dirty="0" err="1" smtClean="0">
                <a:latin typeface="Cooper Black"/>
                <a:cs typeface="Cooper Black"/>
              </a:rPr>
              <a:t>Stewies</a:t>
            </a:r>
            <a:r>
              <a:rPr lang="en-US" dirty="0" smtClean="0">
                <a:latin typeface="Cooper Black"/>
                <a:cs typeface="Cooper Black"/>
              </a:rPr>
              <a:t> teddy bear “Rupert” that was </a:t>
            </a:r>
            <a:r>
              <a:rPr lang="en-US" dirty="0" err="1" smtClean="0">
                <a:latin typeface="Cooper Black"/>
                <a:cs typeface="Cooper Black"/>
              </a:rPr>
              <a:t>accidentily</a:t>
            </a:r>
            <a:r>
              <a:rPr lang="en-US" dirty="0" smtClean="0">
                <a:latin typeface="Cooper Black"/>
                <a:cs typeface="Cooper Black"/>
              </a:rPr>
              <a:t> taken from a </a:t>
            </a:r>
            <a:r>
              <a:rPr lang="en-US" dirty="0" err="1" smtClean="0">
                <a:latin typeface="Cooper Black"/>
                <a:cs typeface="Cooper Black"/>
              </a:rPr>
              <a:t>yeard</a:t>
            </a:r>
            <a:r>
              <a:rPr lang="en-US" dirty="0" smtClean="0">
                <a:latin typeface="Cooper Black"/>
                <a:cs typeface="Cooper Black"/>
              </a:rPr>
              <a:t> sale. They travel across the country and discover it is with a child living in Aspen, Colorado.</a:t>
            </a:r>
            <a:endParaRPr lang="en-US" dirty="0">
              <a:latin typeface="Cooper Black"/>
              <a:cs typeface="Cooper Black"/>
            </a:endParaRPr>
          </a:p>
        </p:txBody>
      </p:sp>
      <p:sp>
        <p:nvSpPr>
          <p:cNvPr id="10" name="Right Arrow 9">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Left Arrow 10">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588054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US" sz="1100" dirty="0" smtClean="0"/>
              <a:t>logo </a:t>
            </a:r>
            <a:r>
              <a:rPr lang="en-US" sz="1100" dirty="0" smtClean="0">
                <a:hlinkClick r:id="rId2"/>
              </a:rPr>
              <a:t>https://en.montecarlocasino.com/play-family-guy-slots-monte-carlo-casino-ccas_mcc_familyg</a:t>
            </a:r>
            <a:endParaRPr lang="en-US" dirty="0" smtClean="0"/>
          </a:p>
          <a:p>
            <a:r>
              <a:rPr lang="en-US" sz="1100" dirty="0" smtClean="0"/>
              <a:t>Family </a:t>
            </a:r>
            <a:r>
              <a:rPr lang="en-US" sz="1100" dirty="0" smtClean="0">
                <a:hlinkClick r:id="rId3"/>
              </a:rPr>
              <a:t>http://uncyclopedia.wikia.com/wiki/</a:t>
            </a:r>
            <a:r>
              <a:rPr lang="en-US" sz="1100" dirty="0" smtClean="0">
                <a:hlinkClick r:id="rId3"/>
              </a:rPr>
              <a:t>Family_Guy</a:t>
            </a:r>
            <a:endParaRPr lang="en-US" sz="1100" dirty="0" smtClean="0"/>
          </a:p>
          <a:p>
            <a:r>
              <a:rPr lang="en-US" sz="1100" dirty="0" smtClean="0"/>
              <a:t>Character Bios: </a:t>
            </a:r>
            <a:r>
              <a:rPr lang="en-US" sz="1100" dirty="0" smtClean="0">
                <a:hlinkClick r:id="rId4"/>
              </a:rPr>
              <a:t>http://www.imdb.com/character/ch0007652/bio</a:t>
            </a:r>
            <a:r>
              <a:rPr lang="en-US" sz="1100" dirty="0" smtClean="0"/>
              <a:t> </a:t>
            </a:r>
          </a:p>
          <a:p>
            <a:endParaRPr lang="en-US" sz="1100" dirty="0" smtClean="0"/>
          </a:p>
          <a:p>
            <a:endParaRPr lang="en-US" sz="1100" dirty="0" smtClean="0"/>
          </a:p>
        </p:txBody>
      </p:sp>
      <p:sp>
        <p:nvSpPr>
          <p:cNvPr id="4" name="Left Arrow 3">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549787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threePt" dir="t"/>
            </a:scene3d>
            <a:sp3d prstMaterial="matte"/>
          </a:bodyPr>
          <a:lstStyle/>
          <a:p>
            <a:r>
              <a:rPr lang="en-US" dirty="0" smtClean="0">
                <a:ln w="22225">
                  <a:solidFill>
                    <a:schemeClr val="tx1"/>
                  </a:solidFill>
                </a:ln>
                <a:solidFill>
                  <a:srgbClr val="3366FF"/>
                </a:solidFill>
                <a:latin typeface="Cooper Black"/>
                <a:cs typeface="Cooper Black"/>
              </a:rPr>
              <a:t>About the Show</a:t>
            </a:r>
            <a:endParaRPr lang="en-US" dirty="0">
              <a:ln w="22225">
                <a:solidFill>
                  <a:schemeClr val="tx1"/>
                </a:solidFill>
              </a:ln>
              <a:solidFill>
                <a:srgbClr val="3366FF"/>
              </a:solidFill>
              <a:latin typeface="Cooper Black"/>
              <a:cs typeface="Cooper Black"/>
            </a:endParaRPr>
          </a:p>
        </p:txBody>
      </p:sp>
      <p:sp>
        <p:nvSpPr>
          <p:cNvPr id="8" name="TextBox 7"/>
          <p:cNvSpPr txBox="1"/>
          <p:nvPr/>
        </p:nvSpPr>
        <p:spPr>
          <a:xfrm>
            <a:off x="931333" y="1557866"/>
            <a:ext cx="7620000" cy="3447098"/>
          </a:xfrm>
          <a:prstGeom prst="rect">
            <a:avLst/>
          </a:prstGeom>
          <a:noFill/>
        </p:spPr>
        <p:txBody>
          <a:bodyPr wrap="square" rtlCol="0">
            <a:spAutoFit/>
          </a:bodyPr>
          <a:lstStyle/>
          <a:p>
            <a:r>
              <a:rPr lang="en-US" i="1" dirty="0" smtClean="0">
                <a:latin typeface="Cooper Black"/>
                <a:cs typeface="Cooper Black"/>
              </a:rPr>
              <a:t>	</a:t>
            </a:r>
            <a:r>
              <a:rPr lang="en-US" sz="2000" i="1" dirty="0" smtClean="0">
                <a:latin typeface="Cooper Black"/>
                <a:cs typeface="Cooper Black"/>
              </a:rPr>
              <a:t>Family </a:t>
            </a:r>
            <a:r>
              <a:rPr lang="en-US" sz="2000" i="1" dirty="0">
                <a:latin typeface="Cooper Black"/>
                <a:cs typeface="Cooper Black"/>
              </a:rPr>
              <a:t>Guy </a:t>
            </a:r>
            <a:r>
              <a:rPr lang="en-US" sz="2000" dirty="0">
                <a:latin typeface="Cooper Black"/>
                <a:cs typeface="Cooper Black"/>
              </a:rPr>
              <a:t>is an American adult animated sitcom created by Seth MacFarlane and David Zuckerman tracing back to 1999. It is mainly for the Fox Broadcasting Company however it is also seen on other TV channels such as Adult Swim or TBS. The series focuses on the Griffins, a dysfunctional family consisting of parents Peter and Lois and their children Meg, Chris, and </a:t>
            </a:r>
            <a:r>
              <a:rPr lang="en-US" sz="2000" dirty="0" err="1">
                <a:latin typeface="Cooper Black"/>
                <a:cs typeface="Cooper Black"/>
              </a:rPr>
              <a:t>Stewie</a:t>
            </a:r>
            <a:r>
              <a:rPr lang="en-US" sz="2000" dirty="0">
                <a:latin typeface="Cooper Black"/>
                <a:cs typeface="Cooper Black"/>
              </a:rPr>
              <a:t>. This also entails their anthropomorphic pet dog Brian who ties in with the characters making the family whole.</a:t>
            </a:r>
          </a:p>
          <a:p>
            <a:endParaRPr lang="en-US" dirty="0">
              <a:latin typeface="Cooper Black"/>
              <a:cs typeface="Cooper Black"/>
            </a:endParaRPr>
          </a:p>
        </p:txBody>
      </p:sp>
      <p:pic>
        <p:nvPicPr>
          <p:cNvPr id="9" name="Picture 8"/>
          <p:cNvPicPr>
            <a:picLocks noChangeAspect="1"/>
          </p:cNvPicPr>
          <p:nvPr/>
        </p:nvPicPr>
        <p:blipFill>
          <a:blip r:embed="rId2"/>
          <a:stretch>
            <a:fillRect/>
          </a:stretch>
        </p:blipFill>
        <p:spPr>
          <a:xfrm>
            <a:off x="2802467" y="4527438"/>
            <a:ext cx="4428067" cy="2330562"/>
          </a:xfrm>
          <a:prstGeom prst="rect">
            <a:avLst/>
          </a:prstGeom>
        </p:spPr>
      </p:pic>
      <p:sp>
        <p:nvSpPr>
          <p:cNvPr id="4" name="Right Arrow 3">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960638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scene3d>
              <a:camera prst="orthographicFront"/>
              <a:lightRig rig="threePt" dir="t"/>
            </a:scene3d>
            <a:sp3d prstMaterial="matte"/>
          </a:bodyPr>
          <a:lstStyle/>
          <a:p>
            <a:r>
              <a:rPr lang="en-US" dirty="0" smtClean="0">
                <a:ln w="22225">
                  <a:solidFill>
                    <a:schemeClr val="tx1"/>
                  </a:solidFill>
                </a:ln>
                <a:solidFill>
                  <a:srgbClr val="3366FF"/>
                </a:solidFill>
                <a:latin typeface="Cooper Black"/>
                <a:cs typeface="Cooper Black"/>
              </a:rPr>
              <a:t>Storyline</a:t>
            </a:r>
            <a:endParaRPr lang="en-US" dirty="0">
              <a:ln w="22225">
                <a:solidFill>
                  <a:schemeClr val="tx1"/>
                </a:solidFill>
              </a:ln>
              <a:solidFill>
                <a:srgbClr val="3366FF"/>
              </a:solidFill>
              <a:latin typeface="Cooper Black"/>
              <a:cs typeface="Cooper Black"/>
            </a:endParaRPr>
          </a:p>
        </p:txBody>
      </p:sp>
      <p:sp>
        <p:nvSpPr>
          <p:cNvPr id="3" name="Content Placeholder 2"/>
          <p:cNvSpPr>
            <a:spLocks noGrp="1"/>
          </p:cNvSpPr>
          <p:nvPr>
            <p:ph idx="1"/>
          </p:nvPr>
        </p:nvSpPr>
        <p:spPr>
          <a:xfrm>
            <a:off x="829732" y="1600200"/>
            <a:ext cx="8026401" cy="4140231"/>
          </a:xfrm>
        </p:spPr>
        <p:txBody>
          <a:bodyPr>
            <a:normAutofit fontScale="70000" lnSpcReduction="20000"/>
          </a:bodyPr>
          <a:lstStyle/>
          <a:p>
            <a:pPr marL="0" indent="0">
              <a:buNone/>
            </a:pPr>
            <a:r>
              <a:rPr lang="en-US" sz="2400" dirty="0" smtClean="0">
                <a:latin typeface="Cooper Black"/>
                <a:cs typeface="Cooper Black"/>
              </a:rPr>
              <a:t>	</a:t>
            </a:r>
            <a:r>
              <a:rPr lang="en-US" sz="2900" dirty="0" smtClean="0">
                <a:latin typeface="Cooper Black"/>
                <a:cs typeface="Cooper Black"/>
              </a:rPr>
              <a:t>The show is set in the fictional city of Quahog, Rhode Island, where the family lives and portrays a lot of its humor in the arrangement of cutaway gags that habitually satirize American culture. Even though the show can sometimes implement vulgar humor, that exactly is what makes the show so iconic and appealing to its viewers</a:t>
            </a:r>
            <a:r>
              <a:rPr lang="en-US" sz="2900" dirty="0" smtClean="0">
                <a:latin typeface="Cooper Black"/>
                <a:cs typeface="Cooper Black"/>
              </a:rPr>
              <a:t>. </a:t>
            </a:r>
          </a:p>
          <a:p>
            <a:pPr marL="0" indent="0">
              <a:buNone/>
            </a:pPr>
            <a:r>
              <a:rPr lang="en-US" sz="2900" dirty="0">
                <a:latin typeface="Cooper Black"/>
                <a:cs typeface="Cooper Black"/>
              </a:rPr>
              <a:t>	</a:t>
            </a:r>
            <a:r>
              <a:rPr lang="en-US" sz="2900" dirty="0" smtClean="0">
                <a:latin typeface="Cooper Black"/>
                <a:cs typeface="Cooper Black"/>
              </a:rPr>
              <a:t>The show demonstrate episodes as twisted </a:t>
            </a:r>
            <a:r>
              <a:rPr lang="en-US" sz="2900" dirty="0">
                <a:latin typeface="Cooper Black"/>
                <a:cs typeface="Cooper Black"/>
              </a:rPr>
              <a:t>and politically </a:t>
            </a:r>
            <a:r>
              <a:rPr lang="en-US" sz="2900" dirty="0" smtClean="0">
                <a:latin typeface="Cooper Black"/>
                <a:cs typeface="Cooper Black"/>
              </a:rPr>
              <a:t>incorrect. Endearingly </a:t>
            </a:r>
            <a:r>
              <a:rPr lang="en-US" sz="2900" dirty="0">
                <a:latin typeface="Cooper Black"/>
                <a:cs typeface="Cooper Black"/>
              </a:rPr>
              <a:t>ignorant Peter and his stay-at-home wife Lois reside in Quahog, R.I., and have three kids. Meg, the eldest child, is a social outcast, and teenage Chris is awkward and clueless when it comes to the opposite sex. The youngest, </a:t>
            </a:r>
            <a:r>
              <a:rPr lang="en-US" sz="2900" dirty="0" err="1">
                <a:latin typeface="Cooper Black"/>
                <a:cs typeface="Cooper Black"/>
              </a:rPr>
              <a:t>Stewie</a:t>
            </a:r>
            <a:r>
              <a:rPr lang="en-US" sz="2900" dirty="0">
                <a:latin typeface="Cooper Black"/>
                <a:cs typeface="Cooper Black"/>
              </a:rPr>
              <a:t>, is a genius baby bent on killing his mother and destroying the world.</a:t>
            </a:r>
            <a:endParaRPr lang="en-US" sz="2900" dirty="0" smtClean="0">
              <a:latin typeface="Cooper Black"/>
              <a:cs typeface="Cooper Black"/>
            </a:endParaRPr>
          </a:p>
          <a:p>
            <a:endParaRPr lang="en-US" dirty="0"/>
          </a:p>
        </p:txBody>
      </p:sp>
      <p:sp>
        <p:nvSpPr>
          <p:cNvPr id="4" name="Right Arrow 3">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75960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95867" y="1659467"/>
            <a:ext cx="3104857" cy="4211637"/>
          </a:xfrm>
          <a:prstGeom prst="rect">
            <a:avLst/>
          </a:prstGeom>
        </p:spPr>
      </p:pic>
      <p:sp>
        <p:nvSpPr>
          <p:cNvPr id="5" name="TextBox 4"/>
          <p:cNvSpPr txBox="1"/>
          <p:nvPr/>
        </p:nvSpPr>
        <p:spPr>
          <a:xfrm>
            <a:off x="4114800" y="1593009"/>
            <a:ext cx="3894667" cy="584776"/>
          </a:xfrm>
          <a:prstGeom prst="rect">
            <a:avLst/>
          </a:prstGeom>
          <a:noFill/>
        </p:spPr>
        <p:txBody>
          <a:bodyPr wrap="square" rtlCol="0">
            <a:spAutoFit/>
          </a:bodyPr>
          <a:lstStyle/>
          <a:p>
            <a:r>
              <a:rPr lang="en-US" sz="3200" dirty="0" smtClean="0">
                <a:latin typeface="Abadi MT Condensed Extra Bold"/>
                <a:cs typeface="Abadi MT Condensed Extra Bold"/>
              </a:rPr>
              <a:t>Seth MacFarlane</a:t>
            </a:r>
            <a:endParaRPr lang="en-US" sz="3200" dirty="0">
              <a:latin typeface="Abadi MT Condensed Extra Bold"/>
              <a:cs typeface="Abadi MT Condensed Extra Bold"/>
            </a:endParaRPr>
          </a:p>
        </p:txBody>
      </p:sp>
      <p:sp>
        <p:nvSpPr>
          <p:cNvPr id="7" name="Rectangle 6"/>
          <p:cNvSpPr/>
          <p:nvPr/>
        </p:nvSpPr>
        <p:spPr>
          <a:xfrm>
            <a:off x="4114800" y="2177785"/>
            <a:ext cx="4402668" cy="3693319"/>
          </a:xfrm>
          <a:prstGeom prst="rect">
            <a:avLst/>
          </a:prstGeom>
        </p:spPr>
        <p:txBody>
          <a:bodyPr wrap="square">
            <a:spAutoFit/>
          </a:bodyPr>
          <a:lstStyle/>
          <a:p>
            <a:r>
              <a:rPr lang="en-US" b="1" dirty="0">
                <a:latin typeface="Cooper Black"/>
                <a:cs typeface="Cooper Black"/>
              </a:rPr>
              <a:t>Seth Woodbury MacFarlane</a:t>
            </a:r>
            <a:r>
              <a:rPr lang="en-US" dirty="0">
                <a:latin typeface="Cooper Black"/>
                <a:cs typeface="Cooper Black"/>
              </a:rPr>
              <a:t> born October 26, 1973, is an American television producer, filmmaker, actor, and singer, working primarily in animation and comedy, as well as live-action and other genres. MacFarlane is the creator of the TV series </a:t>
            </a:r>
            <a:r>
              <a:rPr lang="en-US" i="1" dirty="0">
                <a:latin typeface="Cooper Black"/>
                <a:cs typeface="Cooper Black"/>
              </a:rPr>
              <a:t>Family Guy</a:t>
            </a:r>
            <a:r>
              <a:rPr lang="en-US" dirty="0">
                <a:latin typeface="Cooper Black"/>
                <a:cs typeface="Cooper Black"/>
              </a:rPr>
              <a:t> (1999–2003, 2005–present). He also helped create the TV </a:t>
            </a:r>
            <a:r>
              <a:rPr lang="en-US" dirty="0" smtClean="0">
                <a:latin typeface="Cooper Black"/>
                <a:cs typeface="Cooper Black"/>
              </a:rPr>
              <a:t>series </a:t>
            </a:r>
            <a:r>
              <a:rPr lang="en-US" i="1" dirty="0" smtClean="0">
                <a:latin typeface="Cooper Black"/>
                <a:cs typeface="Cooper Black"/>
              </a:rPr>
              <a:t>American Dad,</a:t>
            </a:r>
            <a:r>
              <a:rPr lang="en-US" dirty="0" smtClean="0">
                <a:latin typeface="Cooper Black"/>
                <a:cs typeface="Cooper Black"/>
              </a:rPr>
              <a:t> </a:t>
            </a:r>
            <a:r>
              <a:rPr lang="en-US" i="1" dirty="0">
                <a:latin typeface="Cooper Black"/>
                <a:cs typeface="Cooper Black"/>
              </a:rPr>
              <a:t>The Cleveland Show</a:t>
            </a:r>
            <a:r>
              <a:rPr lang="en-US" dirty="0">
                <a:latin typeface="Cooper Black"/>
                <a:cs typeface="Cooper Black"/>
              </a:rPr>
              <a:t>, and also wrote, directed, and starred in </a:t>
            </a:r>
            <a:r>
              <a:rPr lang="en-US" i="1" dirty="0">
                <a:latin typeface="Cooper Black"/>
                <a:cs typeface="Cooper Black"/>
              </a:rPr>
              <a:t>Ted</a:t>
            </a:r>
            <a:r>
              <a:rPr lang="en-US" dirty="0">
                <a:latin typeface="Cooper Black"/>
                <a:cs typeface="Cooper Black"/>
              </a:rPr>
              <a:t> and </a:t>
            </a:r>
            <a:r>
              <a:rPr lang="en-US" i="1" dirty="0">
                <a:latin typeface="Cooper Black"/>
                <a:cs typeface="Cooper Black"/>
              </a:rPr>
              <a:t>Ted 2</a:t>
            </a:r>
            <a:r>
              <a:rPr lang="en-US" dirty="0">
                <a:latin typeface="Cooper Black"/>
                <a:cs typeface="Cooper Black"/>
              </a:rPr>
              <a:t>.</a:t>
            </a:r>
          </a:p>
        </p:txBody>
      </p:sp>
      <p:sp>
        <p:nvSpPr>
          <p:cNvPr id="9" name="Title 1"/>
          <p:cNvSpPr>
            <a:spLocks noGrp="1"/>
          </p:cNvSpPr>
          <p:nvPr>
            <p:ph type="title"/>
          </p:nvPr>
        </p:nvSpPr>
        <p:spPr/>
        <p:txBody>
          <a:bodyPr>
            <a:scene3d>
              <a:camera prst="orthographicFront"/>
              <a:lightRig rig="threePt" dir="t"/>
            </a:scene3d>
            <a:sp3d prstMaterial="matte"/>
          </a:bodyPr>
          <a:lstStyle/>
          <a:p>
            <a:r>
              <a:rPr lang="en-US" dirty="0">
                <a:ln w="22225">
                  <a:solidFill>
                    <a:schemeClr val="tx1"/>
                  </a:solidFill>
                </a:ln>
                <a:solidFill>
                  <a:srgbClr val="3366FF"/>
                </a:solidFill>
                <a:latin typeface="Cooper Black"/>
                <a:cs typeface="Cooper Black"/>
              </a:rPr>
              <a:t>T</a:t>
            </a:r>
            <a:r>
              <a:rPr lang="en-US" dirty="0" smtClean="0">
                <a:ln w="22225">
                  <a:solidFill>
                    <a:schemeClr val="tx1"/>
                  </a:solidFill>
                </a:ln>
                <a:solidFill>
                  <a:srgbClr val="3366FF"/>
                </a:solidFill>
                <a:latin typeface="Cooper Black"/>
                <a:cs typeface="Cooper Black"/>
              </a:rPr>
              <a:t>he Creators</a:t>
            </a:r>
            <a:endParaRPr lang="en-US" dirty="0">
              <a:ln w="22225">
                <a:solidFill>
                  <a:schemeClr val="tx1"/>
                </a:solidFill>
              </a:ln>
              <a:solidFill>
                <a:srgbClr val="3366FF"/>
              </a:solidFill>
              <a:latin typeface="Cooper Black"/>
              <a:cs typeface="Cooper Black"/>
            </a:endParaRPr>
          </a:p>
        </p:txBody>
      </p:sp>
      <p:sp>
        <p:nvSpPr>
          <p:cNvPr id="6" name="Right Arrow 5">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Left Arrow 7">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253906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scene3d>
              <a:camera prst="orthographicFront"/>
              <a:lightRig rig="threePt" dir="t"/>
            </a:scene3d>
            <a:sp3d prstMaterial="matte"/>
          </a:bodyPr>
          <a:lstStyle/>
          <a:p>
            <a:r>
              <a:rPr lang="en-US" dirty="0">
                <a:ln w="22225">
                  <a:solidFill>
                    <a:schemeClr val="tx1"/>
                  </a:solidFill>
                </a:ln>
                <a:solidFill>
                  <a:srgbClr val="3366FF"/>
                </a:solidFill>
                <a:latin typeface="Cooper Black"/>
                <a:cs typeface="Cooper Black"/>
              </a:rPr>
              <a:t>T</a:t>
            </a:r>
            <a:r>
              <a:rPr lang="en-US" dirty="0" smtClean="0">
                <a:ln w="22225">
                  <a:solidFill>
                    <a:schemeClr val="tx1"/>
                  </a:solidFill>
                </a:ln>
                <a:solidFill>
                  <a:srgbClr val="3366FF"/>
                </a:solidFill>
                <a:latin typeface="Cooper Black"/>
                <a:cs typeface="Cooper Black"/>
              </a:rPr>
              <a:t>he Creators</a:t>
            </a:r>
            <a:endParaRPr lang="en-US" dirty="0">
              <a:ln w="22225">
                <a:solidFill>
                  <a:schemeClr val="tx1"/>
                </a:solidFill>
              </a:ln>
              <a:solidFill>
                <a:srgbClr val="3366FF"/>
              </a:solidFill>
              <a:latin typeface="Cooper Black"/>
              <a:cs typeface="Cooper Black"/>
            </a:endParaRPr>
          </a:p>
        </p:txBody>
      </p:sp>
      <p:pic>
        <p:nvPicPr>
          <p:cNvPr id="6" name="Picture 5"/>
          <p:cNvPicPr>
            <a:picLocks noChangeAspect="1"/>
          </p:cNvPicPr>
          <p:nvPr/>
        </p:nvPicPr>
        <p:blipFill>
          <a:blip r:embed="rId2"/>
          <a:stretch>
            <a:fillRect/>
          </a:stretch>
        </p:blipFill>
        <p:spPr>
          <a:xfrm>
            <a:off x="759792" y="1761067"/>
            <a:ext cx="3287273" cy="4145732"/>
          </a:xfrm>
          <a:prstGeom prst="rect">
            <a:avLst/>
          </a:prstGeom>
        </p:spPr>
      </p:pic>
      <p:sp>
        <p:nvSpPr>
          <p:cNvPr id="7" name="TextBox 6"/>
          <p:cNvSpPr txBox="1"/>
          <p:nvPr/>
        </p:nvSpPr>
        <p:spPr>
          <a:xfrm>
            <a:off x="4402666" y="1761067"/>
            <a:ext cx="3556000" cy="584776"/>
          </a:xfrm>
          <a:prstGeom prst="rect">
            <a:avLst/>
          </a:prstGeom>
          <a:noFill/>
        </p:spPr>
        <p:txBody>
          <a:bodyPr wrap="square" rtlCol="0">
            <a:spAutoFit/>
          </a:bodyPr>
          <a:lstStyle/>
          <a:p>
            <a:r>
              <a:rPr lang="en-US" sz="3200" dirty="0" smtClean="0">
                <a:latin typeface="Abadi MT Condensed Extra Bold"/>
                <a:cs typeface="Abadi MT Condensed Extra Bold"/>
              </a:rPr>
              <a:t>David Zuckerman</a:t>
            </a:r>
            <a:endParaRPr lang="en-US" sz="3200" dirty="0">
              <a:latin typeface="Abadi MT Condensed Extra Bold"/>
              <a:cs typeface="Abadi MT Condensed Extra Bold"/>
            </a:endParaRPr>
          </a:p>
        </p:txBody>
      </p:sp>
      <p:sp>
        <p:nvSpPr>
          <p:cNvPr id="8" name="TextBox 7"/>
          <p:cNvSpPr txBox="1"/>
          <p:nvPr/>
        </p:nvSpPr>
        <p:spPr>
          <a:xfrm>
            <a:off x="4402666" y="2345843"/>
            <a:ext cx="4284134" cy="3754874"/>
          </a:xfrm>
          <a:prstGeom prst="rect">
            <a:avLst/>
          </a:prstGeom>
          <a:noFill/>
        </p:spPr>
        <p:txBody>
          <a:bodyPr wrap="square" rtlCol="0">
            <a:spAutoFit/>
          </a:bodyPr>
          <a:lstStyle/>
          <a:p>
            <a:r>
              <a:rPr lang="en-US" sz="2000" dirty="0">
                <a:latin typeface="Cooper Black"/>
                <a:cs typeface="Cooper Black"/>
              </a:rPr>
              <a:t>David J. Zuckerman (born August 28, 1962) is an American writer and producer and is best known as the original show runner and executive producer of the animated comedy series </a:t>
            </a:r>
            <a:r>
              <a:rPr lang="en-US" sz="2000" i="1" dirty="0">
                <a:latin typeface="Cooper Black"/>
                <a:cs typeface="Cooper Black"/>
              </a:rPr>
              <a:t>Family Guy</a:t>
            </a:r>
            <a:r>
              <a:rPr lang="en-US" sz="2000" dirty="0">
                <a:latin typeface="Cooper Black"/>
                <a:cs typeface="Cooper Black"/>
              </a:rPr>
              <a:t>. He also is a creator of the American adaptation of the Australian television series of the same name, </a:t>
            </a:r>
            <a:r>
              <a:rPr lang="en-US" sz="2000" i="1" dirty="0">
                <a:latin typeface="Cooper Black"/>
                <a:cs typeface="Cooper Black"/>
              </a:rPr>
              <a:t>Wilfred</a:t>
            </a:r>
            <a:r>
              <a:rPr lang="en-US" sz="2000" dirty="0">
                <a:latin typeface="Cooper Black"/>
                <a:cs typeface="Cooper Black"/>
              </a:rPr>
              <a:t>. </a:t>
            </a:r>
          </a:p>
          <a:p>
            <a:endParaRPr lang="en-US" dirty="0"/>
          </a:p>
        </p:txBody>
      </p:sp>
      <p:sp>
        <p:nvSpPr>
          <p:cNvPr id="9" name="Right Arrow 8">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Left Arrow 9">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78859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Peter Griffin</a:t>
            </a:r>
            <a:endParaRPr lang="en-US" dirty="0">
              <a:latin typeface="Cooper Black"/>
              <a:cs typeface="Cooper Black"/>
            </a:endParaRPr>
          </a:p>
        </p:txBody>
      </p:sp>
      <p:pic>
        <p:nvPicPr>
          <p:cNvPr id="5" name="Picture 4"/>
          <p:cNvPicPr>
            <a:picLocks noChangeAspect="1"/>
          </p:cNvPicPr>
          <p:nvPr/>
        </p:nvPicPr>
        <p:blipFill>
          <a:blip r:embed="rId2"/>
          <a:stretch>
            <a:fillRect/>
          </a:stretch>
        </p:blipFill>
        <p:spPr>
          <a:xfrm>
            <a:off x="690851" y="1979458"/>
            <a:ext cx="2053885" cy="3720090"/>
          </a:xfrm>
          <a:prstGeom prst="rect">
            <a:avLst/>
          </a:prstGeom>
        </p:spPr>
      </p:pic>
      <p:sp>
        <p:nvSpPr>
          <p:cNvPr id="6" name="TextBox 5"/>
          <p:cNvSpPr txBox="1"/>
          <p:nvPr/>
        </p:nvSpPr>
        <p:spPr>
          <a:xfrm>
            <a:off x="3078755" y="1765016"/>
            <a:ext cx="5608045" cy="4401205"/>
          </a:xfrm>
          <a:prstGeom prst="rect">
            <a:avLst/>
          </a:prstGeom>
          <a:noFill/>
        </p:spPr>
        <p:txBody>
          <a:bodyPr wrap="square" rtlCol="0">
            <a:spAutoFit/>
          </a:bodyPr>
          <a:lstStyle/>
          <a:p>
            <a:pPr marL="285750" indent="-285750">
              <a:buFont typeface="Arial"/>
              <a:buChar char="•"/>
            </a:pPr>
            <a:r>
              <a:rPr lang="en-US" sz="2000" dirty="0" smtClean="0">
                <a:latin typeface="Cooper Black"/>
                <a:cs typeface="Cooper Black"/>
              </a:rPr>
              <a:t>Peter Griffin is the main title character for Family Guy as well as the protagonist voiced by the creator, Seth MacFarlane. Peters main function in the comical sitcom is the father of 3 children </a:t>
            </a:r>
            <a:r>
              <a:rPr lang="en-US" sz="2000" dirty="0" err="1" smtClean="0">
                <a:latin typeface="Cooper Black"/>
                <a:cs typeface="Cooper Black"/>
              </a:rPr>
              <a:t>Stewie</a:t>
            </a:r>
            <a:r>
              <a:rPr lang="en-US" sz="2000" dirty="0" smtClean="0">
                <a:latin typeface="Cooper Black"/>
                <a:cs typeface="Cooper Black"/>
              </a:rPr>
              <a:t>, Meg, and Chris and wife Lois Griffin. </a:t>
            </a:r>
          </a:p>
          <a:p>
            <a:pPr marL="285750" indent="-285750">
              <a:buFont typeface="Arial"/>
              <a:buChar char="•"/>
            </a:pPr>
            <a:r>
              <a:rPr lang="en-US" sz="2000" dirty="0" smtClean="0">
                <a:latin typeface="Cooper Black"/>
                <a:cs typeface="Cooper Black"/>
              </a:rPr>
              <a:t>He is a middle class blue collar worker at a Brewery. His best friend besides his neighbors Joe, Glen, and Cleveland, is his talking dog Brian. </a:t>
            </a:r>
          </a:p>
          <a:p>
            <a:pPr marL="285750" indent="-285750">
              <a:buFont typeface="Arial"/>
              <a:buChar char="•"/>
            </a:pPr>
            <a:r>
              <a:rPr lang="en-US" sz="2000" dirty="0" smtClean="0">
                <a:latin typeface="Cooper Black"/>
                <a:cs typeface="Cooper Black"/>
              </a:rPr>
              <a:t>His personality and humor is often crude and has no interest in anything high class. </a:t>
            </a:r>
            <a:endParaRPr lang="en-US" sz="2000" dirty="0">
              <a:latin typeface="Cooper Black"/>
              <a:cs typeface="Cooper Black"/>
            </a:endParaRPr>
          </a:p>
        </p:txBody>
      </p:sp>
      <p:sp>
        <p:nvSpPr>
          <p:cNvPr id="7" name="Right Arrow 6">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Left Arrow 7">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248482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badi MT Condensed Extra Bold"/>
                <a:cs typeface="Abadi MT Condensed Extra Bold"/>
              </a:rPr>
              <a:t>Episode "Da Boom” S2E3</a:t>
            </a:r>
            <a:endParaRPr lang="en-US" dirty="0">
              <a:latin typeface="Abadi MT Condensed Extra Bold"/>
              <a:cs typeface="Abadi MT Condensed Extra Bold"/>
            </a:endParaRPr>
          </a:p>
        </p:txBody>
      </p:sp>
      <p:pic>
        <p:nvPicPr>
          <p:cNvPr id="6" name="Picture 5"/>
          <p:cNvPicPr>
            <a:picLocks noChangeAspect="1"/>
          </p:cNvPicPr>
          <p:nvPr/>
        </p:nvPicPr>
        <p:blipFill>
          <a:blip r:embed="rId2"/>
          <a:stretch>
            <a:fillRect/>
          </a:stretch>
        </p:blipFill>
        <p:spPr>
          <a:xfrm>
            <a:off x="2556609" y="3328215"/>
            <a:ext cx="4420459" cy="3315344"/>
          </a:xfrm>
          <a:prstGeom prst="rect">
            <a:avLst/>
          </a:prstGeom>
        </p:spPr>
      </p:pic>
      <p:sp>
        <p:nvSpPr>
          <p:cNvPr id="7" name="TextBox 6"/>
          <p:cNvSpPr txBox="1"/>
          <p:nvPr/>
        </p:nvSpPr>
        <p:spPr>
          <a:xfrm>
            <a:off x="1204080" y="1500116"/>
            <a:ext cx="6515229" cy="1754327"/>
          </a:xfrm>
          <a:prstGeom prst="rect">
            <a:avLst/>
          </a:prstGeom>
          <a:noFill/>
        </p:spPr>
        <p:txBody>
          <a:bodyPr wrap="square" rtlCol="0">
            <a:spAutoFit/>
          </a:bodyPr>
          <a:lstStyle/>
          <a:p>
            <a:pPr marL="285750" indent="-285750">
              <a:buFont typeface="Arial"/>
              <a:buChar char="•"/>
            </a:pPr>
            <a:r>
              <a:rPr lang="en-US" dirty="0">
                <a:latin typeface="Cooper Black"/>
                <a:cs typeface="Cooper Black"/>
              </a:rPr>
              <a:t>"</a:t>
            </a:r>
            <a:r>
              <a:rPr lang="en-US" b="1" dirty="0">
                <a:latin typeface="Cooper Black"/>
                <a:cs typeface="Cooper Black"/>
              </a:rPr>
              <a:t>Da </a:t>
            </a:r>
            <a:r>
              <a:rPr lang="en-US" b="1" dirty="0" smtClean="0">
                <a:latin typeface="Cooper Black"/>
                <a:cs typeface="Cooper Black"/>
              </a:rPr>
              <a:t>Boom</a:t>
            </a:r>
            <a:r>
              <a:rPr lang="en-US" dirty="0" smtClean="0">
                <a:latin typeface="Cooper Black"/>
                <a:cs typeface="Cooper Black"/>
              </a:rPr>
              <a:t>” </a:t>
            </a:r>
            <a:r>
              <a:rPr lang="en-US" dirty="0">
                <a:latin typeface="Cooper Black"/>
                <a:cs typeface="Cooper Black"/>
              </a:rPr>
              <a:t>is the third episode of the </a:t>
            </a:r>
            <a:r>
              <a:rPr lang="en-US" dirty="0" smtClean="0">
                <a:latin typeface="Cooper Black"/>
                <a:cs typeface="Cooper Black"/>
              </a:rPr>
              <a:t>second season of </a:t>
            </a:r>
            <a:r>
              <a:rPr lang="en-US" i="1" dirty="0" smtClean="0">
                <a:latin typeface="Cooper Black"/>
                <a:cs typeface="Cooper Black"/>
              </a:rPr>
              <a:t>Family Guy. </a:t>
            </a:r>
            <a:r>
              <a:rPr lang="en-US" dirty="0" smtClean="0">
                <a:latin typeface="Cooper Black"/>
                <a:cs typeface="Cooper Black"/>
              </a:rPr>
              <a:t>It aired on FOX December 26, 1999 and is about Y2K on New Years Eve.</a:t>
            </a:r>
          </a:p>
          <a:p>
            <a:pPr marL="285750" indent="-285750">
              <a:buFont typeface="Arial"/>
              <a:buChar char="•"/>
            </a:pPr>
            <a:r>
              <a:rPr lang="en-US" dirty="0" smtClean="0">
                <a:latin typeface="Cooper Black"/>
                <a:cs typeface="Cooper Black"/>
              </a:rPr>
              <a:t>It features Peter Griffin (protagonist) fighting the iconic chicken that occasionally makes random appearances throughout the series.</a:t>
            </a:r>
          </a:p>
        </p:txBody>
      </p:sp>
      <p:sp>
        <p:nvSpPr>
          <p:cNvPr id="8" name="Right Arrow 7">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Left Arrow 8">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771737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Lois</a:t>
            </a:r>
            <a:r>
              <a:rPr lang="en-US" dirty="0" smtClean="0">
                <a:ln w="22225">
                  <a:solidFill>
                    <a:schemeClr val="tx1"/>
                  </a:solidFill>
                </a:ln>
                <a:solidFill>
                  <a:srgbClr val="3366FF"/>
                </a:solidFill>
                <a:latin typeface="Cooper Black"/>
                <a:cs typeface="Cooper Black"/>
              </a:rPr>
              <a:t> Griffin</a:t>
            </a:r>
            <a:endParaRPr lang="en-US" dirty="0"/>
          </a:p>
        </p:txBody>
      </p:sp>
      <p:sp>
        <p:nvSpPr>
          <p:cNvPr id="4" name="TextBox 3"/>
          <p:cNvSpPr txBox="1"/>
          <p:nvPr/>
        </p:nvSpPr>
        <p:spPr>
          <a:xfrm>
            <a:off x="2968965" y="1977633"/>
            <a:ext cx="5717835" cy="3970318"/>
          </a:xfrm>
          <a:prstGeom prst="rect">
            <a:avLst/>
          </a:prstGeom>
          <a:noFill/>
        </p:spPr>
        <p:txBody>
          <a:bodyPr wrap="square" rtlCol="0">
            <a:spAutoFit/>
          </a:bodyPr>
          <a:lstStyle/>
          <a:p>
            <a:pPr marL="285750" indent="-285750">
              <a:buFont typeface="Arial"/>
              <a:buChar char="•"/>
            </a:pPr>
            <a:r>
              <a:rPr lang="en-US" dirty="0" smtClean="0">
                <a:latin typeface="Cooper Black"/>
                <a:cs typeface="Cooper Black"/>
              </a:rPr>
              <a:t>Lois Griffin is the wife of Peter Griffin and is voiced by Alex </a:t>
            </a:r>
            <a:r>
              <a:rPr lang="en-US" dirty="0" err="1" smtClean="0">
                <a:latin typeface="Cooper Black"/>
                <a:cs typeface="Cooper Black"/>
              </a:rPr>
              <a:t>Borstein</a:t>
            </a:r>
            <a:r>
              <a:rPr lang="en-US" dirty="0" smtClean="0">
                <a:latin typeface="Cooper Black"/>
                <a:cs typeface="Cooper Black"/>
              </a:rPr>
              <a:t>. </a:t>
            </a:r>
            <a:r>
              <a:rPr lang="en-US" dirty="0">
                <a:latin typeface="Cooper Black"/>
                <a:cs typeface="Cooper Black"/>
              </a:rPr>
              <a:t>Lois </a:t>
            </a:r>
            <a:r>
              <a:rPr lang="en-US" dirty="0" smtClean="0">
                <a:latin typeface="Cooper Black"/>
                <a:cs typeface="Cooper Black"/>
              </a:rPr>
              <a:t>Griffin is </a:t>
            </a:r>
            <a:r>
              <a:rPr lang="en-US" dirty="0">
                <a:latin typeface="Cooper Black"/>
                <a:cs typeface="Cooper Black"/>
              </a:rPr>
              <a:t>the wife of Peter Griffin and mother of their three children Meg, Chris and </a:t>
            </a:r>
            <a:r>
              <a:rPr lang="en-US" dirty="0" err="1">
                <a:latin typeface="Cooper Black"/>
                <a:cs typeface="Cooper Black"/>
              </a:rPr>
              <a:t>Stewie</a:t>
            </a:r>
            <a:r>
              <a:rPr lang="en-US" dirty="0">
                <a:latin typeface="Cooper Black"/>
                <a:cs typeface="Cooper Black"/>
              </a:rPr>
              <a:t>. She lives in Quahog, Rhode Island. </a:t>
            </a:r>
            <a:r>
              <a:rPr lang="en-US" dirty="0" smtClean="0">
                <a:latin typeface="Cooper Black"/>
                <a:cs typeface="Cooper Black"/>
              </a:rPr>
              <a:t>Unlike Peter, Lois </a:t>
            </a:r>
            <a:r>
              <a:rPr lang="en-US" dirty="0">
                <a:latin typeface="Cooper Black"/>
                <a:cs typeface="Cooper Black"/>
              </a:rPr>
              <a:t>was brought up in an extremely wealthy </a:t>
            </a:r>
            <a:r>
              <a:rPr lang="en-US" dirty="0" smtClean="0">
                <a:latin typeface="Cooper Black"/>
                <a:cs typeface="Cooper Black"/>
              </a:rPr>
              <a:t>household.</a:t>
            </a:r>
          </a:p>
          <a:p>
            <a:pPr marL="285750" indent="-285750">
              <a:buFont typeface="Arial"/>
              <a:buChar char="•"/>
            </a:pPr>
            <a:r>
              <a:rPr lang="en-US" dirty="0">
                <a:latin typeface="Cooper Black"/>
                <a:cs typeface="Cooper Black"/>
              </a:rPr>
              <a:t>Lois tends to be supportive yet destructive at the same time. Often, Lois shows little to no emotion in emotional situations. </a:t>
            </a:r>
            <a:endParaRPr lang="en-US" dirty="0" smtClean="0">
              <a:latin typeface="Cooper Black"/>
              <a:cs typeface="Cooper Black"/>
            </a:endParaRPr>
          </a:p>
          <a:p>
            <a:pPr marL="285750" indent="-285750">
              <a:buFont typeface="Arial"/>
              <a:buChar char="•"/>
            </a:pPr>
            <a:r>
              <a:rPr lang="en-US" dirty="0">
                <a:latin typeface="Cooper Black"/>
                <a:cs typeface="Cooper Black"/>
              </a:rPr>
              <a:t>She is a black belt in Tae-</a:t>
            </a:r>
            <a:r>
              <a:rPr lang="en-US" dirty="0" err="1">
                <a:latin typeface="Cooper Black"/>
                <a:cs typeface="Cooper Black"/>
              </a:rPr>
              <a:t>Jitsu</a:t>
            </a:r>
            <a:r>
              <a:rPr lang="en-US" dirty="0">
                <a:latin typeface="Cooper Black"/>
                <a:cs typeface="Cooper Black"/>
              </a:rPr>
              <a:t> and can speak Ukrainian. Lois also has a brain </a:t>
            </a:r>
            <a:r>
              <a:rPr lang="en-US" dirty="0" err="1">
                <a:latin typeface="Cooper Black"/>
                <a:cs typeface="Cooper Black"/>
              </a:rPr>
              <a:t>tumour</a:t>
            </a:r>
            <a:r>
              <a:rPr lang="en-US" dirty="0">
                <a:latin typeface="Cooper Black"/>
                <a:cs typeface="Cooper Black"/>
              </a:rPr>
              <a:t> said to be caused by repressing the fact that her husband is a moron.</a:t>
            </a:r>
            <a:endParaRPr lang="en-US" dirty="0">
              <a:latin typeface="Cooper Black"/>
              <a:cs typeface="Cooper Black"/>
            </a:endParaRPr>
          </a:p>
        </p:txBody>
      </p:sp>
      <p:pic>
        <p:nvPicPr>
          <p:cNvPr id="5" name="Picture 4"/>
          <p:cNvPicPr>
            <a:picLocks noChangeAspect="1"/>
          </p:cNvPicPr>
          <p:nvPr/>
        </p:nvPicPr>
        <p:blipFill>
          <a:blip r:embed="rId2"/>
          <a:stretch>
            <a:fillRect/>
          </a:stretch>
        </p:blipFill>
        <p:spPr>
          <a:xfrm>
            <a:off x="457200" y="1417638"/>
            <a:ext cx="2540000" cy="4787900"/>
          </a:xfrm>
          <a:prstGeom prst="rect">
            <a:avLst/>
          </a:prstGeom>
        </p:spPr>
      </p:pic>
      <p:sp>
        <p:nvSpPr>
          <p:cNvPr id="6" name="Right Arrow 5">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Left Arrow 6">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124490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088"/>
            <a:ext cx="8229600" cy="1325561"/>
          </a:xfrm>
        </p:spPr>
        <p:txBody>
          <a:bodyPr>
            <a:normAutofit fontScale="90000"/>
          </a:bodyPr>
          <a:lstStyle/>
          <a:p>
            <a:r>
              <a:rPr lang="en-US" dirty="0" smtClean="0">
                <a:latin typeface="Abadi MT Condensed Extra Bold"/>
                <a:cs typeface="Abadi MT Condensed Extra Bold"/>
              </a:rPr>
              <a:t>Episode “Baby, You Knock Me Out” </a:t>
            </a:r>
            <a:br>
              <a:rPr lang="en-US" dirty="0" smtClean="0">
                <a:latin typeface="Abadi MT Condensed Extra Bold"/>
                <a:cs typeface="Abadi MT Condensed Extra Bold"/>
              </a:rPr>
            </a:br>
            <a:r>
              <a:rPr lang="en-US" dirty="0" smtClean="0">
                <a:latin typeface="Abadi MT Condensed Extra Bold"/>
                <a:cs typeface="Abadi MT Condensed Extra Bold"/>
              </a:rPr>
              <a:t>S9E5</a:t>
            </a:r>
            <a:endParaRPr lang="en-US" dirty="0">
              <a:latin typeface="Abadi MT Condensed Extra Bold"/>
              <a:cs typeface="Abadi MT Condensed Extra Bold"/>
            </a:endParaRPr>
          </a:p>
        </p:txBody>
      </p:sp>
      <p:sp>
        <p:nvSpPr>
          <p:cNvPr id="3" name="Content Placeholder 2"/>
          <p:cNvSpPr>
            <a:spLocks noGrp="1"/>
          </p:cNvSpPr>
          <p:nvPr>
            <p:ph idx="1"/>
          </p:nvPr>
        </p:nvSpPr>
        <p:spPr>
          <a:xfrm>
            <a:off x="1842717" y="1732301"/>
            <a:ext cx="5678661" cy="2243249"/>
          </a:xfrm>
        </p:spPr>
        <p:txBody>
          <a:bodyPr>
            <a:normAutofit/>
          </a:bodyPr>
          <a:lstStyle/>
          <a:p>
            <a:r>
              <a:rPr lang="en-US" sz="1600" dirty="0">
                <a:latin typeface="Cooper Black"/>
                <a:cs typeface="Cooper Black"/>
              </a:rPr>
              <a:t>"</a:t>
            </a:r>
            <a:r>
              <a:rPr lang="en-US" sz="1600" b="1" dirty="0">
                <a:latin typeface="Cooper Black"/>
                <a:cs typeface="Cooper Black"/>
              </a:rPr>
              <a:t>Baby, You Knock Me </a:t>
            </a:r>
            <a:r>
              <a:rPr lang="en-US" sz="1600" b="1" dirty="0" smtClean="0">
                <a:latin typeface="Cooper Black"/>
                <a:cs typeface="Cooper Black"/>
              </a:rPr>
              <a:t>Out</a:t>
            </a:r>
            <a:r>
              <a:rPr lang="en-US" sz="1600" dirty="0" smtClean="0">
                <a:latin typeface="Cooper Black"/>
                <a:cs typeface="Cooper Black"/>
              </a:rPr>
              <a:t>” is an episode about Lois getting into professional boxing. It </a:t>
            </a:r>
            <a:r>
              <a:rPr lang="en-US" sz="1600" dirty="0">
                <a:latin typeface="Cooper Black"/>
                <a:cs typeface="Cooper Black"/>
              </a:rPr>
              <a:t>is the fifth episode of the </a:t>
            </a:r>
            <a:r>
              <a:rPr lang="en-US" sz="1600" dirty="0" smtClean="0">
                <a:latin typeface="Cooper Black"/>
                <a:cs typeface="Cooper Black"/>
              </a:rPr>
              <a:t>season 9 and aired on November 14</a:t>
            </a:r>
            <a:r>
              <a:rPr lang="en-US" sz="1600" baseline="30000" dirty="0" smtClean="0">
                <a:latin typeface="Cooper Black"/>
                <a:cs typeface="Cooper Black"/>
              </a:rPr>
              <a:t>th</a:t>
            </a:r>
            <a:r>
              <a:rPr lang="en-US" sz="1600" dirty="0" smtClean="0">
                <a:latin typeface="Cooper Black"/>
                <a:cs typeface="Cooper Black"/>
              </a:rPr>
              <a:t>, 2010.</a:t>
            </a:r>
            <a:endParaRPr lang="en-US" dirty="0">
              <a:latin typeface="Cooper Black"/>
              <a:cs typeface="Cooper Black"/>
            </a:endParaRPr>
          </a:p>
          <a:p>
            <a:r>
              <a:rPr lang="en-US" sz="1600" dirty="0" smtClean="0">
                <a:latin typeface="Cooper Black"/>
                <a:cs typeface="Cooper Black"/>
              </a:rPr>
              <a:t>Lois is fighting out of anger due to her husband Peters annoyances throughout the show.</a:t>
            </a:r>
          </a:p>
          <a:p>
            <a:r>
              <a:rPr lang="en-US" sz="1600" dirty="0" smtClean="0">
                <a:latin typeface="Cooper Black"/>
                <a:cs typeface="Cooper Black"/>
              </a:rPr>
              <a:t>This is the episode where it demonstrates her being bilingual.</a:t>
            </a:r>
          </a:p>
        </p:txBody>
      </p:sp>
      <p:pic>
        <p:nvPicPr>
          <p:cNvPr id="4" name="Picture 3"/>
          <p:cNvPicPr>
            <a:picLocks noChangeAspect="1"/>
          </p:cNvPicPr>
          <p:nvPr/>
        </p:nvPicPr>
        <p:blipFill>
          <a:blip r:embed="rId2"/>
          <a:stretch>
            <a:fillRect/>
          </a:stretch>
        </p:blipFill>
        <p:spPr>
          <a:xfrm>
            <a:off x="2094769" y="3975413"/>
            <a:ext cx="4915287" cy="2764849"/>
          </a:xfrm>
          <a:prstGeom prst="rect">
            <a:avLst/>
          </a:prstGeom>
        </p:spPr>
      </p:pic>
      <p:sp>
        <p:nvSpPr>
          <p:cNvPr id="5" name="Right Arrow 4">
            <a:hlinkClick r:id="" action="ppaction://hlinkshowjump?jump=nextslide"/>
          </p:cNvPr>
          <p:cNvSpPr/>
          <p:nvPr/>
        </p:nvSpPr>
        <p:spPr>
          <a:xfrm>
            <a:off x="8066651" y="5905385"/>
            <a:ext cx="852031" cy="6598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49395" y="5905385"/>
            <a:ext cx="862340" cy="6928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774289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3777</TotalTime>
  <Words>1152</Words>
  <Application>Microsoft Macintosh PowerPoint</Application>
  <PresentationFormat>On-screen Show (4:3)</PresentationFormat>
  <Paragraphs>55</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About the Show</vt:lpstr>
      <vt:lpstr>Storyline</vt:lpstr>
      <vt:lpstr>The Creators</vt:lpstr>
      <vt:lpstr>The Creators</vt:lpstr>
      <vt:lpstr>Peter Griffin</vt:lpstr>
      <vt:lpstr>Episode "Da Boom” S2E3</vt:lpstr>
      <vt:lpstr>Lois Griffin</vt:lpstr>
      <vt:lpstr>Episode “Baby, You Knock Me Out”  S9E5</vt:lpstr>
      <vt:lpstr>Chris Griffin</vt:lpstr>
      <vt:lpstr>Episode “Chris Cross” S11E13</vt:lpstr>
      <vt:lpstr>Meg Griffin</vt:lpstr>
      <vt:lpstr>Episode “Meg Stinks!” S12E19</vt:lpstr>
      <vt:lpstr>Stewie Griffin</vt:lpstr>
      <vt:lpstr>Brian Griffin</vt:lpstr>
      <vt:lpstr>Episode “Road to Rupert” S5E9</vt:lpstr>
      <vt:lpstr>References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White</dc:creator>
  <cp:lastModifiedBy>Sarah White</cp:lastModifiedBy>
  <cp:revision>29</cp:revision>
  <dcterms:created xsi:type="dcterms:W3CDTF">2017-04-13T13:20:59Z</dcterms:created>
  <dcterms:modified xsi:type="dcterms:W3CDTF">2017-04-21T02:55:16Z</dcterms:modified>
</cp:coreProperties>
</file>