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58" r:id="rId4"/>
    <p:sldId id="257"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796A7F-29B1-465B-8E4D-945352FE86FE}"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2801206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796A7F-29B1-465B-8E4D-945352FE86FE}"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4251295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796A7F-29B1-465B-8E4D-945352FE86FE}"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1188364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796A7F-29B1-465B-8E4D-945352FE86FE}"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3743546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796A7F-29B1-465B-8E4D-945352FE86FE}" type="datetimeFigureOut">
              <a:rPr lang="en-US" smtClean="0"/>
              <a:t>4/26/2017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20452298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796A7F-29B1-465B-8E4D-945352FE86FE}"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15572017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796A7F-29B1-465B-8E4D-945352FE86FE}" type="datetimeFigureOut">
              <a:rPr lang="en-US" smtClean="0"/>
              <a:t>4/26/2017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18029879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796A7F-29B1-465B-8E4D-945352FE86FE}" type="datetimeFigureOut">
              <a:rPr lang="en-US" smtClean="0"/>
              <a:t>4/26/2017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3573283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796A7F-29B1-465B-8E4D-945352FE86FE}" type="datetimeFigureOut">
              <a:rPr lang="en-US" smtClean="0"/>
              <a:t>4/26/2017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21968029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96A7F-29B1-465B-8E4D-945352FE86FE}"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21244284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796A7F-29B1-465B-8E4D-945352FE86FE}" type="datetimeFigureOut">
              <a:rPr lang="en-US" smtClean="0"/>
              <a:t>4/26/2017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3DAEF23-FDE7-4B1F-96A6-057A573455C3}" type="slidenum">
              <a:rPr lang="en-US" smtClean="0"/>
              <a:t>‹#›</a:t>
            </a:fld>
            <a:endParaRPr lang="en-US"/>
          </a:p>
        </p:txBody>
      </p:sp>
    </p:spTree>
    <p:extLst>
      <p:ext uri="{BB962C8B-B14F-4D97-AF65-F5344CB8AC3E}">
        <p14:creationId xmlns:p14="http://schemas.microsoft.com/office/powerpoint/2010/main" val="8008818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796A7F-29B1-465B-8E4D-945352FE86FE}" type="datetimeFigureOut">
              <a:rPr lang="en-US" smtClean="0"/>
              <a:t>4/26/2017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DAEF23-FDE7-4B1F-96A6-057A573455C3}" type="slidenum">
              <a:rPr lang="en-US" smtClean="0"/>
              <a:t>‹#›</a:t>
            </a:fld>
            <a:endParaRPr lang="en-US"/>
          </a:p>
        </p:txBody>
      </p:sp>
    </p:spTree>
    <p:extLst>
      <p:ext uri="{BB962C8B-B14F-4D97-AF65-F5344CB8AC3E}">
        <p14:creationId xmlns:p14="http://schemas.microsoft.com/office/powerpoint/2010/main" val="14775364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4.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slide" Target="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hyperlink" Target="https://commons.wikimedia.org/wiki/File:Citizen-Kane-Welles-Podium.jpg" TargetMode="External"/><Relationship Id="rId1" Type="http://schemas.openxmlformats.org/officeDocument/2006/relationships/slideLayout" Target="../slideLayouts/slideLayout2.xml"/><Relationship Id="rId4" Type="http://schemas.openxmlformats.org/officeDocument/2006/relationships/slide" Target="slide8.xml"/></Relationships>
</file>

<file path=ppt/slides/_rels/slide8.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slide" Target="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Interactive Multimedia Project 2 PowerPoint </a:t>
            </a:r>
            <a:br>
              <a:rPr lang="en-US" dirty="0" smtClean="0"/>
            </a:br>
            <a:r>
              <a:rPr lang="en-US" dirty="0" smtClean="0"/>
              <a:t>Screen Wireframes</a:t>
            </a:r>
            <a:endParaRPr lang="en-US" dirty="0"/>
          </a:p>
        </p:txBody>
      </p:sp>
      <p:sp>
        <p:nvSpPr>
          <p:cNvPr id="3" name="Subtitle 2"/>
          <p:cNvSpPr>
            <a:spLocks noGrp="1"/>
          </p:cNvSpPr>
          <p:nvPr>
            <p:ph type="subTitle" idx="1"/>
          </p:nvPr>
        </p:nvSpPr>
        <p:spPr/>
        <p:txBody>
          <a:bodyPr>
            <a:normAutofit lnSpcReduction="10000"/>
          </a:bodyPr>
          <a:lstStyle/>
          <a:p>
            <a:r>
              <a:rPr lang="en-US" dirty="0" smtClean="0"/>
              <a:t>Victor </a:t>
            </a:r>
            <a:r>
              <a:rPr lang="en-US" dirty="0" err="1" smtClean="0"/>
              <a:t>Mesen</a:t>
            </a:r>
            <a:r>
              <a:rPr lang="en-US" dirty="0" smtClean="0"/>
              <a:t> </a:t>
            </a:r>
          </a:p>
          <a:p>
            <a:r>
              <a:rPr lang="en-US" dirty="0" smtClean="0"/>
              <a:t>Interactive Multimedia 1</a:t>
            </a:r>
          </a:p>
          <a:p>
            <a:r>
              <a:rPr lang="en-US" dirty="0" smtClean="0"/>
              <a:t>CISY 114-02X</a:t>
            </a:r>
          </a:p>
          <a:p>
            <a:r>
              <a:rPr lang="en-US" dirty="0" smtClean="0"/>
              <a:t>Spring, 2017</a:t>
            </a:r>
            <a:endParaRPr lang="en-US" dirty="0"/>
          </a:p>
        </p:txBody>
      </p:sp>
      <p:sp>
        <p:nvSpPr>
          <p:cNvPr id="4" name="Right Arrow 3"/>
          <p:cNvSpPr/>
          <p:nvPr/>
        </p:nvSpPr>
        <p:spPr>
          <a:xfrm>
            <a:off x="10084159" y="5589431"/>
            <a:ext cx="1674252" cy="978795"/>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Next Slide</a:t>
            </a:r>
            <a:endParaRPr lang="en-US" sz="4000" dirty="0">
              <a:latin typeface="Playbill" panose="040506030A0602020202" pitchFamily="82" charset="0"/>
            </a:endParaRPr>
          </a:p>
        </p:txBody>
      </p:sp>
    </p:spTree>
    <p:extLst>
      <p:ext uri="{BB962C8B-B14F-4D97-AF65-F5344CB8AC3E}">
        <p14:creationId xmlns:p14="http://schemas.microsoft.com/office/powerpoint/2010/main" val="301984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46975" y="1043189"/>
            <a:ext cx="10529551" cy="4417453"/>
          </a:xfrm>
        </p:spPr>
        <p:txBody>
          <a:bodyPr>
            <a:normAutofit lnSpcReduction="10000"/>
          </a:bodyPr>
          <a:lstStyle/>
          <a:p>
            <a:pPr>
              <a:lnSpc>
                <a:spcPct val="100000"/>
              </a:lnSpc>
            </a:pPr>
            <a:r>
              <a:rPr lang="en-US" sz="2400" dirty="0" smtClean="0">
                <a:latin typeface="Calisto MT" panose="02040603050505030304" pitchFamily="18" charset="0"/>
              </a:rPr>
              <a:t>The following slides show a few sketch wireframe design ideas.  Each slide will show a pattern of design and placement of elements that will be implemented in the production process.  The first slide that follows is what the very first title page will look like. The layout is the standard title slide.  The next few slides will be set with the two contents layout, with a top portion for the title of the slide. The two content sections underneath the title will be where video, sound, photographic images, as well as pertinent text information will be placed.  The three wireframe slides shown in this PowerPoint displays the same patterns that will be represented throughout the final PowerPoint, confirming the intention of the project design.  It will end with a sketch wireframe of what the works cited will be like, as well as the end slide.  Here’s a sneak peek…       </a:t>
            </a:r>
            <a:endParaRPr lang="en-US" sz="2400" dirty="0">
              <a:latin typeface="Calisto MT" panose="02040603050505030304" pitchFamily="18" charset="0"/>
            </a:endParaRPr>
          </a:p>
        </p:txBody>
      </p:sp>
      <p:sp>
        <p:nvSpPr>
          <p:cNvPr id="4" name="Left Arrow 3"/>
          <p:cNvSpPr/>
          <p:nvPr/>
        </p:nvSpPr>
        <p:spPr>
          <a:xfrm>
            <a:off x="154547" y="5692462"/>
            <a:ext cx="1571222" cy="946597"/>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Back</a:t>
            </a:r>
            <a:endParaRPr lang="en-US" sz="4000" dirty="0">
              <a:latin typeface="Playbill" panose="040506030A0602020202" pitchFamily="82" charset="0"/>
            </a:endParaRPr>
          </a:p>
        </p:txBody>
      </p:sp>
      <p:sp>
        <p:nvSpPr>
          <p:cNvPr id="5" name="Right Arrow 4"/>
          <p:cNvSpPr/>
          <p:nvPr/>
        </p:nvSpPr>
        <p:spPr>
          <a:xfrm>
            <a:off x="10187189" y="5705341"/>
            <a:ext cx="1712892" cy="946597"/>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Next Slide </a:t>
            </a:r>
            <a:endParaRPr lang="en-US" sz="4000" dirty="0">
              <a:latin typeface="Playbill" panose="040506030A0602020202" pitchFamily="82" charset="0"/>
            </a:endParaRPr>
          </a:p>
        </p:txBody>
      </p:sp>
    </p:spTree>
    <p:extLst>
      <p:ext uri="{BB962C8B-B14F-4D97-AF65-F5344CB8AC3E}">
        <p14:creationId xmlns:p14="http://schemas.microsoft.com/office/powerpoint/2010/main" val="1177040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0"/>
            <a:ext cx="9144000" cy="2382592"/>
          </a:xfrm>
        </p:spPr>
        <p:txBody>
          <a:bodyPr>
            <a:normAutofit fontScale="90000"/>
          </a:bodyPr>
          <a:lstStyle/>
          <a:p>
            <a:r>
              <a:rPr lang="en-US" sz="5400" dirty="0" smtClean="0">
                <a:latin typeface="Broadway" panose="04040905080B02020502" pitchFamily="82" charset="0"/>
              </a:rPr>
              <a:t>THE HISTORY </a:t>
            </a:r>
            <a:br>
              <a:rPr lang="en-US" sz="5400" dirty="0" smtClean="0">
                <a:latin typeface="Broadway" panose="04040905080B02020502" pitchFamily="82" charset="0"/>
              </a:rPr>
            </a:br>
            <a:r>
              <a:rPr lang="en-US" dirty="0" smtClean="0">
                <a:latin typeface="Broadway" panose="04040905080B02020502" pitchFamily="82" charset="0"/>
              </a:rPr>
              <a:t>OF</a:t>
            </a:r>
            <a:r>
              <a:rPr lang="en-US" sz="5400" dirty="0" smtClean="0">
                <a:latin typeface="Broadway" panose="04040905080B02020502" pitchFamily="82" charset="0"/>
              </a:rPr>
              <a:t/>
            </a:r>
            <a:br>
              <a:rPr lang="en-US" sz="5400" dirty="0" smtClean="0">
                <a:latin typeface="Broadway" panose="04040905080B02020502" pitchFamily="82" charset="0"/>
              </a:rPr>
            </a:br>
            <a:r>
              <a:rPr lang="en-US" sz="5400" dirty="0" smtClean="0">
                <a:latin typeface="Broadway" panose="04040905080B02020502" pitchFamily="82" charset="0"/>
              </a:rPr>
              <a:t>FILM </a:t>
            </a:r>
            <a:endParaRPr lang="en-US" sz="5400" dirty="0">
              <a:latin typeface="Broadway" panose="04040905080B02020502" pitchFamily="82" charset="0"/>
            </a:endParaRPr>
          </a:p>
        </p:txBody>
      </p:sp>
      <p:sp>
        <p:nvSpPr>
          <p:cNvPr id="5" name="Subtitle 4"/>
          <p:cNvSpPr>
            <a:spLocks noGrp="1"/>
          </p:cNvSpPr>
          <p:nvPr>
            <p:ph type="subTitle" idx="1"/>
          </p:nvPr>
        </p:nvSpPr>
        <p:spPr>
          <a:xfrm>
            <a:off x="1524000" y="4034969"/>
            <a:ext cx="9144000" cy="1655762"/>
          </a:xfrm>
        </p:spPr>
        <p:txBody>
          <a:bodyPr/>
          <a:lstStyle/>
          <a:p>
            <a:r>
              <a:rPr lang="en-US" sz="2000" b="1" dirty="0" smtClean="0">
                <a:latin typeface="Calisto MT" panose="02040603050505030304" pitchFamily="18" charset="0"/>
              </a:rPr>
              <a:t>Victor </a:t>
            </a:r>
            <a:r>
              <a:rPr lang="en-US" sz="2000" b="1" dirty="0" err="1" smtClean="0">
                <a:latin typeface="Calisto MT" panose="02040603050505030304" pitchFamily="18" charset="0"/>
              </a:rPr>
              <a:t>Mesen</a:t>
            </a:r>
            <a:endParaRPr lang="en-US" sz="2000" b="1" dirty="0" smtClean="0">
              <a:latin typeface="Calisto MT" panose="02040603050505030304" pitchFamily="18" charset="0"/>
            </a:endParaRPr>
          </a:p>
          <a:p>
            <a:r>
              <a:rPr lang="en-US" sz="2000" b="1" dirty="0" smtClean="0">
                <a:latin typeface="Calisto MT" panose="02040603050505030304" pitchFamily="18" charset="0"/>
              </a:rPr>
              <a:t>Interactive Multimedia 1</a:t>
            </a:r>
          </a:p>
          <a:p>
            <a:r>
              <a:rPr lang="en-US" sz="2000" b="1" dirty="0" smtClean="0">
                <a:latin typeface="Calisto MT" panose="02040603050505030304" pitchFamily="18" charset="0"/>
              </a:rPr>
              <a:t>CISY 114-02X</a:t>
            </a:r>
          </a:p>
          <a:p>
            <a:r>
              <a:rPr lang="en-US" sz="2000" b="1" dirty="0" smtClean="0">
                <a:latin typeface="Calisto MT" panose="02040603050505030304" pitchFamily="18" charset="0"/>
              </a:rPr>
              <a:t>Spring, 2017</a:t>
            </a:r>
          </a:p>
          <a:p>
            <a:endParaRPr lang="en-US" b="1" dirty="0">
              <a:latin typeface="Calisto MT" panose="02040603050505030304" pitchFamily="18" charset="0"/>
            </a:endParaRPr>
          </a:p>
        </p:txBody>
      </p:sp>
      <p:cxnSp>
        <p:nvCxnSpPr>
          <p:cNvPr id="7" name="Straight Arrow Connector 6"/>
          <p:cNvCxnSpPr/>
          <p:nvPr/>
        </p:nvCxnSpPr>
        <p:spPr>
          <a:xfrm>
            <a:off x="1524000" y="0"/>
            <a:ext cx="0" cy="2382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1524000" y="2382592"/>
            <a:ext cx="914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10668000" y="0"/>
            <a:ext cx="0" cy="23825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1524000" y="0"/>
            <a:ext cx="914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1524000" y="3931881"/>
            <a:ext cx="0" cy="17386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1524000" y="3989301"/>
            <a:ext cx="9144000" cy="1001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0659414" y="3931881"/>
            <a:ext cx="0" cy="166077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H="1">
            <a:off x="1524000" y="5699507"/>
            <a:ext cx="914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3657600" y="2440013"/>
            <a:ext cx="4868214" cy="13978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alisto MT" panose="02040603050505030304" pitchFamily="18" charset="0"/>
              </a:rPr>
              <a:t>Insert Picture Here</a:t>
            </a:r>
            <a:endParaRPr lang="en-US" b="1" dirty="0">
              <a:solidFill>
                <a:schemeClr val="tx1"/>
              </a:solidFill>
              <a:latin typeface="Calisto MT" panose="02040603050505030304" pitchFamily="18" charset="0"/>
            </a:endParaRPr>
          </a:p>
        </p:txBody>
      </p:sp>
      <p:sp>
        <p:nvSpPr>
          <p:cNvPr id="26" name="Right Arrow 25"/>
          <p:cNvSpPr/>
          <p:nvPr/>
        </p:nvSpPr>
        <p:spPr>
          <a:xfrm>
            <a:off x="9272790" y="5744049"/>
            <a:ext cx="2743200" cy="100448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to Next Slide</a:t>
            </a:r>
            <a:endParaRPr lang="en-US" sz="4000" dirty="0">
              <a:latin typeface="Playbill" panose="040506030A0602020202" pitchFamily="82" charset="0"/>
            </a:endParaRPr>
          </a:p>
        </p:txBody>
      </p:sp>
    </p:spTree>
    <p:extLst>
      <p:ext uri="{BB962C8B-B14F-4D97-AF65-F5344CB8AC3E}">
        <p14:creationId xmlns:p14="http://schemas.microsoft.com/office/powerpoint/2010/main" val="396430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92428" y="321972"/>
            <a:ext cx="10625071" cy="923330"/>
          </a:xfrm>
          <a:prstGeom prst="rect">
            <a:avLst/>
          </a:prstGeom>
          <a:noFill/>
        </p:spPr>
        <p:txBody>
          <a:bodyPr wrap="square" rtlCol="0">
            <a:spAutoFit/>
          </a:bodyPr>
          <a:lstStyle/>
          <a:p>
            <a:r>
              <a:rPr lang="en-US" sz="5400" dirty="0" smtClean="0">
                <a:latin typeface="Broadway" panose="04040905080B02020502" pitchFamily="82" charset="0"/>
              </a:rPr>
              <a:t>Introduction</a:t>
            </a:r>
            <a:endParaRPr lang="en-US" sz="5400" dirty="0">
              <a:latin typeface="Broadway" panose="04040905080B02020502" pitchFamily="82" charset="0"/>
            </a:endParaRPr>
          </a:p>
        </p:txBody>
      </p:sp>
      <p:cxnSp>
        <p:nvCxnSpPr>
          <p:cNvPr id="11" name="Straight Arrow Connector 10"/>
          <p:cNvCxnSpPr/>
          <p:nvPr/>
        </p:nvCxnSpPr>
        <p:spPr>
          <a:xfrm>
            <a:off x="592428" y="321972"/>
            <a:ext cx="0" cy="9233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592428" y="321972"/>
            <a:ext cx="106250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11217499" y="321972"/>
            <a:ext cx="0" cy="8113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11217499" y="1107583"/>
            <a:ext cx="0" cy="1377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592428" y="1245302"/>
            <a:ext cx="1062507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592428" y="1803042"/>
            <a:ext cx="0" cy="408260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V="1">
            <a:off x="592428" y="5885645"/>
            <a:ext cx="5306095" cy="128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5892084" y="1803041"/>
            <a:ext cx="6439" cy="41212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592428" y="1789359"/>
            <a:ext cx="5318974" cy="1368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a:off x="6581104" y="1803041"/>
            <a:ext cx="0" cy="414699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6619741" y="5911403"/>
            <a:ext cx="4855335" cy="128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11449318" y="1848117"/>
            <a:ext cx="25758" cy="3992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a:off x="6568225" y="1803041"/>
            <a:ext cx="4906851"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Left Arrow 37"/>
          <p:cNvSpPr/>
          <p:nvPr/>
        </p:nvSpPr>
        <p:spPr>
          <a:xfrm>
            <a:off x="244697" y="5972577"/>
            <a:ext cx="1442435" cy="830688"/>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Back</a:t>
            </a:r>
            <a:endParaRPr lang="en-US" sz="4000" dirty="0">
              <a:latin typeface="Playbill" panose="040506030A0602020202" pitchFamily="82" charset="0"/>
            </a:endParaRPr>
          </a:p>
        </p:txBody>
      </p:sp>
      <p:sp>
        <p:nvSpPr>
          <p:cNvPr id="39" name="Rounded Rectangle 38"/>
          <p:cNvSpPr/>
          <p:nvPr/>
        </p:nvSpPr>
        <p:spPr>
          <a:xfrm>
            <a:off x="965915" y="1960809"/>
            <a:ext cx="2279561" cy="103996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alisto MT" panose="02040603050505030304" pitchFamily="18" charset="0"/>
              </a:rPr>
              <a:t>Picture #1</a:t>
            </a:r>
            <a:endParaRPr lang="en-US" b="1" dirty="0">
              <a:solidFill>
                <a:schemeClr val="tx1"/>
              </a:solidFill>
              <a:latin typeface="Calisto MT" panose="02040603050505030304" pitchFamily="18" charset="0"/>
            </a:endParaRPr>
          </a:p>
        </p:txBody>
      </p:sp>
      <p:sp>
        <p:nvSpPr>
          <p:cNvPr id="40" name="Rounded Rectangle 39"/>
          <p:cNvSpPr/>
          <p:nvPr/>
        </p:nvSpPr>
        <p:spPr>
          <a:xfrm>
            <a:off x="927278" y="3343677"/>
            <a:ext cx="2356834" cy="104318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alisto MT" panose="02040603050505030304" pitchFamily="18" charset="0"/>
              </a:rPr>
              <a:t>Picture #2</a:t>
            </a:r>
            <a:endParaRPr lang="en-US" b="1" dirty="0">
              <a:solidFill>
                <a:schemeClr val="tx1"/>
              </a:solidFill>
              <a:latin typeface="Calisto MT" panose="02040603050505030304" pitchFamily="18" charset="0"/>
            </a:endParaRPr>
          </a:p>
        </p:txBody>
      </p:sp>
      <p:sp>
        <p:nvSpPr>
          <p:cNvPr id="41" name="Right Arrow 40"/>
          <p:cNvSpPr/>
          <p:nvPr/>
        </p:nvSpPr>
        <p:spPr>
          <a:xfrm>
            <a:off x="10109916" y="5937161"/>
            <a:ext cx="1661376" cy="920839"/>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Next Slide </a:t>
            </a:r>
            <a:endParaRPr lang="en-US" sz="4000" dirty="0">
              <a:latin typeface="Playbill" panose="040506030A0602020202" pitchFamily="82" charset="0"/>
            </a:endParaRPr>
          </a:p>
        </p:txBody>
      </p:sp>
      <p:sp>
        <p:nvSpPr>
          <p:cNvPr id="42" name="Rounded Rectangle 41"/>
          <p:cNvSpPr/>
          <p:nvPr/>
        </p:nvSpPr>
        <p:spPr>
          <a:xfrm>
            <a:off x="965915" y="4813478"/>
            <a:ext cx="2279561" cy="90796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latin typeface="Calisto MT" panose="02040603050505030304" pitchFamily="18" charset="0"/>
              </a:rPr>
              <a:t>Picture #3</a:t>
            </a:r>
            <a:endParaRPr lang="en-US" b="1" dirty="0">
              <a:solidFill>
                <a:schemeClr val="tx1"/>
              </a:solidFill>
              <a:latin typeface="Calisto MT" panose="02040603050505030304" pitchFamily="18" charset="0"/>
            </a:endParaRPr>
          </a:p>
        </p:txBody>
      </p:sp>
      <p:sp>
        <p:nvSpPr>
          <p:cNvPr id="43" name="TextBox 42"/>
          <p:cNvSpPr txBox="1"/>
          <p:nvPr/>
        </p:nvSpPr>
        <p:spPr>
          <a:xfrm>
            <a:off x="6619741" y="1891585"/>
            <a:ext cx="4829577" cy="2862322"/>
          </a:xfrm>
          <a:prstGeom prst="rect">
            <a:avLst/>
          </a:prstGeom>
          <a:noFill/>
        </p:spPr>
        <p:txBody>
          <a:bodyPr wrap="square" rtlCol="0">
            <a:spAutoFit/>
          </a:bodyPr>
          <a:lstStyle/>
          <a:p>
            <a:r>
              <a:rPr lang="en-US" b="1" dirty="0" smtClean="0">
                <a:latin typeface="Calisto MT" panose="02040603050505030304" pitchFamily="18" charset="0"/>
              </a:rPr>
              <a:t>The movies have been the most long-lasting and most successful art form or medium ever created.</a:t>
            </a:r>
          </a:p>
          <a:p>
            <a:endParaRPr lang="en-US" b="1" dirty="0">
              <a:latin typeface="Calisto MT" panose="02040603050505030304" pitchFamily="18" charset="0"/>
            </a:endParaRPr>
          </a:p>
          <a:p>
            <a:endParaRPr lang="en-US" b="1" dirty="0" smtClean="0">
              <a:latin typeface="Calisto MT" panose="02040603050505030304" pitchFamily="18" charset="0"/>
            </a:endParaRPr>
          </a:p>
          <a:p>
            <a:endParaRPr lang="en-US" b="1" dirty="0">
              <a:latin typeface="Calisto MT" panose="02040603050505030304" pitchFamily="18" charset="0"/>
            </a:endParaRPr>
          </a:p>
          <a:p>
            <a:r>
              <a:rPr lang="en-US" b="1" dirty="0" smtClean="0">
                <a:latin typeface="Calisto MT" panose="02040603050505030304" pitchFamily="18" charset="0"/>
              </a:rPr>
              <a:t>Information 2</a:t>
            </a:r>
          </a:p>
          <a:p>
            <a:endParaRPr lang="en-US" b="1" dirty="0">
              <a:latin typeface="Calisto MT" panose="02040603050505030304" pitchFamily="18" charset="0"/>
            </a:endParaRPr>
          </a:p>
          <a:p>
            <a:endParaRPr lang="en-US" b="1" dirty="0" smtClean="0">
              <a:latin typeface="Calisto MT" panose="02040603050505030304" pitchFamily="18" charset="0"/>
            </a:endParaRPr>
          </a:p>
          <a:p>
            <a:r>
              <a:rPr lang="en-US" b="1" dirty="0" smtClean="0">
                <a:latin typeface="Calisto MT" panose="02040603050505030304" pitchFamily="18" charset="0"/>
              </a:rPr>
              <a:t>Information 3 </a:t>
            </a:r>
            <a:endParaRPr lang="en-US" b="1" dirty="0">
              <a:latin typeface="Calisto MT" panose="02040603050505030304" pitchFamily="18" charset="0"/>
            </a:endParaRPr>
          </a:p>
        </p:txBody>
      </p:sp>
    </p:spTree>
    <p:extLst>
      <p:ext uri="{BB962C8B-B14F-4D97-AF65-F5344CB8AC3E}">
        <p14:creationId xmlns:p14="http://schemas.microsoft.com/office/powerpoint/2010/main" val="2870168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59326"/>
            <a:ext cx="10515600" cy="1325563"/>
          </a:xfrm>
        </p:spPr>
        <p:txBody>
          <a:bodyPr/>
          <a:lstStyle/>
          <a:p>
            <a:r>
              <a:rPr lang="en-US" dirty="0" smtClean="0">
                <a:latin typeface="Broadway" panose="04040905080B02020502" pitchFamily="82" charset="0"/>
              </a:rPr>
              <a:t>Citizen Kane (1941)</a:t>
            </a:r>
            <a:endParaRPr lang="en-US" dirty="0">
              <a:latin typeface="Broadway" panose="04040905080B02020502" pitchFamily="82" charset="0"/>
            </a:endParaRPr>
          </a:p>
        </p:txBody>
      </p:sp>
      <p:pic>
        <p:nvPicPr>
          <p:cNvPr id="37" name="Content Placeholder 36"/>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990600" y="2507097"/>
            <a:ext cx="1896867" cy="2755580"/>
          </a:xfrm>
        </p:spPr>
      </p:pic>
      <p:sp>
        <p:nvSpPr>
          <p:cNvPr id="4" name="Content Placeholder 3"/>
          <p:cNvSpPr>
            <a:spLocks noGrp="1"/>
          </p:cNvSpPr>
          <p:nvPr>
            <p:ph sz="half" idx="2"/>
          </p:nvPr>
        </p:nvSpPr>
        <p:spPr>
          <a:xfrm>
            <a:off x="6172199" y="1738182"/>
            <a:ext cx="5181600" cy="4351338"/>
          </a:xfrm>
        </p:spPr>
        <p:txBody>
          <a:bodyPr>
            <a:normAutofit/>
          </a:bodyPr>
          <a:lstStyle/>
          <a:p>
            <a:r>
              <a:rPr lang="en-US" sz="2000" b="1" dirty="0" smtClean="0">
                <a:latin typeface="Calisto MT" panose="02040603050505030304" pitchFamily="18" charset="0"/>
              </a:rPr>
              <a:t>Orson Welles’s Citizen Kane is one of the most influential films of all time because modern filmmaking began with this iconic film. </a:t>
            </a:r>
          </a:p>
          <a:p>
            <a:endParaRPr lang="en-US" sz="2000" b="1" dirty="0">
              <a:latin typeface="Calisto MT" panose="02040603050505030304" pitchFamily="18" charset="0"/>
            </a:endParaRPr>
          </a:p>
          <a:p>
            <a:r>
              <a:rPr lang="en-US" sz="2000" b="1" dirty="0" smtClean="0">
                <a:latin typeface="Calisto MT" panose="02040603050505030304" pitchFamily="18" charset="0"/>
              </a:rPr>
              <a:t>Text #2</a:t>
            </a:r>
          </a:p>
          <a:p>
            <a:endParaRPr lang="en-US" sz="2000" b="1" dirty="0">
              <a:latin typeface="Calisto MT" panose="02040603050505030304" pitchFamily="18" charset="0"/>
            </a:endParaRPr>
          </a:p>
          <a:p>
            <a:r>
              <a:rPr lang="en-US" sz="2000" b="1" dirty="0" smtClean="0">
                <a:latin typeface="Calisto MT" panose="02040603050505030304" pitchFamily="18" charset="0"/>
              </a:rPr>
              <a:t>Text #3</a:t>
            </a:r>
          </a:p>
        </p:txBody>
      </p:sp>
      <p:cxnSp>
        <p:nvCxnSpPr>
          <p:cNvPr id="6" name="Straight Arrow Connector 5"/>
          <p:cNvCxnSpPr/>
          <p:nvPr/>
        </p:nvCxnSpPr>
        <p:spPr>
          <a:xfrm>
            <a:off x="839273" y="51516"/>
            <a:ext cx="0" cy="133940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838200" y="1484889"/>
            <a:ext cx="106111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1418194" y="159326"/>
            <a:ext cx="0" cy="13220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838200" y="51516"/>
            <a:ext cx="1061111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Flowchart: Process 13"/>
          <p:cNvSpPr/>
          <p:nvPr/>
        </p:nvSpPr>
        <p:spPr>
          <a:xfrm rot="16200000">
            <a:off x="579775" y="2917924"/>
            <a:ext cx="2718518" cy="1896865"/>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a:off x="838200" y="1825625"/>
            <a:ext cx="0"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38200" y="6066937"/>
            <a:ext cx="5334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6019800" y="1645321"/>
            <a:ext cx="0"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838200" y="1645321"/>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Flowchart: Process 24"/>
          <p:cNvSpPr/>
          <p:nvPr/>
        </p:nvSpPr>
        <p:spPr>
          <a:xfrm>
            <a:off x="3262338" y="2507097"/>
            <a:ext cx="2434107" cy="1532586"/>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lowchart: Process 25"/>
          <p:cNvSpPr/>
          <p:nvPr/>
        </p:nvSpPr>
        <p:spPr>
          <a:xfrm>
            <a:off x="3262338" y="4600990"/>
            <a:ext cx="2434107" cy="1249251"/>
          </a:xfrm>
          <a:prstGeom prst="flowChartProcess">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Arrow Connector 27"/>
          <p:cNvCxnSpPr/>
          <p:nvPr/>
        </p:nvCxnSpPr>
        <p:spPr>
          <a:xfrm flipH="1">
            <a:off x="6143759" y="1664084"/>
            <a:ext cx="28441"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6172200" y="1635150"/>
            <a:ext cx="52459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11353799" y="1715597"/>
            <a:ext cx="0" cy="435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172200" y="6066937"/>
            <a:ext cx="524599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5" name="Left Arrow 34"/>
          <p:cNvSpPr/>
          <p:nvPr/>
        </p:nvSpPr>
        <p:spPr>
          <a:xfrm>
            <a:off x="217080" y="6037976"/>
            <a:ext cx="1547040" cy="814202"/>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Go Back</a:t>
            </a:r>
            <a:endParaRPr lang="en-US" sz="4000" dirty="0">
              <a:latin typeface="Playbill" panose="040506030A0602020202" pitchFamily="82" charset="0"/>
            </a:endParaRPr>
          </a:p>
        </p:txBody>
      </p:sp>
      <p:sp>
        <p:nvSpPr>
          <p:cNvPr id="36" name="Right Arrow 35"/>
          <p:cNvSpPr/>
          <p:nvPr/>
        </p:nvSpPr>
        <p:spPr>
          <a:xfrm>
            <a:off x="10427879" y="5997647"/>
            <a:ext cx="1681764" cy="865072"/>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4" action="ppaction://hlinksldjump"/>
              </a:rPr>
              <a:t>Next Slide</a:t>
            </a:r>
            <a:endParaRPr lang="en-US" sz="4000" dirty="0">
              <a:latin typeface="Playbill" panose="040506030A0602020202" pitchFamily="82" charset="0"/>
            </a:endParaRPr>
          </a:p>
        </p:txBody>
      </p:sp>
    </p:spTree>
    <p:extLst>
      <p:ext uri="{BB962C8B-B14F-4D97-AF65-F5344CB8AC3E}">
        <p14:creationId xmlns:p14="http://schemas.microsoft.com/office/powerpoint/2010/main" val="268328693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7500"/>
            <a:ext cx="10515600" cy="1325563"/>
          </a:xfrm>
        </p:spPr>
        <p:txBody>
          <a:bodyPr/>
          <a:lstStyle/>
          <a:p>
            <a:r>
              <a:rPr lang="en-US" dirty="0" smtClean="0">
                <a:latin typeface="Broadway" panose="04040905080B02020502" pitchFamily="82" charset="0"/>
              </a:rPr>
              <a:t>The New American Cinema (1960’s-1990’s)</a:t>
            </a:r>
            <a:endParaRPr lang="en-US" dirty="0">
              <a:latin typeface="Broadway" panose="04040905080B02020502" pitchFamily="82" charset="0"/>
            </a:endParaRPr>
          </a:p>
        </p:txBody>
      </p:sp>
      <p:sp>
        <p:nvSpPr>
          <p:cNvPr id="3" name="Content Placeholder 2"/>
          <p:cNvSpPr>
            <a:spLocks noGrp="1"/>
          </p:cNvSpPr>
          <p:nvPr>
            <p:ph sz="half" idx="1"/>
          </p:nvPr>
        </p:nvSpPr>
        <p:spPr>
          <a:xfrm>
            <a:off x="838200" y="1628678"/>
            <a:ext cx="5181600" cy="4351338"/>
          </a:xfrm>
        </p:spPr>
        <p:txBody>
          <a:bodyPr/>
          <a:lstStyle/>
          <a:p>
            <a:r>
              <a:rPr lang="en-US" b="1" dirty="0" smtClean="0">
                <a:latin typeface="Calisto MT" panose="02040603050505030304" pitchFamily="18" charset="0"/>
              </a:rPr>
              <a:t>Insert Pictures or Videos Here </a:t>
            </a:r>
            <a:endParaRPr lang="en-US" b="1" dirty="0">
              <a:latin typeface="Calisto MT" panose="02040603050505030304" pitchFamily="18" charset="0"/>
            </a:endParaRPr>
          </a:p>
        </p:txBody>
      </p:sp>
      <p:sp>
        <p:nvSpPr>
          <p:cNvPr id="4" name="Content Placeholder 3"/>
          <p:cNvSpPr>
            <a:spLocks noGrp="1"/>
          </p:cNvSpPr>
          <p:nvPr>
            <p:ph sz="half" idx="2"/>
          </p:nvPr>
        </p:nvSpPr>
        <p:spPr>
          <a:xfrm>
            <a:off x="6172200" y="1628678"/>
            <a:ext cx="5181600" cy="4351338"/>
          </a:xfrm>
        </p:spPr>
        <p:txBody>
          <a:bodyPr/>
          <a:lstStyle/>
          <a:p>
            <a:r>
              <a:rPr lang="en-US" b="1" dirty="0" smtClean="0">
                <a:latin typeface="Calisto MT" panose="02040603050505030304" pitchFamily="18" charset="0"/>
              </a:rPr>
              <a:t>Text #1</a:t>
            </a:r>
          </a:p>
          <a:p>
            <a:endParaRPr lang="en-US" b="1" dirty="0">
              <a:latin typeface="Calisto MT" panose="02040603050505030304" pitchFamily="18" charset="0"/>
            </a:endParaRPr>
          </a:p>
          <a:p>
            <a:r>
              <a:rPr lang="en-US" b="1" dirty="0" smtClean="0">
                <a:latin typeface="Calisto MT" panose="02040603050505030304" pitchFamily="18" charset="0"/>
              </a:rPr>
              <a:t>Text #2 </a:t>
            </a:r>
          </a:p>
          <a:p>
            <a:endParaRPr lang="en-US" b="1" dirty="0">
              <a:latin typeface="Calisto MT" panose="02040603050505030304" pitchFamily="18" charset="0"/>
            </a:endParaRPr>
          </a:p>
          <a:p>
            <a:r>
              <a:rPr lang="en-US" b="1" dirty="0" smtClean="0">
                <a:latin typeface="Calisto MT" panose="02040603050505030304" pitchFamily="18" charset="0"/>
              </a:rPr>
              <a:t>Text #3</a:t>
            </a:r>
            <a:endParaRPr lang="en-US" b="1" dirty="0">
              <a:latin typeface="Calisto MT" panose="02040603050505030304" pitchFamily="18" charset="0"/>
            </a:endParaRPr>
          </a:p>
        </p:txBody>
      </p:sp>
      <p:cxnSp>
        <p:nvCxnSpPr>
          <p:cNvPr id="6" name="Straight Arrow Connector 5"/>
          <p:cNvCxnSpPr/>
          <p:nvPr/>
        </p:nvCxnSpPr>
        <p:spPr>
          <a:xfrm>
            <a:off x="838200" y="27500"/>
            <a:ext cx="0" cy="13255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838200" y="1353063"/>
            <a:ext cx="1051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11353800" y="0"/>
            <a:ext cx="0" cy="13530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838200" y="0"/>
            <a:ext cx="10515600" cy="275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838200" y="1628677"/>
            <a:ext cx="0" cy="43513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838200" y="1628678"/>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019800" y="1628677"/>
            <a:ext cx="0" cy="435133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838200" y="5980016"/>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6172200" y="1628676"/>
            <a:ext cx="0" cy="435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6172200" y="1628677"/>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11353800" y="1628676"/>
            <a:ext cx="0" cy="435134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H="1">
            <a:off x="6172200" y="5980016"/>
            <a:ext cx="5181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9" name="Left Arrow 28"/>
          <p:cNvSpPr/>
          <p:nvPr/>
        </p:nvSpPr>
        <p:spPr>
          <a:xfrm>
            <a:off x="98474" y="5980016"/>
            <a:ext cx="1475055" cy="868411"/>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Back</a:t>
            </a:r>
            <a:endParaRPr lang="en-US" sz="4000" dirty="0">
              <a:latin typeface="Playbill" panose="040506030A0602020202" pitchFamily="82" charset="0"/>
            </a:endParaRPr>
          </a:p>
        </p:txBody>
      </p:sp>
      <p:sp>
        <p:nvSpPr>
          <p:cNvPr id="30" name="Right Arrow 29"/>
          <p:cNvSpPr/>
          <p:nvPr/>
        </p:nvSpPr>
        <p:spPr>
          <a:xfrm>
            <a:off x="10325686" y="5980016"/>
            <a:ext cx="1681675" cy="877984"/>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Next Slide</a:t>
            </a:r>
            <a:endParaRPr lang="en-US" sz="4000" dirty="0">
              <a:latin typeface="Playbill" panose="040506030A0602020202" pitchFamily="82" charset="0"/>
            </a:endParaRPr>
          </a:p>
        </p:txBody>
      </p:sp>
      <p:sp>
        <p:nvSpPr>
          <p:cNvPr id="31" name="Rectangle 30"/>
          <p:cNvSpPr/>
          <p:nvPr/>
        </p:nvSpPr>
        <p:spPr>
          <a:xfrm>
            <a:off x="2375096" y="2678626"/>
            <a:ext cx="1955409" cy="1167618"/>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ounded Rectangle 31"/>
          <p:cNvSpPr/>
          <p:nvPr/>
        </p:nvSpPr>
        <p:spPr>
          <a:xfrm>
            <a:off x="1633903" y="4170403"/>
            <a:ext cx="3468567" cy="145157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02341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198" y="7693"/>
            <a:ext cx="10369061" cy="1325563"/>
          </a:xfrm>
        </p:spPr>
        <p:txBody>
          <a:bodyPr/>
          <a:lstStyle/>
          <a:p>
            <a:r>
              <a:rPr lang="en-US" dirty="0" smtClean="0">
                <a:latin typeface="Broadway" panose="04040905080B02020502" pitchFamily="82" charset="0"/>
              </a:rPr>
              <a:t>Works Cited</a:t>
            </a:r>
            <a:endParaRPr lang="en-US" dirty="0">
              <a:latin typeface="Broadway" panose="04040905080B02020502" pitchFamily="82" charset="0"/>
            </a:endParaRPr>
          </a:p>
        </p:txBody>
      </p:sp>
      <p:sp>
        <p:nvSpPr>
          <p:cNvPr id="6" name="Content Placeholder 5"/>
          <p:cNvSpPr>
            <a:spLocks noGrp="1"/>
          </p:cNvSpPr>
          <p:nvPr>
            <p:ph idx="1"/>
          </p:nvPr>
        </p:nvSpPr>
        <p:spPr>
          <a:xfrm>
            <a:off x="838199" y="1333256"/>
            <a:ext cx="10515600" cy="4351338"/>
          </a:xfrm>
        </p:spPr>
        <p:txBody>
          <a:bodyPr/>
          <a:lstStyle/>
          <a:p>
            <a:r>
              <a:rPr lang="en-US" b="1" dirty="0" smtClean="0">
                <a:latin typeface="Calisto MT" panose="02040603050505030304" pitchFamily="18" charset="0"/>
              </a:rPr>
              <a:t>Citizen Kane Podium – Alexander </a:t>
            </a:r>
            <a:r>
              <a:rPr lang="en-US" b="1" dirty="0" err="1" smtClean="0">
                <a:latin typeface="Calisto MT" panose="02040603050505030304" pitchFamily="18" charset="0"/>
              </a:rPr>
              <a:t>Kahle</a:t>
            </a:r>
            <a:endParaRPr lang="en-US" b="1" dirty="0" smtClean="0">
              <a:latin typeface="Calisto MT" panose="02040603050505030304" pitchFamily="18" charset="0"/>
            </a:endParaRPr>
          </a:p>
          <a:p>
            <a:pPr marL="0" indent="0">
              <a:buNone/>
            </a:pPr>
            <a:r>
              <a:rPr lang="en-US" b="1" dirty="0">
                <a:latin typeface="Calisto MT" panose="02040603050505030304" pitchFamily="18" charset="0"/>
                <a:hlinkClick r:id="rId2"/>
              </a:rPr>
              <a:t>https://</a:t>
            </a:r>
            <a:r>
              <a:rPr lang="en-US" b="1" dirty="0" smtClean="0">
                <a:latin typeface="Calisto MT" panose="02040603050505030304" pitchFamily="18" charset="0"/>
                <a:hlinkClick r:id="rId2"/>
              </a:rPr>
              <a:t>commons.wikimedia.org/wiki/File:Citizen-Kane-Welles-Podium.jpg</a:t>
            </a:r>
            <a:endParaRPr lang="en-US" b="1" dirty="0" smtClean="0">
              <a:latin typeface="Calisto MT" panose="02040603050505030304" pitchFamily="18" charset="0"/>
            </a:endParaRPr>
          </a:p>
          <a:p>
            <a:pPr marL="0" indent="0">
              <a:buNone/>
            </a:pPr>
            <a:endParaRPr lang="en-US" b="1" dirty="0">
              <a:latin typeface="Calisto MT" panose="02040603050505030304" pitchFamily="18" charset="0"/>
            </a:endParaRPr>
          </a:p>
        </p:txBody>
      </p:sp>
      <p:sp>
        <p:nvSpPr>
          <p:cNvPr id="7" name="Left Arrow 6"/>
          <p:cNvSpPr/>
          <p:nvPr/>
        </p:nvSpPr>
        <p:spPr>
          <a:xfrm>
            <a:off x="219221" y="5684594"/>
            <a:ext cx="1609579" cy="1000454"/>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Go Back</a:t>
            </a:r>
            <a:endParaRPr lang="en-US" sz="4000" dirty="0">
              <a:latin typeface="Playbill" panose="040506030A0602020202" pitchFamily="82" charset="0"/>
            </a:endParaRPr>
          </a:p>
        </p:txBody>
      </p:sp>
      <p:sp>
        <p:nvSpPr>
          <p:cNvPr id="8" name="Right Arrow 7"/>
          <p:cNvSpPr/>
          <p:nvPr/>
        </p:nvSpPr>
        <p:spPr>
          <a:xfrm>
            <a:off x="10227212" y="5684594"/>
            <a:ext cx="1731500" cy="1000454"/>
          </a:xfrm>
          <a:prstGeom prst="righ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4" action="ppaction://hlinksldjump"/>
              </a:rPr>
              <a:t>Next Slide</a:t>
            </a:r>
            <a:r>
              <a:rPr lang="en-US" sz="4000" dirty="0" smtClean="0">
                <a:latin typeface="Playbill" panose="040506030A0602020202" pitchFamily="82" charset="0"/>
              </a:rPr>
              <a:t> </a:t>
            </a:r>
            <a:endParaRPr lang="en-US" sz="4000" dirty="0">
              <a:latin typeface="Playbill" panose="040506030A0602020202" pitchFamily="82" charset="0"/>
            </a:endParaRPr>
          </a:p>
        </p:txBody>
      </p:sp>
      <p:cxnSp>
        <p:nvCxnSpPr>
          <p:cNvPr id="10" name="Straight Arrow Connector 9"/>
          <p:cNvCxnSpPr/>
          <p:nvPr/>
        </p:nvCxnSpPr>
        <p:spPr>
          <a:xfrm>
            <a:off x="838199" y="1333256"/>
            <a:ext cx="1051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a:off x="11353799" y="1333256"/>
            <a:ext cx="0"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838199" y="5684594"/>
            <a:ext cx="105156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838199" y="1333256"/>
            <a:ext cx="0" cy="435133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838199" y="0"/>
            <a:ext cx="0" cy="13332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838198" y="-1"/>
            <a:ext cx="1041595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1207259" y="7693"/>
            <a:ext cx="0" cy="140996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600468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8199" y="308852"/>
            <a:ext cx="10515600" cy="5290087"/>
          </a:xfrm>
        </p:spPr>
        <p:txBody>
          <a:bodyPr>
            <a:normAutofit/>
          </a:bodyPr>
          <a:lstStyle/>
          <a:p>
            <a:pPr algn="ctr"/>
            <a:r>
              <a:rPr lang="en-US" sz="8800" dirty="0" smtClean="0">
                <a:latin typeface="Broadway" panose="04040905080B02020502" pitchFamily="82" charset="0"/>
              </a:rPr>
              <a:t>THE </a:t>
            </a:r>
            <a:br>
              <a:rPr lang="en-US" sz="8800" dirty="0" smtClean="0">
                <a:latin typeface="Broadway" panose="04040905080B02020502" pitchFamily="82" charset="0"/>
              </a:rPr>
            </a:br>
            <a:r>
              <a:rPr lang="en-US" sz="8800" dirty="0" smtClean="0">
                <a:latin typeface="Broadway" panose="04040905080B02020502" pitchFamily="82" charset="0"/>
              </a:rPr>
              <a:t>END</a:t>
            </a:r>
            <a:endParaRPr lang="en-US" sz="8800" dirty="0">
              <a:latin typeface="Broadway" panose="04040905080B02020502" pitchFamily="82" charset="0"/>
            </a:endParaRPr>
          </a:p>
        </p:txBody>
      </p:sp>
      <p:sp>
        <p:nvSpPr>
          <p:cNvPr id="5" name="Left Arrow 4"/>
          <p:cNvSpPr/>
          <p:nvPr/>
        </p:nvSpPr>
        <p:spPr>
          <a:xfrm>
            <a:off x="239151" y="5655211"/>
            <a:ext cx="1631851" cy="1069145"/>
          </a:xfrm>
          <a:prstGeom prst="left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2" action="ppaction://hlinksldjump"/>
              </a:rPr>
              <a:t>Go Back</a:t>
            </a:r>
            <a:endParaRPr lang="en-US" sz="4000" dirty="0">
              <a:latin typeface="Playbill" panose="040506030A0602020202" pitchFamily="82" charset="0"/>
            </a:endParaRPr>
          </a:p>
        </p:txBody>
      </p:sp>
      <p:sp>
        <p:nvSpPr>
          <p:cNvPr id="7" name="Flowchart: Process 6"/>
          <p:cNvSpPr/>
          <p:nvPr/>
        </p:nvSpPr>
        <p:spPr>
          <a:xfrm>
            <a:off x="9233095" y="5802921"/>
            <a:ext cx="2757267" cy="773723"/>
          </a:xfrm>
          <a:prstGeom prst="flowChartProcess">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dirty="0" smtClean="0">
                <a:latin typeface="Playbill" panose="040506030A0602020202" pitchFamily="82" charset="0"/>
                <a:hlinkClick r:id="rId3" action="ppaction://hlinksldjump"/>
              </a:rPr>
              <a:t>Go to Slide 1</a:t>
            </a:r>
            <a:endParaRPr lang="en-US" sz="4000" dirty="0">
              <a:latin typeface="Playbill" panose="040506030A0602020202" pitchFamily="82" charset="0"/>
            </a:endParaRPr>
          </a:p>
        </p:txBody>
      </p:sp>
      <p:cxnSp>
        <p:nvCxnSpPr>
          <p:cNvPr id="9" name="Straight Arrow Connector 8"/>
          <p:cNvCxnSpPr/>
          <p:nvPr/>
        </p:nvCxnSpPr>
        <p:spPr>
          <a:xfrm>
            <a:off x="815926" y="295422"/>
            <a:ext cx="14068" cy="53597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829994" y="295422"/>
            <a:ext cx="105789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1408898" y="295422"/>
            <a:ext cx="0" cy="530351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829994" y="5598939"/>
            <a:ext cx="105789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57539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575</TotalTime>
  <Words>324</Words>
  <Application>Microsoft Office PowerPoint</Application>
  <PresentationFormat>Widescreen</PresentationFormat>
  <Paragraphs>55</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Broadway</vt:lpstr>
      <vt:lpstr>Calibri</vt:lpstr>
      <vt:lpstr>Calibri Light</vt:lpstr>
      <vt:lpstr>Calisto MT</vt:lpstr>
      <vt:lpstr>Playbill</vt:lpstr>
      <vt:lpstr>Office Theme</vt:lpstr>
      <vt:lpstr>Interactive Multimedia Project 2 PowerPoint  Screen Wireframes</vt:lpstr>
      <vt:lpstr>PowerPoint Presentation</vt:lpstr>
      <vt:lpstr>THE HISTORY  OF FILM </vt:lpstr>
      <vt:lpstr>PowerPoint Presentation</vt:lpstr>
      <vt:lpstr>Citizen Kane (1941)</vt:lpstr>
      <vt:lpstr>The New American Cinema (1960’s-1990’s)</vt:lpstr>
      <vt:lpstr>Works Cited</vt:lpstr>
      <vt:lpstr>THE  END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Interactive Multimedia Project 2 PowerPoint  Screen Wireframes</dc:title>
  <dc:creator>Victor</dc:creator>
  <cp:lastModifiedBy>Victor</cp:lastModifiedBy>
  <cp:revision>35</cp:revision>
  <dcterms:created xsi:type="dcterms:W3CDTF">2017-04-04T14:18:21Z</dcterms:created>
  <dcterms:modified xsi:type="dcterms:W3CDTF">2017-04-27T02:51:46Z</dcterms:modified>
</cp:coreProperties>
</file>