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1" r:id="rId6"/>
    <p:sldId id="260" r:id="rId7"/>
    <p:sldId id="262" r:id="rId8"/>
    <p:sldId id="263" r:id="rId9"/>
    <p:sldId id="264"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AD646"/>
    <a:srgbClr val="130F0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787882A-B8A5-4D8A-AFB8-888ADCA5A971}" type="datetimeFigureOut">
              <a:rPr lang="en-US" smtClean="0"/>
              <a:t>4/26/2017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6BEA49-141D-42A4-A40D-FD88194EE724}" type="slidenum">
              <a:rPr lang="en-US" smtClean="0"/>
              <a:t>‹#›</a:t>
            </a:fld>
            <a:endParaRPr lang="en-US"/>
          </a:p>
        </p:txBody>
      </p:sp>
    </p:spTree>
    <p:extLst>
      <p:ext uri="{BB962C8B-B14F-4D97-AF65-F5344CB8AC3E}">
        <p14:creationId xmlns:p14="http://schemas.microsoft.com/office/powerpoint/2010/main" val="34286799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787882A-B8A5-4D8A-AFB8-888ADCA5A971}" type="datetimeFigureOut">
              <a:rPr lang="en-US" smtClean="0"/>
              <a:t>4/26/2017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6BEA49-141D-42A4-A40D-FD88194EE724}" type="slidenum">
              <a:rPr lang="en-US" smtClean="0"/>
              <a:t>‹#›</a:t>
            </a:fld>
            <a:endParaRPr lang="en-US"/>
          </a:p>
        </p:txBody>
      </p:sp>
    </p:spTree>
    <p:extLst>
      <p:ext uri="{BB962C8B-B14F-4D97-AF65-F5344CB8AC3E}">
        <p14:creationId xmlns:p14="http://schemas.microsoft.com/office/powerpoint/2010/main" val="10612689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787882A-B8A5-4D8A-AFB8-888ADCA5A971}" type="datetimeFigureOut">
              <a:rPr lang="en-US" smtClean="0"/>
              <a:t>4/26/2017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6BEA49-141D-42A4-A40D-FD88194EE724}" type="slidenum">
              <a:rPr lang="en-US" smtClean="0"/>
              <a:t>‹#›</a:t>
            </a:fld>
            <a:endParaRPr lang="en-US"/>
          </a:p>
        </p:txBody>
      </p:sp>
    </p:spTree>
    <p:extLst>
      <p:ext uri="{BB962C8B-B14F-4D97-AF65-F5344CB8AC3E}">
        <p14:creationId xmlns:p14="http://schemas.microsoft.com/office/powerpoint/2010/main" val="39465293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787882A-B8A5-4D8A-AFB8-888ADCA5A971}" type="datetimeFigureOut">
              <a:rPr lang="en-US" smtClean="0"/>
              <a:t>4/26/2017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6BEA49-141D-42A4-A40D-FD88194EE724}" type="slidenum">
              <a:rPr lang="en-US" smtClean="0"/>
              <a:t>‹#›</a:t>
            </a:fld>
            <a:endParaRPr lang="en-US"/>
          </a:p>
        </p:txBody>
      </p:sp>
    </p:spTree>
    <p:extLst>
      <p:ext uri="{BB962C8B-B14F-4D97-AF65-F5344CB8AC3E}">
        <p14:creationId xmlns:p14="http://schemas.microsoft.com/office/powerpoint/2010/main" val="31586958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787882A-B8A5-4D8A-AFB8-888ADCA5A971}" type="datetimeFigureOut">
              <a:rPr lang="en-US" smtClean="0"/>
              <a:t>4/26/2017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66BEA49-141D-42A4-A40D-FD88194EE724}" type="slidenum">
              <a:rPr lang="en-US" smtClean="0"/>
              <a:t>‹#›</a:t>
            </a:fld>
            <a:endParaRPr lang="en-US"/>
          </a:p>
        </p:txBody>
      </p:sp>
    </p:spTree>
    <p:extLst>
      <p:ext uri="{BB962C8B-B14F-4D97-AF65-F5344CB8AC3E}">
        <p14:creationId xmlns:p14="http://schemas.microsoft.com/office/powerpoint/2010/main" val="18107758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787882A-B8A5-4D8A-AFB8-888ADCA5A971}" type="datetimeFigureOut">
              <a:rPr lang="en-US" smtClean="0"/>
              <a:t>4/26/2017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6BEA49-141D-42A4-A40D-FD88194EE724}" type="slidenum">
              <a:rPr lang="en-US" smtClean="0"/>
              <a:t>‹#›</a:t>
            </a:fld>
            <a:endParaRPr lang="en-US"/>
          </a:p>
        </p:txBody>
      </p:sp>
    </p:spTree>
    <p:extLst>
      <p:ext uri="{BB962C8B-B14F-4D97-AF65-F5344CB8AC3E}">
        <p14:creationId xmlns:p14="http://schemas.microsoft.com/office/powerpoint/2010/main" val="25863785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787882A-B8A5-4D8A-AFB8-888ADCA5A971}" type="datetimeFigureOut">
              <a:rPr lang="en-US" smtClean="0"/>
              <a:t>4/26/2017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66BEA49-141D-42A4-A40D-FD88194EE724}" type="slidenum">
              <a:rPr lang="en-US" smtClean="0"/>
              <a:t>‹#›</a:t>
            </a:fld>
            <a:endParaRPr lang="en-US"/>
          </a:p>
        </p:txBody>
      </p:sp>
    </p:spTree>
    <p:extLst>
      <p:ext uri="{BB962C8B-B14F-4D97-AF65-F5344CB8AC3E}">
        <p14:creationId xmlns:p14="http://schemas.microsoft.com/office/powerpoint/2010/main" val="1655408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787882A-B8A5-4D8A-AFB8-888ADCA5A971}" type="datetimeFigureOut">
              <a:rPr lang="en-US" smtClean="0"/>
              <a:t>4/26/2017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66BEA49-141D-42A4-A40D-FD88194EE724}" type="slidenum">
              <a:rPr lang="en-US" smtClean="0"/>
              <a:t>‹#›</a:t>
            </a:fld>
            <a:endParaRPr lang="en-US"/>
          </a:p>
        </p:txBody>
      </p:sp>
    </p:spTree>
    <p:extLst>
      <p:ext uri="{BB962C8B-B14F-4D97-AF65-F5344CB8AC3E}">
        <p14:creationId xmlns:p14="http://schemas.microsoft.com/office/powerpoint/2010/main" val="39018430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787882A-B8A5-4D8A-AFB8-888ADCA5A971}" type="datetimeFigureOut">
              <a:rPr lang="en-US" smtClean="0"/>
              <a:t>4/26/2017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66BEA49-141D-42A4-A40D-FD88194EE724}" type="slidenum">
              <a:rPr lang="en-US" smtClean="0"/>
              <a:t>‹#›</a:t>
            </a:fld>
            <a:endParaRPr lang="en-US"/>
          </a:p>
        </p:txBody>
      </p:sp>
    </p:spTree>
    <p:extLst>
      <p:ext uri="{BB962C8B-B14F-4D97-AF65-F5344CB8AC3E}">
        <p14:creationId xmlns:p14="http://schemas.microsoft.com/office/powerpoint/2010/main" val="17269563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787882A-B8A5-4D8A-AFB8-888ADCA5A971}" type="datetimeFigureOut">
              <a:rPr lang="en-US" smtClean="0"/>
              <a:t>4/26/2017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6BEA49-141D-42A4-A40D-FD88194EE724}" type="slidenum">
              <a:rPr lang="en-US" smtClean="0"/>
              <a:t>‹#›</a:t>
            </a:fld>
            <a:endParaRPr lang="en-US"/>
          </a:p>
        </p:txBody>
      </p:sp>
    </p:spTree>
    <p:extLst>
      <p:ext uri="{BB962C8B-B14F-4D97-AF65-F5344CB8AC3E}">
        <p14:creationId xmlns:p14="http://schemas.microsoft.com/office/powerpoint/2010/main" val="20086741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787882A-B8A5-4D8A-AFB8-888ADCA5A971}" type="datetimeFigureOut">
              <a:rPr lang="en-US" smtClean="0"/>
              <a:t>4/26/2017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66BEA49-141D-42A4-A40D-FD88194EE724}" type="slidenum">
              <a:rPr lang="en-US" smtClean="0"/>
              <a:t>‹#›</a:t>
            </a:fld>
            <a:endParaRPr lang="en-US"/>
          </a:p>
        </p:txBody>
      </p:sp>
    </p:spTree>
    <p:extLst>
      <p:ext uri="{BB962C8B-B14F-4D97-AF65-F5344CB8AC3E}">
        <p14:creationId xmlns:p14="http://schemas.microsoft.com/office/powerpoint/2010/main" val="36215239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787882A-B8A5-4D8A-AFB8-888ADCA5A971}" type="datetimeFigureOut">
              <a:rPr lang="en-US" smtClean="0"/>
              <a:t>4/26/2017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6BEA49-141D-42A4-A40D-FD88194EE724}" type="slidenum">
              <a:rPr lang="en-US" smtClean="0"/>
              <a:t>‹#›</a:t>
            </a:fld>
            <a:endParaRPr lang="en-US"/>
          </a:p>
        </p:txBody>
      </p:sp>
    </p:spTree>
    <p:extLst>
      <p:ext uri="{BB962C8B-B14F-4D97-AF65-F5344CB8AC3E}">
        <p14:creationId xmlns:p14="http://schemas.microsoft.com/office/powerpoint/2010/main" val="41122833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slide" Target="slide3.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slide" Target="slide4.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slide" Target="slide5.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slide" Target="slide6.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slide" Target="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slide" Target="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slide" Target="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Interactive Multimedia Project 2 Screen Flows</a:t>
            </a:r>
            <a:endParaRPr lang="en-US" dirty="0"/>
          </a:p>
        </p:txBody>
      </p:sp>
      <p:sp>
        <p:nvSpPr>
          <p:cNvPr id="3" name="Subtitle 2"/>
          <p:cNvSpPr>
            <a:spLocks noGrp="1"/>
          </p:cNvSpPr>
          <p:nvPr>
            <p:ph type="subTitle" idx="1"/>
          </p:nvPr>
        </p:nvSpPr>
        <p:spPr/>
        <p:txBody>
          <a:bodyPr>
            <a:normAutofit lnSpcReduction="10000"/>
          </a:bodyPr>
          <a:lstStyle/>
          <a:p>
            <a:r>
              <a:rPr lang="en-US" dirty="0" smtClean="0"/>
              <a:t>Victor </a:t>
            </a:r>
            <a:r>
              <a:rPr lang="en-US" dirty="0" err="1" smtClean="0"/>
              <a:t>Mesen</a:t>
            </a:r>
            <a:endParaRPr lang="en-US" dirty="0" smtClean="0"/>
          </a:p>
          <a:p>
            <a:r>
              <a:rPr lang="en-US" dirty="0" smtClean="0"/>
              <a:t>CISY 114-02X</a:t>
            </a:r>
          </a:p>
          <a:p>
            <a:r>
              <a:rPr lang="en-US" dirty="0" smtClean="0"/>
              <a:t>Professor Steven Caruso </a:t>
            </a:r>
          </a:p>
          <a:p>
            <a:r>
              <a:rPr lang="en-US" dirty="0" smtClean="0"/>
              <a:t>Spring, 2017</a:t>
            </a:r>
            <a:endParaRPr lang="en-US" dirty="0"/>
          </a:p>
        </p:txBody>
      </p:sp>
      <p:sp>
        <p:nvSpPr>
          <p:cNvPr id="4" name="Right Arrow 3"/>
          <p:cNvSpPr/>
          <p:nvPr/>
        </p:nvSpPr>
        <p:spPr>
          <a:xfrm>
            <a:off x="9861452" y="5257800"/>
            <a:ext cx="1856936" cy="1012874"/>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Bauhaus 93" panose="04030905020B02020C02" pitchFamily="82" charset="0"/>
                <a:hlinkClick r:id="rId2" action="ppaction://hlinksldjump"/>
              </a:rPr>
              <a:t>CONTINUED</a:t>
            </a:r>
            <a:endParaRPr lang="en-US" dirty="0">
              <a:latin typeface="Bauhaus 93" panose="04030905020B02020C02" pitchFamily="82" charset="0"/>
            </a:endParaRPr>
          </a:p>
        </p:txBody>
      </p:sp>
    </p:spTree>
    <p:extLst>
      <p:ext uri="{BB962C8B-B14F-4D97-AF65-F5344CB8AC3E}">
        <p14:creationId xmlns:p14="http://schemas.microsoft.com/office/powerpoint/2010/main" val="16857503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491497" y="147414"/>
            <a:ext cx="1720650" cy="58410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First Slide:</a:t>
            </a:r>
          </a:p>
          <a:p>
            <a:pPr algn="ctr"/>
            <a:r>
              <a:rPr lang="en-US" dirty="0" smtClean="0"/>
              <a:t>Title Slide </a:t>
            </a:r>
            <a:endParaRPr lang="en-US" dirty="0"/>
          </a:p>
        </p:txBody>
      </p:sp>
      <p:cxnSp>
        <p:nvCxnSpPr>
          <p:cNvPr id="7" name="Straight Arrow Connector 6"/>
          <p:cNvCxnSpPr/>
          <p:nvPr/>
        </p:nvCxnSpPr>
        <p:spPr>
          <a:xfrm flipH="1">
            <a:off x="6351822" y="731520"/>
            <a:ext cx="1392" cy="343272"/>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5474480" y="1074793"/>
            <a:ext cx="1788718" cy="567458"/>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a:p>
            <a:pPr algn="ctr"/>
            <a:r>
              <a:rPr lang="en-US" dirty="0" smtClean="0"/>
              <a:t>2</a:t>
            </a:r>
            <a:r>
              <a:rPr lang="en-US" baseline="30000" dirty="0" smtClean="0"/>
              <a:t>nd</a:t>
            </a:r>
            <a:r>
              <a:rPr lang="en-US" dirty="0" smtClean="0"/>
              <a:t> Slide: </a:t>
            </a:r>
          </a:p>
          <a:p>
            <a:pPr algn="ctr"/>
            <a:r>
              <a:rPr lang="en-US" dirty="0" smtClean="0"/>
              <a:t>MOVIES!!!</a:t>
            </a:r>
          </a:p>
          <a:p>
            <a:pPr algn="ctr"/>
            <a:endParaRPr lang="en-US" dirty="0" smtClean="0"/>
          </a:p>
        </p:txBody>
      </p:sp>
      <p:cxnSp>
        <p:nvCxnSpPr>
          <p:cNvPr id="13" name="Straight Arrow Connector 12"/>
          <p:cNvCxnSpPr/>
          <p:nvPr/>
        </p:nvCxnSpPr>
        <p:spPr>
          <a:xfrm>
            <a:off x="6351822" y="1642251"/>
            <a:ext cx="0" cy="514363"/>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5474480" y="2150032"/>
            <a:ext cx="1771701" cy="571823"/>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3</a:t>
            </a:r>
            <a:r>
              <a:rPr lang="en-US" baseline="30000" dirty="0" smtClean="0"/>
              <a:t>rd</a:t>
            </a:r>
            <a:r>
              <a:rPr lang="en-US" dirty="0" smtClean="0"/>
              <a:t> Slide:</a:t>
            </a:r>
          </a:p>
          <a:p>
            <a:pPr algn="ctr"/>
            <a:r>
              <a:rPr lang="en-US" dirty="0" smtClean="0"/>
              <a:t>Introduction</a:t>
            </a:r>
            <a:endParaRPr lang="en-US" dirty="0"/>
          </a:p>
        </p:txBody>
      </p:sp>
      <p:cxnSp>
        <p:nvCxnSpPr>
          <p:cNvPr id="21" name="Straight Arrow Connector 20"/>
          <p:cNvCxnSpPr/>
          <p:nvPr/>
        </p:nvCxnSpPr>
        <p:spPr>
          <a:xfrm>
            <a:off x="6351822" y="2721855"/>
            <a:ext cx="0" cy="520504"/>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3" name="Rectangle 22"/>
          <p:cNvSpPr/>
          <p:nvPr/>
        </p:nvSpPr>
        <p:spPr>
          <a:xfrm>
            <a:off x="5474480" y="3242359"/>
            <a:ext cx="1788718" cy="627992"/>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The Birth of Motion Pictures</a:t>
            </a:r>
            <a:endParaRPr lang="en-US" dirty="0"/>
          </a:p>
        </p:txBody>
      </p:sp>
      <p:cxnSp>
        <p:nvCxnSpPr>
          <p:cNvPr id="25" name="Straight Arrow Connector 24"/>
          <p:cNvCxnSpPr/>
          <p:nvPr/>
        </p:nvCxnSpPr>
        <p:spPr>
          <a:xfrm>
            <a:off x="6351822" y="3915088"/>
            <a:ext cx="0" cy="536256"/>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a:off x="5491497" y="4451344"/>
            <a:ext cx="1788718" cy="765235"/>
          </a:xfrm>
          <a:prstGeom prst="rect">
            <a:avLst/>
          </a:prstGeom>
          <a:solidFill>
            <a:schemeClr val="accent3">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a:p>
            <a:pPr algn="ctr"/>
            <a:r>
              <a:rPr lang="en-US" dirty="0" err="1" smtClean="0"/>
              <a:t>Lumiere</a:t>
            </a:r>
            <a:r>
              <a:rPr lang="en-US" dirty="0" smtClean="0"/>
              <a:t> Brothers, </a:t>
            </a:r>
            <a:r>
              <a:rPr lang="en-US" dirty="0" err="1" smtClean="0"/>
              <a:t>Melies</a:t>
            </a:r>
            <a:r>
              <a:rPr lang="en-US" dirty="0" smtClean="0"/>
              <a:t>, and Edison</a:t>
            </a:r>
          </a:p>
          <a:p>
            <a:pPr algn="ctr"/>
            <a:endParaRPr lang="en-US" dirty="0"/>
          </a:p>
        </p:txBody>
      </p:sp>
      <p:cxnSp>
        <p:nvCxnSpPr>
          <p:cNvPr id="28" name="Straight Arrow Connector 27"/>
          <p:cNvCxnSpPr/>
          <p:nvPr/>
        </p:nvCxnSpPr>
        <p:spPr>
          <a:xfrm>
            <a:off x="6350946" y="5216579"/>
            <a:ext cx="0" cy="537107"/>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0" name="Rectangle 29"/>
          <p:cNvSpPr/>
          <p:nvPr/>
        </p:nvSpPr>
        <p:spPr>
          <a:xfrm>
            <a:off x="5491497" y="5797572"/>
            <a:ext cx="1870990" cy="590843"/>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Movies of the </a:t>
            </a:r>
            <a:r>
              <a:rPr lang="en-US" dirty="0" err="1" smtClean="0"/>
              <a:t>Slient</a:t>
            </a:r>
            <a:r>
              <a:rPr lang="en-US" dirty="0" smtClean="0"/>
              <a:t> Era </a:t>
            </a:r>
            <a:endParaRPr lang="en-US" dirty="0"/>
          </a:p>
        </p:txBody>
      </p:sp>
      <p:sp>
        <p:nvSpPr>
          <p:cNvPr id="31" name="Right Arrow 30"/>
          <p:cNvSpPr/>
          <p:nvPr/>
        </p:nvSpPr>
        <p:spPr>
          <a:xfrm>
            <a:off x="9917723" y="5421165"/>
            <a:ext cx="2096087" cy="1343655"/>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Bauhaus 93" panose="04030905020B02020C02" pitchFamily="82" charset="0"/>
                <a:hlinkClick r:id="rId2" action="ppaction://hlinksldjump"/>
              </a:rPr>
              <a:t>CONTINUED</a:t>
            </a:r>
            <a:endParaRPr lang="en-US" dirty="0">
              <a:latin typeface="Bauhaus 93" panose="04030905020B02020C02" pitchFamily="82" charset="0"/>
            </a:endParaRPr>
          </a:p>
        </p:txBody>
      </p:sp>
      <p:sp>
        <p:nvSpPr>
          <p:cNvPr id="32" name="Left Arrow 31"/>
          <p:cNvSpPr/>
          <p:nvPr/>
        </p:nvSpPr>
        <p:spPr>
          <a:xfrm>
            <a:off x="434716" y="5421165"/>
            <a:ext cx="1490006" cy="993607"/>
          </a:xfrm>
          <a:prstGeom prst="lef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Bauhaus 93" panose="04030905020B02020C02" pitchFamily="82" charset="0"/>
                <a:hlinkClick r:id="rId3" action="ppaction://hlinksldjump"/>
              </a:rPr>
              <a:t>GO BACK</a:t>
            </a:r>
            <a:endParaRPr lang="en-US" dirty="0">
              <a:latin typeface="Bauhaus 93" panose="04030905020B02020C02" pitchFamily="82" charset="0"/>
            </a:endParaRPr>
          </a:p>
        </p:txBody>
      </p:sp>
    </p:spTree>
    <p:extLst>
      <p:ext uri="{BB962C8B-B14F-4D97-AF65-F5344CB8AC3E}">
        <p14:creationId xmlns:p14="http://schemas.microsoft.com/office/powerpoint/2010/main" val="40097812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120639" y="154745"/>
            <a:ext cx="1772530" cy="590843"/>
          </a:xfrm>
          <a:prstGeom prst="rect">
            <a:avLst/>
          </a:prstGeom>
          <a:solidFill>
            <a:srgbClr val="EAD64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Introduction Slide to Talkies </a:t>
            </a:r>
            <a:endParaRPr lang="en-US" dirty="0"/>
          </a:p>
        </p:txBody>
      </p:sp>
      <p:cxnSp>
        <p:nvCxnSpPr>
          <p:cNvPr id="5" name="Straight Arrow Connector 4"/>
          <p:cNvCxnSpPr/>
          <p:nvPr/>
        </p:nvCxnSpPr>
        <p:spPr>
          <a:xfrm flipH="1">
            <a:off x="6006904" y="745588"/>
            <a:ext cx="1" cy="478301"/>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5120639" y="1237956"/>
            <a:ext cx="1772530" cy="5767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From Black and White to Color </a:t>
            </a:r>
            <a:endParaRPr lang="en-US" dirty="0"/>
          </a:p>
        </p:txBody>
      </p:sp>
      <p:cxnSp>
        <p:nvCxnSpPr>
          <p:cNvPr id="9" name="Straight Arrow Connector 8"/>
          <p:cNvCxnSpPr/>
          <p:nvPr/>
        </p:nvCxnSpPr>
        <p:spPr>
          <a:xfrm>
            <a:off x="6006904" y="1814732"/>
            <a:ext cx="0" cy="576775"/>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5120639" y="2426676"/>
            <a:ext cx="1772530" cy="576776"/>
          </a:xfrm>
          <a:prstGeom prst="rect">
            <a:avLst/>
          </a:prstGeom>
          <a:solidFill>
            <a:srgbClr val="130F0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Citizen Kane (1941)</a:t>
            </a:r>
            <a:endParaRPr lang="en-US" dirty="0"/>
          </a:p>
        </p:txBody>
      </p:sp>
      <p:cxnSp>
        <p:nvCxnSpPr>
          <p:cNvPr id="12" name="Straight Arrow Connector 11"/>
          <p:cNvCxnSpPr/>
          <p:nvPr/>
        </p:nvCxnSpPr>
        <p:spPr>
          <a:xfrm>
            <a:off x="6006904" y="3003452"/>
            <a:ext cx="0" cy="548640"/>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5120639" y="3552092"/>
            <a:ext cx="1772530" cy="618978"/>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Aspect Ratios</a:t>
            </a:r>
            <a:endParaRPr lang="en-US" dirty="0"/>
          </a:p>
        </p:txBody>
      </p:sp>
      <p:cxnSp>
        <p:nvCxnSpPr>
          <p:cNvPr id="15" name="Straight Arrow Connector 14"/>
          <p:cNvCxnSpPr/>
          <p:nvPr/>
        </p:nvCxnSpPr>
        <p:spPr>
          <a:xfrm>
            <a:off x="6006904" y="4171070"/>
            <a:ext cx="0" cy="548640"/>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5120639" y="4790048"/>
            <a:ext cx="1772530" cy="5486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New Styles of Filmmaking </a:t>
            </a:r>
            <a:endParaRPr lang="en-US" dirty="0"/>
          </a:p>
        </p:txBody>
      </p:sp>
      <p:cxnSp>
        <p:nvCxnSpPr>
          <p:cNvPr id="18" name="Straight Arrow Connector 17"/>
          <p:cNvCxnSpPr/>
          <p:nvPr/>
        </p:nvCxnSpPr>
        <p:spPr>
          <a:xfrm>
            <a:off x="6006904" y="5338688"/>
            <a:ext cx="0" cy="450166"/>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9" name="Rectangle 18"/>
          <p:cNvSpPr/>
          <p:nvPr/>
        </p:nvSpPr>
        <p:spPr>
          <a:xfrm>
            <a:off x="5120639" y="5788853"/>
            <a:ext cx="1772530" cy="738555"/>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The New American Cinema</a:t>
            </a:r>
            <a:endParaRPr lang="en-US" dirty="0"/>
          </a:p>
        </p:txBody>
      </p:sp>
      <p:sp>
        <p:nvSpPr>
          <p:cNvPr id="20" name="Right Arrow 19"/>
          <p:cNvSpPr/>
          <p:nvPr/>
        </p:nvSpPr>
        <p:spPr>
          <a:xfrm>
            <a:off x="9566031" y="5148775"/>
            <a:ext cx="1871004" cy="1308293"/>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Bauhaus 93" panose="04030905020B02020C02" pitchFamily="82" charset="0"/>
                <a:hlinkClick r:id="rId2" action="ppaction://hlinksldjump"/>
              </a:rPr>
              <a:t>CONTINUED</a:t>
            </a:r>
            <a:endParaRPr lang="en-US" dirty="0">
              <a:latin typeface="Bauhaus 93" panose="04030905020B02020C02" pitchFamily="82" charset="0"/>
            </a:endParaRPr>
          </a:p>
        </p:txBody>
      </p:sp>
      <p:sp>
        <p:nvSpPr>
          <p:cNvPr id="21" name="Left Arrow 20"/>
          <p:cNvSpPr/>
          <p:nvPr/>
        </p:nvSpPr>
        <p:spPr>
          <a:xfrm>
            <a:off x="434714" y="5354540"/>
            <a:ext cx="1558977" cy="1102527"/>
          </a:xfrm>
          <a:prstGeom prst="lef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Bauhaus 93" panose="04030905020B02020C02" pitchFamily="82" charset="0"/>
                <a:hlinkClick r:id="rId3" action="ppaction://hlinksldjump"/>
              </a:rPr>
              <a:t>GO BACK</a:t>
            </a:r>
            <a:endParaRPr lang="en-US" dirty="0">
              <a:latin typeface="Bauhaus 93" panose="04030905020B02020C02" pitchFamily="82" charset="0"/>
            </a:endParaRPr>
          </a:p>
        </p:txBody>
      </p:sp>
    </p:spTree>
    <p:extLst>
      <p:ext uri="{BB962C8B-B14F-4D97-AF65-F5344CB8AC3E}">
        <p14:creationId xmlns:p14="http://schemas.microsoft.com/office/powerpoint/2010/main" val="7597233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5092505" y="140677"/>
            <a:ext cx="1955409" cy="661181"/>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Special Effects in</a:t>
            </a:r>
          </a:p>
          <a:p>
            <a:pPr algn="ctr"/>
            <a:r>
              <a:rPr lang="en-US" dirty="0" smtClean="0"/>
              <a:t>Movies</a:t>
            </a:r>
            <a:endParaRPr lang="en-US" dirty="0"/>
          </a:p>
        </p:txBody>
      </p:sp>
      <p:cxnSp>
        <p:nvCxnSpPr>
          <p:cNvPr id="5" name="Straight Arrow Connector 4"/>
          <p:cNvCxnSpPr/>
          <p:nvPr/>
        </p:nvCxnSpPr>
        <p:spPr>
          <a:xfrm>
            <a:off x="6077243" y="801858"/>
            <a:ext cx="0" cy="492370"/>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5092504" y="1336431"/>
            <a:ext cx="1955409" cy="618978"/>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Independent Filmmakers </a:t>
            </a:r>
            <a:endParaRPr lang="en-US" dirty="0"/>
          </a:p>
        </p:txBody>
      </p:sp>
      <p:cxnSp>
        <p:nvCxnSpPr>
          <p:cNvPr id="9" name="Straight Arrow Connector 8"/>
          <p:cNvCxnSpPr/>
          <p:nvPr/>
        </p:nvCxnSpPr>
        <p:spPr>
          <a:xfrm flipV="1">
            <a:off x="6077243" y="1955409"/>
            <a:ext cx="0" cy="633046"/>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5099538" y="2588455"/>
            <a:ext cx="1955409" cy="759656"/>
          </a:xfrm>
          <a:prstGeom prst="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What Next for Movies in the Future?</a:t>
            </a:r>
            <a:endParaRPr lang="en-US" dirty="0"/>
          </a:p>
        </p:txBody>
      </p:sp>
      <p:cxnSp>
        <p:nvCxnSpPr>
          <p:cNvPr id="13" name="Straight Arrow Connector 12"/>
          <p:cNvCxnSpPr/>
          <p:nvPr/>
        </p:nvCxnSpPr>
        <p:spPr>
          <a:xfrm flipH="1">
            <a:off x="6077242" y="3432517"/>
            <a:ext cx="1" cy="309489"/>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5092504" y="3734971"/>
            <a:ext cx="1955409" cy="618978"/>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 Conclusion </a:t>
            </a:r>
            <a:endParaRPr lang="en-US" dirty="0"/>
          </a:p>
        </p:txBody>
      </p:sp>
      <p:cxnSp>
        <p:nvCxnSpPr>
          <p:cNvPr id="16" name="Straight Arrow Connector 15"/>
          <p:cNvCxnSpPr/>
          <p:nvPr/>
        </p:nvCxnSpPr>
        <p:spPr>
          <a:xfrm>
            <a:off x="6077242" y="4353949"/>
            <a:ext cx="0" cy="302457"/>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7" name="Rectangle 16"/>
          <p:cNvSpPr/>
          <p:nvPr/>
        </p:nvSpPr>
        <p:spPr>
          <a:xfrm>
            <a:off x="5092503" y="4656403"/>
            <a:ext cx="1955409" cy="6471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Work Cited:</a:t>
            </a:r>
          </a:p>
          <a:p>
            <a:pPr algn="ctr"/>
            <a:r>
              <a:rPr lang="en-US" dirty="0" smtClean="0"/>
              <a:t>No. of Slides Vary</a:t>
            </a:r>
            <a:endParaRPr lang="en-US" dirty="0"/>
          </a:p>
        </p:txBody>
      </p:sp>
      <p:cxnSp>
        <p:nvCxnSpPr>
          <p:cNvPr id="23" name="Straight Arrow Connector 22"/>
          <p:cNvCxnSpPr>
            <a:stCxn id="17" idx="2"/>
          </p:cNvCxnSpPr>
          <p:nvPr/>
        </p:nvCxnSpPr>
        <p:spPr>
          <a:xfrm>
            <a:off x="6070208" y="5303517"/>
            <a:ext cx="0" cy="647117"/>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4" name="Rectangle 23"/>
          <p:cNvSpPr/>
          <p:nvPr/>
        </p:nvSpPr>
        <p:spPr>
          <a:xfrm>
            <a:off x="5092503" y="5950634"/>
            <a:ext cx="1962444" cy="724489"/>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THE END</a:t>
            </a:r>
            <a:endParaRPr lang="en-US" dirty="0"/>
          </a:p>
        </p:txBody>
      </p:sp>
      <p:sp>
        <p:nvSpPr>
          <p:cNvPr id="26" name="Right Arrow 25"/>
          <p:cNvSpPr/>
          <p:nvPr/>
        </p:nvSpPr>
        <p:spPr>
          <a:xfrm>
            <a:off x="9650437" y="5370340"/>
            <a:ext cx="1814732" cy="1160588"/>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Bauhaus 93" panose="04030905020B02020C02" pitchFamily="82" charset="0"/>
                <a:hlinkClick r:id="rId2" action="ppaction://hlinksldjump"/>
              </a:rPr>
              <a:t>CONTINUED</a:t>
            </a:r>
            <a:endParaRPr lang="en-US" dirty="0">
              <a:latin typeface="Bauhaus 93" panose="04030905020B02020C02" pitchFamily="82" charset="0"/>
            </a:endParaRPr>
          </a:p>
        </p:txBody>
      </p:sp>
      <p:sp>
        <p:nvSpPr>
          <p:cNvPr id="28" name="Left Arrow 27"/>
          <p:cNvSpPr/>
          <p:nvPr/>
        </p:nvSpPr>
        <p:spPr>
          <a:xfrm>
            <a:off x="148170" y="5623562"/>
            <a:ext cx="1364105" cy="907366"/>
          </a:xfrm>
          <a:prstGeom prst="lef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Bauhaus 93" panose="04030905020B02020C02" pitchFamily="82" charset="0"/>
                <a:hlinkClick r:id="rId3" action="ppaction://hlinksldjump"/>
              </a:rPr>
              <a:t>GO BACK</a:t>
            </a:r>
            <a:endParaRPr lang="en-US" dirty="0">
              <a:latin typeface="Bauhaus 93" panose="04030905020B02020C02" pitchFamily="82" charset="0"/>
            </a:endParaRPr>
          </a:p>
        </p:txBody>
      </p:sp>
    </p:spTree>
    <p:extLst>
      <p:ext uri="{BB962C8B-B14F-4D97-AF65-F5344CB8AC3E}">
        <p14:creationId xmlns:p14="http://schemas.microsoft.com/office/powerpoint/2010/main" val="38845288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Second Navigation System </a:t>
            </a:r>
            <a:endParaRPr lang="en-US" dirty="0"/>
          </a:p>
        </p:txBody>
      </p:sp>
      <p:sp>
        <p:nvSpPr>
          <p:cNvPr id="3" name="Flowchart: Process 2"/>
          <p:cNvSpPr/>
          <p:nvPr/>
        </p:nvSpPr>
        <p:spPr>
          <a:xfrm>
            <a:off x="182880" y="3671668"/>
            <a:ext cx="393895" cy="464234"/>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lowchart: Process 3"/>
          <p:cNvSpPr/>
          <p:nvPr/>
        </p:nvSpPr>
        <p:spPr>
          <a:xfrm>
            <a:off x="838200" y="3671668"/>
            <a:ext cx="393895" cy="464234"/>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lowchart: Process 4"/>
          <p:cNvSpPr/>
          <p:nvPr/>
        </p:nvSpPr>
        <p:spPr>
          <a:xfrm>
            <a:off x="1493520" y="3671668"/>
            <a:ext cx="393895" cy="464234"/>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lowchart: Process 5"/>
          <p:cNvSpPr/>
          <p:nvPr/>
        </p:nvSpPr>
        <p:spPr>
          <a:xfrm>
            <a:off x="2148840" y="3671668"/>
            <a:ext cx="393895" cy="464234"/>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lowchart: Process 6"/>
          <p:cNvSpPr/>
          <p:nvPr/>
        </p:nvSpPr>
        <p:spPr>
          <a:xfrm>
            <a:off x="2804160" y="3671668"/>
            <a:ext cx="393895" cy="464234"/>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lowchart: Process 7"/>
          <p:cNvSpPr/>
          <p:nvPr/>
        </p:nvSpPr>
        <p:spPr>
          <a:xfrm>
            <a:off x="3449515" y="3671668"/>
            <a:ext cx="393895" cy="464234"/>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lowchart: Process 8"/>
          <p:cNvSpPr/>
          <p:nvPr/>
        </p:nvSpPr>
        <p:spPr>
          <a:xfrm>
            <a:off x="4108937" y="3671668"/>
            <a:ext cx="393895" cy="464234"/>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lowchart: Process 9"/>
          <p:cNvSpPr/>
          <p:nvPr/>
        </p:nvSpPr>
        <p:spPr>
          <a:xfrm>
            <a:off x="4768359" y="3671668"/>
            <a:ext cx="393895" cy="464234"/>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lowchart: Process 10"/>
          <p:cNvSpPr/>
          <p:nvPr/>
        </p:nvSpPr>
        <p:spPr>
          <a:xfrm>
            <a:off x="5427781" y="3671668"/>
            <a:ext cx="393895" cy="464234"/>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lowchart: Process 11"/>
          <p:cNvSpPr/>
          <p:nvPr/>
        </p:nvSpPr>
        <p:spPr>
          <a:xfrm>
            <a:off x="6079289" y="3671668"/>
            <a:ext cx="393895" cy="464234"/>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lowchart: Process 12"/>
          <p:cNvSpPr/>
          <p:nvPr/>
        </p:nvSpPr>
        <p:spPr>
          <a:xfrm>
            <a:off x="6730797" y="3671668"/>
            <a:ext cx="393895" cy="464234"/>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lowchart: Process 13"/>
          <p:cNvSpPr/>
          <p:nvPr/>
        </p:nvSpPr>
        <p:spPr>
          <a:xfrm>
            <a:off x="7382305" y="3671668"/>
            <a:ext cx="393895" cy="464234"/>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lowchart: Process 14"/>
          <p:cNvSpPr/>
          <p:nvPr/>
        </p:nvSpPr>
        <p:spPr>
          <a:xfrm>
            <a:off x="8033813" y="3671668"/>
            <a:ext cx="393895" cy="464234"/>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lowchart: Process 15"/>
          <p:cNvSpPr/>
          <p:nvPr/>
        </p:nvSpPr>
        <p:spPr>
          <a:xfrm>
            <a:off x="8685321" y="3671668"/>
            <a:ext cx="393895" cy="464234"/>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lowchart: Process 16"/>
          <p:cNvSpPr/>
          <p:nvPr/>
        </p:nvSpPr>
        <p:spPr>
          <a:xfrm>
            <a:off x="9364085" y="3671668"/>
            <a:ext cx="393895" cy="464234"/>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lowchart: Process 17"/>
          <p:cNvSpPr/>
          <p:nvPr/>
        </p:nvSpPr>
        <p:spPr>
          <a:xfrm>
            <a:off x="10042849" y="3671668"/>
            <a:ext cx="393895" cy="464234"/>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lowchart: Process 18"/>
          <p:cNvSpPr/>
          <p:nvPr/>
        </p:nvSpPr>
        <p:spPr>
          <a:xfrm>
            <a:off x="10721613" y="3671668"/>
            <a:ext cx="393895" cy="464234"/>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lowchart: Process 19"/>
          <p:cNvSpPr/>
          <p:nvPr/>
        </p:nvSpPr>
        <p:spPr>
          <a:xfrm>
            <a:off x="11353800" y="3671668"/>
            <a:ext cx="393895" cy="464234"/>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ight Arrow 28"/>
          <p:cNvSpPr/>
          <p:nvPr/>
        </p:nvSpPr>
        <p:spPr>
          <a:xfrm rot="16200000">
            <a:off x="168660" y="4197719"/>
            <a:ext cx="458373" cy="599607"/>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ight Arrow 29"/>
          <p:cNvSpPr/>
          <p:nvPr/>
        </p:nvSpPr>
        <p:spPr>
          <a:xfrm rot="12330136">
            <a:off x="1035803" y="4546032"/>
            <a:ext cx="458373" cy="599607"/>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ight Arrow 30"/>
          <p:cNvSpPr/>
          <p:nvPr/>
        </p:nvSpPr>
        <p:spPr>
          <a:xfrm rot="11038692">
            <a:off x="1919655" y="4666888"/>
            <a:ext cx="458373" cy="599607"/>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ight Arrow 31"/>
          <p:cNvSpPr/>
          <p:nvPr/>
        </p:nvSpPr>
        <p:spPr>
          <a:xfrm rot="10800000">
            <a:off x="2738511" y="4681208"/>
            <a:ext cx="458373" cy="599607"/>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ight Arrow 32"/>
          <p:cNvSpPr/>
          <p:nvPr/>
        </p:nvSpPr>
        <p:spPr>
          <a:xfrm rot="10800000">
            <a:off x="3842239" y="4681208"/>
            <a:ext cx="458373" cy="599607"/>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ight Arrow 33"/>
          <p:cNvSpPr/>
          <p:nvPr/>
        </p:nvSpPr>
        <p:spPr>
          <a:xfrm rot="10800000">
            <a:off x="4982540" y="4681208"/>
            <a:ext cx="458373" cy="599607"/>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ight Arrow 34"/>
          <p:cNvSpPr/>
          <p:nvPr/>
        </p:nvSpPr>
        <p:spPr>
          <a:xfrm rot="10800000">
            <a:off x="6122841" y="4666888"/>
            <a:ext cx="458373" cy="599607"/>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ight Arrow 35"/>
          <p:cNvSpPr/>
          <p:nvPr/>
        </p:nvSpPr>
        <p:spPr>
          <a:xfrm rot="10800000">
            <a:off x="7301665" y="4681208"/>
            <a:ext cx="458373" cy="599607"/>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ight Arrow 36"/>
          <p:cNvSpPr/>
          <p:nvPr/>
        </p:nvSpPr>
        <p:spPr>
          <a:xfrm rot="10800000">
            <a:off x="8410814" y="4681208"/>
            <a:ext cx="458373" cy="599607"/>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ight Arrow 37"/>
          <p:cNvSpPr/>
          <p:nvPr/>
        </p:nvSpPr>
        <p:spPr>
          <a:xfrm rot="10800000">
            <a:off x="9268455" y="4681208"/>
            <a:ext cx="458373" cy="599607"/>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ight Arrow 38"/>
          <p:cNvSpPr/>
          <p:nvPr/>
        </p:nvSpPr>
        <p:spPr>
          <a:xfrm rot="10615309">
            <a:off x="10127302" y="4681208"/>
            <a:ext cx="458373" cy="599607"/>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ight Arrow 39"/>
          <p:cNvSpPr/>
          <p:nvPr/>
        </p:nvSpPr>
        <p:spPr>
          <a:xfrm rot="7643461">
            <a:off x="10945219" y="4561867"/>
            <a:ext cx="458373" cy="599607"/>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ight Arrow 40"/>
          <p:cNvSpPr/>
          <p:nvPr/>
        </p:nvSpPr>
        <p:spPr>
          <a:xfrm rot="5400000">
            <a:off x="11370897" y="4152218"/>
            <a:ext cx="458373" cy="599607"/>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Flowchart: Process 41"/>
          <p:cNvSpPr/>
          <p:nvPr/>
        </p:nvSpPr>
        <p:spPr>
          <a:xfrm>
            <a:off x="58711" y="2383436"/>
            <a:ext cx="901090" cy="756923"/>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t>1</a:t>
            </a:r>
            <a:r>
              <a:rPr lang="en-US" sz="2400" baseline="30000" dirty="0" smtClean="0"/>
              <a:t>st</a:t>
            </a:r>
            <a:r>
              <a:rPr lang="en-US" sz="2400" dirty="0" smtClean="0"/>
              <a:t> Slide </a:t>
            </a:r>
            <a:endParaRPr lang="en-US" sz="2400" dirty="0"/>
          </a:p>
        </p:txBody>
      </p:sp>
      <p:sp>
        <p:nvSpPr>
          <p:cNvPr id="43" name="Flowchart: Process 42"/>
          <p:cNvSpPr/>
          <p:nvPr/>
        </p:nvSpPr>
        <p:spPr>
          <a:xfrm>
            <a:off x="10918560" y="2501438"/>
            <a:ext cx="1234641" cy="820760"/>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t>The End Slide </a:t>
            </a:r>
            <a:endParaRPr lang="en-US" sz="2400" dirty="0"/>
          </a:p>
        </p:txBody>
      </p:sp>
      <p:sp>
        <p:nvSpPr>
          <p:cNvPr id="44" name="Right Arrow 43"/>
          <p:cNvSpPr/>
          <p:nvPr/>
        </p:nvSpPr>
        <p:spPr>
          <a:xfrm>
            <a:off x="10259461" y="5435924"/>
            <a:ext cx="1712093" cy="1192513"/>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Bauhaus 93" panose="04030905020B02020C02" pitchFamily="82" charset="0"/>
                <a:hlinkClick r:id="rId2" action="ppaction://hlinksldjump"/>
              </a:rPr>
              <a:t>CONTINUED</a:t>
            </a:r>
            <a:endParaRPr lang="en-US" dirty="0">
              <a:latin typeface="Bauhaus 93" panose="04030905020B02020C02" pitchFamily="82" charset="0"/>
            </a:endParaRPr>
          </a:p>
        </p:txBody>
      </p:sp>
      <p:sp>
        <p:nvSpPr>
          <p:cNvPr id="45" name="Left Arrow 44"/>
          <p:cNvSpPr/>
          <p:nvPr/>
        </p:nvSpPr>
        <p:spPr>
          <a:xfrm>
            <a:off x="192397" y="5603469"/>
            <a:ext cx="1695018" cy="1026826"/>
          </a:xfrm>
          <a:prstGeom prst="lef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Bauhaus 93" panose="04030905020B02020C02" pitchFamily="82" charset="0"/>
                <a:hlinkClick r:id="rId3" action="ppaction://hlinksldjump"/>
              </a:rPr>
              <a:t>GO BACK</a:t>
            </a:r>
            <a:endParaRPr lang="en-US" dirty="0">
              <a:latin typeface="Bauhaus 93" panose="04030905020B02020C02" pitchFamily="82" charset="0"/>
            </a:endParaRPr>
          </a:p>
        </p:txBody>
      </p:sp>
    </p:spTree>
    <p:extLst>
      <p:ext uri="{BB962C8B-B14F-4D97-AF65-F5344CB8AC3E}">
        <p14:creationId xmlns:p14="http://schemas.microsoft.com/office/powerpoint/2010/main" val="31829022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Reasons for Navigation System Design</a:t>
            </a:r>
            <a:endParaRPr lang="en-US" dirty="0"/>
          </a:p>
        </p:txBody>
      </p:sp>
      <p:sp>
        <p:nvSpPr>
          <p:cNvPr id="4" name="Content Placeholder 3"/>
          <p:cNvSpPr>
            <a:spLocks noGrp="1"/>
          </p:cNvSpPr>
          <p:nvPr>
            <p:ph idx="1"/>
          </p:nvPr>
        </p:nvSpPr>
        <p:spPr/>
        <p:txBody>
          <a:bodyPr>
            <a:normAutofit fontScale="85000" lnSpcReduction="20000"/>
          </a:bodyPr>
          <a:lstStyle/>
          <a:p>
            <a:pPr algn="just"/>
            <a:r>
              <a:rPr lang="en-US" dirty="0" smtClean="0"/>
              <a:t>For Project 2, I thought over very carefully of what kind of navigation system will best suit the flow of information I wanted in the PowerPoint and would best suit the user needs.  I chose a linear navigational structure because I felt that this navigational pattern would be easier for the user to use than a more complicated setup such as a Hierarchical, Nonlinear, and Composite system.  The Linear navigational system was a better choice, in my mind, because the user would not be overwhelmed with many different navigation ports to go to.  Basically, the user will have the option to go back and forth on the slides if they need to recheck some fact or point to remember. For a purposes, I choose linear because since the subject of this project is about movies, I felt it would be really cool and appropriate since a lot of major films are in a linear, narrative structure that I do the same for this project.   Overall, the PowerPoint will look and feel like a movie to the viewer.  The only different navigation design is that at the end of the entire presentation, there will a tap button to go all the way back to the very  first slide of the PowerPoint.  Thru testing and evaluating,  I will see if the navigation system will function properly.             </a:t>
            </a:r>
            <a:endParaRPr lang="en-US" dirty="0"/>
          </a:p>
        </p:txBody>
      </p:sp>
      <p:sp>
        <p:nvSpPr>
          <p:cNvPr id="5" name="Left Arrow 4"/>
          <p:cNvSpPr/>
          <p:nvPr/>
        </p:nvSpPr>
        <p:spPr>
          <a:xfrm>
            <a:off x="314793" y="5850952"/>
            <a:ext cx="1289155" cy="921895"/>
          </a:xfrm>
          <a:prstGeom prst="lef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Bauhaus 93" panose="04030905020B02020C02" pitchFamily="82" charset="0"/>
                <a:hlinkClick r:id="rId2" action="ppaction://hlinksldjump"/>
              </a:rPr>
              <a:t>GO BACK</a:t>
            </a:r>
            <a:endParaRPr lang="en-US" dirty="0">
              <a:latin typeface="Bauhaus 93" panose="04030905020B02020C02" pitchFamily="82" charset="0"/>
            </a:endParaRPr>
          </a:p>
        </p:txBody>
      </p:sp>
      <p:sp>
        <p:nvSpPr>
          <p:cNvPr id="2" name="Right Arrow 1"/>
          <p:cNvSpPr/>
          <p:nvPr/>
        </p:nvSpPr>
        <p:spPr>
          <a:xfrm>
            <a:off x="9787944" y="5915873"/>
            <a:ext cx="2003737" cy="792051"/>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Bauhaus 93" panose="04030905020B02020C02" pitchFamily="82" charset="0"/>
                <a:hlinkClick r:id="rId3" action="ppaction://hlinksldjump"/>
              </a:rPr>
              <a:t>GO TO NEXT SLIDE</a:t>
            </a:r>
            <a:endParaRPr lang="en-US" dirty="0">
              <a:latin typeface="Bauhaus 93" panose="04030905020B02020C02" pitchFamily="82" charset="0"/>
            </a:endParaRPr>
          </a:p>
        </p:txBody>
      </p:sp>
    </p:spTree>
    <p:extLst>
      <p:ext uri="{BB962C8B-B14F-4D97-AF65-F5344CB8AC3E}">
        <p14:creationId xmlns:p14="http://schemas.microsoft.com/office/powerpoint/2010/main" val="26754604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Update:</a:t>
            </a:r>
            <a:endParaRPr lang="en-US" dirty="0"/>
          </a:p>
        </p:txBody>
      </p:sp>
      <p:sp>
        <p:nvSpPr>
          <p:cNvPr id="3" name="Content Placeholder 2"/>
          <p:cNvSpPr>
            <a:spLocks noGrp="1"/>
          </p:cNvSpPr>
          <p:nvPr>
            <p:ph idx="1"/>
          </p:nvPr>
        </p:nvSpPr>
        <p:spPr/>
        <p:txBody>
          <a:bodyPr/>
          <a:lstStyle/>
          <a:p>
            <a:r>
              <a:rPr lang="en-US" dirty="0" smtClean="0"/>
              <a:t>After working on my Project 2 PowerPoint, I made some minor changes to the design.  There are four slides that have become navigation ports.  The selection was based on how the slide reflected a significant change in film history.  The slides are Yes…Movies, Intro to Sound, Changes in Aspect Ratio, and The New American Cinema.  The last secondary navigation system is the connection from The End slide to the few Works Cited slides that take the user all the way back to the beginning of the PowerPoint presentation.  Yet the original setup of a linear navigation remains intact.    </a:t>
            </a:r>
            <a:endParaRPr lang="en-US" dirty="0"/>
          </a:p>
        </p:txBody>
      </p:sp>
      <p:sp>
        <p:nvSpPr>
          <p:cNvPr id="4" name="Left Arrow 3"/>
          <p:cNvSpPr/>
          <p:nvPr/>
        </p:nvSpPr>
        <p:spPr>
          <a:xfrm>
            <a:off x="342362" y="5602311"/>
            <a:ext cx="1280375" cy="948140"/>
          </a:xfrm>
          <a:prstGeom prst="lef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Bauhaus 93" panose="04030905020B02020C02" pitchFamily="82" charset="0"/>
                <a:hlinkClick r:id="rId2" action="ppaction://hlinksldjump"/>
              </a:rPr>
              <a:t>GO BACK</a:t>
            </a:r>
            <a:endParaRPr lang="en-US" dirty="0">
              <a:latin typeface="Bauhaus 93" panose="04030905020B02020C02" pitchFamily="82" charset="0"/>
            </a:endParaRPr>
          </a:p>
        </p:txBody>
      </p:sp>
      <p:sp>
        <p:nvSpPr>
          <p:cNvPr id="5" name="Right Arrow 4"/>
          <p:cNvSpPr/>
          <p:nvPr/>
        </p:nvSpPr>
        <p:spPr>
          <a:xfrm>
            <a:off x="10058401" y="5687567"/>
            <a:ext cx="1791238" cy="888643"/>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Bauhaus 93" panose="04030905020B02020C02" pitchFamily="82" charset="0"/>
                <a:hlinkClick r:id="rId3" action="ppaction://hlinksldjump"/>
              </a:rPr>
              <a:t>GO TO NEXT SLIDE </a:t>
            </a:r>
            <a:endParaRPr lang="en-US" dirty="0">
              <a:latin typeface="Bauhaus 93" panose="04030905020B02020C02" pitchFamily="82" charset="0"/>
            </a:endParaRPr>
          </a:p>
        </p:txBody>
      </p:sp>
    </p:spTree>
    <p:extLst>
      <p:ext uri="{BB962C8B-B14F-4D97-AF65-F5344CB8AC3E}">
        <p14:creationId xmlns:p14="http://schemas.microsoft.com/office/powerpoint/2010/main" val="20788732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553792" y="463639"/>
            <a:ext cx="10702343" cy="830997"/>
          </a:xfrm>
          <a:prstGeom prst="rect">
            <a:avLst/>
          </a:prstGeom>
          <a:noFill/>
        </p:spPr>
        <p:txBody>
          <a:bodyPr wrap="square" rtlCol="0">
            <a:spAutoFit/>
          </a:bodyPr>
          <a:lstStyle/>
          <a:p>
            <a:r>
              <a:rPr lang="en-US" sz="4800" dirty="0" smtClean="0"/>
              <a:t>The New Four Navigation Ports </a:t>
            </a:r>
            <a:endParaRPr lang="en-US" sz="4800" dirty="0"/>
          </a:p>
        </p:txBody>
      </p:sp>
      <p:sp>
        <p:nvSpPr>
          <p:cNvPr id="7" name="Rounded Rectangle 6"/>
          <p:cNvSpPr/>
          <p:nvPr/>
        </p:nvSpPr>
        <p:spPr>
          <a:xfrm>
            <a:off x="914400" y="2253803"/>
            <a:ext cx="1957588" cy="66970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Yes, Movies…</a:t>
            </a:r>
            <a:endParaRPr lang="en-US" dirty="0"/>
          </a:p>
        </p:txBody>
      </p:sp>
      <p:sp>
        <p:nvSpPr>
          <p:cNvPr id="8" name="Rounded Rectangle 7"/>
          <p:cNvSpPr/>
          <p:nvPr/>
        </p:nvSpPr>
        <p:spPr>
          <a:xfrm>
            <a:off x="4166317" y="2253803"/>
            <a:ext cx="1738646" cy="66970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Here Come's </a:t>
            </a:r>
          </a:p>
          <a:p>
            <a:pPr algn="ctr"/>
            <a:r>
              <a:rPr lang="en-US" dirty="0" smtClean="0"/>
              <a:t>SOUND</a:t>
            </a:r>
            <a:endParaRPr lang="en-US" dirty="0"/>
          </a:p>
        </p:txBody>
      </p:sp>
      <p:sp>
        <p:nvSpPr>
          <p:cNvPr id="9" name="Rounded Rectangle 8"/>
          <p:cNvSpPr/>
          <p:nvPr/>
        </p:nvSpPr>
        <p:spPr>
          <a:xfrm>
            <a:off x="7199292" y="2253803"/>
            <a:ext cx="1712890" cy="73409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The Movie Screens Get Bigger</a:t>
            </a:r>
            <a:endParaRPr lang="en-US" dirty="0"/>
          </a:p>
        </p:txBody>
      </p:sp>
      <p:sp>
        <p:nvSpPr>
          <p:cNvPr id="10" name="Rounded Rectangle 9"/>
          <p:cNvSpPr/>
          <p:nvPr/>
        </p:nvSpPr>
        <p:spPr>
          <a:xfrm>
            <a:off x="10206511" y="2253803"/>
            <a:ext cx="1700011" cy="73409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The New American Cinema </a:t>
            </a:r>
            <a:endParaRPr lang="en-US" dirty="0"/>
          </a:p>
        </p:txBody>
      </p:sp>
      <p:cxnSp>
        <p:nvCxnSpPr>
          <p:cNvPr id="12" name="Straight Arrow Connector 11"/>
          <p:cNvCxnSpPr/>
          <p:nvPr/>
        </p:nvCxnSpPr>
        <p:spPr>
          <a:xfrm flipH="1">
            <a:off x="1178416" y="2987899"/>
            <a:ext cx="270456" cy="7856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1893194" y="2987899"/>
            <a:ext cx="12879" cy="79849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2369710" y="2949261"/>
            <a:ext cx="270457" cy="85000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Rounded Rectangle 16"/>
          <p:cNvSpPr/>
          <p:nvPr/>
        </p:nvSpPr>
        <p:spPr>
          <a:xfrm>
            <a:off x="45078" y="3882671"/>
            <a:ext cx="1178416" cy="70158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 Horse and a Bet</a:t>
            </a:r>
            <a:endParaRPr lang="en-US" dirty="0"/>
          </a:p>
        </p:txBody>
      </p:sp>
      <p:sp>
        <p:nvSpPr>
          <p:cNvPr id="18" name="Rounded Rectangle 17"/>
          <p:cNvSpPr/>
          <p:nvPr/>
        </p:nvSpPr>
        <p:spPr>
          <a:xfrm>
            <a:off x="1249250" y="3905053"/>
            <a:ext cx="1365161" cy="65682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Pioneers</a:t>
            </a:r>
          </a:p>
          <a:p>
            <a:pPr algn="ctr"/>
            <a:r>
              <a:rPr lang="en-US" dirty="0" smtClean="0"/>
              <a:t>Of Films </a:t>
            </a:r>
          </a:p>
          <a:p>
            <a:pPr algn="ctr"/>
            <a:endParaRPr lang="en-US" dirty="0" smtClean="0">
              <a:latin typeface="Calibri" panose="020F0502020204030204" pitchFamily="34" charset="0"/>
            </a:endParaRPr>
          </a:p>
        </p:txBody>
      </p:sp>
      <p:sp>
        <p:nvSpPr>
          <p:cNvPr id="19" name="Rounded Rectangle 18"/>
          <p:cNvSpPr/>
          <p:nvPr/>
        </p:nvSpPr>
        <p:spPr>
          <a:xfrm>
            <a:off x="2640167" y="3914559"/>
            <a:ext cx="1210615" cy="66970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Great </a:t>
            </a:r>
            <a:r>
              <a:rPr lang="en-US" dirty="0" err="1" smtClean="0"/>
              <a:t>Slient</a:t>
            </a:r>
            <a:endParaRPr lang="en-US" dirty="0" smtClean="0"/>
          </a:p>
          <a:p>
            <a:pPr algn="ctr"/>
            <a:r>
              <a:rPr lang="en-US" dirty="0" smtClean="0"/>
              <a:t>Films</a:t>
            </a:r>
            <a:endParaRPr lang="en-US" dirty="0"/>
          </a:p>
        </p:txBody>
      </p:sp>
      <p:cxnSp>
        <p:nvCxnSpPr>
          <p:cNvPr id="21" name="Straight Arrow Connector 20"/>
          <p:cNvCxnSpPr/>
          <p:nvPr/>
        </p:nvCxnSpPr>
        <p:spPr>
          <a:xfrm flipH="1">
            <a:off x="4353059" y="2987899"/>
            <a:ext cx="64395" cy="69545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2" name="Rounded Rectangle 21"/>
          <p:cNvSpPr/>
          <p:nvPr/>
        </p:nvSpPr>
        <p:spPr>
          <a:xfrm>
            <a:off x="3940935" y="3914559"/>
            <a:ext cx="953037" cy="72796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Early Days</a:t>
            </a:r>
            <a:endParaRPr lang="en-US" dirty="0"/>
          </a:p>
        </p:txBody>
      </p:sp>
      <p:sp>
        <p:nvSpPr>
          <p:cNvPr id="23" name="Rounded Rectangle 22"/>
          <p:cNvSpPr/>
          <p:nvPr/>
        </p:nvSpPr>
        <p:spPr>
          <a:xfrm>
            <a:off x="4958366" y="3914559"/>
            <a:ext cx="811368" cy="72796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Color</a:t>
            </a:r>
            <a:endParaRPr lang="en-US" dirty="0"/>
          </a:p>
        </p:txBody>
      </p:sp>
      <p:cxnSp>
        <p:nvCxnSpPr>
          <p:cNvPr id="25" name="Straight Arrow Connector 24"/>
          <p:cNvCxnSpPr>
            <a:stCxn id="8" idx="2"/>
          </p:cNvCxnSpPr>
          <p:nvPr/>
        </p:nvCxnSpPr>
        <p:spPr>
          <a:xfrm>
            <a:off x="5035640" y="2923504"/>
            <a:ext cx="231815" cy="75985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6" name="Rounded Rectangle 25"/>
          <p:cNvSpPr/>
          <p:nvPr/>
        </p:nvSpPr>
        <p:spPr>
          <a:xfrm>
            <a:off x="5904963" y="3914559"/>
            <a:ext cx="1010992" cy="72796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“Citizen</a:t>
            </a:r>
          </a:p>
          <a:p>
            <a:pPr algn="ctr"/>
            <a:r>
              <a:rPr lang="en-US" dirty="0" smtClean="0"/>
              <a:t>Kane”</a:t>
            </a:r>
            <a:endParaRPr lang="en-US" dirty="0"/>
          </a:p>
        </p:txBody>
      </p:sp>
      <p:cxnSp>
        <p:nvCxnSpPr>
          <p:cNvPr id="28" name="Straight Arrow Connector 27"/>
          <p:cNvCxnSpPr/>
          <p:nvPr/>
        </p:nvCxnSpPr>
        <p:spPr>
          <a:xfrm>
            <a:off x="5769734" y="2987899"/>
            <a:ext cx="450762" cy="79849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flipH="1">
            <a:off x="7476188" y="2987899"/>
            <a:ext cx="196402" cy="99105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1" name="Rounded Rectangle 30"/>
          <p:cNvSpPr/>
          <p:nvPr/>
        </p:nvSpPr>
        <p:spPr>
          <a:xfrm>
            <a:off x="7051184" y="3959944"/>
            <a:ext cx="1384478" cy="63719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Foreign Films </a:t>
            </a:r>
            <a:endParaRPr lang="en-US" dirty="0"/>
          </a:p>
        </p:txBody>
      </p:sp>
      <p:sp>
        <p:nvSpPr>
          <p:cNvPr id="32" name="Rounded Rectangle 31"/>
          <p:cNvSpPr/>
          <p:nvPr/>
        </p:nvSpPr>
        <p:spPr>
          <a:xfrm>
            <a:off x="8570891" y="3920690"/>
            <a:ext cx="1287888" cy="68257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New American </a:t>
            </a:r>
          </a:p>
          <a:p>
            <a:pPr algn="ctr"/>
            <a:r>
              <a:rPr lang="en-US" dirty="0" smtClean="0"/>
              <a:t>Cinema</a:t>
            </a:r>
            <a:endParaRPr lang="en-US" dirty="0"/>
          </a:p>
        </p:txBody>
      </p:sp>
      <p:cxnSp>
        <p:nvCxnSpPr>
          <p:cNvPr id="34" name="Straight Arrow Connector 33"/>
          <p:cNvCxnSpPr/>
          <p:nvPr/>
        </p:nvCxnSpPr>
        <p:spPr>
          <a:xfrm>
            <a:off x="8570891" y="3026535"/>
            <a:ext cx="341291" cy="85613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flipH="1">
            <a:off x="10206511" y="3026535"/>
            <a:ext cx="160988" cy="93340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a:off x="10773179" y="3026535"/>
            <a:ext cx="0" cy="93340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a:off x="11256135" y="3026535"/>
            <a:ext cx="0" cy="93340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a:off x="11745532" y="3026535"/>
            <a:ext cx="160990" cy="8880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4" name="Rounded Rectangle 43"/>
          <p:cNvSpPr/>
          <p:nvPr/>
        </p:nvSpPr>
        <p:spPr>
          <a:xfrm>
            <a:off x="9994008" y="3978954"/>
            <a:ext cx="457199" cy="58292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ounded Rectangle 44"/>
          <p:cNvSpPr/>
          <p:nvPr/>
        </p:nvSpPr>
        <p:spPr>
          <a:xfrm>
            <a:off x="10599317" y="3998580"/>
            <a:ext cx="379919" cy="56329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ounded Rectangle 45"/>
          <p:cNvSpPr/>
          <p:nvPr/>
        </p:nvSpPr>
        <p:spPr>
          <a:xfrm>
            <a:off x="11133793" y="3998580"/>
            <a:ext cx="379921" cy="5856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ounded Rectangle 46"/>
          <p:cNvSpPr/>
          <p:nvPr/>
        </p:nvSpPr>
        <p:spPr>
          <a:xfrm>
            <a:off x="11668271" y="3998581"/>
            <a:ext cx="495842" cy="56329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a:t>
            </a:r>
            <a:endParaRPr lang="en-US" dirty="0"/>
          </a:p>
        </p:txBody>
      </p:sp>
      <p:sp>
        <p:nvSpPr>
          <p:cNvPr id="48" name="TextBox 47"/>
          <p:cNvSpPr txBox="1"/>
          <p:nvPr/>
        </p:nvSpPr>
        <p:spPr>
          <a:xfrm>
            <a:off x="9462754" y="4967622"/>
            <a:ext cx="1062507" cy="646331"/>
          </a:xfrm>
          <a:prstGeom prst="rect">
            <a:avLst/>
          </a:prstGeom>
          <a:noFill/>
        </p:spPr>
        <p:txBody>
          <a:bodyPr wrap="square" rtlCol="0">
            <a:spAutoFit/>
          </a:bodyPr>
          <a:lstStyle/>
          <a:p>
            <a:r>
              <a:rPr lang="en-US" dirty="0" smtClean="0"/>
              <a:t>Special Effects</a:t>
            </a:r>
            <a:endParaRPr lang="en-US" dirty="0"/>
          </a:p>
        </p:txBody>
      </p:sp>
      <p:cxnSp>
        <p:nvCxnSpPr>
          <p:cNvPr id="50" name="Straight Arrow Connector 49"/>
          <p:cNvCxnSpPr>
            <a:stCxn id="44" idx="2"/>
            <a:endCxn id="48" idx="0"/>
          </p:cNvCxnSpPr>
          <p:nvPr/>
        </p:nvCxnSpPr>
        <p:spPr>
          <a:xfrm flipH="1">
            <a:off x="9994008" y="4561876"/>
            <a:ext cx="228600" cy="40574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p:nvPr/>
        </p:nvCxnSpPr>
        <p:spPr>
          <a:xfrm>
            <a:off x="10769964" y="4642524"/>
            <a:ext cx="0" cy="49614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3" name="TextBox 52"/>
          <p:cNvSpPr txBox="1"/>
          <p:nvPr/>
        </p:nvSpPr>
        <p:spPr>
          <a:xfrm>
            <a:off x="9436998" y="5926167"/>
            <a:ext cx="1207396" cy="646331"/>
          </a:xfrm>
          <a:prstGeom prst="rect">
            <a:avLst/>
          </a:prstGeom>
          <a:noFill/>
        </p:spPr>
        <p:txBody>
          <a:bodyPr wrap="square" rtlCol="0">
            <a:spAutoFit/>
          </a:bodyPr>
          <a:lstStyle/>
          <a:p>
            <a:r>
              <a:rPr lang="en-US" dirty="0" smtClean="0"/>
              <a:t>Indie Directors</a:t>
            </a:r>
            <a:endParaRPr lang="en-US" dirty="0"/>
          </a:p>
        </p:txBody>
      </p:sp>
      <p:cxnSp>
        <p:nvCxnSpPr>
          <p:cNvPr id="55" name="Straight Arrow Connector 54"/>
          <p:cNvCxnSpPr/>
          <p:nvPr/>
        </p:nvCxnSpPr>
        <p:spPr>
          <a:xfrm flipH="1">
            <a:off x="10287005" y="5167182"/>
            <a:ext cx="482960" cy="8111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p:nvPr/>
        </p:nvCxnSpPr>
        <p:spPr>
          <a:xfrm>
            <a:off x="11323753" y="4683917"/>
            <a:ext cx="0" cy="64805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9" name="TextBox 58"/>
          <p:cNvSpPr txBox="1"/>
          <p:nvPr/>
        </p:nvSpPr>
        <p:spPr>
          <a:xfrm>
            <a:off x="10615419" y="6174408"/>
            <a:ext cx="869320" cy="369332"/>
          </a:xfrm>
          <a:prstGeom prst="rect">
            <a:avLst/>
          </a:prstGeom>
          <a:noFill/>
        </p:spPr>
        <p:txBody>
          <a:bodyPr wrap="square" rtlCol="0">
            <a:spAutoFit/>
          </a:bodyPr>
          <a:lstStyle/>
          <a:p>
            <a:r>
              <a:rPr lang="en-US" dirty="0" smtClean="0"/>
              <a:t>Future</a:t>
            </a:r>
            <a:endParaRPr lang="en-US" dirty="0"/>
          </a:p>
        </p:txBody>
      </p:sp>
      <p:cxnSp>
        <p:nvCxnSpPr>
          <p:cNvPr id="61" name="Straight Arrow Connector 60"/>
          <p:cNvCxnSpPr/>
          <p:nvPr/>
        </p:nvCxnSpPr>
        <p:spPr>
          <a:xfrm flipH="1">
            <a:off x="11056516" y="5360487"/>
            <a:ext cx="267237" cy="64633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2" name="Left Arrow 61"/>
          <p:cNvSpPr/>
          <p:nvPr/>
        </p:nvSpPr>
        <p:spPr>
          <a:xfrm>
            <a:off x="270455" y="5613953"/>
            <a:ext cx="1300767" cy="902251"/>
          </a:xfrm>
          <a:prstGeom prst="lef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Bauhaus 93" panose="04030905020B02020C02" pitchFamily="82" charset="0"/>
                <a:hlinkClick r:id="rId2" action="ppaction://hlinksldjump"/>
              </a:rPr>
              <a:t>GO BACK</a:t>
            </a:r>
            <a:endParaRPr lang="en-US" dirty="0">
              <a:latin typeface="Bauhaus 93" panose="04030905020B02020C02" pitchFamily="82" charset="0"/>
            </a:endParaRPr>
          </a:p>
        </p:txBody>
      </p:sp>
      <p:sp>
        <p:nvSpPr>
          <p:cNvPr id="63" name="Right Arrow 62"/>
          <p:cNvSpPr/>
          <p:nvPr/>
        </p:nvSpPr>
        <p:spPr>
          <a:xfrm>
            <a:off x="7199292" y="5653207"/>
            <a:ext cx="1683918" cy="895419"/>
          </a:xfrm>
          <a:prstGeom prs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Bauhaus 93" panose="04030905020B02020C02" pitchFamily="82" charset="0"/>
                <a:hlinkClick r:id="rId3" action="ppaction://hlinksldjump"/>
              </a:rPr>
              <a:t>GO TO NEXT SLIDE</a:t>
            </a:r>
            <a:endParaRPr lang="en-US" dirty="0">
              <a:latin typeface="Bauhaus 93" panose="04030905020B02020C02" pitchFamily="82" charset="0"/>
            </a:endParaRPr>
          </a:p>
        </p:txBody>
      </p:sp>
    </p:spTree>
    <p:extLst>
      <p:ext uri="{BB962C8B-B14F-4D97-AF65-F5344CB8AC3E}">
        <p14:creationId xmlns:p14="http://schemas.microsoft.com/office/powerpoint/2010/main" val="22048891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Connection Back To The Beginning </a:t>
            </a:r>
            <a:endParaRPr lang="en-US" dirty="0"/>
          </a:p>
        </p:txBody>
      </p:sp>
      <p:sp>
        <p:nvSpPr>
          <p:cNvPr id="4" name="Rounded Rectangle 3"/>
          <p:cNvSpPr/>
          <p:nvPr/>
        </p:nvSpPr>
        <p:spPr>
          <a:xfrm>
            <a:off x="1661375" y="4015034"/>
            <a:ext cx="1893194"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t>THE END </a:t>
            </a:r>
            <a:endParaRPr lang="en-US" sz="2400" dirty="0"/>
          </a:p>
        </p:txBody>
      </p:sp>
      <p:sp>
        <p:nvSpPr>
          <p:cNvPr id="5" name="Rounded Rectangle 4"/>
          <p:cNvSpPr/>
          <p:nvPr/>
        </p:nvSpPr>
        <p:spPr>
          <a:xfrm>
            <a:off x="4275786" y="1500578"/>
            <a:ext cx="2949262" cy="90152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HISTORY OF FILM</a:t>
            </a:r>
          </a:p>
          <a:p>
            <a:pPr algn="ctr"/>
            <a:r>
              <a:rPr lang="en-US" dirty="0" smtClean="0"/>
              <a:t>(Beginning) </a:t>
            </a:r>
            <a:endParaRPr lang="en-US" dirty="0"/>
          </a:p>
        </p:txBody>
      </p:sp>
      <p:cxnSp>
        <p:nvCxnSpPr>
          <p:cNvPr id="7" name="Straight Arrow Connector 6"/>
          <p:cNvCxnSpPr>
            <a:stCxn id="4" idx="0"/>
          </p:cNvCxnSpPr>
          <p:nvPr/>
        </p:nvCxnSpPr>
        <p:spPr>
          <a:xfrm flipV="1">
            <a:off x="2607972" y="2402100"/>
            <a:ext cx="1770845" cy="161293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7225048" y="2402100"/>
            <a:ext cx="1287887" cy="161293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 name="Rounded Rectangle 9"/>
          <p:cNvSpPr/>
          <p:nvPr/>
        </p:nvSpPr>
        <p:spPr>
          <a:xfrm>
            <a:off x="7109138" y="4015034"/>
            <a:ext cx="2826912"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WORKS CITED SLIDES</a:t>
            </a:r>
          </a:p>
          <a:p>
            <a:pPr algn="ctr"/>
            <a:r>
              <a:rPr lang="en-US" dirty="0" smtClean="0"/>
              <a:t>(10 Slides)</a:t>
            </a:r>
            <a:endParaRPr lang="en-US" dirty="0"/>
          </a:p>
        </p:txBody>
      </p:sp>
      <p:sp>
        <p:nvSpPr>
          <p:cNvPr id="12" name="Left Arrow 11"/>
          <p:cNvSpPr/>
          <p:nvPr/>
        </p:nvSpPr>
        <p:spPr>
          <a:xfrm>
            <a:off x="476518" y="5589431"/>
            <a:ext cx="1390919" cy="837126"/>
          </a:xfrm>
          <a:prstGeom prst="lef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Bauhaus 93" panose="04030905020B02020C02" pitchFamily="82" charset="0"/>
                <a:hlinkClick r:id="rId2" action="ppaction://hlinksldjump"/>
              </a:rPr>
              <a:t>GO BACK</a:t>
            </a:r>
            <a:endParaRPr lang="en-US" dirty="0">
              <a:latin typeface="Bauhaus 93" panose="04030905020B02020C02" pitchFamily="82" charset="0"/>
            </a:endParaRPr>
          </a:p>
        </p:txBody>
      </p:sp>
      <p:sp>
        <p:nvSpPr>
          <p:cNvPr id="13" name="Rounded Rectangle 12"/>
          <p:cNvSpPr/>
          <p:nvPr/>
        </p:nvSpPr>
        <p:spPr>
          <a:xfrm>
            <a:off x="10161431" y="5782613"/>
            <a:ext cx="1661375" cy="643944"/>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Bauhaus 93" panose="04030905020B02020C02" pitchFamily="82" charset="0"/>
                <a:hlinkClick r:id="rId3" action="ppaction://hlinksldjump"/>
              </a:rPr>
              <a:t>GO BACK TO SLIDE 1</a:t>
            </a:r>
            <a:endParaRPr lang="en-US" dirty="0">
              <a:latin typeface="Bauhaus 93" panose="04030905020B02020C02" pitchFamily="82" charset="0"/>
            </a:endParaRPr>
          </a:p>
        </p:txBody>
      </p:sp>
    </p:spTree>
    <p:extLst>
      <p:ext uri="{BB962C8B-B14F-4D97-AF65-F5344CB8AC3E}">
        <p14:creationId xmlns:p14="http://schemas.microsoft.com/office/powerpoint/2010/main" val="27266159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481</TotalTime>
  <Words>573</Words>
  <Application>Microsoft Office PowerPoint</Application>
  <PresentationFormat>Widescreen</PresentationFormat>
  <Paragraphs>82</Paragraphs>
  <Slides>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Bauhaus 93</vt:lpstr>
      <vt:lpstr>Calibri</vt:lpstr>
      <vt:lpstr>Calibri Light</vt:lpstr>
      <vt:lpstr>Office Theme</vt:lpstr>
      <vt:lpstr>Interactive Multimedia Project 2 Screen Flows</vt:lpstr>
      <vt:lpstr>PowerPoint Presentation</vt:lpstr>
      <vt:lpstr>PowerPoint Presentation</vt:lpstr>
      <vt:lpstr>PowerPoint Presentation</vt:lpstr>
      <vt:lpstr>Second Navigation System </vt:lpstr>
      <vt:lpstr>Reasons for Navigation System Design</vt:lpstr>
      <vt:lpstr>Update:</vt:lpstr>
      <vt:lpstr>PowerPoint Presentation</vt:lpstr>
      <vt:lpstr>Connection Back To The Beginning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Interactive Multimedia Project 2 Screen Flows</dc:title>
  <dc:creator>Victor</dc:creator>
  <cp:lastModifiedBy>Victor</cp:lastModifiedBy>
  <cp:revision>47</cp:revision>
  <dcterms:created xsi:type="dcterms:W3CDTF">2017-04-01T16:22:36Z</dcterms:created>
  <dcterms:modified xsi:type="dcterms:W3CDTF">2017-04-27T02:50:55Z</dcterms:modified>
</cp:coreProperties>
</file>