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824"/>
    <a:srgbClr val="EAEA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06" autoAdjust="0"/>
    <p:restoredTop sz="94660"/>
  </p:normalViewPr>
  <p:slideViewPr>
    <p:cSldViewPr snapToGrid="0">
      <p:cViewPr>
        <p:scale>
          <a:sx n="71" d="100"/>
          <a:sy n="71" d="100"/>
        </p:scale>
        <p:origin x="708"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1864556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286759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809538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4876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79963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7F8F505-0609-4C0A-A434-07E4EAF28B9F}" type="datetimeFigureOut">
              <a:rPr lang="en-US" smtClean="0"/>
              <a:t>4/26/2017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999380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7F8F505-0609-4C0A-A434-07E4EAF28B9F}" type="datetimeFigureOut">
              <a:rPr lang="en-US" smtClean="0"/>
              <a:t>4/26/2017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773075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89789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1695595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108958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F8F505-0609-4C0A-A434-07E4EAF28B9F}" type="datetimeFigureOut">
              <a:rPr lang="en-US" smtClean="0"/>
              <a:t>4/26/2017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90812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202140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7F8F505-0609-4C0A-A434-07E4EAF28B9F}" type="datetimeFigureOut">
              <a:rPr lang="en-US" smtClean="0"/>
              <a:t>4/26/2017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4285874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7F8F505-0609-4C0A-A434-07E4EAF28B9F}" type="datetimeFigureOut">
              <a:rPr lang="en-US" smtClean="0"/>
              <a:t>4/26/2017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892108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8F505-0609-4C0A-A434-07E4EAF28B9F}" type="datetimeFigureOut">
              <a:rPr lang="en-US" smtClean="0"/>
              <a:t>4/26/2017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530725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257015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593974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27F8F505-0609-4C0A-A434-07E4EAF28B9F}" type="datetimeFigureOut">
              <a:rPr lang="en-US" smtClean="0"/>
              <a:t>4/26/2017</a:t>
            </a:fld>
            <a:endParaRPr lang="en-US"/>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0D0A8B34-C258-4E00-9036-7A22BE02E00C}" type="slidenum">
              <a:rPr lang="en-US" smtClean="0"/>
              <a:t>‹#›</a:t>
            </a:fld>
            <a:endParaRPr lang="en-US"/>
          </a:p>
        </p:txBody>
      </p:sp>
    </p:spTree>
    <p:extLst>
      <p:ext uri="{BB962C8B-B14F-4D97-AF65-F5344CB8AC3E}">
        <p14:creationId xmlns:p14="http://schemas.microsoft.com/office/powerpoint/2010/main" val="149407675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slide" Target="slide2.xml"/><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audio" Target="../media/audio2.wav"/><Relationship Id="rId7" Type="http://schemas.openxmlformats.org/officeDocument/2006/relationships/image" Target="../media/image42.jpeg"/><Relationship Id="rId12" Type="http://schemas.openxmlformats.org/officeDocument/2006/relationships/audio" Target="../media/audio2.wav"/><Relationship Id="rId2" Type="http://schemas.openxmlformats.org/officeDocument/2006/relationships/slideLayout" Target="../slideLayouts/slideLayout4.xml"/><Relationship Id="rId1" Type="http://schemas.openxmlformats.org/officeDocument/2006/relationships/video" Target="https://www.youtube.com/embed/uNaDrnxp3L0" TargetMode="External"/><Relationship Id="rId6" Type="http://schemas.openxmlformats.org/officeDocument/2006/relationships/hyperlink" Target="https://www.theguardian.com/film/2012/jan/24/citizen-kane-screening-hearst-castle" TargetMode="External"/><Relationship Id="rId11" Type="http://schemas.openxmlformats.org/officeDocument/2006/relationships/slide" Target="slide7.xml"/><Relationship Id="rId5" Type="http://schemas.openxmlformats.org/officeDocument/2006/relationships/hyperlink" Target="http://www.afi.com/100Years/movies10.aspx" TargetMode="External"/><Relationship Id="rId10" Type="http://schemas.openxmlformats.org/officeDocument/2006/relationships/slide" Target="slide11.xml"/><Relationship Id="rId4" Type="http://schemas.openxmlformats.org/officeDocument/2006/relationships/image" Target="../media/image41.jpg"/><Relationship Id="rId9" Type="http://schemas.openxmlformats.org/officeDocument/2006/relationships/slide" Target="slide9.xml"/></Relationships>
</file>

<file path=ppt/slides/_rels/slide1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audio" Target="../media/audio8.wav"/><Relationship Id="rId7" Type="http://schemas.openxmlformats.org/officeDocument/2006/relationships/slide" Target="slide12.xml"/><Relationship Id="rId2" Type="http://schemas.openxmlformats.org/officeDocument/2006/relationships/slideLayout" Target="../slideLayouts/slideLayout4.xml"/><Relationship Id="rId1" Type="http://schemas.openxmlformats.org/officeDocument/2006/relationships/video" Target="https://www.youtube.com/embed/EiLmKxiTT3g" TargetMode="External"/><Relationship Id="rId6" Type="http://schemas.openxmlformats.org/officeDocument/2006/relationships/slide" Target="slide10.xml"/><Relationship Id="rId5" Type="http://schemas.openxmlformats.org/officeDocument/2006/relationships/image" Target="../media/image34.png"/><Relationship Id="rId10" Type="http://schemas.openxmlformats.org/officeDocument/2006/relationships/audio" Target="../media/audio8.wav"/><Relationship Id="rId4" Type="http://schemas.openxmlformats.org/officeDocument/2006/relationships/image" Target="../media/image43.jpg"/><Relationship Id="rId9" Type="http://schemas.openxmlformats.org/officeDocument/2006/relationships/image" Target="../media/image44.jpg"/></Relationships>
</file>

<file path=ppt/slides/_rels/slide12.xml.rels><?xml version="1.0" encoding="UTF-8" standalone="yes"?>
<Relationships xmlns="http://schemas.openxmlformats.org/package/2006/relationships"><Relationship Id="rId8" Type="http://schemas.openxmlformats.org/officeDocument/2006/relationships/image" Target="../media/image45.gif"/><Relationship Id="rId13" Type="http://schemas.openxmlformats.org/officeDocument/2006/relationships/audio" Target="../media/audio9.wav"/><Relationship Id="rId3" Type="http://schemas.openxmlformats.org/officeDocument/2006/relationships/video" Target="https://www.youtube.com/embed/laJ_1P-Py2k" TargetMode="External"/><Relationship Id="rId7" Type="http://schemas.openxmlformats.org/officeDocument/2006/relationships/image" Target="../media/image34.png"/><Relationship Id="rId12" Type="http://schemas.openxmlformats.org/officeDocument/2006/relationships/slide" Target="slide13.xml"/><Relationship Id="rId2" Type="http://schemas.openxmlformats.org/officeDocument/2006/relationships/video" Target="https://www.youtube.com/embed/_gGl3LJ7vHc" TargetMode="External"/><Relationship Id="rId1" Type="http://schemas.openxmlformats.org/officeDocument/2006/relationships/video" Target="https://www.youtube.com/embed/ol_EimFQhgs" TargetMode="External"/><Relationship Id="rId6" Type="http://schemas.openxmlformats.org/officeDocument/2006/relationships/audio" Target="../media/audio9.wav"/><Relationship Id="rId11" Type="http://schemas.openxmlformats.org/officeDocument/2006/relationships/slide" Target="slide11.xml"/><Relationship Id="rId5" Type="http://schemas.openxmlformats.org/officeDocument/2006/relationships/slideLayout" Target="../slideLayouts/slideLayout4.xml"/><Relationship Id="rId10" Type="http://schemas.openxmlformats.org/officeDocument/2006/relationships/image" Target="../media/image47.jpeg"/><Relationship Id="rId4" Type="http://schemas.openxmlformats.org/officeDocument/2006/relationships/video" Target="https://www.youtube.com/embed/doaQC-S8de8" TargetMode="External"/><Relationship Id="rId9" Type="http://schemas.openxmlformats.org/officeDocument/2006/relationships/image" Target="../media/image46.gif"/></Relationships>
</file>

<file path=ppt/slides/_rels/slide13.xml.rels><?xml version="1.0" encoding="UTF-8" standalone="yes"?>
<Relationships xmlns="http://schemas.openxmlformats.org/package/2006/relationships"><Relationship Id="rId8" Type="http://schemas.openxmlformats.org/officeDocument/2006/relationships/image" Target="../media/image49.jpg"/><Relationship Id="rId13" Type="http://schemas.openxmlformats.org/officeDocument/2006/relationships/audio" Target="../media/audio10.wav"/><Relationship Id="rId3" Type="http://schemas.openxmlformats.org/officeDocument/2006/relationships/video" Target="https://www.youtube.com/embed/dNE2PvbesQU" TargetMode="External"/><Relationship Id="rId7" Type="http://schemas.openxmlformats.org/officeDocument/2006/relationships/image" Target="../media/image34.png"/><Relationship Id="rId12" Type="http://schemas.openxmlformats.org/officeDocument/2006/relationships/slide" Target="slide11.xml"/><Relationship Id="rId2" Type="http://schemas.openxmlformats.org/officeDocument/2006/relationships/video" Target="https://www.youtube.com/embed/hZpm1zj9510" TargetMode="External"/><Relationship Id="rId1" Type="http://schemas.openxmlformats.org/officeDocument/2006/relationships/video" Target="https://www.youtube.com/embed/XxJDOkr_UhE" TargetMode="External"/><Relationship Id="rId6" Type="http://schemas.openxmlformats.org/officeDocument/2006/relationships/image" Target="../media/image48.jpg"/><Relationship Id="rId11" Type="http://schemas.openxmlformats.org/officeDocument/2006/relationships/slide" Target="slide14.xml"/><Relationship Id="rId5" Type="http://schemas.openxmlformats.org/officeDocument/2006/relationships/audio" Target="../media/audio10.wav"/><Relationship Id="rId10" Type="http://schemas.openxmlformats.org/officeDocument/2006/relationships/slide" Target="slide12.xml"/><Relationship Id="rId4" Type="http://schemas.openxmlformats.org/officeDocument/2006/relationships/slideLayout" Target="../slideLayouts/slideLayout4.xml"/><Relationship Id="rId9" Type="http://schemas.openxmlformats.org/officeDocument/2006/relationships/image" Target="../media/image50.jpg"/></Relationships>
</file>

<file path=ppt/slides/_rels/slide1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video" Target="https://www.youtube.com/embed/JzruDFoBvts" TargetMode="External"/><Relationship Id="rId7" Type="http://schemas.openxmlformats.org/officeDocument/2006/relationships/hyperlink" Target="http://www.cracked.com/article_19872_6-mind-blowing-special-effects-you-wont-believe-arent-cgi.html" TargetMode="External"/><Relationship Id="rId12" Type="http://schemas.openxmlformats.org/officeDocument/2006/relationships/audio" Target="../media/audio11.wav"/><Relationship Id="rId2" Type="http://schemas.openxmlformats.org/officeDocument/2006/relationships/video" Target="https://www.youtube.com/embed/mIlYk7KQe-s" TargetMode="External"/><Relationship Id="rId1" Type="http://schemas.openxmlformats.org/officeDocument/2006/relationships/video" Target="https://www.youtube.com/embed/UgGCScAV7qU" TargetMode="External"/><Relationship Id="rId6" Type="http://schemas.openxmlformats.org/officeDocument/2006/relationships/image" Target="../media/image34.png"/><Relationship Id="rId11" Type="http://schemas.openxmlformats.org/officeDocument/2006/relationships/image" Target="../media/image52.jpeg"/><Relationship Id="rId5" Type="http://schemas.openxmlformats.org/officeDocument/2006/relationships/audio" Target="../media/audio11.wav"/><Relationship Id="rId10" Type="http://schemas.openxmlformats.org/officeDocument/2006/relationships/slide" Target="slide15.xml"/><Relationship Id="rId4" Type="http://schemas.openxmlformats.org/officeDocument/2006/relationships/slideLayout" Target="../slideLayouts/slideLayout4.xml"/><Relationship Id="rId9"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Layout" Target="../slideLayouts/slideLayout4.xml"/><Relationship Id="rId7" Type="http://schemas.openxmlformats.org/officeDocument/2006/relationships/image" Target="../media/image54.jpeg"/><Relationship Id="rId2" Type="http://schemas.openxmlformats.org/officeDocument/2006/relationships/video" Target="https://www.youtube.com/embed/5ZAhzsi1ybM" TargetMode="External"/><Relationship Id="rId1" Type="http://schemas.openxmlformats.org/officeDocument/2006/relationships/video" Target="https://www.youtube.com/embed/5Ny631yQ-DM" TargetMode="External"/><Relationship Id="rId6" Type="http://schemas.openxmlformats.org/officeDocument/2006/relationships/image" Target="../media/image53.jpeg"/><Relationship Id="rId5" Type="http://schemas.openxmlformats.org/officeDocument/2006/relationships/image" Target="../media/image34.png"/><Relationship Id="rId10" Type="http://schemas.openxmlformats.org/officeDocument/2006/relationships/slide" Target="slide13.xml"/><Relationship Id="rId4" Type="http://schemas.openxmlformats.org/officeDocument/2006/relationships/audio" Target="../media/audio12.wav"/><Relationship Id="rId9"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image" Target="../media/image55.jpeg"/><Relationship Id="rId7" Type="http://schemas.openxmlformats.org/officeDocument/2006/relationships/image" Target="../media/image58.jpg"/><Relationship Id="rId12" Type="http://schemas.openxmlformats.org/officeDocument/2006/relationships/audio" Target="../media/audio13.wav"/><Relationship Id="rId2" Type="http://schemas.openxmlformats.org/officeDocument/2006/relationships/audio" Target="../media/audio13.wav"/><Relationship Id="rId1" Type="http://schemas.openxmlformats.org/officeDocument/2006/relationships/slideLayout" Target="../slideLayouts/slideLayout4.xml"/><Relationship Id="rId6" Type="http://schemas.openxmlformats.org/officeDocument/2006/relationships/image" Target="../media/image57.jpeg"/><Relationship Id="rId11" Type="http://schemas.openxmlformats.org/officeDocument/2006/relationships/slide" Target="slide13.xml"/><Relationship Id="rId5" Type="http://schemas.openxmlformats.org/officeDocument/2006/relationships/image" Target="../media/image56.jpeg"/><Relationship Id="rId10" Type="http://schemas.openxmlformats.org/officeDocument/2006/relationships/slide" Target="slide17.xml"/><Relationship Id="rId4" Type="http://schemas.openxmlformats.org/officeDocument/2006/relationships/hyperlink" Target="http://www.nytimes.com/2013/06/23/opinion/sunday/movies-of-the-future.html" TargetMode="External"/><Relationship Id="rId9"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jpg"/><Relationship Id="rId7" Type="http://schemas.openxmlformats.org/officeDocument/2006/relationships/image" Target="../media/image64.jpeg"/><Relationship Id="rId12" Type="http://schemas.openxmlformats.org/officeDocument/2006/relationships/audio" Target="../media/audio14.wav"/><Relationship Id="rId2" Type="http://schemas.openxmlformats.org/officeDocument/2006/relationships/audio" Target="../media/audio14.wav"/><Relationship Id="rId1" Type="http://schemas.openxmlformats.org/officeDocument/2006/relationships/slideLayout" Target="../slideLayouts/slideLayout4.xml"/><Relationship Id="rId6" Type="http://schemas.openxmlformats.org/officeDocument/2006/relationships/image" Target="../media/image63.jpeg"/><Relationship Id="rId11" Type="http://schemas.openxmlformats.org/officeDocument/2006/relationships/slide" Target="slide13.xml"/><Relationship Id="rId5" Type="http://schemas.openxmlformats.org/officeDocument/2006/relationships/image" Target="../media/image62.jpg"/><Relationship Id="rId10" Type="http://schemas.openxmlformats.org/officeDocument/2006/relationships/slide" Target="slide18.xml"/><Relationship Id="rId4" Type="http://schemas.openxmlformats.org/officeDocument/2006/relationships/image" Target="../media/image61.jpg"/><Relationship Id="rId9"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66.jpg"/><Relationship Id="rId7" Type="http://schemas.openxmlformats.org/officeDocument/2006/relationships/audio" Target="../media/audio6.wav"/><Relationship Id="rId2" Type="http://schemas.openxmlformats.org/officeDocument/2006/relationships/audio" Target="../media/audio6.wav"/><Relationship Id="rId1" Type="http://schemas.openxmlformats.org/officeDocument/2006/relationships/slideLayout" Target="../slideLayouts/slideLayout1.xml"/><Relationship Id="rId6" Type="http://schemas.openxmlformats.org/officeDocument/2006/relationships/slide" Target="slide19.xml"/><Relationship Id="rId5" Type="http://schemas.openxmlformats.org/officeDocument/2006/relationships/slide" Target="slide1.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8.xml"/><Relationship Id="rId1" Type="http://schemas.openxmlformats.org/officeDocument/2006/relationships/slideLayout" Target="../slideLayouts/slideLayout2.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audio" Target="../media/audio2.wav"/><Relationship Id="rId5" Type="http://schemas.openxmlformats.org/officeDocument/2006/relationships/slide" Target="slide3.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hyperlink" Target="https://www.theguardian.com/film/2012/jan/24/citizen-kane-screening-hearst-castle" TargetMode="External"/><Relationship Id="rId7" Type="http://schemas.openxmlformats.org/officeDocument/2006/relationships/slide" Target="slide1.xml"/><Relationship Id="rId2" Type="http://schemas.openxmlformats.org/officeDocument/2006/relationships/hyperlink" Target="http://www.afi.com/100Years/movies10.aspx" TargetMode="Externa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hyperlink" Target="http://www.cracked.com/article_19872_6-mind-blowing-special-effects-you-wont-believe-arent-cgi.html" TargetMode="External"/><Relationship Id="rId4" Type="http://schemas.openxmlformats.org/officeDocument/2006/relationships/hyperlink" Target="http://www.nytimes.com/2013/06/23/opinion/sunday/movies-of-the-future.html"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www.bing.com/videos/search?q=breathless+jump+cuts&amp;&amp;view=detail&amp;mid=D067E2F4E5F93CB172E3D067E2F4E5F93CB172E3&amp;FORM=VRDGAR" TargetMode="External"/><Relationship Id="rId13" Type="http://schemas.openxmlformats.org/officeDocument/2006/relationships/hyperlink" Target="http://www.bing.com/videos/search?q=2001+a+Space+Odyssey+Trailer&amp;&amp;view=detail&amp;mid=A0B9E1D376C88B46FAC3A0B9E1D376C88B46FAC3&amp;FORM=VRDGAR" TargetMode="External"/><Relationship Id="rId18" Type="http://schemas.openxmlformats.org/officeDocument/2006/relationships/slide" Target="slide20.xml"/><Relationship Id="rId3" Type="http://schemas.openxmlformats.org/officeDocument/2006/relationships/hyperlink" Target="http://www.bing.com/videos/search?q=gone+with+the+wind+1939&amp;&amp;view=detail&amp;mid=4D5366C69D2ACD9562924D5366C69D2ACD956292&amp;FORM=VRDGAR" TargetMode="External"/><Relationship Id="rId7" Type="http://schemas.openxmlformats.org/officeDocument/2006/relationships/hyperlink" Target="http://www.bing.com/videos/search?q=the+odessa+steps+sequence+battleship+potemkin&amp;&amp;view=detail&amp;mid=76DF62242A7F7BCE72B376DF62242A7F7BCE72B3&amp;FORM=VRDGAR" TargetMode="External"/><Relationship Id="rId12" Type="http://schemas.openxmlformats.org/officeDocument/2006/relationships/hyperlink" Target="http://www.bing.com/videos/search?q=The+Godfather+Trailer&amp;&amp;view=detail&amp;mid=F656AC94DC891DF8B0E6F656AC94DC891DF8B0E6&amp;FORM=VRDGAR" TargetMode="External"/><Relationship Id="rId17" Type="http://schemas.openxmlformats.org/officeDocument/2006/relationships/hyperlink" Target="https://www.youtube.com/watch?v=5ZAhzsi1ybM" TargetMode="External"/><Relationship Id="rId2" Type="http://schemas.openxmlformats.org/officeDocument/2006/relationships/hyperlink" Target="http://www.bing.com/videos/search?q=the+jazz+singer+1927&amp;&amp;view=detail&amp;mid=823D33113D7E1B6B8F52823D33113D7E1B6B8F52&amp;FORM=VRDGAR" TargetMode="External"/><Relationship Id="rId16" Type="http://schemas.openxmlformats.org/officeDocument/2006/relationships/hyperlink" Target="https://www.youtube.com/watch?v=5Ny631yQ-DM" TargetMode="External"/><Relationship Id="rId20"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hyperlink" Target="https://www.youtube.com/watch?v=_gGl3LJ7vHc" TargetMode="External"/><Relationship Id="rId11" Type="http://schemas.openxmlformats.org/officeDocument/2006/relationships/hyperlink" Target="http://www.bing.com/videos/search?q=bonnie+and+clyde+1967&amp;&amp;view=detail&amp;mid=4618CCCEBFCBD7937E7D4618CCCEBFCBD7937E7D&amp;FORM=VRDGAR" TargetMode="External"/><Relationship Id="rId5" Type="http://schemas.openxmlformats.org/officeDocument/2006/relationships/hyperlink" Target="http://www.bing.com/videos/search?q=the+ten+commandments+1956&amp;&amp;view=detail&amp;mid=A99708123C0FA2CFE50BA99708123C0FA2CFE50B&amp;FORM=VRDGAR" TargetMode="External"/><Relationship Id="rId15" Type="http://schemas.openxmlformats.org/officeDocument/2006/relationships/hyperlink" Target="http://www.bing.com/videos/search?q=Dawn+of+the+Planet+of+the+Apes+Behind+the+Scenes+Clip&amp;&amp;view=detail&amp;mid=2E2DACB0F465F30FB4282E2DACB0F465F30FB428&amp;FORM=VRDGAR" TargetMode="External"/><Relationship Id="rId10" Type="http://schemas.openxmlformats.org/officeDocument/2006/relationships/hyperlink" Target="https://www.youtube.com/watch?v=XxJDOkr_UhE" TargetMode="External"/><Relationship Id="rId19" Type="http://schemas.openxmlformats.org/officeDocument/2006/relationships/slide" Target="slide1.xml"/><Relationship Id="rId4" Type="http://schemas.openxmlformats.org/officeDocument/2006/relationships/hyperlink" Target="http://www.bing.com/videos/search?q=citizen+kane+speech&amp;&amp;view=detail&amp;mid=4A5677E3C06BCF99A8034A5677E3C06BCF99A803&amp;FORM=VRDGAR" TargetMode="External"/><Relationship Id="rId9" Type="http://schemas.openxmlformats.org/officeDocument/2006/relationships/hyperlink" Target="http://www.bing.com/videos/search?q=akira+kurosawa&amp;&amp;view=detail&amp;mid=7759534A11532425485B7759534A11532425485B&amp;FORM=VRDGAR" TargetMode="External"/><Relationship Id="rId14" Type="http://schemas.openxmlformats.org/officeDocument/2006/relationships/hyperlink" Target="https://www.youtube.com/watch?v=mIlYk7KQe-s"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blogs.uoregon.edu/christopia/2013/11/11/why-we-want-to-be-scared/" TargetMode="External"/><Relationship Id="rId13" Type="http://schemas.openxmlformats.org/officeDocument/2006/relationships/slide" Target="slide23.xml"/><Relationship Id="rId3" Type="http://schemas.openxmlformats.org/officeDocument/2006/relationships/hyperlink" Target="https://commons.wikimedia.org/wiki/File:Casablanca,_Trailer_Screenshot.JPG" TargetMode="External"/><Relationship Id="rId7" Type="http://schemas.openxmlformats.org/officeDocument/2006/relationships/hyperlink" Target="https://commons.wikimedia.org/wiki/File:Museo_Nazionale_del_Cinema,_Turin_(5282830195).jpg" TargetMode="External"/><Relationship Id="rId12" Type="http://schemas.openxmlformats.org/officeDocument/2006/relationships/slide" Target="slide1.xml"/><Relationship Id="rId2" Type="http://schemas.openxmlformats.org/officeDocument/2006/relationships/hyperlink" Target="https://commons.wikimedia.org/wiki/File:SLNSW_27698_Burwood_Palatial_view_to_stage_curtains_closed.jpg" TargetMode="External"/><Relationship Id="rId1" Type="http://schemas.openxmlformats.org/officeDocument/2006/relationships/slideLayout" Target="../slideLayouts/slideLayout2.xml"/><Relationship Id="rId6" Type="http://schemas.openxmlformats.org/officeDocument/2006/relationships/hyperlink" Target="http://www.bigthoughtsfromasmallmind.com/2012/08/the-80s-movie-library-et-extra.html" TargetMode="External"/><Relationship Id="rId11" Type="http://schemas.openxmlformats.org/officeDocument/2006/relationships/slide" Target="slide21.xml"/><Relationship Id="rId5" Type="http://schemas.openxmlformats.org/officeDocument/2006/relationships/hyperlink" Target="http://cobaltpm.com/5-things-the-movies-taught-me-about-project-management/" TargetMode="External"/><Relationship Id="rId10" Type="http://schemas.openxmlformats.org/officeDocument/2006/relationships/hyperlink" Target="https://commons.wikimedia.org/wiki/File:Taylor-Clift-A_Place_in_the_Sun.jpg" TargetMode="External"/><Relationship Id="rId4" Type="http://schemas.openxmlformats.org/officeDocument/2006/relationships/hyperlink" Target="http://thefilmstage.com/features/the-25-most-memorable-opening-scenes-in-film" TargetMode="External"/><Relationship Id="rId9" Type="http://schemas.openxmlformats.org/officeDocument/2006/relationships/hyperlink" Target="http://favim.com/image/186773/"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commons.wikimedia.org/wiki/File:Georges-M%C3%A9li%C3%A8s.jpg" TargetMode="External"/><Relationship Id="rId3" Type="http://schemas.openxmlformats.org/officeDocument/2006/relationships/hyperlink" Target="http://www.wildfilmhistory.org/person/180/photo/499/Eadweard+Muybridges+operations+room+at+his+experimental+track+used+during+the+making+of+The+Horse+in+Motion.html" TargetMode="External"/><Relationship Id="rId7" Type="http://schemas.openxmlformats.org/officeDocument/2006/relationships/hyperlink" Target="http://giphy.com/gifs/1895-the-lumiere-brothers-arrival-of-a-train-at-la-ciotat-ToMjGpJTOkk9xpZcVxe" TargetMode="External"/><Relationship Id="rId12" Type="http://schemas.openxmlformats.org/officeDocument/2006/relationships/slide" Target="slide24.xml"/><Relationship Id="rId2" Type="http://schemas.openxmlformats.org/officeDocument/2006/relationships/hyperlink" Target="https://commons.wikimedia.org/wiki/Eadweard_Muybridge#/media/File:Muybridge-2.jpg" TargetMode="External"/><Relationship Id="rId1" Type="http://schemas.openxmlformats.org/officeDocument/2006/relationships/slideLayout" Target="../slideLayouts/slideLayout2.xml"/><Relationship Id="rId6" Type="http://schemas.openxmlformats.org/officeDocument/2006/relationships/hyperlink" Target="https://commons.wikimedia.org/wiki/File:Fratelli_Lumiere.jpg" TargetMode="External"/><Relationship Id="rId11" Type="http://schemas.openxmlformats.org/officeDocument/2006/relationships/slide" Target="slide1.xml"/><Relationship Id="rId5" Type="http://schemas.openxmlformats.org/officeDocument/2006/relationships/hyperlink" Target="https://commons.wikimedia.org/wiki/Eadweard_Muybridge#/media/File:Phenakistoscope_3g07690a.gif" TargetMode="External"/><Relationship Id="rId10" Type="http://schemas.openxmlformats.org/officeDocument/2006/relationships/slide" Target="slide22.xml"/><Relationship Id="rId4" Type="http://schemas.openxmlformats.org/officeDocument/2006/relationships/hyperlink" Target="https://commons.wikimedia.org/wiki/Eadweard_Muybridge#/media/File:Muybridge_race_horse_animated.gif" TargetMode="External"/><Relationship Id="rId9" Type="http://schemas.openxmlformats.org/officeDocument/2006/relationships/hyperlink" Target="http://matineemoustache.tumblr.com/post/104687019089/vintagegal-le-voyage-dans-la-lune-1902" TargetMode="External"/></Relationships>
</file>

<file path=ppt/slides/_rels/slide24.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hyperlink" Target="http://picturahistoria.com/2015/01/fred-otts-sneeze-1894/" TargetMode="External"/><Relationship Id="rId7" Type="http://schemas.openxmlformats.org/officeDocument/2006/relationships/hyperlink" Target="http://giphy.com/gifs/ckosdmxkduwk8" TargetMode="External"/><Relationship Id="rId2" Type="http://schemas.openxmlformats.org/officeDocument/2006/relationships/hyperlink" Target="https://commons.wikimedia.org/wiki/File:Thomas_Edison_1.png" TargetMode="External"/><Relationship Id="rId1" Type="http://schemas.openxmlformats.org/officeDocument/2006/relationships/slideLayout" Target="../slideLayouts/slideLayout2.xml"/><Relationship Id="rId6" Type="http://schemas.openxmlformats.org/officeDocument/2006/relationships/hyperlink" Target="https://commons.wikimedia.org/wiki/File:Great_Train_Robbery.jpg" TargetMode="External"/><Relationship Id="rId5" Type="http://schemas.openxmlformats.org/officeDocument/2006/relationships/hyperlink" Target="http://rebloggy.com/post/gif-charlie-chaplin-hisface-the-gold-rush-gold-rush-lol-i-gaveup-onthelastgif/27006337053" TargetMode="External"/><Relationship Id="rId10" Type="http://schemas.openxmlformats.org/officeDocument/2006/relationships/slide" Target="slide25.xml"/><Relationship Id="rId4" Type="http://schemas.openxmlformats.org/officeDocument/2006/relationships/hyperlink" Target="https://commons.wikimedia.org/wiki/Charlie_Chaplin#/media/File:Chaplin_The_Kid.jpg" TargetMode="External"/><Relationship Id="rId9" Type="http://schemas.openxmlformats.org/officeDocument/2006/relationships/slide" Target="slide1.xml"/></Relationships>
</file>

<file path=ppt/slides/_rels/slide25.xml.rels><?xml version="1.0" encoding="UTF-8" standalone="yes"?>
<Relationships xmlns="http://schemas.openxmlformats.org/package/2006/relationships"><Relationship Id="rId8" Type="http://schemas.openxmlformats.org/officeDocument/2006/relationships/hyperlink" Target="https://commons.wikimedia.org/wiki/File:SLNSW_8675_Sound_technicians_setting_up_the_turntable_and_amplifiers_for_the_first_talkies_in_Australia_Warner_Brothers_Jazz_Singer_starring_Al_Jolson_at_the_Lyceum_The_sound_was_recorded_on_a_synchronized_disc.jpg" TargetMode="External"/><Relationship Id="rId3" Type="http://schemas.openxmlformats.org/officeDocument/2006/relationships/hyperlink" Target="http://jeffarnoldblog.blogspot.com/2014/05/the-birth-of-nation-david-w-griffith.html" TargetMode="External"/><Relationship Id="rId7" Type="http://schemas.openxmlformats.org/officeDocument/2006/relationships/hyperlink" Target="https://bibliolore.org/tag/silent-films/" TargetMode="External"/><Relationship Id="rId12" Type="http://schemas.openxmlformats.org/officeDocument/2006/relationships/slide" Target="slide26.xml"/><Relationship Id="rId2" Type="http://schemas.openxmlformats.org/officeDocument/2006/relationships/hyperlink" Target="http://silentlondon.co.uk/2011/01/18/the-birth-of-a-nation-bfi-southbank-24-january-postponed/" TargetMode="External"/><Relationship Id="rId1" Type="http://schemas.openxmlformats.org/officeDocument/2006/relationships/slideLayout" Target="../slideLayouts/slideLayout2.xml"/><Relationship Id="rId6" Type="http://schemas.openxmlformats.org/officeDocument/2006/relationships/hyperlink" Target="http://jazzandbebop.blogspot.co.uk/" TargetMode="External"/><Relationship Id="rId11" Type="http://schemas.openxmlformats.org/officeDocument/2006/relationships/slide" Target="slide1.xml"/><Relationship Id="rId5" Type="http://schemas.openxmlformats.org/officeDocument/2006/relationships/hyperlink" Target="https://commons.wikimedia.org/wiki/File:The_Jazz_Singer_1927_Poster.jpg" TargetMode="External"/><Relationship Id="rId10" Type="http://schemas.openxmlformats.org/officeDocument/2006/relationships/slide" Target="slide24.xml"/><Relationship Id="rId4" Type="http://schemas.openxmlformats.org/officeDocument/2006/relationships/hyperlink" Target="https://commons.wikimedia.org/wiki/Category:The_Birth_of_a_Nation#/media/File:Birth-of-a-nation-klan-and-black-man.jpg" TargetMode="External"/><Relationship Id="rId9" Type="http://schemas.openxmlformats.org/officeDocument/2006/relationships/hyperlink" Target="http://americannight.wordpress.com/2011/01/14/behind-the-scenes-mgm-logo-circa-1920s/"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commons.wikimedia.org/wiki/File:I_love_lucy_1956.JPG" TargetMode="External"/><Relationship Id="rId13" Type="http://schemas.openxmlformats.org/officeDocument/2006/relationships/slide" Target="slide25.xml"/><Relationship Id="rId3" Type="http://schemas.openxmlformats.org/officeDocument/2006/relationships/hyperlink" Target="https://commons.wikimedia.org/wiki/File:Wizard_of_Oz_Lobby_card_1939.JPG" TargetMode="External"/><Relationship Id="rId7" Type="http://schemas.openxmlformats.org/officeDocument/2006/relationships/hyperlink" Target="http://www.educationcareer.net.au/news/lobby-pushes-to-kill-m-rating-time-limit" TargetMode="External"/><Relationship Id="rId12" Type="http://schemas.openxmlformats.org/officeDocument/2006/relationships/hyperlink" Target="https://mattmulcahey.wordpress.com/2014/03/25/behind-the-scenes-the-graduate-1967/" TargetMode="External"/><Relationship Id="rId2" Type="http://schemas.openxmlformats.org/officeDocument/2006/relationships/hyperlink" Target="https://bluestalkingjournal.wordpress.com/tag/lumiere-brothers/" TargetMode="External"/><Relationship Id="rId1" Type="http://schemas.openxmlformats.org/officeDocument/2006/relationships/slideLayout" Target="../slideLayouts/slideLayout2.xml"/><Relationship Id="rId6" Type="http://schemas.openxmlformats.org/officeDocument/2006/relationships/hyperlink" Target="https://commons.wikimedia.org/wiki/Category:Citizen_Kane_(1941_film)#/media/File:Citizen-Kane-Filming-Low-Angle.jpg" TargetMode="External"/><Relationship Id="rId11" Type="http://schemas.openxmlformats.org/officeDocument/2006/relationships/hyperlink" Target="http://3dgeography.wix.com/flags-of-the-world#!japan-flag/c19yu" TargetMode="External"/><Relationship Id="rId5" Type="http://schemas.openxmlformats.org/officeDocument/2006/relationships/hyperlink" Target="http://www.moviepostershop.com/feature/mini/100-best-selling-movie-posters/default.asp?page=4" TargetMode="External"/><Relationship Id="rId15" Type="http://schemas.openxmlformats.org/officeDocument/2006/relationships/slide" Target="slide27.xml"/><Relationship Id="rId10" Type="http://schemas.openxmlformats.org/officeDocument/2006/relationships/hyperlink" Target="http://country-flag.blogspot.com/2012/10/french-flag-flag-of-france.html" TargetMode="External"/><Relationship Id="rId4" Type="http://schemas.openxmlformats.org/officeDocument/2006/relationships/hyperlink" Target="https://commons.wikimedia.org/wiki/File:Poster_-_Gone_With_the_Wind_01.jpg" TargetMode="External"/><Relationship Id="rId9" Type="http://schemas.openxmlformats.org/officeDocument/2006/relationships/hyperlink" Target="http://eh.lenin.ru/english/1ru/soviet/soviet.htm" TargetMode="External"/><Relationship Id="rId14" Type="http://schemas.openxmlformats.org/officeDocument/2006/relationships/slide" Target="slide1.xml"/></Relationships>
</file>

<file path=ppt/slides/_rels/slide27.xml.rels><?xml version="1.0" encoding="UTF-8" standalone="yes"?>
<Relationships xmlns="http://schemas.openxmlformats.org/package/2006/relationships"><Relationship Id="rId8" Type="http://schemas.openxmlformats.org/officeDocument/2006/relationships/hyperlink" Target="http://universe.byu.edu/2013/03/12/netflix-hulu-plus-or-cable-tv/" TargetMode="External"/><Relationship Id="rId13" Type="http://schemas.openxmlformats.org/officeDocument/2006/relationships/slide" Target="slide28.xml"/><Relationship Id="rId3" Type="http://schemas.openxmlformats.org/officeDocument/2006/relationships/hyperlink" Target="https://edwardmortimermedia.wordpress.com/category/research/" TargetMode="External"/><Relationship Id="rId7" Type="http://schemas.openxmlformats.org/officeDocument/2006/relationships/hyperlink" Target="http://www.firedog.co.uk/thinking-space/news-opinions/creativity/the-ultimate-guide-to-creative-design-agency-roles/" TargetMode="External"/><Relationship Id="rId12" Type="http://schemas.openxmlformats.org/officeDocument/2006/relationships/slide" Target="slide1.xml"/><Relationship Id="rId2" Type="http://schemas.openxmlformats.org/officeDocument/2006/relationships/hyperlink" Target="http://imgarcade.com/1/bonnie-and-clyde-1967-poster/" TargetMode="External"/><Relationship Id="rId1" Type="http://schemas.openxmlformats.org/officeDocument/2006/relationships/slideLayout" Target="../slideLayouts/slideLayout2.xml"/><Relationship Id="rId6" Type="http://schemas.openxmlformats.org/officeDocument/2006/relationships/hyperlink" Target="https://commons.wikimedia.org/wiki/Category:Spike_Lee#/media/File:Spike_Lee_Peabody_Awards_2011_(cropped).jpg" TargetMode="External"/><Relationship Id="rId11" Type="http://schemas.openxmlformats.org/officeDocument/2006/relationships/slide" Target="slide26.xml"/><Relationship Id="rId5" Type="http://schemas.openxmlformats.org/officeDocument/2006/relationships/hyperlink" Target="http://www.slashfilm.com/three-retro-star-wars-the-force-awakens-teaser-posters/" TargetMode="External"/><Relationship Id="rId10" Type="http://schemas.openxmlformats.org/officeDocument/2006/relationships/hyperlink" Target="https://commons.wikimedia.org/wiki/File:Webysther_201503122213289885_-_Sensor_de_uma_DSLR_Canon.jpg" TargetMode="External"/><Relationship Id="rId4" Type="http://schemas.openxmlformats.org/officeDocument/2006/relationships/hyperlink" Target="http://themoviescore.com/behind-scenes-2001-space-odyssey/" TargetMode="External"/><Relationship Id="rId9" Type="http://schemas.openxmlformats.org/officeDocument/2006/relationships/hyperlink" Target="https://commons.wikimedia.org/wiki/File:Canon_EOS_7D_DSLR_body_front.jpg"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clipartsgram.com/movie-theater-screen-clipart-14904" TargetMode="External"/><Relationship Id="rId13" Type="http://schemas.openxmlformats.org/officeDocument/2006/relationships/slide" Target="slide29.xml"/><Relationship Id="rId3" Type="http://schemas.openxmlformats.org/officeDocument/2006/relationships/hyperlink" Target="http://vrnia.com/2016/03/08/the-future-of-movies-with-vr/" TargetMode="External"/><Relationship Id="rId7" Type="http://schemas.openxmlformats.org/officeDocument/2006/relationships/hyperlink" Target="http://www.mandatory.com/2016/07/08/10-reasons-no-one-goes-to-the-movies-anymore/" TargetMode="External"/><Relationship Id="rId12" Type="http://schemas.openxmlformats.org/officeDocument/2006/relationships/slide" Target="slide1.xml"/><Relationship Id="rId2" Type="http://schemas.openxmlformats.org/officeDocument/2006/relationships/hyperlink" Target="http://www.bing.com/images/search?view=detailV2&amp;ccid=2WmcjTNf&amp;id=6D4897DD02EA420AD9966F31B157F4D764C124D3&amp;thid=OIP.2WmcjTNftG0PrcXFMh_WLAEsCo&amp;q=+future+movie+theatre&amp;simid=608044538789431376&amp;selectedIndex=0&amp;ajaxhist=0" TargetMode="External"/><Relationship Id="rId1" Type="http://schemas.openxmlformats.org/officeDocument/2006/relationships/slideLayout" Target="../slideLayouts/slideLayout2.xml"/><Relationship Id="rId6" Type="http://schemas.openxmlformats.org/officeDocument/2006/relationships/hyperlink" Target="http://www.foodchannel.com/articles/article/edible-cinema-matches-munchies-movie/" TargetMode="External"/><Relationship Id="rId11" Type="http://schemas.openxmlformats.org/officeDocument/2006/relationships/slide" Target="slide27.xml"/><Relationship Id="rId5" Type="http://schemas.openxmlformats.org/officeDocument/2006/relationships/hyperlink" Target="http://www.digitaltrends.com/cool-tech/3d-printing-academy-awards-original-1929-oscars-88/" TargetMode="External"/><Relationship Id="rId10" Type="http://schemas.openxmlformats.org/officeDocument/2006/relationships/hyperlink" Target="http://www.youtube.com/watch?v=99CC6Cachzg" TargetMode="External"/><Relationship Id="rId4" Type="http://schemas.openxmlformats.org/officeDocument/2006/relationships/hyperlink" Target="https://commons.wikimedia.org/wiki/Cinemas#/media/File:Graumanchinesetheater.jpg" TargetMode="External"/><Relationship Id="rId9" Type="http://schemas.openxmlformats.org/officeDocument/2006/relationships/hyperlink" Target="http://www.clker.com/clipart-red-heart-3.html" TargetMode="External"/></Relationships>
</file>

<file path=ppt/slides/_rels/slide2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audio" Target="../media/audio3.wav"/><Relationship Id="rId1" Type="http://schemas.openxmlformats.org/officeDocument/2006/relationships/slideLayout" Target="../slideLayouts/slideLayout4.xml"/><Relationship Id="rId6" Type="http://schemas.openxmlformats.org/officeDocument/2006/relationships/image" Target="../media/image12.jpeg"/><Relationship Id="rId11" Type="http://schemas.openxmlformats.org/officeDocument/2006/relationships/audio" Target="../media/audio3.wav"/><Relationship Id="rId5" Type="http://schemas.openxmlformats.org/officeDocument/2006/relationships/image" Target="../media/image11.jpeg"/><Relationship Id="rId10" Type="http://schemas.openxmlformats.org/officeDocument/2006/relationships/slide" Target="slide4.xml"/><Relationship Id="rId4" Type="http://schemas.openxmlformats.org/officeDocument/2006/relationships/image" Target="../media/image10.jpeg"/><Relationship Id="rId9"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image" Target="../media/image15.gif"/><Relationship Id="rId7" Type="http://schemas.openxmlformats.org/officeDocument/2006/relationships/slide" Target="slide3.xml"/><Relationship Id="rId2" Type="http://schemas.openxmlformats.org/officeDocument/2006/relationships/audio" Target="../media/audio4.wav"/><Relationship Id="rId1" Type="http://schemas.openxmlformats.org/officeDocument/2006/relationships/slideLayout" Target="../slideLayouts/slideLayout4.xml"/><Relationship Id="rId6" Type="http://schemas.openxmlformats.org/officeDocument/2006/relationships/image" Target="../media/image18.gif"/><Relationship Id="rId5" Type="http://schemas.openxmlformats.org/officeDocument/2006/relationships/image" Target="../media/image17.jpeg"/><Relationship Id="rId4" Type="http://schemas.openxmlformats.org/officeDocument/2006/relationships/image" Target="../media/image16.jpg"/><Relationship Id="rId9" Type="http://schemas.openxmlformats.org/officeDocument/2006/relationships/audio" Target="../media/audio4.wav"/></Relationships>
</file>

<file path=ppt/slides/_rels/slide5.xml.rels><?xml version="1.0" encoding="UTF-8" standalone="yes"?>
<Relationships xmlns="http://schemas.openxmlformats.org/package/2006/relationships"><Relationship Id="rId8" Type="http://schemas.openxmlformats.org/officeDocument/2006/relationships/image" Target="../media/image24.gif"/><Relationship Id="rId3" Type="http://schemas.openxmlformats.org/officeDocument/2006/relationships/image" Target="../media/image19.jpeg"/><Relationship Id="rId7" Type="http://schemas.openxmlformats.org/officeDocument/2006/relationships/image" Target="../media/image23.png"/><Relationship Id="rId12" Type="http://schemas.openxmlformats.org/officeDocument/2006/relationships/audio" Target="../media/audio5.wav"/><Relationship Id="rId2" Type="http://schemas.openxmlformats.org/officeDocument/2006/relationships/audio" Target="../media/audio5.wav"/><Relationship Id="rId1" Type="http://schemas.openxmlformats.org/officeDocument/2006/relationships/slideLayout" Target="../slideLayouts/slideLayout4.xml"/><Relationship Id="rId6" Type="http://schemas.openxmlformats.org/officeDocument/2006/relationships/image" Target="../media/image22.gif"/><Relationship Id="rId11" Type="http://schemas.openxmlformats.org/officeDocument/2006/relationships/slide" Target="slide3.xml"/><Relationship Id="rId5" Type="http://schemas.openxmlformats.org/officeDocument/2006/relationships/image" Target="../media/image21.jpeg"/><Relationship Id="rId10" Type="http://schemas.openxmlformats.org/officeDocument/2006/relationships/slide" Target="slide6.xml"/><Relationship Id="rId4" Type="http://schemas.openxmlformats.org/officeDocument/2006/relationships/image" Target="../media/image20.gif"/><Relationship Id="rId9"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audio" Target="../media/audio4.wav"/><Relationship Id="rId3" Type="http://schemas.openxmlformats.org/officeDocument/2006/relationships/image" Target="../media/image25.jpeg"/><Relationship Id="rId7" Type="http://schemas.openxmlformats.org/officeDocument/2006/relationships/image" Target="../media/image29.jpg"/><Relationship Id="rId12" Type="http://schemas.openxmlformats.org/officeDocument/2006/relationships/slide" Target="slide3.xml"/><Relationship Id="rId2" Type="http://schemas.openxmlformats.org/officeDocument/2006/relationships/audio" Target="../media/audio4.wav"/><Relationship Id="rId1" Type="http://schemas.openxmlformats.org/officeDocument/2006/relationships/slideLayout" Target="../slideLayouts/slideLayout4.xml"/><Relationship Id="rId6" Type="http://schemas.openxmlformats.org/officeDocument/2006/relationships/image" Target="../media/image28.gif"/><Relationship Id="rId11" Type="http://schemas.openxmlformats.org/officeDocument/2006/relationships/slide" Target="slide7.xml"/><Relationship Id="rId5" Type="http://schemas.openxmlformats.org/officeDocument/2006/relationships/image" Target="../media/image27.jpeg"/><Relationship Id="rId10" Type="http://schemas.openxmlformats.org/officeDocument/2006/relationships/slide" Target="slide5.xml"/><Relationship Id="rId4" Type="http://schemas.openxmlformats.org/officeDocument/2006/relationships/image" Target="../media/image26.gif"/><Relationship Id="rId9" Type="http://schemas.openxmlformats.org/officeDocument/2006/relationships/image" Target="../media/image31.jpeg"/></Relationships>
</file>

<file path=ppt/slides/_rels/slide7.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audio" Target="../media/audio1.wav"/><Relationship Id="rId7" Type="http://schemas.openxmlformats.org/officeDocument/2006/relationships/slide" Target="slide6.xml"/><Relationship Id="rId2" Type="http://schemas.openxmlformats.org/officeDocument/2006/relationships/slideLayout" Target="../slideLayouts/slideLayout2.xml"/><Relationship Id="rId1" Type="http://schemas.openxmlformats.org/officeDocument/2006/relationships/video" Target="https://www.youtube.com/embed/KD_YRnuuKyY" TargetMode="External"/><Relationship Id="rId6" Type="http://schemas.openxmlformats.org/officeDocument/2006/relationships/image" Target="../media/image34.png"/><Relationship Id="rId5" Type="http://schemas.openxmlformats.org/officeDocument/2006/relationships/image" Target="../media/image33.jpeg"/><Relationship Id="rId10" Type="http://schemas.openxmlformats.org/officeDocument/2006/relationships/audio" Target="../media/audio1.wav"/><Relationship Id="rId4" Type="http://schemas.openxmlformats.org/officeDocument/2006/relationships/image" Target="../media/image32.jpg"/><Relationship Id="rId9" Type="http://schemas.openxmlformats.org/officeDocument/2006/relationships/slide" Target="slide3.xml"/></Relationships>
</file>

<file path=ppt/slides/_rels/slide8.xml.rels><?xml version="1.0" encoding="UTF-8" standalone="yes"?>
<Relationships xmlns="http://schemas.openxmlformats.org/package/2006/relationships"><Relationship Id="rId8" Type="http://schemas.openxmlformats.org/officeDocument/2006/relationships/audio" Target="../media/audio6.wav"/><Relationship Id="rId3" Type="http://schemas.openxmlformats.org/officeDocument/2006/relationships/image" Target="../media/image35.jpg"/><Relationship Id="rId7" Type="http://schemas.openxmlformats.org/officeDocument/2006/relationships/image" Target="../media/image37.jpg"/><Relationship Id="rId2" Type="http://schemas.openxmlformats.org/officeDocument/2006/relationships/audio" Target="../media/audio6.wav"/><Relationship Id="rId1" Type="http://schemas.openxmlformats.org/officeDocument/2006/relationships/slideLayout" Target="../slideLayouts/slideLayout4.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audio" Target="../media/audio7.wav"/><Relationship Id="rId7" Type="http://schemas.openxmlformats.org/officeDocument/2006/relationships/image" Target="../media/image40.JPG"/><Relationship Id="rId2" Type="http://schemas.openxmlformats.org/officeDocument/2006/relationships/slideLayout" Target="../slideLayouts/slideLayout4.xml"/><Relationship Id="rId1" Type="http://schemas.openxmlformats.org/officeDocument/2006/relationships/video" Target="https://www.youtube.com/embed/0X94oZgJis4" TargetMode="External"/><Relationship Id="rId6" Type="http://schemas.openxmlformats.org/officeDocument/2006/relationships/image" Target="../media/image39.gif"/><Relationship Id="rId5" Type="http://schemas.openxmlformats.org/officeDocument/2006/relationships/image" Target="../media/image34.png"/><Relationship Id="rId10" Type="http://schemas.openxmlformats.org/officeDocument/2006/relationships/slide" Target="slide7.xml"/><Relationship Id="rId4" Type="http://schemas.openxmlformats.org/officeDocument/2006/relationships/image" Target="../media/image38.jpeg"/><Relationship Id="rId9"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95286"/>
            <a:ext cx="9440034" cy="1828801"/>
          </a:xfrm>
        </p:spPr>
        <p:txBody>
          <a:bodyPr>
            <a:normAutofit fontScale="90000"/>
          </a:bodyPr>
          <a:lstStyle/>
          <a:p>
            <a:r>
              <a:rPr lang="en-US" sz="6000" dirty="0" smtClean="0">
                <a:solidFill>
                  <a:srgbClr val="F3F824"/>
                </a:solidFill>
                <a:latin typeface="Broadway" panose="04040905080B02020502" pitchFamily="82" charset="0"/>
              </a:rPr>
              <a:t>THE HISTORY</a:t>
            </a:r>
            <a:br>
              <a:rPr lang="en-US" sz="6000" dirty="0" smtClean="0">
                <a:solidFill>
                  <a:srgbClr val="F3F824"/>
                </a:solidFill>
                <a:latin typeface="Broadway" panose="04040905080B02020502" pitchFamily="82" charset="0"/>
              </a:rPr>
            </a:br>
            <a:r>
              <a:rPr lang="en-US" sz="6000" dirty="0" smtClean="0">
                <a:solidFill>
                  <a:srgbClr val="F3F824"/>
                </a:solidFill>
                <a:latin typeface="Broadway" panose="04040905080B02020502" pitchFamily="82" charset="0"/>
              </a:rPr>
              <a:t>OF FILM </a:t>
            </a:r>
            <a:endParaRPr lang="en-US" sz="6000" dirty="0">
              <a:solidFill>
                <a:srgbClr val="F3F824"/>
              </a:solidFill>
              <a:latin typeface="Broadway" panose="04040905080B02020502" pitchFamily="82" charset="0"/>
            </a:endParaRPr>
          </a:p>
        </p:txBody>
      </p:sp>
      <p:sp>
        <p:nvSpPr>
          <p:cNvPr id="3" name="Subtitle 2"/>
          <p:cNvSpPr>
            <a:spLocks noGrp="1"/>
          </p:cNvSpPr>
          <p:nvPr>
            <p:ph type="subTitle" idx="1"/>
          </p:nvPr>
        </p:nvSpPr>
        <p:spPr>
          <a:xfrm>
            <a:off x="1370693" y="4667285"/>
            <a:ext cx="9440034" cy="1049867"/>
          </a:xfrm>
        </p:spPr>
        <p:txBody>
          <a:bodyPr>
            <a:normAutofit/>
          </a:bodyPr>
          <a:lstStyle/>
          <a:p>
            <a:r>
              <a:rPr lang="en-US" sz="2400" dirty="0" smtClean="0">
                <a:solidFill>
                  <a:srgbClr val="F3F824"/>
                </a:solidFill>
              </a:rPr>
              <a:t>A Victor </a:t>
            </a:r>
            <a:r>
              <a:rPr lang="en-US" sz="2400" dirty="0" err="1" smtClean="0">
                <a:solidFill>
                  <a:srgbClr val="F3F824"/>
                </a:solidFill>
              </a:rPr>
              <a:t>Mesen</a:t>
            </a:r>
            <a:endParaRPr lang="en-US" sz="2400" dirty="0" smtClean="0">
              <a:solidFill>
                <a:srgbClr val="F3F824"/>
              </a:solidFill>
            </a:endParaRPr>
          </a:p>
          <a:p>
            <a:r>
              <a:rPr lang="en-US" sz="2400" dirty="0" smtClean="0">
                <a:solidFill>
                  <a:srgbClr val="F3F824"/>
                </a:solidFill>
              </a:rPr>
              <a:t>PowerPoint Production</a:t>
            </a:r>
            <a:r>
              <a:rPr lang="en-US" sz="2400" dirty="0" smtClean="0"/>
              <a:t> </a:t>
            </a:r>
          </a:p>
          <a:p>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8952" y="1858385"/>
            <a:ext cx="8345510" cy="28089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6694" y="2553038"/>
            <a:ext cx="1936582" cy="742648"/>
          </a:xfrm>
          <a:prstGeom prst="rect">
            <a:avLst/>
          </a:prstGeom>
        </p:spPr>
      </p:pic>
      <p:sp>
        <p:nvSpPr>
          <p:cNvPr id="5" name="Right Arrow 4"/>
          <p:cNvSpPr/>
          <p:nvPr/>
        </p:nvSpPr>
        <p:spPr>
          <a:xfrm>
            <a:off x="9872671" y="5449731"/>
            <a:ext cx="1876112" cy="817044"/>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Playbill" panose="040506030A0602020202" pitchFamily="82" charset="0"/>
                <a:hlinkClick r:id="rId5" action="ppaction://hlinksldjump"/>
              </a:rPr>
              <a:t>Go To Next Slide</a:t>
            </a:r>
            <a:endParaRPr lang="en-US" sz="2800" dirty="0">
              <a:solidFill>
                <a:schemeClr val="tx1"/>
              </a:solidFill>
              <a:latin typeface="Playbill" panose="040506030A0602020202" pitchFamily="82" charset="0"/>
            </a:endParaRPr>
          </a:p>
        </p:txBody>
      </p:sp>
    </p:spTree>
    <p:extLst>
      <p:ext uri="{BB962C8B-B14F-4D97-AF65-F5344CB8AC3E}">
        <p14:creationId xmlns:p14="http://schemas.microsoft.com/office/powerpoint/2010/main" val="3345952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drumroll.wav"/>
          </p:stSnd>
        </p:sndAc>
      </p:transition>
    </mc:Choice>
    <mc:Fallback xmlns="">
      <p:transition spd="slow">
        <p:fade/>
        <p:sndAc>
          <p:stSnd>
            <p:snd r:embed="rId6" name="drumroll.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377288"/>
            <a:ext cx="10353762" cy="970450"/>
          </a:xfrm>
        </p:spPr>
        <p:txBody>
          <a:bodyPr/>
          <a:lstStyle/>
          <a:p>
            <a:r>
              <a:rPr lang="en-US" dirty="0" smtClean="0">
                <a:solidFill>
                  <a:srgbClr val="EAEA1A"/>
                </a:solidFill>
                <a:latin typeface="Broadway" panose="04040905080B02020502" pitchFamily="82" charset="0"/>
              </a:rPr>
              <a:t>Citizen Kane (1941)</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281840" y="1466037"/>
            <a:ext cx="1820738" cy="2234721"/>
          </a:xfrm>
          <a:effectLst>
            <a:glow rad="63500">
              <a:schemeClr val="accent2">
                <a:satMod val="175000"/>
                <a:alpha val="40000"/>
              </a:schemeClr>
            </a:glow>
            <a:outerShdw blurRad="25400" dir="17880000">
              <a:srgbClr val="000000">
                <a:alpha val="46000"/>
              </a:srgbClr>
            </a:outerShdw>
          </a:effectLst>
        </p:spPr>
      </p:pic>
      <p:sp>
        <p:nvSpPr>
          <p:cNvPr id="4" name="Content Placeholder 3"/>
          <p:cNvSpPr>
            <a:spLocks noGrp="1"/>
          </p:cNvSpPr>
          <p:nvPr>
            <p:ph sz="half" idx="2"/>
          </p:nvPr>
        </p:nvSpPr>
        <p:spPr>
          <a:xfrm>
            <a:off x="6563500" y="1466037"/>
            <a:ext cx="5064665" cy="4058751"/>
          </a:xfrm>
        </p:spPr>
        <p:txBody>
          <a:bodyPr>
            <a:normAutofit fontScale="70000" lnSpcReduction="20000"/>
          </a:bodyPr>
          <a:lstStyle/>
          <a:p>
            <a:pPr algn="just"/>
            <a:r>
              <a:rPr lang="en-US" b="1" dirty="0" smtClean="0">
                <a:solidFill>
                  <a:schemeClr val="tx1"/>
                </a:solidFill>
              </a:rPr>
              <a:t>Orson Welles’s </a:t>
            </a:r>
            <a:r>
              <a:rPr lang="en-US" b="1" i="1" dirty="0" smtClean="0">
                <a:solidFill>
                  <a:schemeClr val="tx1"/>
                </a:solidFill>
              </a:rPr>
              <a:t>Citizen Kane</a:t>
            </a:r>
            <a:r>
              <a:rPr lang="en-US" b="1" dirty="0" smtClean="0">
                <a:solidFill>
                  <a:schemeClr val="tx1"/>
                </a:solidFill>
              </a:rPr>
              <a:t> remains, according to the </a:t>
            </a:r>
            <a:r>
              <a:rPr lang="en-US" b="1" dirty="0" smtClean="0">
                <a:solidFill>
                  <a:schemeClr val="tx1"/>
                </a:solidFill>
                <a:hlinkClick r:id="rId5"/>
              </a:rPr>
              <a:t>American Film Institute and filmmakers that were inspired by it, as one of the greatest films ever made. </a:t>
            </a:r>
            <a:endParaRPr lang="en-US" b="1" dirty="0" smtClean="0">
              <a:solidFill>
                <a:schemeClr val="tx1"/>
              </a:solidFill>
            </a:endParaRPr>
          </a:p>
          <a:p>
            <a:pPr algn="just"/>
            <a:r>
              <a:rPr lang="en-US" b="1" dirty="0" smtClean="0">
                <a:solidFill>
                  <a:schemeClr val="tx1"/>
                </a:solidFill>
              </a:rPr>
              <a:t>The reason for all this acclaim is because </a:t>
            </a:r>
            <a:r>
              <a:rPr lang="en-US" b="1" i="1" dirty="0" smtClean="0">
                <a:solidFill>
                  <a:schemeClr val="tx1"/>
                </a:solidFill>
              </a:rPr>
              <a:t>Citizen Kane </a:t>
            </a:r>
            <a:r>
              <a:rPr lang="en-US" b="1" dirty="0" smtClean="0">
                <a:solidFill>
                  <a:schemeClr val="tx1"/>
                </a:solidFill>
              </a:rPr>
              <a:t>was way ahead of its time. Introducing deep focus photography, cutting edge editing, and the fact that the star of the film, Orson Welles, was the co-screenwriter, producer, and director.  All at the young age of 24!</a:t>
            </a:r>
          </a:p>
          <a:p>
            <a:pPr algn="just"/>
            <a:r>
              <a:rPr lang="en-US" b="1" dirty="0" smtClean="0">
                <a:solidFill>
                  <a:schemeClr val="tx1"/>
                </a:solidFill>
              </a:rPr>
              <a:t>But the main reason the film stood the test of time is that it portrays the timeless tale of a newspaper tycoon’s rise to success only to suffer a sad and lonely downfall.  The film is rumored to have been inspired by real life newspaper magnet William Randolph Hearst, so much so, it lead to a </a:t>
            </a:r>
            <a:r>
              <a:rPr lang="en-US" b="1" dirty="0" smtClean="0">
                <a:solidFill>
                  <a:schemeClr val="tx1"/>
                </a:solidFill>
                <a:hlinkClick r:id="rId6"/>
              </a:rPr>
              <a:t>long running feud that nearly forced the picture from ever being released.</a:t>
            </a:r>
            <a:r>
              <a:rPr lang="en-US" b="1" dirty="0">
                <a:solidFill>
                  <a:schemeClr val="tx1"/>
                </a:solidFill>
              </a:rPr>
              <a:t> </a:t>
            </a:r>
            <a:r>
              <a:rPr lang="en-US" b="1" dirty="0" smtClean="0">
                <a:solidFill>
                  <a:schemeClr val="tx1"/>
                </a:solidFill>
              </a:rPr>
              <a:t> Luckily, that never happened and the picture went on to land in the passages of film history.  Welles’s directing certainly makes this landmark motion picture something to watch in one’s lifetime.  </a:t>
            </a:r>
            <a:endParaRPr lang="en-US" b="1" dirty="0">
              <a:solidFill>
                <a:schemeClr val="tx1"/>
              </a:solidFill>
            </a:endParaRP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02000" y="1501898"/>
            <a:ext cx="3387194" cy="2162997"/>
          </a:xfrm>
          <a:prstGeom prst="rect">
            <a:avLst/>
          </a:prstGeom>
        </p:spPr>
      </p:pic>
      <p:pic>
        <p:nvPicPr>
          <p:cNvPr id="3" name="uNaDrnxp3L0"/>
          <p:cNvPicPr>
            <a:picLocks noRot="1" noChangeAspect="1"/>
          </p:cNvPicPr>
          <p:nvPr>
            <a:videoFile r:link="rId1"/>
          </p:nvPr>
        </p:nvPicPr>
        <p:blipFill>
          <a:blip r:embed="rId8"/>
          <a:stretch>
            <a:fillRect/>
          </a:stretch>
        </p:blipFill>
        <p:spPr>
          <a:xfrm>
            <a:off x="1077909" y="3968931"/>
            <a:ext cx="3736979" cy="1836009"/>
          </a:xfrm>
          <a:prstGeom prst="rect">
            <a:avLst/>
          </a:prstGeom>
        </p:spPr>
      </p:pic>
      <p:sp>
        <p:nvSpPr>
          <p:cNvPr id="6" name="Left Arrow 5"/>
          <p:cNvSpPr/>
          <p:nvPr/>
        </p:nvSpPr>
        <p:spPr>
          <a:xfrm>
            <a:off x="281840" y="5867125"/>
            <a:ext cx="1365062" cy="735538"/>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a:t>
            </a:r>
            <a:endParaRPr lang="en-US" sz="2800" dirty="0">
              <a:latin typeface="Playbill" panose="040506030A0602020202" pitchFamily="82" charset="0"/>
            </a:endParaRPr>
          </a:p>
        </p:txBody>
      </p:sp>
      <p:sp>
        <p:nvSpPr>
          <p:cNvPr id="7" name="Right Arrow 6"/>
          <p:cNvSpPr/>
          <p:nvPr/>
        </p:nvSpPr>
        <p:spPr>
          <a:xfrm>
            <a:off x="10014673" y="5833005"/>
            <a:ext cx="1900236" cy="803778"/>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sp>
        <p:nvSpPr>
          <p:cNvPr id="8" name="Rounded Rectangle 7"/>
          <p:cNvSpPr/>
          <p:nvPr/>
        </p:nvSpPr>
        <p:spPr>
          <a:xfrm>
            <a:off x="4920782" y="6019742"/>
            <a:ext cx="2339788" cy="430305"/>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Sound Intro</a:t>
            </a:r>
            <a:endParaRPr lang="en-US" sz="2800" dirty="0">
              <a:latin typeface="Playbill" panose="040506030A0602020202" pitchFamily="82" charset="0"/>
            </a:endParaRPr>
          </a:p>
        </p:txBody>
      </p:sp>
    </p:spTree>
    <p:extLst>
      <p:ext uri="{BB962C8B-B14F-4D97-AF65-F5344CB8AC3E}">
        <p14:creationId xmlns:p14="http://schemas.microsoft.com/office/powerpoint/2010/main" val="454529880"/>
      </p:ext>
    </p:extLst>
  </p:cSld>
  <p:clrMapOvr>
    <a:masterClrMapping/>
  </p:clrMapOvr>
  <mc:AlternateContent xmlns:mc="http://schemas.openxmlformats.org/markup-compatibility/2006" xmlns:p14="http://schemas.microsoft.com/office/powerpoint/2010/main">
    <mc:Choice Requires="p14">
      <p:transition spd="slow" p14:dur="1400">
        <p14:ripple/>
        <p:sndAc>
          <p:stSnd>
            <p:snd r:embed="rId3" name="wind.wav"/>
          </p:stSnd>
        </p:sndAc>
      </p:transition>
    </mc:Choice>
    <mc:Fallback xmlns="">
      <p:transition spd="slow">
        <p:fade/>
        <p:sndAc>
          <p:stSnd>
            <p:snd r:embed="rId12" name="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anim calcmode="lin" valueType="num">
                                      <p:cBhvr>
                                        <p:cTn id="12" dur="2000" fill="hold"/>
                                        <p:tgtEl>
                                          <p:spTgt spid="5"/>
                                        </p:tgtEl>
                                        <p:attrNameLst>
                                          <p:attrName>ppt_w</p:attrName>
                                        </p:attrNameLst>
                                      </p:cBhvr>
                                      <p:tavLst>
                                        <p:tav tm="0" fmla="#ppt_w*sin(2.5*pi*$)">
                                          <p:val>
                                            <p:fltVal val="0"/>
                                          </p:val>
                                        </p:tav>
                                        <p:tav tm="100000">
                                          <p:val>
                                            <p:fltVal val="1"/>
                                          </p:val>
                                        </p:tav>
                                      </p:tavLst>
                                    </p:anim>
                                    <p:anim calcmode="lin" valueType="num">
                                      <p:cBhvr>
                                        <p:cTn id="13" dur="2000" fill="hold"/>
                                        <p:tgtEl>
                                          <p:spTgt spid="5"/>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31"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style.rotation</p:attrName>
                                        </p:attrNameLst>
                                      </p:cBhvr>
                                      <p:tavLst>
                                        <p:tav tm="0">
                                          <p:val>
                                            <p:fltVal val="90"/>
                                          </p:val>
                                        </p:tav>
                                        <p:tav tm="100000">
                                          <p:val>
                                            <p:fltVal val="0"/>
                                          </p:val>
                                        </p:tav>
                                      </p:tavLst>
                                    </p:anim>
                                    <p:animEffect transition="in" filter="fade">
                                      <p:cBhvr>
                                        <p:cTn id="20" dur="1000"/>
                                        <p:tgtEl>
                                          <p:spTgt spid="9"/>
                                        </p:tgtEl>
                                      </p:cBhvr>
                                    </p:animEffect>
                                  </p:childTnLst>
                                </p:cTn>
                              </p:par>
                            </p:childTnLst>
                          </p:cTn>
                        </p:par>
                        <p:par>
                          <p:cTn id="21" fill="hold">
                            <p:stCondLst>
                              <p:cond delay="3500"/>
                            </p:stCondLst>
                            <p:childTnLst>
                              <p:par>
                                <p:cTn id="22" presetID="22" presetClass="entr" presetSubtype="4" fill="hold" grpId="0" nodeType="after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down)">
                                      <p:cBhvr>
                                        <p:cTn id="24" dur="500"/>
                                        <p:tgtEl>
                                          <p:spTgt spid="4">
                                            <p:txEl>
                                              <p:pRg st="0" end="0"/>
                                            </p:txEl>
                                          </p:spTgt>
                                        </p:tgtEl>
                                      </p:cBhvr>
                                    </p:animEffect>
                                  </p:childTnLst>
                                </p:cTn>
                              </p:par>
                            </p:childTnLst>
                          </p:cTn>
                        </p:par>
                        <p:par>
                          <p:cTn id="25" fill="hold">
                            <p:stCondLst>
                              <p:cond delay="4000"/>
                            </p:stCondLst>
                            <p:childTnLst>
                              <p:par>
                                <p:cTn id="26" presetID="22" presetClass="entr" presetSubtype="4" fill="hold" grpId="0" nodeType="after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wipe(down)">
                                      <p:cBhvr>
                                        <p:cTn id="28" dur="500"/>
                                        <p:tgtEl>
                                          <p:spTgt spid="4">
                                            <p:txEl>
                                              <p:pRg st="1" end="1"/>
                                            </p:txEl>
                                          </p:spTgt>
                                        </p:tgtEl>
                                      </p:cBhvr>
                                    </p:animEffect>
                                  </p:childTnLst>
                                </p:cTn>
                              </p:par>
                            </p:childTnLst>
                          </p:cTn>
                        </p:par>
                        <p:par>
                          <p:cTn id="29" fill="hold">
                            <p:stCondLst>
                              <p:cond delay="4500"/>
                            </p:stCondLst>
                            <p:childTnLst>
                              <p:par>
                                <p:cTn id="30" presetID="22" presetClass="entr" presetSubtype="4" fill="hold" grpId="0" nodeType="after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wipe(down)">
                                      <p:cBhvr>
                                        <p:cTn id="3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6011" y="207948"/>
            <a:ext cx="10353762" cy="970450"/>
          </a:xfrm>
        </p:spPr>
        <p:txBody>
          <a:bodyPr/>
          <a:lstStyle/>
          <a:p>
            <a:r>
              <a:rPr lang="en-US" dirty="0" smtClean="0">
                <a:solidFill>
                  <a:srgbClr val="EAEA1A"/>
                </a:solidFill>
                <a:latin typeface="Broadway" panose="04040905080B02020502" pitchFamily="82" charset="0"/>
              </a:rPr>
              <a:t>The Movie Screen Gets Bigger </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554410" y="1178398"/>
            <a:ext cx="2807041" cy="1763287"/>
          </a:xfrm>
        </p:spPr>
      </p:pic>
      <p:sp>
        <p:nvSpPr>
          <p:cNvPr id="4" name="Content Placeholder 3"/>
          <p:cNvSpPr>
            <a:spLocks noGrp="1"/>
          </p:cNvSpPr>
          <p:nvPr>
            <p:ph sz="half" idx="2"/>
          </p:nvPr>
        </p:nvSpPr>
        <p:spPr/>
        <p:txBody>
          <a:bodyPr>
            <a:normAutofit fontScale="70000" lnSpcReduction="20000"/>
          </a:bodyPr>
          <a:lstStyle/>
          <a:p>
            <a:pPr algn="just"/>
            <a:r>
              <a:rPr lang="en-US" b="1" dirty="0" smtClean="0">
                <a:solidFill>
                  <a:schemeClr val="tx1"/>
                </a:solidFill>
              </a:rPr>
              <a:t>By the 1950’s, the new medium of Television was taking audiences away from movie theatres.  Scared of losing business, the film industry decided to compete with Television by expanding the screen’s aspect ratio (the relationship between the frame’s two dimensions: the width of the image related to its height </a:t>
            </a:r>
            <a:r>
              <a:rPr lang="en-US" b="1" i="1" dirty="0" smtClean="0">
                <a:solidFill>
                  <a:schemeClr val="tx1"/>
                </a:solidFill>
              </a:rPr>
              <a:t>(Looking at Movies, </a:t>
            </a:r>
            <a:r>
              <a:rPr lang="en-US" b="1" i="1" dirty="0" err="1" smtClean="0">
                <a:solidFill>
                  <a:schemeClr val="tx1"/>
                </a:solidFill>
              </a:rPr>
              <a:t>Barsam</a:t>
            </a:r>
            <a:r>
              <a:rPr lang="en-US" b="1" i="1" dirty="0" smtClean="0">
                <a:solidFill>
                  <a:schemeClr val="tx1"/>
                </a:solidFill>
              </a:rPr>
              <a:t> and Monahan, pg. 493) .</a:t>
            </a:r>
          </a:p>
          <a:p>
            <a:pPr algn="just"/>
            <a:r>
              <a:rPr lang="en-US" b="1" dirty="0" smtClean="0">
                <a:solidFill>
                  <a:schemeClr val="tx1"/>
                </a:solidFill>
              </a:rPr>
              <a:t>Till 1953, the typical movie screen aspect ratio was 4x3 (1.375:1).  The new aspect ratio was expanded to today’s movie screens which are 16x9 (1.85:1 or more).  </a:t>
            </a:r>
          </a:p>
          <a:p>
            <a:pPr algn="just"/>
            <a:r>
              <a:rPr lang="en-US" b="1" dirty="0" smtClean="0">
                <a:solidFill>
                  <a:schemeClr val="tx1"/>
                </a:solidFill>
              </a:rPr>
              <a:t>These changes were accompanied by the arrival of new screen processes such as </a:t>
            </a:r>
            <a:r>
              <a:rPr lang="en-US" b="1" i="1" dirty="0" err="1" smtClean="0">
                <a:solidFill>
                  <a:schemeClr val="tx1"/>
                </a:solidFill>
              </a:rPr>
              <a:t>VistaVision</a:t>
            </a:r>
            <a:r>
              <a:rPr lang="en-US" b="1" i="1" dirty="0" smtClean="0">
                <a:solidFill>
                  <a:schemeClr val="tx1"/>
                </a:solidFill>
              </a:rPr>
              <a:t>, Cinerama, </a:t>
            </a:r>
            <a:r>
              <a:rPr lang="en-US" b="1" i="1" dirty="0" err="1" smtClean="0">
                <a:solidFill>
                  <a:schemeClr val="tx1"/>
                </a:solidFill>
              </a:rPr>
              <a:t>CinemaScope</a:t>
            </a:r>
            <a:r>
              <a:rPr lang="en-US" b="1" i="1" dirty="0" smtClean="0">
                <a:solidFill>
                  <a:schemeClr val="tx1"/>
                </a:solidFill>
              </a:rPr>
              <a:t>, </a:t>
            </a:r>
            <a:r>
              <a:rPr lang="en-US" b="1" dirty="0" smtClean="0">
                <a:solidFill>
                  <a:schemeClr val="tx1"/>
                </a:solidFill>
              </a:rPr>
              <a:t>and </a:t>
            </a:r>
            <a:r>
              <a:rPr lang="en-US" b="1" i="1" dirty="0" smtClean="0">
                <a:solidFill>
                  <a:schemeClr val="tx1"/>
                </a:solidFill>
              </a:rPr>
              <a:t>Super Panavision 70 D.</a:t>
            </a:r>
          </a:p>
          <a:p>
            <a:pPr algn="just"/>
            <a:r>
              <a:rPr lang="en-US" b="1" dirty="0" smtClean="0">
                <a:solidFill>
                  <a:schemeClr val="tx1"/>
                </a:solidFill>
              </a:rPr>
              <a:t>The new widescreen processes were an instant success. </a:t>
            </a:r>
            <a:r>
              <a:rPr lang="en-US" b="1" dirty="0">
                <a:solidFill>
                  <a:schemeClr val="tx1"/>
                </a:solidFill>
              </a:rPr>
              <a:t>P</a:t>
            </a:r>
            <a:r>
              <a:rPr lang="en-US" b="1" dirty="0" smtClean="0">
                <a:solidFill>
                  <a:schemeClr val="tx1"/>
                </a:solidFill>
              </a:rPr>
              <a:t>roducing some of the most visually stunning movies ever made like </a:t>
            </a:r>
            <a:r>
              <a:rPr lang="en-US" b="1" i="1" dirty="0" smtClean="0">
                <a:solidFill>
                  <a:schemeClr val="tx1"/>
                </a:solidFill>
              </a:rPr>
              <a:t>The Robe </a:t>
            </a:r>
            <a:r>
              <a:rPr lang="en-US" b="1" dirty="0" smtClean="0">
                <a:solidFill>
                  <a:schemeClr val="tx1"/>
                </a:solidFill>
              </a:rPr>
              <a:t>(1953), </a:t>
            </a:r>
            <a:r>
              <a:rPr lang="en-US" b="1" i="1" dirty="0" smtClean="0">
                <a:solidFill>
                  <a:schemeClr val="tx1"/>
                </a:solidFill>
              </a:rPr>
              <a:t>The Ten Commandments </a:t>
            </a:r>
            <a:r>
              <a:rPr lang="en-US" b="1" dirty="0" smtClean="0">
                <a:solidFill>
                  <a:schemeClr val="tx1"/>
                </a:solidFill>
              </a:rPr>
              <a:t>(1956), </a:t>
            </a:r>
            <a:r>
              <a:rPr lang="en-US" b="1" i="1" dirty="0" smtClean="0">
                <a:solidFill>
                  <a:schemeClr val="tx1"/>
                </a:solidFill>
              </a:rPr>
              <a:t>Ben-</a:t>
            </a:r>
            <a:r>
              <a:rPr lang="en-US" b="1" i="1" dirty="0" err="1" smtClean="0">
                <a:solidFill>
                  <a:schemeClr val="tx1"/>
                </a:solidFill>
              </a:rPr>
              <a:t>Hur</a:t>
            </a:r>
            <a:r>
              <a:rPr lang="en-US" b="1" dirty="0">
                <a:solidFill>
                  <a:schemeClr val="tx1"/>
                </a:solidFill>
              </a:rPr>
              <a:t> </a:t>
            </a:r>
            <a:r>
              <a:rPr lang="en-US" b="1" dirty="0" smtClean="0">
                <a:solidFill>
                  <a:schemeClr val="tx1"/>
                </a:solidFill>
              </a:rPr>
              <a:t>(1959), and </a:t>
            </a:r>
            <a:r>
              <a:rPr lang="en-US" b="1" i="1" dirty="0" smtClean="0">
                <a:solidFill>
                  <a:schemeClr val="tx1"/>
                </a:solidFill>
              </a:rPr>
              <a:t>Lawrence of Arabia </a:t>
            </a:r>
            <a:r>
              <a:rPr lang="en-US" b="1" dirty="0" smtClean="0">
                <a:solidFill>
                  <a:schemeClr val="tx1"/>
                </a:solidFill>
              </a:rPr>
              <a:t>(1962).  </a:t>
            </a:r>
            <a:r>
              <a:rPr lang="en-US" b="1" i="1" dirty="0" smtClean="0">
                <a:solidFill>
                  <a:schemeClr val="tx1"/>
                </a:solidFill>
              </a:rPr>
              <a:t> </a:t>
            </a:r>
            <a:r>
              <a:rPr lang="en-US" b="1" dirty="0" smtClean="0">
                <a:solidFill>
                  <a:schemeClr val="tx1"/>
                </a:solidFill>
              </a:rPr>
              <a:t>   </a:t>
            </a:r>
            <a:endParaRPr lang="en-US" b="1" dirty="0">
              <a:solidFill>
                <a:schemeClr val="tx1"/>
              </a:solidFill>
            </a:endParaRPr>
          </a:p>
        </p:txBody>
      </p:sp>
      <p:pic>
        <p:nvPicPr>
          <p:cNvPr id="3" name="EiLmKxiTT3g"/>
          <p:cNvPicPr>
            <a:picLocks noRot="1" noChangeAspect="1"/>
          </p:cNvPicPr>
          <p:nvPr>
            <a:videoFile r:link="rId1"/>
          </p:nvPr>
        </p:nvPicPr>
        <p:blipFill>
          <a:blip r:embed="rId5"/>
          <a:stretch>
            <a:fillRect/>
          </a:stretch>
        </p:blipFill>
        <p:spPr>
          <a:xfrm>
            <a:off x="302068" y="3219450"/>
            <a:ext cx="5357611" cy="2571750"/>
          </a:xfrm>
          <a:prstGeom prst="rect">
            <a:avLst/>
          </a:prstGeom>
        </p:spPr>
      </p:pic>
      <p:sp>
        <p:nvSpPr>
          <p:cNvPr id="6" name="Left Arrow 5"/>
          <p:cNvSpPr/>
          <p:nvPr/>
        </p:nvSpPr>
        <p:spPr>
          <a:xfrm>
            <a:off x="250689" y="5971495"/>
            <a:ext cx="1285875" cy="742950"/>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Back</a:t>
            </a:r>
            <a:endParaRPr lang="en-US" sz="2800" dirty="0">
              <a:latin typeface="Playbill" panose="040506030A0602020202" pitchFamily="82" charset="0"/>
            </a:endParaRPr>
          </a:p>
        </p:txBody>
      </p:sp>
      <p:sp>
        <p:nvSpPr>
          <p:cNvPr id="7" name="Right Arrow 6"/>
          <p:cNvSpPr/>
          <p:nvPr/>
        </p:nvSpPr>
        <p:spPr>
          <a:xfrm>
            <a:off x="10101263" y="5971495"/>
            <a:ext cx="1873525" cy="709613"/>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To Next Slide </a:t>
            </a:r>
            <a:endParaRPr lang="en-US" sz="2800" dirty="0">
              <a:latin typeface="Playbill" panose="040506030A0602020202" pitchFamily="82" charset="0"/>
            </a:endParaRPr>
          </a:p>
        </p:txBody>
      </p:sp>
      <p:sp>
        <p:nvSpPr>
          <p:cNvPr id="8" name="Rounded Rectangle 7"/>
          <p:cNvSpPr/>
          <p:nvPr/>
        </p:nvSpPr>
        <p:spPr>
          <a:xfrm>
            <a:off x="5046445" y="6094199"/>
            <a:ext cx="2312894" cy="497541"/>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 To Sound Intro </a:t>
            </a:r>
            <a:endParaRPr lang="en-US" sz="2800" dirty="0">
              <a:latin typeface="Playbill" panose="040506030A0602020202" pitchFamily="82" charset="0"/>
            </a:endParaRPr>
          </a:p>
        </p:txBody>
      </p:sp>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62310" y="1178398"/>
            <a:ext cx="1497369" cy="1823016"/>
          </a:xfrm>
          <a:prstGeom prst="rect">
            <a:avLst/>
          </a:prstGeom>
        </p:spPr>
      </p:pic>
    </p:spTree>
    <p:extLst>
      <p:ext uri="{BB962C8B-B14F-4D97-AF65-F5344CB8AC3E}">
        <p14:creationId xmlns:p14="http://schemas.microsoft.com/office/powerpoint/2010/main" val="2458757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3" name="voltage.wav"/>
          </p:stSnd>
        </p:sndAc>
      </p:transition>
    </mc:Choice>
    <mc:Fallback xmlns="">
      <p:transition spd="slow">
        <p:fade/>
        <p:sndAc>
          <p:stSnd>
            <p:snd r:embed="rId10" name="voltag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par>
                          <p:cTn id="19" fill="hold">
                            <p:stCondLst>
                              <p:cond delay="3500"/>
                            </p:stCondLst>
                            <p:childTnLst>
                              <p:par>
                                <p:cTn id="20" presetID="53" presetClass="entr" presetSubtype="16" fill="hold" grpId="0" nodeType="after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p:cTn id="2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4">
                                            <p:txEl>
                                              <p:pRg st="0" end="0"/>
                                            </p:txEl>
                                          </p:spTgt>
                                        </p:tgtEl>
                                      </p:cBhvr>
                                    </p:animEffect>
                                  </p:childTnLst>
                                </p:cTn>
                              </p:par>
                            </p:childTnLst>
                          </p:cTn>
                        </p:par>
                        <p:par>
                          <p:cTn id="25" fill="hold">
                            <p:stCondLst>
                              <p:cond delay="4000"/>
                            </p:stCondLst>
                            <p:childTnLst>
                              <p:par>
                                <p:cTn id="26" presetID="53" presetClass="entr" presetSubtype="16" fill="hold" grpId="0" nodeType="after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 calcmode="lin" valueType="num">
                                      <p:cBhvr>
                                        <p:cTn id="28"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4">
                                            <p:txEl>
                                              <p:pRg st="1" end="1"/>
                                            </p:txEl>
                                          </p:spTgt>
                                        </p:tgtEl>
                                      </p:cBhvr>
                                    </p:animEffect>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4">
                                            <p:txEl>
                                              <p:pRg st="2" end="2"/>
                                            </p:txEl>
                                          </p:spTgt>
                                        </p:tgtEl>
                                        <p:attrNameLst>
                                          <p:attrName>style.visibility</p:attrName>
                                        </p:attrNameLst>
                                      </p:cBhvr>
                                      <p:to>
                                        <p:strVal val="visible"/>
                                      </p:to>
                                    </p:set>
                                    <p:anim calcmode="lin" valueType="num">
                                      <p:cBhvr>
                                        <p:cTn id="34"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35"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36" dur="500"/>
                                        <p:tgtEl>
                                          <p:spTgt spid="4">
                                            <p:txEl>
                                              <p:pRg st="2" end="2"/>
                                            </p:txEl>
                                          </p:spTgt>
                                        </p:tgtEl>
                                      </p:cBhvr>
                                    </p:animEffect>
                                  </p:childTnLst>
                                </p:cTn>
                              </p:par>
                            </p:childTnLst>
                          </p:cTn>
                        </p:par>
                        <p:par>
                          <p:cTn id="37" fill="hold">
                            <p:stCondLst>
                              <p:cond delay="5000"/>
                            </p:stCondLst>
                            <p:childTnLst>
                              <p:par>
                                <p:cTn id="38" presetID="53" presetClass="entr" presetSubtype="16" fill="hold" grpId="0" nodeType="after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 calcmode="lin" valueType="num">
                                      <p:cBhvr>
                                        <p:cTn id="40"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41"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4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58839"/>
            <a:ext cx="10353762" cy="970450"/>
          </a:xfrm>
        </p:spPr>
        <p:txBody>
          <a:bodyPr/>
          <a:lstStyle/>
          <a:p>
            <a:r>
              <a:rPr lang="en-US" dirty="0" smtClean="0">
                <a:solidFill>
                  <a:srgbClr val="EAEA1A"/>
                </a:solidFill>
                <a:latin typeface="Broadway" panose="04040905080B02020502" pitchFamily="82" charset="0"/>
              </a:rPr>
              <a:t>New Styles of Filmmaking</a:t>
            </a:r>
            <a:endParaRPr lang="en-US" dirty="0">
              <a:solidFill>
                <a:srgbClr val="EAEA1A"/>
              </a:solidFill>
              <a:latin typeface="Broadway" panose="04040905080B02020502" pitchFamily="82" charset="0"/>
            </a:endParaRPr>
          </a:p>
        </p:txBody>
      </p:sp>
      <p:pic>
        <p:nvPicPr>
          <p:cNvPr id="5" name="ol_EimFQhgs"/>
          <p:cNvPicPr>
            <a:picLocks noGrp="1" noRot="1" noChangeAspect="1"/>
          </p:cNvPicPr>
          <p:nvPr>
            <p:ph sz="half" idx="1"/>
            <a:videoFile r:link="rId1"/>
          </p:nvPr>
        </p:nvPicPr>
        <p:blipFill>
          <a:blip r:embed="rId7"/>
          <a:stretch>
            <a:fillRect/>
          </a:stretch>
        </p:blipFill>
        <p:spPr>
          <a:xfrm>
            <a:off x="344570" y="3369258"/>
            <a:ext cx="2652017" cy="1491760"/>
          </a:xfrm>
          <a:prstGeom prst="rect">
            <a:avLst/>
          </a:prstGeom>
        </p:spPr>
      </p:pic>
      <p:sp>
        <p:nvSpPr>
          <p:cNvPr id="4" name="Content Placeholder 3"/>
          <p:cNvSpPr>
            <a:spLocks noGrp="1"/>
          </p:cNvSpPr>
          <p:nvPr>
            <p:ph sz="half" idx="2"/>
          </p:nvPr>
        </p:nvSpPr>
        <p:spPr>
          <a:xfrm>
            <a:off x="6331681" y="1294567"/>
            <a:ext cx="5064665" cy="4312149"/>
          </a:xfrm>
        </p:spPr>
        <p:txBody>
          <a:bodyPr>
            <a:noAutofit/>
          </a:bodyPr>
          <a:lstStyle/>
          <a:p>
            <a:pPr algn="just"/>
            <a:r>
              <a:rPr lang="en-US" sz="1100" b="1" dirty="0" smtClean="0">
                <a:solidFill>
                  <a:schemeClr val="tx1"/>
                </a:solidFill>
              </a:rPr>
              <a:t>Russia (Soviet Union)- During the silent era, Russian filmmakers like Lev </a:t>
            </a:r>
            <a:r>
              <a:rPr lang="en-US" sz="1100" b="1" dirty="0" err="1" smtClean="0">
                <a:solidFill>
                  <a:schemeClr val="tx1"/>
                </a:solidFill>
              </a:rPr>
              <a:t>Kuleshov</a:t>
            </a:r>
            <a:r>
              <a:rPr lang="en-US" sz="1100" b="1" dirty="0" smtClean="0">
                <a:solidFill>
                  <a:schemeClr val="tx1"/>
                </a:solidFill>
              </a:rPr>
              <a:t> and Sergei Eisenstein experimented with new ways of film editing to add emotion or meaning within a story.  One of them was the </a:t>
            </a:r>
            <a:r>
              <a:rPr lang="en-US" sz="1100" b="1" dirty="0" err="1" smtClean="0">
                <a:solidFill>
                  <a:schemeClr val="tx1"/>
                </a:solidFill>
              </a:rPr>
              <a:t>Kuleshov</a:t>
            </a:r>
            <a:r>
              <a:rPr lang="en-US" sz="1100" b="1" dirty="0" smtClean="0">
                <a:solidFill>
                  <a:schemeClr val="tx1"/>
                </a:solidFill>
              </a:rPr>
              <a:t> Effect, which took an image of a person and intercut it with other shots (a bowl of soup, a girl in a casket, a woman lounging on a coach).  When putting them together, it adds meaning to the preceding image (the image of a man cuts to a bowl of soup implies he is hungry).  And montage editing (different forms of editing that expresses a theory or idea)  like in the infamous Odessa Steps sequence in Eisenstein’s </a:t>
            </a:r>
            <a:r>
              <a:rPr lang="en-US" sz="1100" b="1" i="1" dirty="0" smtClean="0">
                <a:solidFill>
                  <a:schemeClr val="tx1"/>
                </a:solidFill>
              </a:rPr>
              <a:t>Battleship Potemkin </a:t>
            </a:r>
            <a:r>
              <a:rPr lang="en-US" sz="1100" b="1" dirty="0" smtClean="0">
                <a:solidFill>
                  <a:schemeClr val="tx1"/>
                </a:solidFill>
              </a:rPr>
              <a:t>(1925).</a:t>
            </a:r>
          </a:p>
          <a:p>
            <a:pPr algn="just"/>
            <a:r>
              <a:rPr lang="en-US" sz="1100" b="1" dirty="0" smtClean="0">
                <a:solidFill>
                  <a:schemeClr val="tx1"/>
                </a:solidFill>
              </a:rPr>
              <a:t>France- Inspired </a:t>
            </a:r>
            <a:r>
              <a:rPr lang="en-US" sz="1100" b="1" dirty="0" smtClean="0">
                <a:solidFill>
                  <a:schemeClr val="tx1"/>
                </a:solidFill>
              </a:rPr>
              <a:t>by filmmakers </a:t>
            </a:r>
            <a:r>
              <a:rPr lang="en-US" sz="1100" b="1" dirty="0" smtClean="0">
                <a:solidFill>
                  <a:schemeClr val="tx1"/>
                </a:solidFill>
              </a:rPr>
              <a:t>like John Ford </a:t>
            </a:r>
            <a:r>
              <a:rPr lang="en-US" sz="1100" b="1" dirty="0" smtClean="0">
                <a:solidFill>
                  <a:schemeClr val="tx1"/>
                </a:solidFill>
              </a:rPr>
              <a:t>and</a:t>
            </a:r>
            <a:r>
              <a:rPr lang="en-US" sz="1100" b="1" dirty="0" smtClean="0">
                <a:solidFill>
                  <a:schemeClr val="tx1"/>
                </a:solidFill>
              </a:rPr>
              <a:t> </a:t>
            </a:r>
            <a:r>
              <a:rPr lang="en-US" sz="1100" b="1" dirty="0" smtClean="0">
                <a:solidFill>
                  <a:schemeClr val="tx1"/>
                </a:solidFill>
              </a:rPr>
              <a:t>Alfred Hitchcock, young </a:t>
            </a:r>
            <a:r>
              <a:rPr lang="en-US" sz="1100" b="1" dirty="0">
                <a:solidFill>
                  <a:schemeClr val="tx1"/>
                </a:solidFill>
              </a:rPr>
              <a:t>d</a:t>
            </a:r>
            <a:r>
              <a:rPr lang="en-US" sz="1100" b="1" dirty="0" smtClean="0">
                <a:solidFill>
                  <a:schemeClr val="tx1"/>
                </a:solidFill>
              </a:rPr>
              <a:t>irectors like Fran</a:t>
            </a:r>
            <a:r>
              <a:rPr lang="en-US" sz="1100" b="1" dirty="0" smtClean="0">
                <a:solidFill>
                  <a:schemeClr val="tx1"/>
                </a:solidFill>
                <a:latin typeface="Calisto MT" panose="02040603050505030304" pitchFamily="18" charset="0"/>
              </a:rPr>
              <a:t>çois</a:t>
            </a:r>
            <a:r>
              <a:rPr lang="en-US" sz="1100" b="1" dirty="0" smtClean="0">
                <a:solidFill>
                  <a:schemeClr val="tx1"/>
                </a:solidFill>
              </a:rPr>
              <a:t> Truffaut and Jean-Luc Godard made films that used a new style of filmmaking that emphasized shooting on real locations than in a studio setting and using a style of editing that broke continuity like jump cuts to add a new dimension to the stories they were telling.  Such films include </a:t>
            </a:r>
            <a:r>
              <a:rPr lang="en-US" sz="1100" b="1" i="1" dirty="0" smtClean="0">
                <a:solidFill>
                  <a:schemeClr val="tx1"/>
                </a:solidFill>
              </a:rPr>
              <a:t>The 400 Blows </a:t>
            </a:r>
            <a:r>
              <a:rPr lang="en-US" sz="1100" b="1" dirty="0" smtClean="0">
                <a:solidFill>
                  <a:schemeClr val="tx1"/>
                </a:solidFill>
              </a:rPr>
              <a:t>(1959) and </a:t>
            </a:r>
            <a:r>
              <a:rPr lang="en-US" sz="1100" b="1" i="1" dirty="0" smtClean="0">
                <a:solidFill>
                  <a:schemeClr val="tx1"/>
                </a:solidFill>
              </a:rPr>
              <a:t>Breathless </a:t>
            </a:r>
            <a:r>
              <a:rPr lang="en-US" sz="1100" b="1" dirty="0" smtClean="0">
                <a:solidFill>
                  <a:schemeClr val="tx1"/>
                </a:solidFill>
              </a:rPr>
              <a:t>(1960). </a:t>
            </a:r>
          </a:p>
          <a:p>
            <a:pPr algn="just"/>
            <a:r>
              <a:rPr lang="en-US" sz="1100" b="1" dirty="0" smtClean="0">
                <a:solidFill>
                  <a:schemeClr val="tx1"/>
                </a:solidFill>
              </a:rPr>
              <a:t>Japan- The country of Japan is important to mention when examining film history, especially for its native son, Akira  Kurosawa.  Throughout his career, he made nearly 30 films from </a:t>
            </a:r>
            <a:r>
              <a:rPr lang="en-US" sz="1100" b="1" i="1" dirty="0" err="1" smtClean="0">
                <a:solidFill>
                  <a:schemeClr val="tx1"/>
                </a:solidFill>
              </a:rPr>
              <a:t>Rashomon</a:t>
            </a:r>
            <a:r>
              <a:rPr lang="en-US" sz="1100" b="1" i="1" dirty="0" smtClean="0">
                <a:solidFill>
                  <a:schemeClr val="tx1"/>
                </a:solidFill>
              </a:rPr>
              <a:t> </a:t>
            </a:r>
            <a:r>
              <a:rPr lang="en-US" sz="1100" b="1" dirty="0" smtClean="0">
                <a:solidFill>
                  <a:schemeClr val="tx1"/>
                </a:solidFill>
              </a:rPr>
              <a:t>(1950) to</a:t>
            </a:r>
            <a:r>
              <a:rPr lang="en-US" sz="1100" b="1" i="1" dirty="0" smtClean="0">
                <a:solidFill>
                  <a:schemeClr val="tx1"/>
                </a:solidFill>
              </a:rPr>
              <a:t> The Seven Samurai </a:t>
            </a:r>
            <a:r>
              <a:rPr lang="en-US" sz="1100" b="1" dirty="0" smtClean="0">
                <a:solidFill>
                  <a:schemeClr val="tx1"/>
                </a:solidFill>
              </a:rPr>
              <a:t>(1954).   His love of American Westerns helped to fuel the action and styles that made his films inspiring to the next generation of moviemakers all over the world. </a:t>
            </a:r>
          </a:p>
          <a:p>
            <a:pPr marL="36900" indent="0" algn="just">
              <a:buNone/>
            </a:pPr>
            <a:r>
              <a:rPr lang="en-US" sz="1100" b="1" dirty="0" smtClean="0"/>
              <a:t>      </a:t>
            </a:r>
            <a:endParaRPr lang="en-US" sz="1100" b="1" dirty="0"/>
          </a:p>
        </p:txBody>
      </p:sp>
      <p:pic>
        <p:nvPicPr>
          <p:cNvPr id="6" name="_gGl3LJ7vHc"/>
          <p:cNvPicPr>
            <a:picLocks noRot="1" noChangeAspect="1"/>
          </p:cNvPicPr>
          <p:nvPr>
            <a:videoFile r:link="rId2"/>
          </p:nvPr>
        </p:nvPicPr>
        <p:blipFill>
          <a:blip r:embed="rId7"/>
          <a:stretch>
            <a:fillRect/>
          </a:stretch>
        </p:blipFill>
        <p:spPr>
          <a:xfrm>
            <a:off x="344570" y="1294567"/>
            <a:ext cx="2658055" cy="1495156"/>
          </a:xfrm>
          <a:prstGeom prst="rect">
            <a:avLst/>
          </a:prstGeom>
        </p:spPr>
      </p:pic>
      <p:pic>
        <p:nvPicPr>
          <p:cNvPr id="7" name="laJ_1P-Py2k"/>
          <p:cNvPicPr>
            <a:picLocks noRot="1" noChangeAspect="1"/>
          </p:cNvPicPr>
          <p:nvPr>
            <a:videoFile r:link="rId3"/>
          </p:nvPr>
        </p:nvPicPr>
        <p:blipFill>
          <a:blip r:embed="rId7"/>
          <a:stretch>
            <a:fillRect/>
          </a:stretch>
        </p:blipFill>
        <p:spPr>
          <a:xfrm>
            <a:off x="3406863" y="1294567"/>
            <a:ext cx="2658055" cy="1495156"/>
          </a:xfrm>
          <a:prstGeom prst="rect">
            <a:avLst/>
          </a:prstGeom>
        </p:spPr>
      </p:pic>
      <p:pic>
        <p:nvPicPr>
          <p:cNvPr id="3" name="doaQC-S8de8"/>
          <p:cNvPicPr>
            <a:picLocks noRot="1" noChangeAspect="1"/>
          </p:cNvPicPr>
          <p:nvPr>
            <a:videoFile r:link="rId4"/>
          </p:nvPr>
        </p:nvPicPr>
        <p:blipFill>
          <a:blip r:embed="rId7"/>
          <a:stretch>
            <a:fillRect/>
          </a:stretch>
        </p:blipFill>
        <p:spPr>
          <a:xfrm>
            <a:off x="3406863" y="3408011"/>
            <a:ext cx="2586141" cy="1454705"/>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76323" y="2816654"/>
            <a:ext cx="788509" cy="525673"/>
          </a:xfrm>
          <a:prstGeom prst="rect">
            <a:avLst/>
          </a:prstGeom>
          <a:effectLst>
            <a:glow rad="63500">
              <a:schemeClr val="accent2">
                <a:satMod val="175000"/>
                <a:alpha val="40000"/>
              </a:schemeClr>
            </a:glow>
          </a:effec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05678" y="2816653"/>
            <a:ext cx="788509" cy="525673"/>
          </a:xfrm>
          <a:prstGeom prst="rect">
            <a:avLst/>
          </a:prstGeom>
          <a:effectLst>
            <a:glow rad="63500">
              <a:schemeClr val="accent2">
                <a:satMod val="175000"/>
                <a:alpha val="40000"/>
              </a:schemeClr>
            </a:glow>
          </a:effectLst>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67298" y="4941421"/>
            <a:ext cx="797534" cy="539581"/>
          </a:xfrm>
          <a:prstGeom prst="rect">
            <a:avLst/>
          </a:prstGeom>
          <a:effectLst>
            <a:glow rad="63500">
              <a:schemeClr val="accent2">
                <a:satMod val="175000"/>
                <a:alpha val="40000"/>
              </a:schemeClr>
            </a:glow>
          </a:effectLst>
        </p:spPr>
      </p:pic>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V="1">
            <a:off x="4184074" y="4941419"/>
            <a:ext cx="840306" cy="539583"/>
          </a:xfrm>
          <a:prstGeom prst="rect">
            <a:avLst/>
          </a:prstGeom>
          <a:effectLst>
            <a:glow rad="63500">
              <a:schemeClr val="accent2">
                <a:satMod val="175000"/>
                <a:alpha val="40000"/>
              </a:schemeClr>
            </a:glow>
          </a:effectLst>
        </p:spPr>
      </p:pic>
      <p:sp>
        <p:nvSpPr>
          <p:cNvPr id="11" name="Left Arrow 10"/>
          <p:cNvSpPr/>
          <p:nvPr/>
        </p:nvSpPr>
        <p:spPr>
          <a:xfrm>
            <a:off x="344570" y="5886451"/>
            <a:ext cx="3354596" cy="761999"/>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Bigger Movie Screens</a:t>
            </a:r>
            <a:endParaRPr lang="en-US" sz="2800" dirty="0">
              <a:latin typeface="Playbill" panose="040506030A0602020202" pitchFamily="82" charset="0"/>
            </a:endParaRPr>
          </a:p>
        </p:txBody>
      </p:sp>
      <p:sp>
        <p:nvSpPr>
          <p:cNvPr id="13" name="Right Arrow 12"/>
          <p:cNvSpPr/>
          <p:nvPr/>
        </p:nvSpPr>
        <p:spPr>
          <a:xfrm>
            <a:off x="9972675" y="5886451"/>
            <a:ext cx="1914525" cy="685800"/>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4027322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6" name="breeze.wav"/>
          </p:stSnd>
        </p:sndAc>
      </p:transition>
    </mc:Choice>
    <mc:Fallback xmlns="">
      <p:transition spd="slow">
        <p:fade/>
        <p:sndAc>
          <p:stSnd>
            <p:snd r:embed="rId13" name="breez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fltVal val="0"/>
                                          </p:val>
                                        </p:tav>
                                        <p:tav tm="100000">
                                          <p:val>
                                            <p:strVal val="#ppt_w"/>
                                          </p:val>
                                        </p:tav>
                                      </p:tavLst>
                                    </p:anim>
                                    <p:anim calcmode="lin" valueType="num">
                                      <p:cBhvr>
                                        <p:cTn id="36" dur="1000" fill="hold"/>
                                        <p:tgtEl>
                                          <p:spTgt spid="12"/>
                                        </p:tgtEl>
                                        <p:attrNameLst>
                                          <p:attrName>ppt_h</p:attrName>
                                        </p:attrNameLst>
                                      </p:cBhvr>
                                      <p:tavLst>
                                        <p:tav tm="0">
                                          <p:val>
                                            <p:fltVal val="0"/>
                                          </p:val>
                                        </p:tav>
                                        <p:tav tm="100000">
                                          <p:val>
                                            <p:strVal val="#ppt_h"/>
                                          </p:val>
                                        </p:tav>
                                      </p:tavLst>
                                    </p:anim>
                                    <p:anim calcmode="lin" valueType="num">
                                      <p:cBhvr>
                                        <p:cTn id="37" dur="1000" fill="hold"/>
                                        <p:tgtEl>
                                          <p:spTgt spid="12"/>
                                        </p:tgtEl>
                                        <p:attrNameLst>
                                          <p:attrName>style.rotation</p:attrName>
                                        </p:attrNameLst>
                                      </p:cBhvr>
                                      <p:tavLst>
                                        <p:tav tm="0">
                                          <p:val>
                                            <p:fltVal val="90"/>
                                          </p:val>
                                        </p:tav>
                                        <p:tav tm="100000">
                                          <p:val>
                                            <p:fltVal val="0"/>
                                          </p:val>
                                        </p:tav>
                                      </p:tavLst>
                                    </p:anim>
                                    <p:animEffect transition="in" filter="fade">
                                      <p:cBhvr>
                                        <p:cTn id="38" dur="1000"/>
                                        <p:tgtEl>
                                          <p:spTgt spid="12"/>
                                        </p:tgtEl>
                                      </p:cBhvr>
                                    </p:animEffect>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4">
                                            <p:txEl>
                                              <p:pRg st="1" end="1"/>
                                            </p:txEl>
                                          </p:spTgt>
                                        </p:tgtEl>
                                        <p:attrNameLst>
                                          <p:attrName>style.visibility</p:attrName>
                                        </p:attrNameLst>
                                      </p:cBhvr>
                                      <p:to>
                                        <p:strVal val="visible"/>
                                      </p:to>
                                    </p:set>
                                    <p:animEffect transition="in" filter="fade">
                                      <p:cBhvr>
                                        <p:cTn id="48" dur="1000"/>
                                        <p:tgtEl>
                                          <p:spTgt spid="4">
                                            <p:txEl>
                                              <p:pRg st="1" end="1"/>
                                            </p:txEl>
                                          </p:spTgt>
                                        </p:tgtEl>
                                      </p:cBhvr>
                                    </p:animEffect>
                                    <p:anim calcmode="lin" valueType="num">
                                      <p:cBhvr>
                                        <p:cTn id="4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0"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4">
                                            <p:txEl>
                                              <p:pRg st="2" end="2"/>
                                            </p:txEl>
                                          </p:spTgt>
                                        </p:tgtEl>
                                        <p:attrNameLst>
                                          <p:attrName>style.visibility</p:attrName>
                                        </p:attrNameLst>
                                      </p:cBhvr>
                                      <p:to>
                                        <p:strVal val="visible"/>
                                      </p:to>
                                    </p:set>
                                    <p:animEffect transition="in" filter="fade">
                                      <p:cBhvr>
                                        <p:cTn id="54" dur="1000"/>
                                        <p:tgtEl>
                                          <p:spTgt spid="4">
                                            <p:txEl>
                                              <p:pRg st="2" end="2"/>
                                            </p:txEl>
                                          </p:spTgt>
                                        </p:tgtEl>
                                      </p:cBhvr>
                                    </p:animEffect>
                                    <p:anim calcmode="lin" valueType="num">
                                      <p:cBhvr>
                                        <p:cTn id="5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grpId="0" nodeType="afterEffect">
                                  <p:stCondLst>
                                    <p:cond delay="0"/>
                                  </p:stCondLst>
                                  <p:childTnLst>
                                    <p:set>
                                      <p:cBhvr>
                                        <p:cTn id="59" dur="1" fill="hold">
                                          <p:stCondLst>
                                            <p:cond delay="0"/>
                                          </p:stCondLst>
                                        </p:cTn>
                                        <p:tgtEl>
                                          <p:spTgt spid="4">
                                            <p:txEl>
                                              <p:pRg st="3" end="3"/>
                                            </p:txEl>
                                          </p:spTgt>
                                        </p:tgtEl>
                                        <p:attrNameLst>
                                          <p:attrName>style.visibility</p:attrName>
                                        </p:attrNameLst>
                                      </p:cBhvr>
                                      <p:to>
                                        <p:strVal val="visible"/>
                                      </p:to>
                                    </p:set>
                                    <p:animEffect transition="in" filter="fade">
                                      <p:cBhvr>
                                        <p:cTn id="60" dur="1000"/>
                                        <p:tgtEl>
                                          <p:spTgt spid="4">
                                            <p:txEl>
                                              <p:pRg st="3" end="3"/>
                                            </p:txEl>
                                          </p:spTgt>
                                        </p:tgtEl>
                                      </p:cBhvr>
                                    </p:animEffect>
                                    <p:anim calcmode="lin" valueType="num">
                                      <p:cBhvr>
                                        <p:cTn id="6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2"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905" y="196241"/>
            <a:ext cx="10353762" cy="970450"/>
          </a:xfrm>
        </p:spPr>
        <p:txBody>
          <a:bodyPr>
            <a:normAutofit fontScale="90000"/>
          </a:bodyPr>
          <a:lstStyle/>
          <a:p>
            <a:r>
              <a:rPr lang="en-US" dirty="0" smtClean="0">
                <a:solidFill>
                  <a:srgbClr val="EAEA1A"/>
                </a:solidFill>
                <a:latin typeface="Broadway" panose="04040905080B02020502" pitchFamily="82" charset="0"/>
              </a:rPr>
              <a:t>The New American Cinema (1960’s and 1970’s)</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6">
            <a:extLst>
              <a:ext uri="{28A0092B-C50C-407E-A947-70E740481C1C}">
                <a14:useLocalDpi xmlns:a14="http://schemas.microsoft.com/office/drawing/2010/main" val="0"/>
              </a:ext>
            </a:extLst>
          </a:blip>
          <a:stretch>
            <a:fillRect/>
          </a:stretch>
        </p:blipFill>
        <p:spPr>
          <a:xfrm>
            <a:off x="434937" y="1166691"/>
            <a:ext cx="2133911" cy="1601561"/>
          </a:xfrm>
          <a:effectLst>
            <a:glow rad="63500">
              <a:schemeClr val="accent2">
                <a:satMod val="175000"/>
                <a:alpha val="40000"/>
              </a:schemeClr>
            </a:glow>
            <a:outerShdw blurRad="25400" dir="17880000">
              <a:srgbClr val="000000">
                <a:alpha val="46000"/>
              </a:srgbClr>
            </a:outerShdw>
          </a:effectLst>
        </p:spPr>
      </p:pic>
      <p:sp>
        <p:nvSpPr>
          <p:cNvPr id="4" name="Content Placeholder 3"/>
          <p:cNvSpPr>
            <a:spLocks noGrp="1"/>
          </p:cNvSpPr>
          <p:nvPr>
            <p:ph sz="half" idx="2"/>
          </p:nvPr>
        </p:nvSpPr>
        <p:spPr>
          <a:xfrm>
            <a:off x="6591199" y="1268986"/>
            <a:ext cx="5064665" cy="4058751"/>
          </a:xfrm>
        </p:spPr>
        <p:txBody>
          <a:bodyPr>
            <a:normAutofit fontScale="70000" lnSpcReduction="20000"/>
          </a:bodyPr>
          <a:lstStyle/>
          <a:p>
            <a:pPr algn="just"/>
            <a:r>
              <a:rPr lang="en-US" b="1" dirty="0" smtClean="0">
                <a:solidFill>
                  <a:schemeClr val="tx1"/>
                </a:solidFill>
              </a:rPr>
              <a:t>In the 1960’s, the studio system that dominated Hollywood was coming to an end, paving the way for young filmmakers to create their own films without intervention from the studios.</a:t>
            </a:r>
          </a:p>
          <a:p>
            <a:pPr algn="just"/>
            <a:r>
              <a:rPr lang="en-US" b="1" dirty="0" smtClean="0">
                <a:solidFill>
                  <a:schemeClr val="tx1"/>
                </a:solidFill>
              </a:rPr>
              <a:t>The movies these new breed of directors produced spoke to a generation that was suffering thru the turmoil of the 1960’s. For instance, the assassinations of President Kennedy, Martin Luther King Jr, Bobby Kennedy, racial and social </a:t>
            </a:r>
            <a:r>
              <a:rPr lang="en-US" b="1" dirty="0">
                <a:solidFill>
                  <a:schemeClr val="tx1"/>
                </a:solidFill>
              </a:rPr>
              <a:t>u</a:t>
            </a:r>
            <a:r>
              <a:rPr lang="en-US" b="1" dirty="0" smtClean="0">
                <a:solidFill>
                  <a:schemeClr val="tx1"/>
                </a:solidFill>
              </a:rPr>
              <a:t>nrest, and The Vietnam War provided the canvas to create films that reflected the changing times.  </a:t>
            </a:r>
          </a:p>
          <a:p>
            <a:pPr algn="just"/>
            <a:r>
              <a:rPr lang="en-US" b="1" dirty="0" smtClean="0">
                <a:solidFill>
                  <a:schemeClr val="tx1"/>
                </a:solidFill>
              </a:rPr>
              <a:t>These films pushed the limits of sex and violence like </a:t>
            </a:r>
            <a:r>
              <a:rPr lang="en-US" b="1" i="1" dirty="0" smtClean="0">
                <a:solidFill>
                  <a:schemeClr val="tx1"/>
                </a:solidFill>
              </a:rPr>
              <a:t>The Graduate </a:t>
            </a:r>
            <a:r>
              <a:rPr lang="en-US" b="1" dirty="0" smtClean="0">
                <a:solidFill>
                  <a:schemeClr val="tx1"/>
                </a:solidFill>
              </a:rPr>
              <a:t>(1967), </a:t>
            </a:r>
            <a:r>
              <a:rPr lang="en-US" b="1" i="1" dirty="0" smtClean="0">
                <a:solidFill>
                  <a:schemeClr val="tx1"/>
                </a:solidFill>
              </a:rPr>
              <a:t>Bonnie and Clyde </a:t>
            </a:r>
            <a:r>
              <a:rPr lang="en-US" b="1" dirty="0" smtClean="0">
                <a:solidFill>
                  <a:schemeClr val="tx1"/>
                </a:solidFill>
              </a:rPr>
              <a:t>(1967), </a:t>
            </a:r>
            <a:r>
              <a:rPr lang="en-US" b="1" i="1" dirty="0" smtClean="0">
                <a:solidFill>
                  <a:schemeClr val="tx1"/>
                </a:solidFill>
              </a:rPr>
              <a:t>Easy Rider </a:t>
            </a:r>
            <a:r>
              <a:rPr lang="en-US" b="1" dirty="0" smtClean="0">
                <a:solidFill>
                  <a:schemeClr val="tx1"/>
                </a:solidFill>
              </a:rPr>
              <a:t>(1969), </a:t>
            </a:r>
            <a:r>
              <a:rPr lang="en-US" b="1" i="1" dirty="0" smtClean="0">
                <a:solidFill>
                  <a:schemeClr val="tx1"/>
                </a:solidFill>
              </a:rPr>
              <a:t>The Wild Bunch</a:t>
            </a:r>
            <a:r>
              <a:rPr lang="en-US" b="1" dirty="0">
                <a:solidFill>
                  <a:schemeClr val="tx1"/>
                </a:solidFill>
              </a:rPr>
              <a:t> </a:t>
            </a:r>
            <a:r>
              <a:rPr lang="en-US" b="1" dirty="0" smtClean="0">
                <a:solidFill>
                  <a:schemeClr val="tx1"/>
                </a:solidFill>
              </a:rPr>
              <a:t>(1969), </a:t>
            </a:r>
            <a:r>
              <a:rPr lang="en-US" b="1" i="1" dirty="0" smtClean="0">
                <a:solidFill>
                  <a:schemeClr val="tx1"/>
                </a:solidFill>
              </a:rPr>
              <a:t>Midnight Cowboy (</a:t>
            </a:r>
            <a:r>
              <a:rPr lang="en-US" b="1" dirty="0" smtClean="0">
                <a:solidFill>
                  <a:schemeClr val="tx1"/>
                </a:solidFill>
              </a:rPr>
              <a:t>1969),  </a:t>
            </a:r>
            <a:r>
              <a:rPr lang="en-US" b="1" i="1" dirty="0" smtClean="0">
                <a:solidFill>
                  <a:schemeClr val="tx1"/>
                </a:solidFill>
              </a:rPr>
              <a:t>The Godfather </a:t>
            </a:r>
            <a:r>
              <a:rPr lang="en-US" b="1" dirty="0" smtClean="0">
                <a:solidFill>
                  <a:schemeClr val="tx1"/>
                </a:solidFill>
              </a:rPr>
              <a:t>(1972),</a:t>
            </a:r>
            <a:r>
              <a:rPr lang="en-US" b="1" i="1" dirty="0" smtClean="0">
                <a:solidFill>
                  <a:schemeClr val="tx1"/>
                </a:solidFill>
              </a:rPr>
              <a:t>The Texas Chainsaw Massacre </a:t>
            </a:r>
            <a:r>
              <a:rPr lang="en-US" b="1" dirty="0" smtClean="0">
                <a:solidFill>
                  <a:schemeClr val="tx1"/>
                </a:solidFill>
              </a:rPr>
              <a:t>(1974), </a:t>
            </a:r>
            <a:r>
              <a:rPr lang="en-US" b="1" i="1" dirty="0" smtClean="0">
                <a:solidFill>
                  <a:schemeClr val="tx1"/>
                </a:solidFill>
              </a:rPr>
              <a:t>Taxi Driver </a:t>
            </a:r>
            <a:r>
              <a:rPr lang="en-US" b="1" dirty="0" smtClean="0">
                <a:solidFill>
                  <a:schemeClr val="tx1"/>
                </a:solidFill>
              </a:rPr>
              <a:t>(1976), and </a:t>
            </a:r>
            <a:r>
              <a:rPr lang="en-US" b="1" i="1" dirty="0" smtClean="0">
                <a:solidFill>
                  <a:schemeClr val="tx1"/>
                </a:solidFill>
              </a:rPr>
              <a:t>The Deer Hunter </a:t>
            </a:r>
            <a:r>
              <a:rPr lang="en-US" b="1" dirty="0" smtClean="0">
                <a:solidFill>
                  <a:schemeClr val="tx1"/>
                </a:solidFill>
              </a:rPr>
              <a:t>(1978).</a:t>
            </a:r>
          </a:p>
          <a:p>
            <a:pPr algn="just"/>
            <a:r>
              <a:rPr lang="en-US" b="1" dirty="0" smtClean="0">
                <a:solidFill>
                  <a:schemeClr val="tx1"/>
                </a:solidFill>
              </a:rPr>
              <a:t>This new change in film also introduced the filmmakers we know and love today including Francis Ford Coppola (</a:t>
            </a:r>
            <a:r>
              <a:rPr lang="en-US" b="1" i="1" dirty="0" smtClean="0">
                <a:solidFill>
                  <a:schemeClr val="tx1"/>
                </a:solidFill>
              </a:rPr>
              <a:t>The Godfather </a:t>
            </a:r>
            <a:r>
              <a:rPr lang="en-US" b="1" dirty="0" smtClean="0">
                <a:solidFill>
                  <a:schemeClr val="tx1"/>
                </a:solidFill>
              </a:rPr>
              <a:t>and </a:t>
            </a:r>
            <a:r>
              <a:rPr lang="en-US" b="1" i="1" dirty="0" smtClean="0">
                <a:solidFill>
                  <a:schemeClr val="tx1"/>
                </a:solidFill>
              </a:rPr>
              <a:t>Apocalypse Now</a:t>
            </a:r>
            <a:r>
              <a:rPr lang="en-US" b="1" dirty="0" smtClean="0">
                <a:solidFill>
                  <a:schemeClr val="tx1"/>
                </a:solidFill>
              </a:rPr>
              <a:t>)</a:t>
            </a:r>
            <a:r>
              <a:rPr lang="en-US" b="1" i="1" dirty="0" smtClean="0">
                <a:solidFill>
                  <a:schemeClr val="tx1"/>
                </a:solidFill>
              </a:rPr>
              <a:t>,  </a:t>
            </a:r>
            <a:r>
              <a:rPr lang="en-US" b="1" dirty="0" smtClean="0">
                <a:solidFill>
                  <a:schemeClr val="tx1"/>
                </a:solidFill>
              </a:rPr>
              <a:t>George Lucas (</a:t>
            </a:r>
            <a:r>
              <a:rPr lang="en-US" b="1" i="1" dirty="0" smtClean="0">
                <a:solidFill>
                  <a:schemeClr val="tx1"/>
                </a:solidFill>
              </a:rPr>
              <a:t>THX 1138</a:t>
            </a:r>
            <a:r>
              <a:rPr lang="en-US" b="1" dirty="0">
                <a:solidFill>
                  <a:schemeClr val="tx1"/>
                </a:solidFill>
              </a:rPr>
              <a:t> </a:t>
            </a:r>
            <a:r>
              <a:rPr lang="en-US" b="1" dirty="0" smtClean="0">
                <a:solidFill>
                  <a:schemeClr val="tx1"/>
                </a:solidFill>
              </a:rPr>
              <a:t>and </a:t>
            </a:r>
            <a:r>
              <a:rPr lang="en-US" b="1" i="1" dirty="0" smtClean="0">
                <a:solidFill>
                  <a:schemeClr val="tx1"/>
                </a:solidFill>
              </a:rPr>
              <a:t>Star Wars</a:t>
            </a:r>
            <a:r>
              <a:rPr lang="en-US" b="1" dirty="0" smtClean="0">
                <a:solidFill>
                  <a:schemeClr val="tx1"/>
                </a:solidFill>
              </a:rPr>
              <a:t>),  Martin Scorsese (</a:t>
            </a:r>
            <a:r>
              <a:rPr lang="en-US" b="1" i="1" dirty="0" smtClean="0">
                <a:solidFill>
                  <a:schemeClr val="tx1"/>
                </a:solidFill>
              </a:rPr>
              <a:t>Taxi Driver </a:t>
            </a:r>
            <a:r>
              <a:rPr lang="en-US" b="1" dirty="0" smtClean="0">
                <a:solidFill>
                  <a:schemeClr val="tx1"/>
                </a:solidFill>
              </a:rPr>
              <a:t>and </a:t>
            </a:r>
            <a:r>
              <a:rPr lang="en-US" b="1" i="1" dirty="0" smtClean="0">
                <a:solidFill>
                  <a:schemeClr val="tx1"/>
                </a:solidFill>
              </a:rPr>
              <a:t>Raging Bull</a:t>
            </a:r>
            <a:r>
              <a:rPr lang="en-US" b="1" dirty="0" smtClean="0">
                <a:solidFill>
                  <a:schemeClr val="tx1"/>
                </a:solidFill>
              </a:rPr>
              <a:t>), and Steven Spielberg (</a:t>
            </a:r>
            <a:r>
              <a:rPr lang="en-US" b="1" i="1" dirty="0" smtClean="0">
                <a:solidFill>
                  <a:schemeClr val="tx1"/>
                </a:solidFill>
              </a:rPr>
              <a:t>Jaws </a:t>
            </a:r>
            <a:r>
              <a:rPr lang="en-US" b="1" dirty="0" smtClean="0">
                <a:solidFill>
                  <a:schemeClr val="tx1"/>
                </a:solidFill>
              </a:rPr>
              <a:t>and </a:t>
            </a:r>
            <a:r>
              <a:rPr lang="en-US" b="1" i="1" dirty="0" smtClean="0">
                <a:solidFill>
                  <a:schemeClr val="tx1"/>
                </a:solidFill>
              </a:rPr>
              <a:t>Close Encounters of the Third Kind</a:t>
            </a:r>
            <a:r>
              <a:rPr lang="en-US" b="1" dirty="0" smtClean="0">
                <a:solidFill>
                  <a:schemeClr val="tx1"/>
                </a:solidFill>
              </a:rPr>
              <a:t>).</a:t>
            </a:r>
            <a:endParaRPr lang="en-US" b="1" dirty="0">
              <a:solidFill>
                <a:schemeClr val="tx1"/>
              </a:solidFill>
            </a:endParaRPr>
          </a:p>
        </p:txBody>
      </p:sp>
      <p:pic>
        <p:nvPicPr>
          <p:cNvPr id="6" name="XxJDOkr_UhE"/>
          <p:cNvPicPr>
            <a:picLocks noRot="1" noChangeAspect="1"/>
          </p:cNvPicPr>
          <p:nvPr>
            <a:videoFile r:link="rId1"/>
          </p:nvPr>
        </p:nvPicPr>
        <p:blipFill>
          <a:blip r:embed="rId7"/>
          <a:stretch>
            <a:fillRect/>
          </a:stretch>
        </p:blipFill>
        <p:spPr>
          <a:xfrm>
            <a:off x="2903778" y="1236025"/>
            <a:ext cx="2582621" cy="1452724"/>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4936" y="2936124"/>
            <a:ext cx="2133911" cy="1344161"/>
          </a:xfrm>
          <a:prstGeom prst="rect">
            <a:avLst/>
          </a:prstGeom>
          <a:effectLst>
            <a:glow rad="63500">
              <a:schemeClr val="accent2">
                <a:satMod val="175000"/>
                <a:alpha val="40000"/>
              </a:schemeClr>
            </a:glow>
          </a:effectLst>
        </p:spPr>
      </p:pic>
      <p:pic>
        <p:nvPicPr>
          <p:cNvPr id="7" name="hZpm1zj9510"/>
          <p:cNvPicPr>
            <a:picLocks noRot="1" noChangeAspect="1"/>
          </p:cNvPicPr>
          <p:nvPr>
            <a:videoFile r:link="rId2"/>
          </p:nvPr>
        </p:nvPicPr>
        <p:blipFill>
          <a:blip r:embed="rId7"/>
          <a:stretch>
            <a:fillRect/>
          </a:stretch>
        </p:blipFill>
        <p:spPr>
          <a:xfrm>
            <a:off x="2903778" y="2885009"/>
            <a:ext cx="2582621" cy="1409711"/>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4936" y="4452332"/>
            <a:ext cx="2133911" cy="1353446"/>
          </a:xfrm>
          <a:prstGeom prst="rect">
            <a:avLst/>
          </a:prstGeom>
          <a:effectLst>
            <a:glow rad="63500">
              <a:schemeClr val="accent2">
                <a:satMod val="175000"/>
                <a:alpha val="40000"/>
              </a:schemeClr>
            </a:glow>
          </a:effectLst>
        </p:spPr>
      </p:pic>
      <p:pic>
        <p:nvPicPr>
          <p:cNvPr id="9" name="dNE2PvbesQU"/>
          <p:cNvPicPr>
            <a:picLocks noRot="1" noChangeAspect="1"/>
          </p:cNvPicPr>
          <p:nvPr>
            <a:videoFile r:link="rId3"/>
          </p:nvPr>
        </p:nvPicPr>
        <p:blipFill>
          <a:blip r:embed="rId7"/>
          <a:stretch>
            <a:fillRect/>
          </a:stretch>
        </p:blipFill>
        <p:spPr>
          <a:xfrm>
            <a:off x="2903778" y="4452332"/>
            <a:ext cx="2582621" cy="1452724"/>
          </a:xfrm>
          <a:prstGeom prst="rect">
            <a:avLst/>
          </a:prstGeom>
        </p:spPr>
      </p:pic>
      <p:sp>
        <p:nvSpPr>
          <p:cNvPr id="10" name="Left Arrow 9"/>
          <p:cNvSpPr/>
          <p:nvPr/>
        </p:nvSpPr>
        <p:spPr>
          <a:xfrm>
            <a:off x="434936" y="6065876"/>
            <a:ext cx="1422439" cy="571500"/>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a:t>
            </a:r>
            <a:endParaRPr lang="en-US" sz="2800" dirty="0">
              <a:latin typeface="Playbill" panose="040506030A0602020202" pitchFamily="82" charset="0"/>
            </a:endParaRPr>
          </a:p>
        </p:txBody>
      </p:sp>
      <p:sp>
        <p:nvSpPr>
          <p:cNvPr id="11" name="Right Arrow 10"/>
          <p:cNvSpPr/>
          <p:nvPr/>
        </p:nvSpPr>
        <p:spPr>
          <a:xfrm>
            <a:off x="10152347" y="5972871"/>
            <a:ext cx="1854639" cy="743547"/>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To Next Slide </a:t>
            </a:r>
            <a:endParaRPr lang="en-US" sz="2800" dirty="0">
              <a:latin typeface="Playbill" panose="040506030A0602020202" pitchFamily="82" charset="0"/>
            </a:endParaRPr>
          </a:p>
        </p:txBody>
      </p:sp>
      <p:sp>
        <p:nvSpPr>
          <p:cNvPr id="12" name="Rounded Rectangle 11"/>
          <p:cNvSpPr/>
          <p:nvPr/>
        </p:nvSpPr>
        <p:spPr>
          <a:xfrm>
            <a:off x="4322757" y="6139965"/>
            <a:ext cx="3160058" cy="409360"/>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Back To Bigger Movie Screens </a:t>
            </a:r>
            <a:endParaRPr lang="en-US" sz="2800" dirty="0">
              <a:latin typeface="Playbill" panose="040506030A0602020202" pitchFamily="82" charset="0"/>
            </a:endParaRPr>
          </a:p>
        </p:txBody>
      </p:sp>
    </p:spTree>
    <p:extLst>
      <p:ext uri="{BB962C8B-B14F-4D97-AF65-F5344CB8AC3E}">
        <p14:creationId xmlns:p14="http://schemas.microsoft.com/office/powerpoint/2010/main" val="3153725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sndAc>
          <p:stSnd>
            <p:snd r:embed="rId5" name="bomb.wav"/>
          </p:stSnd>
        </p:sndAc>
      </p:transition>
    </mc:Choice>
    <mc:Fallback xmlns="">
      <p:transition spd="slow">
        <p:fade/>
        <p:sndAc>
          <p:stSnd>
            <p:snd r:embed="rId13" name="bomb.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barn(inVertical)">
                                      <p:cBhvr>
                                        <p:cTn id="30" dur="500"/>
                                        <p:tgtEl>
                                          <p:spTgt spid="4">
                                            <p:txEl>
                                              <p:pRg st="0" end="0"/>
                                            </p:txEl>
                                          </p:spTgt>
                                        </p:tgtEl>
                                      </p:cBhvr>
                                    </p:animEffect>
                                  </p:childTnLst>
                                </p:cTn>
                              </p:par>
                            </p:childTnLst>
                          </p:cTn>
                        </p:par>
                        <p:par>
                          <p:cTn id="31" fill="hold">
                            <p:stCondLst>
                              <p:cond delay="3500"/>
                            </p:stCondLst>
                            <p:childTnLst>
                              <p:par>
                                <p:cTn id="32" presetID="16" presetClass="entr" presetSubtype="21" fill="hold" grpId="0" nodeType="afterEffect">
                                  <p:stCondLst>
                                    <p:cond delay="0"/>
                                  </p:stCondLst>
                                  <p:childTnLst>
                                    <p:set>
                                      <p:cBhvr>
                                        <p:cTn id="33" dur="1" fill="hold">
                                          <p:stCondLst>
                                            <p:cond delay="0"/>
                                          </p:stCondLst>
                                        </p:cTn>
                                        <p:tgtEl>
                                          <p:spTgt spid="4">
                                            <p:txEl>
                                              <p:pRg st="1" end="1"/>
                                            </p:txEl>
                                          </p:spTgt>
                                        </p:tgtEl>
                                        <p:attrNameLst>
                                          <p:attrName>style.visibility</p:attrName>
                                        </p:attrNameLst>
                                      </p:cBhvr>
                                      <p:to>
                                        <p:strVal val="visible"/>
                                      </p:to>
                                    </p:set>
                                    <p:animEffect transition="in" filter="barn(inVertical)">
                                      <p:cBhvr>
                                        <p:cTn id="34" dur="500"/>
                                        <p:tgtEl>
                                          <p:spTgt spid="4">
                                            <p:txEl>
                                              <p:pRg st="1" end="1"/>
                                            </p:txEl>
                                          </p:spTgt>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4">
                                            <p:txEl>
                                              <p:pRg st="2" end="2"/>
                                            </p:txEl>
                                          </p:spTgt>
                                        </p:tgtEl>
                                        <p:attrNameLst>
                                          <p:attrName>style.visibility</p:attrName>
                                        </p:attrNameLst>
                                      </p:cBhvr>
                                      <p:to>
                                        <p:strVal val="visible"/>
                                      </p:to>
                                    </p:set>
                                    <p:animEffect transition="in" filter="barn(inVertical)">
                                      <p:cBhvr>
                                        <p:cTn id="38" dur="500"/>
                                        <p:tgtEl>
                                          <p:spTgt spid="4">
                                            <p:txEl>
                                              <p:pRg st="2" end="2"/>
                                            </p:txEl>
                                          </p:spTgt>
                                        </p:tgtEl>
                                      </p:cBhvr>
                                    </p:animEffect>
                                  </p:childTnLst>
                                </p:cTn>
                              </p:par>
                            </p:childTnLst>
                          </p:cTn>
                        </p:par>
                        <p:par>
                          <p:cTn id="39" fill="hold">
                            <p:stCondLst>
                              <p:cond delay="4500"/>
                            </p:stCondLst>
                            <p:childTnLst>
                              <p:par>
                                <p:cTn id="40" presetID="16" presetClass="entr" presetSubtype="21" fill="hold" grpId="0" nodeType="after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barn(inVertical)">
                                      <p:cBhvr>
                                        <p:cTn id="4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01933"/>
            <a:ext cx="10353762" cy="970450"/>
          </a:xfrm>
        </p:spPr>
        <p:txBody>
          <a:bodyPr/>
          <a:lstStyle/>
          <a:p>
            <a:r>
              <a:rPr lang="en-US" dirty="0" smtClean="0">
                <a:solidFill>
                  <a:srgbClr val="EAEA1A"/>
                </a:solidFill>
                <a:latin typeface="Broadway" panose="04040905080B02020502" pitchFamily="82" charset="0"/>
              </a:rPr>
              <a:t>Special Effects</a:t>
            </a:r>
            <a:endParaRPr lang="en-US" dirty="0">
              <a:solidFill>
                <a:srgbClr val="EAEA1A"/>
              </a:solidFill>
              <a:latin typeface="Broadway" panose="04040905080B02020502" pitchFamily="82" charset="0"/>
            </a:endParaRPr>
          </a:p>
        </p:txBody>
      </p:sp>
      <p:pic>
        <p:nvPicPr>
          <p:cNvPr id="5" name="UgGCScAV7qU"/>
          <p:cNvPicPr>
            <a:picLocks noGrp="1" noRot="1" noChangeAspect="1"/>
          </p:cNvPicPr>
          <p:nvPr>
            <p:ph sz="half" idx="1"/>
            <a:videoFile r:link="rId1"/>
          </p:nvPr>
        </p:nvPicPr>
        <p:blipFill>
          <a:blip r:embed="rId6"/>
          <a:stretch>
            <a:fillRect/>
          </a:stretch>
        </p:blipFill>
        <p:spPr>
          <a:xfrm>
            <a:off x="2718147" y="1072383"/>
            <a:ext cx="3023747" cy="1700858"/>
          </a:xfrm>
          <a:prstGeom prst="rect">
            <a:avLst/>
          </a:prstGeom>
        </p:spPr>
      </p:pic>
      <p:sp>
        <p:nvSpPr>
          <p:cNvPr id="4" name="Content Placeholder 3"/>
          <p:cNvSpPr>
            <a:spLocks noGrp="1"/>
          </p:cNvSpPr>
          <p:nvPr>
            <p:ph sz="half" idx="2"/>
          </p:nvPr>
        </p:nvSpPr>
        <p:spPr>
          <a:xfrm>
            <a:off x="6202892" y="1392160"/>
            <a:ext cx="5241396" cy="4279978"/>
          </a:xfrm>
        </p:spPr>
        <p:txBody>
          <a:bodyPr>
            <a:normAutofit fontScale="55000" lnSpcReduction="20000"/>
          </a:bodyPr>
          <a:lstStyle/>
          <a:p>
            <a:pPr algn="just"/>
            <a:r>
              <a:rPr lang="en-US" b="1" dirty="0" smtClean="0">
                <a:solidFill>
                  <a:schemeClr val="tx1"/>
                </a:solidFill>
              </a:rPr>
              <a:t>While The New American Cinema was taking shape, advancements in filmmaking technology were helping audiences to experience new worlds.  Before CGI, according to </a:t>
            </a:r>
            <a:r>
              <a:rPr lang="en-US" b="1" dirty="0" err="1" smtClean="0">
                <a:solidFill>
                  <a:schemeClr val="tx1"/>
                </a:solidFill>
              </a:rPr>
              <a:t>Barsam</a:t>
            </a:r>
            <a:r>
              <a:rPr lang="en-US" b="1" dirty="0">
                <a:solidFill>
                  <a:schemeClr val="tx1"/>
                </a:solidFill>
              </a:rPr>
              <a:t> </a:t>
            </a:r>
            <a:r>
              <a:rPr lang="en-US" b="1" dirty="0" smtClean="0">
                <a:solidFill>
                  <a:schemeClr val="tx1"/>
                </a:solidFill>
              </a:rPr>
              <a:t>and Monahan's </a:t>
            </a:r>
            <a:r>
              <a:rPr lang="en-US" b="1" i="1" dirty="0" smtClean="0">
                <a:solidFill>
                  <a:schemeClr val="tx1"/>
                </a:solidFill>
              </a:rPr>
              <a:t>Looking at Movies</a:t>
            </a:r>
            <a:r>
              <a:rPr lang="en-US" b="1" dirty="0" smtClean="0">
                <a:solidFill>
                  <a:schemeClr val="tx1"/>
                </a:solidFill>
              </a:rPr>
              <a:t> (Fifth Edition), early special effects were done by manipulating film or photographing man made illusions in a laboratory, creating effects by manipulating functions within the camera, or building miniature sets or props to be photographed for a process shot (filming action in front of a projector screen) (pg. 261-265). </a:t>
            </a:r>
          </a:p>
          <a:p>
            <a:pPr algn="just"/>
            <a:r>
              <a:rPr lang="en-US" b="1" dirty="0" smtClean="0">
                <a:solidFill>
                  <a:schemeClr val="tx1"/>
                </a:solidFill>
              </a:rPr>
              <a:t>By the 1960’s, special effects technology was making new strides.  The film that started this progression was Stanley Kubrick’s sci-fi masterpiece </a:t>
            </a:r>
            <a:r>
              <a:rPr lang="en-US" b="1" i="1" dirty="0" smtClean="0">
                <a:solidFill>
                  <a:schemeClr val="tx1"/>
                </a:solidFill>
              </a:rPr>
              <a:t>2001: A Space Odyssey </a:t>
            </a:r>
            <a:r>
              <a:rPr lang="en-US" b="1" dirty="0" smtClean="0">
                <a:solidFill>
                  <a:schemeClr val="tx1"/>
                </a:solidFill>
              </a:rPr>
              <a:t>(1968).  Along with up and coming visual effect artists like Douglas Trumbull, Tom Howard, Wally </a:t>
            </a:r>
            <a:r>
              <a:rPr lang="en-US" b="1" dirty="0" err="1" smtClean="0">
                <a:solidFill>
                  <a:schemeClr val="tx1"/>
                </a:solidFill>
              </a:rPr>
              <a:t>Veeres</a:t>
            </a:r>
            <a:r>
              <a:rPr lang="en-US" b="1" dirty="0" smtClean="0">
                <a:solidFill>
                  <a:schemeClr val="tx1"/>
                </a:solidFill>
              </a:rPr>
              <a:t>, and Kubrick himself </a:t>
            </a:r>
            <a:r>
              <a:rPr lang="en-US" b="1" dirty="0" smtClean="0">
                <a:solidFill>
                  <a:schemeClr val="tx1"/>
                </a:solidFill>
                <a:hlinkClick r:id="rId7"/>
              </a:rPr>
              <a:t>used a mixture of silt scan photography, miniature models, and building huge sets like the space craft </a:t>
            </a:r>
            <a:r>
              <a:rPr lang="en-US" b="1" i="1" dirty="0" smtClean="0">
                <a:solidFill>
                  <a:schemeClr val="tx1"/>
                </a:solidFill>
                <a:hlinkClick r:id="rId7"/>
              </a:rPr>
              <a:t>Discovery. </a:t>
            </a:r>
            <a:r>
              <a:rPr lang="en-US" b="1" i="1" dirty="0">
                <a:solidFill>
                  <a:schemeClr val="tx1"/>
                </a:solidFill>
                <a:hlinkClick r:id="rId7"/>
              </a:rPr>
              <a:t> </a:t>
            </a:r>
            <a:r>
              <a:rPr lang="en-US" b="1" dirty="0" smtClean="0">
                <a:solidFill>
                  <a:schemeClr val="tx1"/>
                </a:solidFill>
                <a:hlinkClick r:id="rId7"/>
              </a:rPr>
              <a:t>This was, at the time, a challenging and costly adventure. </a:t>
            </a:r>
            <a:r>
              <a:rPr lang="en-US" b="1" dirty="0">
                <a:solidFill>
                  <a:schemeClr val="tx1"/>
                </a:solidFill>
              </a:rPr>
              <a:t> </a:t>
            </a:r>
            <a:r>
              <a:rPr lang="en-US" b="1" dirty="0" smtClean="0">
                <a:solidFill>
                  <a:schemeClr val="tx1"/>
                </a:solidFill>
              </a:rPr>
              <a:t>But the result proved to work as the film trailer on the left shows. </a:t>
            </a:r>
          </a:p>
          <a:p>
            <a:pPr algn="just"/>
            <a:r>
              <a:rPr lang="en-US" b="1" dirty="0" smtClean="0">
                <a:solidFill>
                  <a:schemeClr val="tx1"/>
                </a:solidFill>
              </a:rPr>
              <a:t>Nine years later, </a:t>
            </a:r>
            <a:r>
              <a:rPr lang="en-US" b="1" i="1" dirty="0" smtClean="0">
                <a:solidFill>
                  <a:schemeClr val="tx1"/>
                </a:solidFill>
              </a:rPr>
              <a:t>Star Wars </a:t>
            </a:r>
            <a:r>
              <a:rPr lang="en-US" b="1" dirty="0" smtClean="0">
                <a:solidFill>
                  <a:schemeClr val="tx1"/>
                </a:solidFill>
              </a:rPr>
              <a:t>(1977) was released.  The film used a mix of standard special effects techniques with the latest advancement of computer technology to create the awesome action sequences.  The following video explains it all in this portion of </a:t>
            </a:r>
            <a:r>
              <a:rPr lang="en-US" b="1" i="1" dirty="0" smtClean="0">
                <a:solidFill>
                  <a:schemeClr val="tx1"/>
                </a:solidFill>
              </a:rPr>
              <a:t>The Making of Star </a:t>
            </a:r>
            <a:r>
              <a:rPr lang="en-US" b="1" i="1" dirty="0" smtClean="0">
                <a:solidFill>
                  <a:schemeClr val="tx1"/>
                </a:solidFill>
              </a:rPr>
              <a:t>Wars I and II.</a:t>
            </a:r>
            <a:r>
              <a:rPr lang="en-US" b="1" dirty="0" smtClean="0">
                <a:solidFill>
                  <a:schemeClr val="tx1"/>
                </a:solidFill>
              </a:rPr>
              <a:t> </a:t>
            </a:r>
            <a:endParaRPr lang="en-US" b="1" dirty="0" smtClean="0">
              <a:solidFill>
                <a:schemeClr val="tx1"/>
              </a:solidFill>
            </a:endParaRPr>
          </a:p>
          <a:p>
            <a:pPr algn="just"/>
            <a:r>
              <a:rPr lang="en-US" b="1" dirty="0" smtClean="0">
                <a:solidFill>
                  <a:schemeClr val="tx1"/>
                </a:solidFill>
              </a:rPr>
              <a:t>Today, special effects technology has evolved to incredible depth ever since </a:t>
            </a:r>
            <a:r>
              <a:rPr lang="en-US" b="1" i="1" dirty="0" smtClean="0">
                <a:solidFill>
                  <a:schemeClr val="tx1"/>
                </a:solidFill>
              </a:rPr>
              <a:t>Star Wars</a:t>
            </a:r>
            <a:r>
              <a:rPr lang="en-US" b="1" dirty="0" smtClean="0">
                <a:solidFill>
                  <a:schemeClr val="tx1"/>
                </a:solidFill>
              </a:rPr>
              <a:t>.  The range of special effects technology include motion capture (the technique of replicating actual human movement by using dots that track </a:t>
            </a:r>
            <a:r>
              <a:rPr lang="en-US" b="1" dirty="0" smtClean="0">
                <a:solidFill>
                  <a:schemeClr val="tx1"/>
                </a:solidFill>
              </a:rPr>
              <a:t>every muscle </a:t>
            </a:r>
            <a:r>
              <a:rPr lang="en-US" b="1" dirty="0" smtClean="0">
                <a:solidFill>
                  <a:schemeClr val="tx1"/>
                </a:solidFill>
              </a:rPr>
              <a:t>movement to be recorded into the computer).  Everything we see in films like </a:t>
            </a:r>
            <a:r>
              <a:rPr lang="en-US" b="1" i="1" dirty="0" smtClean="0">
                <a:solidFill>
                  <a:schemeClr val="tx1"/>
                </a:solidFill>
              </a:rPr>
              <a:t>Guardians of the Galaxy </a:t>
            </a:r>
            <a:r>
              <a:rPr lang="en-US" b="1" dirty="0" smtClean="0">
                <a:solidFill>
                  <a:schemeClr val="tx1"/>
                </a:solidFill>
              </a:rPr>
              <a:t>and </a:t>
            </a:r>
            <a:r>
              <a:rPr lang="en-US" b="1" i="1" dirty="0" smtClean="0">
                <a:solidFill>
                  <a:schemeClr val="tx1"/>
                </a:solidFill>
              </a:rPr>
              <a:t>Gravity </a:t>
            </a:r>
            <a:r>
              <a:rPr lang="en-US" b="1" dirty="0" smtClean="0">
                <a:solidFill>
                  <a:schemeClr val="tx1"/>
                </a:solidFill>
              </a:rPr>
              <a:t>have been accomplished with a sophisticated CGI computer system.</a:t>
            </a:r>
            <a:r>
              <a:rPr lang="en-US" b="1" i="1" dirty="0" smtClean="0">
                <a:solidFill>
                  <a:schemeClr val="tx1"/>
                </a:solidFill>
              </a:rPr>
              <a:t> </a:t>
            </a:r>
            <a:r>
              <a:rPr lang="en-US" b="1" dirty="0" smtClean="0">
                <a:solidFill>
                  <a:schemeClr val="tx1"/>
                </a:solidFill>
              </a:rPr>
              <a:t>  Here’s a short video of the use of motion capture technology in </a:t>
            </a:r>
            <a:r>
              <a:rPr lang="en-US" b="1" dirty="0">
                <a:solidFill>
                  <a:schemeClr val="tx1"/>
                </a:solidFill>
              </a:rPr>
              <a:t>a</a:t>
            </a:r>
            <a:r>
              <a:rPr lang="en-US" b="1" dirty="0" smtClean="0">
                <a:solidFill>
                  <a:schemeClr val="tx1"/>
                </a:solidFill>
              </a:rPr>
              <a:t> behind the scenes look of </a:t>
            </a:r>
            <a:r>
              <a:rPr lang="en-US" b="1" i="1" dirty="0" smtClean="0">
                <a:solidFill>
                  <a:schemeClr val="tx1"/>
                </a:solidFill>
              </a:rPr>
              <a:t>Dawn of the Planet of the Apes </a:t>
            </a:r>
            <a:r>
              <a:rPr lang="en-US" b="1" dirty="0" smtClean="0">
                <a:solidFill>
                  <a:schemeClr val="tx1"/>
                </a:solidFill>
              </a:rPr>
              <a:t>(2014). </a:t>
            </a:r>
            <a:endParaRPr lang="en-US" b="1" dirty="0">
              <a:solidFill>
                <a:schemeClr val="tx1"/>
              </a:solidFill>
            </a:endParaRPr>
          </a:p>
        </p:txBody>
      </p:sp>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2942" y="984780"/>
            <a:ext cx="1726057" cy="1939605"/>
          </a:xfrm>
          <a:prstGeom prst="rect">
            <a:avLst/>
          </a:prstGeom>
        </p:spPr>
      </p:pic>
      <p:pic>
        <p:nvPicPr>
          <p:cNvPr id="7" name="mIlYk7KQe-s"/>
          <p:cNvPicPr>
            <a:picLocks noRot="1" noChangeAspect="1"/>
          </p:cNvPicPr>
          <p:nvPr>
            <a:videoFile r:link="rId2"/>
          </p:nvPr>
        </p:nvPicPr>
        <p:blipFill>
          <a:blip r:embed="rId6"/>
          <a:stretch>
            <a:fillRect/>
          </a:stretch>
        </p:blipFill>
        <p:spPr>
          <a:xfrm>
            <a:off x="2718147" y="2924385"/>
            <a:ext cx="3023747" cy="1470627"/>
          </a:xfrm>
          <a:prstGeom prst="rect">
            <a:avLst/>
          </a:prstGeom>
        </p:spPr>
      </p:pic>
      <p:pic>
        <p:nvPicPr>
          <p:cNvPr id="8" name="JzruDFoBvts"/>
          <p:cNvPicPr>
            <a:picLocks noRot="1" noChangeAspect="1"/>
          </p:cNvPicPr>
          <p:nvPr>
            <a:videoFile r:link="rId3"/>
          </p:nvPr>
        </p:nvPicPr>
        <p:blipFill>
          <a:blip r:embed="rId6"/>
          <a:stretch>
            <a:fillRect/>
          </a:stretch>
        </p:blipFill>
        <p:spPr>
          <a:xfrm>
            <a:off x="2718147" y="4469349"/>
            <a:ext cx="3023747" cy="1417102"/>
          </a:xfrm>
          <a:prstGeom prst="rect">
            <a:avLst/>
          </a:prstGeom>
        </p:spPr>
      </p:pic>
      <p:sp>
        <p:nvSpPr>
          <p:cNvPr id="9" name="Left Arrow 8"/>
          <p:cNvSpPr/>
          <p:nvPr/>
        </p:nvSpPr>
        <p:spPr>
          <a:xfrm>
            <a:off x="179774" y="5960788"/>
            <a:ext cx="3838450" cy="645632"/>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To The New American Cinema </a:t>
            </a:r>
            <a:endParaRPr lang="en-US" sz="2800" dirty="0">
              <a:latin typeface="Playbill" panose="040506030A0602020202" pitchFamily="82" charset="0"/>
            </a:endParaRPr>
          </a:p>
        </p:txBody>
      </p:sp>
      <p:sp>
        <p:nvSpPr>
          <p:cNvPr id="10" name="Right Arrow 9"/>
          <p:cNvSpPr/>
          <p:nvPr/>
        </p:nvSpPr>
        <p:spPr>
          <a:xfrm>
            <a:off x="10056669" y="5926284"/>
            <a:ext cx="1856598" cy="659919"/>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pic>
        <p:nvPicPr>
          <p:cNvPr id="11" name="Picture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2942" y="3181130"/>
            <a:ext cx="1726057" cy="2522913"/>
          </a:xfrm>
          <a:prstGeom prst="rect">
            <a:avLst/>
          </a:prstGeom>
        </p:spPr>
      </p:pic>
    </p:spTree>
    <p:extLst>
      <p:ext uri="{BB962C8B-B14F-4D97-AF65-F5344CB8AC3E}">
        <p14:creationId xmlns:p14="http://schemas.microsoft.com/office/powerpoint/2010/main" val="2842819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5" name="laser.wav"/>
          </p:stSnd>
        </p:sndAc>
      </p:transition>
    </mc:Choice>
    <mc:Fallback xmlns="">
      <p:transition spd="slow">
        <p:fade/>
        <p:sndAc>
          <p:stSnd>
            <p:snd r:embed="rId12" name="laser.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 calcmode="lin" valueType="num">
                                      <p:cBhvr>
                                        <p:cTn id="20"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4">
                                            <p:txEl>
                                              <p:pRg st="0" end="0"/>
                                            </p:txEl>
                                          </p:spTgt>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 calcmode="lin" valueType="num">
                                      <p:cBhvr>
                                        <p:cTn id="26"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7"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8" dur="500"/>
                                        <p:tgtEl>
                                          <p:spTgt spid="4">
                                            <p:txEl>
                                              <p:pRg st="1" end="1"/>
                                            </p:txEl>
                                          </p:spTgt>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 calcmode="lin" valueType="num">
                                      <p:cBhvr>
                                        <p:cTn id="32"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33"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34" dur="500"/>
                                        <p:tgtEl>
                                          <p:spTgt spid="4">
                                            <p:txEl>
                                              <p:pRg st="2" end="2"/>
                                            </p:txEl>
                                          </p:spTgt>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 calcmode="lin" valueType="num">
                                      <p:cBhvr>
                                        <p:cTn id="38"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9"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40" dur="500"/>
                                        <p:tgtEl>
                                          <p:spTgt spid="4">
                                            <p:txEl>
                                              <p:pRg st="3" end="3"/>
                                            </p:txEl>
                                          </p:spTgt>
                                        </p:tgtEl>
                                      </p:cBhvr>
                                    </p:animEffect>
                                  </p:childTnLst>
                                </p:cTn>
                              </p:par>
                            </p:childTnLst>
                          </p:cTn>
                        </p:par>
                        <p:par>
                          <p:cTn id="41" fill="hold">
                            <p:stCondLst>
                              <p:cond delay="3500"/>
                            </p:stCondLst>
                            <p:childTnLst>
                              <p:par>
                                <p:cTn id="42" presetID="16" presetClass="entr" presetSubtype="21"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Vertical)">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359080"/>
            <a:ext cx="10353762" cy="970450"/>
          </a:xfrm>
        </p:spPr>
        <p:txBody>
          <a:bodyPr/>
          <a:lstStyle/>
          <a:p>
            <a:r>
              <a:rPr lang="en-US" dirty="0" smtClean="0">
                <a:solidFill>
                  <a:srgbClr val="EAEA1A"/>
                </a:solidFill>
                <a:latin typeface="Broadway" panose="04040905080B02020502" pitchFamily="82" charset="0"/>
              </a:rPr>
              <a:t>Independent Filmmakers</a:t>
            </a:r>
            <a:endParaRPr lang="en-US" dirty="0">
              <a:solidFill>
                <a:srgbClr val="EAEA1A"/>
              </a:solidFill>
              <a:latin typeface="Broadway" panose="04040905080B02020502" pitchFamily="82" charset="0"/>
            </a:endParaRPr>
          </a:p>
        </p:txBody>
      </p:sp>
      <p:pic>
        <p:nvPicPr>
          <p:cNvPr id="5" name="5Ny631yQ-DM"/>
          <p:cNvPicPr>
            <a:picLocks noGrp="1" noRot="1" noChangeAspect="1"/>
          </p:cNvPicPr>
          <p:nvPr>
            <p:ph sz="half" idx="1"/>
            <a:videoFile r:link="rId1"/>
          </p:nvPr>
        </p:nvPicPr>
        <p:blipFill>
          <a:blip r:embed="rId5"/>
          <a:stretch>
            <a:fillRect/>
          </a:stretch>
        </p:blipFill>
        <p:spPr>
          <a:xfrm>
            <a:off x="2665741" y="1555699"/>
            <a:ext cx="3441393" cy="1702858"/>
          </a:xfrm>
          <a:prstGeom prst="rect">
            <a:avLst/>
          </a:prstGeom>
        </p:spPr>
      </p:pic>
      <p:sp>
        <p:nvSpPr>
          <p:cNvPr id="4" name="Content Placeholder 3"/>
          <p:cNvSpPr>
            <a:spLocks noGrp="1"/>
          </p:cNvSpPr>
          <p:nvPr>
            <p:ph sz="half" idx="2"/>
          </p:nvPr>
        </p:nvSpPr>
        <p:spPr/>
        <p:txBody>
          <a:bodyPr>
            <a:normAutofit fontScale="77500" lnSpcReduction="20000"/>
          </a:bodyPr>
          <a:lstStyle/>
          <a:p>
            <a:pPr algn="just"/>
            <a:r>
              <a:rPr lang="en-US" b="1" dirty="0" smtClean="0">
                <a:solidFill>
                  <a:schemeClr val="tx1"/>
                </a:solidFill>
              </a:rPr>
              <a:t>By the 1980’s and 1990’s, a new generation of filmmakers and independent studios started to come up and introduced new talents to moviegoers everywhere. </a:t>
            </a:r>
          </a:p>
          <a:p>
            <a:pPr algn="just"/>
            <a:r>
              <a:rPr lang="en-US" b="1" dirty="0" smtClean="0">
                <a:solidFill>
                  <a:schemeClr val="tx1"/>
                </a:solidFill>
              </a:rPr>
              <a:t>This new openness allowed new artists to break old barriers and add diversity to film. Women, African Americans, and other cultures could now get behind the camera and make movies of their very own.  One of the most prevalent to emerge was Spike Lee, whose films include </a:t>
            </a:r>
            <a:r>
              <a:rPr lang="en-US" b="1" i="1" dirty="0" smtClean="0">
                <a:solidFill>
                  <a:schemeClr val="tx1"/>
                </a:solidFill>
              </a:rPr>
              <a:t>She’s </a:t>
            </a:r>
            <a:r>
              <a:rPr lang="en-US" b="1" i="1" dirty="0" err="1" smtClean="0">
                <a:solidFill>
                  <a:schemeClr val="tx1"/>
                </a:solidFill>
              </a:rPr>
              <a:t>Gotta</a:t>
            </a:r>
            <a:r>
              <a:rPr lang="en-US" b="1" i="1" dirty="0" smtClean="0">
                <a:solidFill>
                  <a:schemeClr val="tx1"/>
                </a:solidFill>
              </a:rPr>
              <a:t> Have It </a:t>
            </a:r>
            <a:r>
              <a:rPr lang="en-US" b="1" dirty="0" smtClean="0">
                <a:solidFill>
                  <a:schemeClr val="tx1"/>
                </a:solidFill>
              </a:rPr>
              <a:t>(1986),  </a:t>
            </a:r>
            <a:r>
              <a:rPr lang="en-US" b="1" i="1" dirty="0" smtClean="0">
                <a:solidFill>
                  <a:schemeClr val="tx1"/>
                </a:solidFill>
              </a:rPr>
              <a:t>Do The Right Thing </a:t>
            </a:r>
            <a:r>
              <a:rPr lang="en-US" b="1" dirty="0" smtClean="0">
                <a:solidFill>
                  <a:schemeClr val="tx1"/>
                </a:solidFill>
              </a:rPr>
              <a:t>(1989), and </a:t>
            </a:r>
            <a:r>
              <a:rPr lang="en-US" b="1" i="1" dirty="0" smtClean="0">
                <a:solidFill>
                  <a:schemeClr val="tx1"/>
                </a:solidFill>
              </a:rPr>
              <a:t>Malcom X</a:t>
            </a:r>
            <a:r>
              <a:rPr lang="en-US" b="1" dirty="0" smtClean="0">
                <a:solidFill>
                  <a:schemeClr val="tx1"/>
                </a:solidFill>
              </a:rPr>
              <a:t> (1992), established his role as a true artist reflecting the struggles and hopes of African Americans.</a:t>
            </a:r>
          </a:p>
          <a:p>
            <a:pPr algn="just"/>
            <a:r>
              <a:rPr lang="en-US" b="1" dirty="0" smtClean="0">
                <a:solidFill>
                  <a:schemeClr val="tx1"/>
                </a:solidFill>
              </a:rPr>
              <a:t>Around this time, other artists including the Coen Brothers, David Fincher, Bryan Singer, and  Quentin Tarantino dominated the film industry with movies such as </a:t>
            </a:r>
            <a:r>
              <a:rPr lang="en-US" b="1" i="1" dirty="0" smtClean="0">
                <a:solidFill>
                  <a:schemeClr val="tx1"/>
                </a:solidFill>
              </a:rPr>
              <a:t>Fargo </a:t>
            </a:r>
            <a:r>
              <a:rPr lang="en-US" b="1" dirty="0" smtClean="0">
                <a:solidFill>
                  <a:schemeClr val="tx1"/>
                </a:solidFill>
              </a:rPr>
              <a:t>(1996), </a:t>
            </a:r>
            <a:r>
              <a:rPr lang="en-US" b="1" i="1" dirty="0" smtClean="0">
                <a:solidFill>
                  <a:schemeClr val="tx1"/>
                </a:solidFill>
              </a:rPr>
              <a:t>Se7en</a:t>
            </a:r>
            <a:r>
              <a:rPr lang="en-US" b="1" dirty="0" smtClean="0">
                <a:solidFill>
                  <a:schemeClr val="tx1"/>
                </a:solidFill>
              </a:rPr>
              <a:t> (1995), </a:t>
            </a:r>
            <a:r>
              <a:rPr lang="en-US" b="1" i="1" dirty="0" smtClean="0">
                <a:solidFill>
                  <a:schemeClr val="tx1"/>
                </a:solidFill>
              </a:rPr>
              <a:t>The Usual Suspects</a:t>
            </a:r>
            <a:r>
              <a:rPr lang="en-US" b="1" dirty="0" smtClean="0">
                <a:solidFill>
                  <a:schemeClr val="tx1"/>
                </a:solidFill>
              </a:rPr>
              <a:t> (1995), and </a:t>
            </a:r>
            <a:r>
              <a:rPr lang="en-US" b="1" i="1" dirty="0" smtClean="0">
                <a:solidFill>
                  <a:schemeClr val="tx1"/>
                </a:solidFill>
              </a:rPr>
              <a:t>Pulp Fiction </a:t>
            </a:r>
            <a:r>
              <a:rPr lang="en-US" b="1" dirty="0" smtClean="0">
                <a:solidFill>
                  <a:schemeClr val="tx1"/>
                </a:solidFill>
              </a:rPr>
              <a:t>(1994). </a:t>
            </a:r>
            <a:endParaRPr lang="en-US" b="1" dirty="0">
              <a:solidFill>
                <a:schemeClr val="tx1"/>
              </a:solidFill>
            </a:endParaRP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5361" y="1329530"/>
            <a:ext cx="2287180" cy="1984605"/>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5361" y="3533022"/>
            <a:ext cx="2287180" cy="1611739"/>
          </a:xfrm>
          <a:prstGeom prst="rect">
            <a:avLst/>
          </a:prstGeom>
        </p:spPr>
      </p:pic>
      <p:pic>
        <p:nvPicPr>
          <p:cNvPr id="8" name="5ZAhzsi1ybM"/>
          <p:cNvPicPr>
            <a:picLocks noRot="1" noChangeAspect="1"/>
          </p:cNvPicPr>
          <p:nvPr>
            <a:videoFile r:link="rId2"/>
          </p:nvPr>
        </p:nvPicPr>
        <p:blipFill>
          <a:blip r:embed="rId5"/>
          <a:stretch>
            <a:fillRect/>
          </a:stretch>
        </p:blipFill>
        <p:spPr>
          <a:xfrm>
            <a:off x="2665741" y="3484726"/>
            <a:ext cx="3441393" cy="1660036"/>
          </a:xfrm>
          <a:prstGeom prst="rect">
            <a:avLst/>
          </a:prstGeom>
        </p:spPr>
      </p:pic>
      <p:sp>
        <p:nvSpPr>
          <p:cNvPr id="3" name="Left Arrow 2"/>
          <p:cNvSpPr/>
          <p:nvPr/>
        </p:nvSpPr>
        <p:spPr>
          <a:xfrm>
            <a:off x="345715" y="5977424"/>
            <a:ext cx="1540235" cy="681038"/>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a:t>
            </a:r>
            <a:endParaRPr lang="en-US" sz="2800" dirty="0">
              <a:latin typeface="Playbill" panose="040506030A0602020202" pitchFamily="82" charset="0"/>
            </a:endParaRPr>
          </a:p>
        </p:txBody>
      </p:sp>
      <p:sp>
        <p:nvSpPr>
          <p:cNvPr id="9" name="Right Arrow 8"/>
          <p:cNvSpPr/>
          <p:nvPr/>
        </p:nvSpPr>
        <p:spPr>
          <a:xfrm>
            <a:off x="9986964" y="5986950"/>
            <a:ext cx="1973538" cy="671512"/>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To Next Slide</a:t>
            </a:r>
            <a:endParaRPr lang="en-US" sz="2800" dirty="0">
              <a:latin typeface="Playbill" panose="040506030A0602020202" pitchFamily="82" charset="0"/>
            </a:endParaRPr>
          </a:p>
        </p:txBody>
      </p:sp>
      <p:sp>
        <p:nvSpPr>
          <p:cNvPr id="10" name="Rounded Rectangle 9"/>
          <p:cNvSpPr/>
          <p:nvPr/>
        </p:nvSpPr>
        <p:spPr>
          <a:xfrm>
            <a:off x="4207288" y="6119869"/>
            <a:ext cx="3766776" cy="427297"/>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To The New American Cinema </a:t>
            </a:r>
            <a:endParaRPr lang="en-US" sz="2800" dirty="0">
              <a:latin typeface="Playbill" panose="040506030A0602020202" pitchFamily="82" charset="0"/>
            </a:endParaRPr>
          </a:p>
        </p:txBody>
      </p:sp>
    </p:spTree>
    <p:extLst>
      <p:ext uri="{BB962C8B-B14F-4D97-AF65-F5344CB8AC3E}">
        <p14:creationId xmlns:p14="http://schemas.microsoft.com/office/powerpoint/2010/main" val="1521560246"/>
      </p:ext>
    </p:extLst>
  </p:cSld>
  <p:clrMapOvr>
    <a:masterClrMapping/>
  </p:clrMapOvr>
  <p:transition spd="slow">
    <p:push dir="u"/>
    <p:sndAc>
      <p:stSnd>
        <p:snd r:embed="rId4" name="push.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par>
                          <p:cTn id="19" fill="hold">
                            <p:stCondLst>
                              <p:cond delay="3500"/>
                            </p:stCondLst>
                            <p:childTnLst>
                              <p:par>
                                <p:cTn id="20" presetID="22" presetClass="entr" presetSubtype="4" fill="hold" grpId="0" nodeType="after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wipe(down)">
                                      <p:cBhvr>
                                        <p:cTn id="22" dur="500"/>
                                        <p:tgtEl>
                                          <p:spTgt spid="4">
                                            <p:txEl>
                                              <p:pRg st="0" end="0"/>
                                            </p:txEl>
                                          </p:spTgt>
                                        </p:tgtEl>
                                      </p:cBhvr>
                                    </p:animEffect>
                                  </p:childTnLst>
                                </p:cTn>
                              </p:par>
                            </p:childTnLst>
                          </p:cTn>
                        </p:par>
                        <p:par>
                          <p:cTn id="23" fill="hold">
                            <p:stCondLst>
                              <p:cond delay="4000"/>
                            </p:stCondLst>
                            <p:childTnLst>
                              <p:par>
                                <p:cTn id="24" presetID="22" presetClass="entr" presetSubtype="4" fill="hold" grpId="0" nodeType="after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wipe(down)">
                                      <p:cBhvr>
                                        <p:cTn id="26" dur="500"/>
                                        <p:tgtEl>
                                          <p:spTgt spid="4">
                                            <p:txEl>
                                              <p:pRg st="1" end="1"/>
                                            </p:txEl>
                                          </p:spTgt>
                                        </p:tgtEl>
                                      </p:cBhvr>
                                    </p:animEffect>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wipe(down)">
                                      <p:cBhvr>
                                        <p:cTn id="3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87628"/>
            <a:ext cx="10353762" cy="970450"/>
          </a:xfrm>
        </p:spPr>
        <p:txBody>
          <a:bodyPr>
            <a:normAutofit fontScale="90000"/>
          </a:bodyPr>
          <a:lstStyle/>
          <a:p>
            <a:r>
              <a:rPr lang="en-US" dirty="0" smtClean="0">
                <a:solidFill>
                  <a:srgbClr val="EAEA1A"/>
                </a:solidFill>
                <a:latin typeface="Broadway" panose="04040905080B02020502" pitchFamily="82" charset="0"/>
              </a:rPr>
              <a:t>What’s In Store for Movies in the Future?</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586384" y="2575093"/>
            <a:ext cx="1613475" cy="1186731"/>
          </a:xfrm>
        </p:spPr>
      </p:pic>
      <p:sp>
        <p:nvSpPr>
          <p:cNvPr id="4" name="Content Placeholder 3"/>
          <p:cNvSpPr>
            <a:spLocks noGrp="1"/>
          </p:cNvSpPr>
          <p:nvPr>
            <p:ph sz="half" idx="2"/>
          </p:nvPr>
        </p:nvSpPr>
        <p:spPr/>
        <p:txBody>
          <a:bodyPr>
            <a:normAutofit fontScale="47500" lnSpcReduction="20000"/>
          </a:bodyPr>
          <a:lstStyle/>
          <a:p>
            <a:pPr algn="just"/>
            <a:r>
              <a:rPr lang="en-US" b="1" dirty="0" smtClean="0">
                <a:solidFill>
                  <a:schemeClr val="tx1"/>
                </a:solidFill>
              </a:rPr>
              <a:t>As movies entered into the 21</a:t>
            </a:r>
            <a:r>
              <a:rPr lang="en-US" b="1" baseline="30000" dirty="0" smtClean="0">
                <a:solidFill>
                  <a:schemeClr val="tx1"/>
                </a:solidFill>
              </a:rPr>
              <a:t>st</a:t>
            </a:r>
            <a:r>
              <a:rPr lang="en-US" b="1" dirty="0" smtClean="0">
                <a:solidFill>
                  <a:schemeClr val="tx1"/>
                </a:solidFill>
              </a:rPr>
              <a:t> Century, the medium continues to remain popular.</a:t>
            </a:r>
          </a:p>
          <a:p>
            <a:pPr algn="just"/>
            <a:r>
              <a:rPr lang="en-US" b="1" dirty="0" smtClean="0">
                <a:solidFill>
                  <a:schemeClr val="tx1"/>
                </a:solidFill>
              </a:rPr>
              <a:t>Part of this staying power is the continuing evolvement of motion picture technology and ways of seeing them. With the advent of smartphones and steaming services like </a:t>
            </a:r>
            <a:r>
              <a:rPr lang="en-US" b="1" i="1" dirty="0" smtClean="0">
                <a:solidFill>
                  <a:schemeClr val="tx1"/>
                </a:solidFill>
              </a:rPr>
              <a:t>Netflix</a:t>
            </a:r>
            <a:r>
              <a:rPr lang="en-US" b="1" dirty="0" smtClean="0">
                <a:solidFill>
                  <a:schemeClr val="tx1"/>
                </a:solidFill>
              </a:rPr>
              <a:t> and </a:t>
            </a:r>
            <a:r>
              <a:rPr lang="en-US" b="1" i="1" dirty="0" smtClean="0">
                <a:solidFill>
                  <a:schemeClr val="tx1"/>
                </a:solidFill>
              </a:rPr>
              <a:t>Hulu</a:t>
            </a:r>
            <a:r>
              <a:rPr lang="en-US" b="1" dirty="0" smtClean="0">
                <a:solidFill>
                  <a:schemeClr val="tx1"/>
                </a:solidFill>
              </a:rPr>
              <a:t> watching movies has become much more mobile and accessible in a home entertainment setting. </a:t>
            </a:r>
          </a:p>
          <a:p>
            <a:pPr algn="just"/>
            <a:r>
              <a:rPr lang="en-US" b="1" dirty="0" smtClean="0">
                <a:solidFill>
                  <a:schemeClr val="tx1"/>
                </a:solidFill>
              </a:rPr>
              <a:t>Over the years, according to </a:t>
            </a:r>
            <a:r>
              <a:rPr lang="en-US" b="1" i="1" dirty="0" smtClean="0">
                <a:solidFill>
                  <a:schemeClr val="tx1"/>
                </a:solidFill>
              </a:rPr>
              <a:t>Looking at Movies, </a:t>
            </a:r>
            <a:r>
              <a:rPr lang="en-US" b="1" dirty="0" smtClean="0">
                <a:solidFill>
                  <a:schemeClr val="tx1"/>
                </a:solidFill>
              </a:rPr>
              <a:t>very slowly, some companies that used to produced film stock for film cameras no longer plan to produce them, in favor of switching to digital photographic technology (pg. 404).  One thing that has changed over the years is we now have access to Digital Single Lens Reflex (DSLR) cameras which have special modes that shoot video but replicate the look of film, due to the full frame sensor size that is required to give the image that you are shooting that particular look.  Now, people who want to shoot a movie do not have to be limited to heavy and expensive motion picture cameras or outdated handheld camcorders. </a:t>
            </a:r>
          </a:p>
          <a:p>
            <a:pPr algn="just"/>
            <a:r>
              <a:rPr lang="en-US" b="1" dirty="0" smtClean="0">
                <a:solidFill>
                  <a:schemeClr val="tx1"/>
                </a:solidFill>
              </a:rPr>
              <a:t>One possible dramatic change for films in the future is the way we experience them.  In his editorial, </a:t>
            </a:r>
            <a:r>
              <a:rPr lang="en-US" b="1" i="1" dirty="0" smtClean="0">
                <a:solidFill>
                  <a:schemeClr val="tx1"/>
                </a:solidFill>
                <a:hlinkClick r:id="rId4"/>
              </a:rPr>
              <a:t>Movies In The Future </a:t>
            </a:r>
            <a:r>
              <a:rPr lang="en-US" b="1" dirty="0" smtClean="0">
                <a:solidFill>
                  <a:schemeClr val="tx1"/>
                </a:solidFill>
              </a:rPr>
              <a:t>, Frank Rose believes movies will remain, but the presentation of film could be more like a virtual reality experience.  Latest inventions like the Oculus Rift, a virtual reality set that is a strap-on device, makes this vision highly likely.   The idea is that a theatre could be a big virtual reality setting where the entire film is a 3-D experience that makes the moviegoer feel like they are actually in the movie.  Even the legendary filmmaker Steven Spielberg is a huge supporter of the idea.  Yet for the moment, technology and conventions of filmmaking is not able to replicate the bold vision that Rose and Spielberg believe could be possible.  Only time will tell if this ambitious step for movies will come to pass,  but maybe in the distant future, the next coming attraction will add meaning to what is the chief purpose of going to the movies , escaping from reality into illusion.                </a:t>
            </a:r>
            <a:endParaRPr lang="en-US" b="1" dirty="0">
              <a:solidFill>
                <a:schemeClr val="tx1"/>
              </a:solidFill>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0562" y="2578134"/>
            <a:ext cx="1776645" cy="1183690"/>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5389" y="1115832"/>
            <a:ext cx="2561437" cy="1371278"/>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500" y="4008867"/>
            <a:ext cx="2782608" cy="1769253"/>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9362" y="3999341"/>
            <a:ext cx="2722568" cy="1769253"/>
          </a:xfrm>
          <a:prstGeom prst="rect">
            <a:avLst/>
          </a:prstGeom>
        </p:spPr>
      </p:pic>
      <p:sp>
        <p:nvSpPr>
          <p:cNvPr id="9" name="Left Arrow 8"/>
          <p:cNvSpPr/>
          <p:nvPr/>
        </p:nvSpPr>
        <p:spPr>
          <a:xfrm>
            <a:off x="332578" y="6025163"/>
            <a:ext cx="1366743" cy="614363"/>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a:t>
            </a:r>
            <a:endParaRPr lang="en-US" sz="2800" dirty="0">
              <a:latin typeface="Playbill" panose="040506030A0602020202" pitchFamily="82" charset="0"/>
            </a:endParaRPr>
          </a:p>
        </p:txBody>
      </p:sp>
      <p:sp>
        <p:nvSpPr>
          <p:cNvPr id="10" name="Right Arrow 9"/>
          <p:cNvSpPr/>
          <p:nvPr/>
        </p:nvSpPr>
        <p:spPr>
          <a:xfrm>
            <a:off x="9829800" y="6025163"/>
            <a:ext cx="1841169" cy="637568"/>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 </a:t>
            </a:r>
            <a:endParaRPr lang="en-US" sz="2800" dirty="0">
              <a:latin typeface="Playbill" panose="040506030A0602020202" pitchFamily="82" charset="0"/>
            </a:endParaRPr>
          </a:p>
        </p:txBody>
      </p:sp>
      <p:sp>
        <p:nvSpPr>
          <p:cNvPr id="11" name="Rounded Rectangle 10"/>
          <p:cNvSpPr/>
          <p:nvPr/>
        </p:nvSpPr>
        <p:spPr>
          <a:xfrm>
            <a:off x="4510646" y="6172123"/>
            <a:ext cx="3160059" cy="396402"/>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To The New American Cinema</a:t>
            </a:r>
            <a:endParaRPr lang="en-US" sz="2800" dirty="0">
              <a:latin typeface="Playbill" panose="040506030A0602020202" pitchFamily="82" charset="0"/>
            </a:endParaRPr>
          </a:p>
        </p:txBody>
      </p:sp>
    </p:spTree>
    <p:extLst>
      <p:ext uri="{BB962C8B-B14F-4D97-AF65-F5344CB8AC3E}">
        <p14:creationId xmlns:p14="http://schemas.microsoft.com/office/powerpoint/2010/main" val="4036051399"/>
      </p:ext>
    </p:extLst>
  </p:cSld>
  <p:clrMapOvr>
    <a:masterClrMapping/>
  </p:clrMapOvr>
  <mc:AlternateContent xmlns:mc="http://schemas.openxmlformats.org/markup-compatibility/2006" xmlns:p14="http://schemas.microsoft.com/office/powerpoint/2010/main">
    <mc:Choice Requires="p14">
      <p:transition spd="slow" p14:dur="1400">
        <p14:ripple/>
        <p:sndAc>
          <p:stSnd>
            <p:snd r:embed="rId2" name="hammer.wav"/>
          </p:stSnd>
        </p:sndAc>
      </p:transition>
    </mc:Choice>
    <mc:Fallback xmlns="">
      <p:transition spd="slow">
        <p:fade/>
        <p:sndAc>
          <p:stSnd>
            <p:snd r:embed="rId12" name="hammer.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000"/>
                            </p:stCondLst>
                            <p:childTnLst>
                              <p:par>
                                <p:cTn id="15" presetID="6"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par>
                          <p:cTn id="18" fill="hold">
                            <p:stCondLst>
                              <p:cond delay="3000"/>
                            </p:stCondLst>
                            <p:childTnLst>
                              <p:par>
                                <p:cTn id="19" presetID="6"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circle(in)">
                                      <p:cBhvr>
                                        <p:cTn id="21" dur="2000"/>
                                        <p:tgtEl>
                                          <p:spTgt spid="5"/>
                                        </p:tgtEl>
                                      </p:cBhvr>
                                    </p:animEffect>
                                  </p:childTnLst>
                                </p:cTn>
                              </p:par>
                            </p:childTnLst>
                          </p:cTn>
                        </p:par>
                        <p:par>
                          <p:cTn id="22" fill="hold">
                            <p:stCondLst>
                              <p:cond delay="5000"/>
                            </p:stCondLst>
                            <p:childTnLst>
                              <p:par>
                                <p:cTn id="23" presetID="2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500"/>
                            </p:stCondLst>
                            <p:childTnLst>
                              <p:par>
                                <p:cTn id="27" presetID="22" presetClass="entr" presetSubtype="4"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par>
                          <p:cTn id="30" fill="hold">
                            <p:stCondLst>
                              <p:cond delay="6000"/>
                            </p:stCondLst>
                            <p:childTnLst>
                              <p:par>
                                <p:cTn id="31" presetID="2" presetClass="entr" presetSubtype="4" fill="hold" grpId="0" nodeType="after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 calcmode="lin" valueType="num">
                                      <p:cBhvr additive="base">
                                        <p:cTn id="3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35" fill="hold">
                            <p:stCondLst>
                              <p:cond delay="6500"/>
                            </p:stCondLst>
                            <p:childTnLst>
                              <p:par>
                                <p:cTn id="36" presetID="2" presetClass="entr" presetSubtype="4" fill="hold" grpId="0" nodeType="afterEffect">
                                  <p:stCondLst>
                                    <p:cond delay="0"/>
                                  </p:stCondLst>
                                  <p:childTnLst>
                                    <p:set>
                                      <p:cBhvr>
                                        <p:cTn id="37" dur="1" fill="hold">
                                          <p:stCondLst>
                                            <p:cond delay="0"/>
                                          </p:stCondLst>
                                        </p:cTn>
                                        <p:tgtEl>
                                          <p:spTgt spid="4">
                                            <p:txEl>
                                              <p:pRg st="1" end="1"/>
                                            </p:txEl>
                                          </p:spTgt>
                                        </p:tgtEl>
                                        <p:attrNameLst>
                                          <p:attrName>style.visibility</p:attrName>
                                        </p:attrNameLst>
                                      </p:cBhvr>
                                      <p:to>
                                        <p:strVal val="visible"/>
                                      </p:to>
                                    </p:set>
                                    <p:anim calcmode="lin" valueType="num">
                                      <p:cBhvr additive="base">
                                        <p:cTn id="3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40" fill="hold">
                            <p:stCondLst>
                              <p:cond delay="7000"/>
                            </p:stCondLst>
                            <p:childTnLst>
                              <p:par>
                                <p:cTn id="41" presetID="2" presetClass="entr" presetSubtype="4" fill="hold" grpId="0" nodeType="after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anim calcmode="lin" valueType="num">
                                      <p:cBhvr additive="base">
                                        <p:cTn id="4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45" fill="hold">
                            <p:stCondLst>
                              <p:cond delay="7500"/>
                            </p:stCondLst>
                            <p:childTnLst>
                              <p:par>
                                <p:cTn id="46" presetID="2" presetClass="entr" presetSubtype="4" fill="hold" grpId="0" nodeType="afterEffect">
                                  <p:stCondLst>
                                    <p:cond delay="0"/>
                                  </p:stCondLst>
                                  <p:childTnLst>
                                    <p:set>
                                      <p:cBhvr>
                                        <p:cTn id="47" dur="1" fill="hold">
                                          <p:stCondLst>
                                            <p:cond delay="0"/>
                                          </p:stCondLst>
                                        </p:cTn>
                                        <p:tgtEl>
                                          <p:spTgt spid="4">
                                            <p:txEl>
                                              <p:pRg st="3" end="3"/>
                                            </p:txEl>
                                          </p:spTgt>
                                        </p:tgtEl>
                                        <p:attrNameLst>
                                          <p:attrName>style.visibility</p:attrName>
                                        </p:attrNameLst>
                                      </p:cBhvr>
                                      <p:to>
                                        <p:strVal val="visible"/>
                                      </p:to>
                                    </p:set>
                                    <p:anim calcmode="lin" valueType="num">
                                      <p:cBhvr additive="base">
                                        <p:cTn id="48"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07631"/>
            <a:ext cx="10353762" cy="970450"/>
          </a:xfrm>
        </p:spPr>
        <p:txBody>
          <a:bodyPr/>
          <a:lstStyle/>
          <a:p>
            <a:r>
              <a:rPr lang="en-US" dirty="0" smtClean="0">
                <a:solidFill>
                  <a:srgbClr val="EAEA1A"/>
                </a:solidFill>
                <a:latin typeface="Broadway" panose="04040905080B02020502" pitchFamily="82" charset="0"/>
              </a:rPr>
              <a:t>Conclusion</a:t>
            </a:r>
            <a:r>
              <a:rPr lang="en-US" dirty="0" smtClean="0">
                <a:latin typeface="Broadway" panose="04040905080B02020502" pitchFamily="82" charset="0"/>
              </a:rPr>
              <a:t> </a:t>
            </a:r>
            <a:endParaRPr lang="en-US" dirty="0">
              <a:latin typeface="Broadway" panose="04040905080B02020502" pitchFamily="82" charset="0"/>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68442" y="1034378"/>
            <a:ext cx="1386124" cy="2079186"/>
          </a:xfrm>
        </p:spPr>
      </p:pic>
      <p:sp>
        <p:nvSpPr>
          <p:cNvPr id="4" name="Content Placeholder 3"/>
          <p:cNvSpPr>
            <a:spLocks noGrp="1"/>
          </p:cNvSpPr>
          <p:nvPr>
            <p:ph sz="half" idx="2"/>
          </p:nvPr>
        </p:nvSpPr>
        <p:spPr>
          <a:xfrm>
            <a:off x="6621992" y="1429517"/>
            <a:ext cx="5064665" cy="4058751"/>
          </a:xfrm>
        </p:spPr>
        <p:txBody>
          <a:bodyPr>
            <a:normAutofit fontScale="55000" lnSpcReduction="20000"/>
          </a:bodyPr>
          <a:lstStyle/>
          <a:p>
            <a:pPr algn="just"/>
            <a:r>
              <a:rPr lang="en-US" b="1" dirty="0" smtClean="0">
                <a:solidFill>
                  <a:schemeClr val="tx1"/>
                </a:solidFill>
              </a:rPr>
              <a:t>After going thru the important changes that film has made over the last 100 years of its existence, one question remains, why do films have such staying power while other forms of entertainment seem to lose it? </a:t>
            </a:r>
          </a:p>
          <a:p>
            <a:pPr algn="just"/>
            <a:r>
              <a:rPr lang="en-US" b="1" dirty="0" smtClean="0">
                <a:solidFill>
                  <a:schemeClr val="tx1"/>
                </a:solidFill>
              </a:rPr>
              <a:t>Perhaps the movies remain popular because they’re unlike other forms of entertainment.  They don’t break for commercials like a TV show or are designed to be put on the small screen like a smartphone.  Everything that goes into a film, (sound, special effects, lighting, sets, cinematography, and actors) adds to the enjoyment the audience takes away from the visual story that is unfolding on the big screen.</a:t>
            </a:r>
          </a:p>
          <a:p>
            <a:pPr algn="just"/>
            <a:r>
              <a:rPr lang="en-US" b="1" dirty="0" smtClean="0">
                <a:solidFill>
                  <a:schemeClr val="tx1"/>
                </a:solidFill>
              </a:rPr>
              <a:t>Plus, any film you watch hopefully creates a lot of personal memories that stay with you.  Like the film you saw that made you laugh, made you cry, scared you, or made you fall in love.  </a:t>
            </a:r>
            <a:endParaRPr lang="en-US" b="1" dirty="0">
              <a:solidFill>
                <a:schemeClr val="tx1"/>
              </a:solidFill>
            </a:endParaRPr>
          </a:p>
          <a:p>
            <a:pPr algn="just"/>
            <a:r>
              <a:rPr lang="en-US" b="1" dirty="0" smtClean="0">
                <a:solidFill>
                  <a:schemeClr val="tx1"/>
                </a:solidFill>
              </a:rPr>
              <a:t>Whatever the reasons, the movies will continue being the ultimate artistic and entertaining platform ever created.  New generations of film lovers will find an appreciation of cinema, so much so, it may drive a new breed of filmmakers to take the art of film and produce movies of their own.  As new innovations in filmmaking and viewing films continue, the motion picture will go on to present more compelling stories and take us to far away places that will ignite our imaginations.</a:t>
            </a:r>
            <a:r>
              <a:rPr lang="en-US" b="1" dirty="0" smtClean="0"/>
              <a:t>      </a:t>
            </a:r>
            <a:endParaRPr lang="en-US" b="1"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3393" y="1429517"/>
            <a:ext cx="2209499" cy="143261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8442" y="3474266"/>
            <a:ext cx="3260412" cy="1939945"/>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70951" y="1405195"/>
            <a:ext cx="2207777" cy="1456933"/>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9473" y="3474266"/>
            <a:ext cx="2688907" cy="1939945"/>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50976" y="3928658"/>
            <a:ext cx="916971" cy="816104"/>
          </a:xfrm>
          <a:prstGeom prst="rect">
            <a:avLst/>
          </a:prstGeom>
        </p:spPr>
      </p:pic>
      <p:sp>
        <p:nvSpPr>
          <p:cNvPr id="10" name="Left Arrow 9"/>
          <p:cNvSpPr/>
          <p:nvPr/>
        </p:nvSpPr>
        <p:spPr>
          <a:xfrm>
            <a:off x="309282" y="5926799"/>
            <a:ext cx="1361669" cy="571674"/>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a:t>
            </a:r>
            <a:endParaRPr lang="en-US" sz="2800" dirty="0">
              <a:latin typeface="Playbill" panose="040506030A0602020202" pitchFamily="82" charset="0"/>
            </a:endParaRPr>
          </a:p>
        </p:txBody>
      </p:sp>
      <p:sp>
        <p:nvSpPr>
          <p:cNvPr id="11" name="Right Arrow 10"/>
          <p:cNvSpPr/>
          <p:nvPr/>
        </p:nvSpPr>
        <p:spPr>
          <a:xfrm>
            <a:off x="9955369" y="5876495"/>
            <a:ext cx="1910582" cy="672282"/>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sp>
        <p:nvSpPr>
          <p:cNvPr id="12" name="Rounded Rectangle 11"/>
          <p:cNvSpPr/>
          <p:nvPr/>
        </p:nvSpPr>
        <p:spPr>
          <a:xfrm>
            <a:off x="4205458" y="6026349"/>
            <a:ext cx="3770436" cy="372574"/>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The New American Cinema</a:t>
            </a:r>
            <a:endParaRPr lang="en-US" sz="2800" dirty="0">
              <a:latin typeface="Playbill" panose="040506030A0602020202" pitchFamily="82" charset="0"/>
            </a:endParaRPr>
          </a:p>
        </p:txBody>
      </p:sp>
    </p:spTree>
    <p:extLst>
      <p:ext uri="{BB962C8B-B14F-4D97-AF65-F5344CB8AC3E}">
        <p14:creationId xmlns:p14="http://schemas.microsoft.com/office/powerpoint/2010/main" val="2146367369"/>
      </p:ext>
    </p:extLst>
  </p:cSld>
  <p:clrMapOvr>
    <a:masterClrMapping/>
  </p:clrMapOvr>
  <mc:AlternateContent xmlns:mc="http://schemas.openxmlformats.org/markup-compatibility/2006" xmlns:p14="http://schemas.microsoft.com/office/powerpoint/2010/main">
    <mc:Choice Requires="p14">
      <p:transition spd="med" p14:dur="700">
        <p:fade/>
        <p:sndAc>
          <p:stSnd>
            <p:snd r:embed="rId2" name="type.wav"/>
          </p:stSnd>
        </p:sndAc>
      </p:transition>
    </mc:Choice>
    <mc:Fallback xmlns="">
      <p:transition spd="med">
        <p:fade/>
        <p:sndAc>
          <p:stSnd>
            <p:snd r:embed="rId12" name="typ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par>
                          <p:cTn id="42" fill="hold">
                            <p:stCondLst>
                              <p:cond delay="5500"/>
                            </p:stCondLst>
                            <p:childTnLst>
                              <p:par>
                                <p:cTn id="43" presetID="16" presetClass="entr" presetSubtype="21" fill="hold" grpId="0" nodeType="after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animEffect transition="in" filter="barn(inVertical)">
                                      <p:cBhvr>
                                        <p:cTn id="45" dur="500"/>
                                        <p:tgtEl>
                                          <p:spTgt spid="4">
                                            <p:txEl>
                                              <p:pRg st="0" end="0"/>
                                            </p:txEl>
                                          </p:spTgt>
                                        </p:tgtEl>
                                      </p:cBhvr>
                                    </p:animEffect>
                                  </p:childTnLst>
                                </p:cTn>
                              </p:par>
                            </p:childTnLst>
                          </p:cTn>
                        </p:par>
                        <p:par>
                          <p:cTn id="46" fill="hold">
                            <p:stCondLst>
                              <p:cond delay="6000"/>
                            </p:stCondLst>
                            <p:childTnLst>
                              <p:par>
                                <p:cTn id="47" presetID="16" presetClass="entr" presetSubtype="21" fill="hold" grpId="0" nodeType="after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barn(inVertical)">
                                      <p:cBhvr>
                                        <p:cTn id="49" dur="500"/>
                                        <p:tgtEl>
                                          <p:spTgt spid="4">
                                            <p:txEl>
                                              <p:pRg st="1" end="1"/>
                                            </p:txEl>
                                          </p:spTgt>
                                        </p:tgtEl>
                                      </p:cBhvr>
                                    </p:animEffect>
                                  </p:childTnLst>
                                </p:cTn>
                              </p:par>
                            </p:childTnLst>
                          </p:cTn>
                        </p:par>
                        <p:par>
                          <p:cTn id="50" fill="hold">
                            <p:stCondLst>
                              <p:cond delay="6500"/>
                            </p:stCondLst>
                            <p:childTnLst>
                              <p:par>
                                <p:cTn id="51" presetID="16" presetClass="entr" presetSubtype="21" fill="hold" grpId="0" nodeType="afterEffect">
                                  <p:stCondLst>
                                    <p:cond delay="0"/>
                                  </p:stCondLst>
                                  <p:childTnLst>
                                    <p:set>
                                      <p:cBhvr>
                                        <p:cTn id="52" dur="1" fill="hold">
                                          <p:stCondLst>
                                            <p:cond delay="0"/>
                                          </p:stCondLst>
                                        </p:cTn>
                                        <p:tgtEl>
                                          <p:spTgt spid="4">
                                            <p:txEl>
                                              <p:pRg st="2" end="2"/>
                                            </p:txEl>
                                          </p:spTgt>
                                        </p:tgtEl>
                                        <p:attrNameLst>
                                          <p:attrName>style.visibility</p:attrName>
                                        </p:attrNameLst>
                                      </p:cBhvr>
                                      <p:to>
                                        <p:strVal val="visible"/>
                                      </p:to>
                                    </p:set>
                                    <p:animEffect transition="in" filter="barn(inVertical)">
                                      <p:cBhvr>
                                        <p:cTn id="53" dur="500"/>
                                        <p:tgtEl>
                                          <p:spTgt spid="4">
                                            <p:txEl>
                                              <p:pRg st="2" end="2"/>
                                            </p:txEl>
                                          </p:spTgt>
                                        </p:tgtEl>
                                      </p:cBhvr>
                                    </p:animEffect>
                                  </p:childTnLst>
                                </p:cTn>
                              </p:par>
                            </p:childTnLst>
                          </p:cTn>
                        </p:par>
                        <p:par>
                          <p:cTn id="54" fill="hold">
                            <p:stCondLst>
                              <p:cond delay="7000"/>
                            </p:stCondLst>
                            <p:childTnLst>
                              <p:par>
                                <p:cTn id="55" presetID="16" presetClass="entr" presetSubtype="21" fill="hold" grpId="0" nodeType="after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animEffect transition="in" filter="barn(inVertical)">
                                      <p:cBhvr>
                                        <p:cTn id="5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143" y="1048340"/>
            <a:ext cx="8287046" cy="4661464"/>
          </a:xfrm>
          <a:prstGeom prst="rect">
            <a:avLst/>
          </a:prstGeom>
          <a:solidFill>
            <a:srgbClr val="FF0000"/>
          </a:solidFill>
        </p:spPr>
      </p:pic>
      <p:sp>
        <p:nvSpPr>
          <p:cNvPr id="8" name="TextBox 7"/>
          <p:cNvSpPr txBox="1"/>
          <p:nvPr/>
        </p:nvSpPr>
        <p:spPr>
          <a:xfrm>
            <a:off x="3914076" y="2622714"/>
            <a:ext cx="4259179" cy="646331"/>
          </a:xfrm>
          <a:prstGeom prst="rect">
            <a:avLst/>
          </a:prstGeom>
          <a:noFill/>
        </p:spPr>
        <p:txBody>
          <a:bodyPr wrap="square" rtlCol="0">
            <a:spAutoFit/>
          </a:bodyPr>
          <a:lstStyle/>
          <a:p>
            <a:pPr algn="ctr"/>
            <a:r>
              <a:rPr lang="en-US" sz="3600" dirty="0" smtClean="0">
                <a:solidFill>
                  <a:srgbClr val="FF0000"/>
                </a:solidFill>
                <a:latin typeface="Broadway" panose="04040905080B02020502" pitchFamily="82" charset="0"/>
              </a:rPr>
              <a:t>THE END </a:t>
            </a:r>
            <a:endParaRPr lang="en-US" sz="3600" dirty="0">
              <a:solidFill>
                <a:srgbClr val="FF0000"/>
              </a:solidFill>
            </a:endParaRPr>
          </a:p>
        </p:txBody>
      </p:sp>
      <p:sp>
        <p:nvSpPr>
          <p:cNvPr id="2" name="Left Arrow 1"/>
          <p:cNvSpPr/>
          <p:nvPr/>
        </p:nvSpPr>
        <p:spPr>
          <a:xfrm>
            <a:off x="341799" y="5885645"/>
            <a:ext cx="1558344" cy="618186"/>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4" action="ppaction://hlinksldjump"/>
              </a:rPr>
              <a:t>Go Back</a:t>
            </a:r>
            <a:endParaRPr lang="en-US" sz="2800" dirty="0">
              <a:latin typeface="Playbill" panose="040506030A0602020202" pitchFamily="82" charset="0"/>
            </a:endParaRPr>
          </a:p>
        </p:txBody>
      </p:sp>
      <p:sp>
        <p:nvSpPr>
          <p:cNvPr id="4" name="Rounded Rectangle 3"/>
          <p:cNvSpPr/>
          <p:nvPr/>
        </p:nvSpPr>
        <p:spPr>
          <a:xfrm>
            <a:off x="4961839" y="5956479"/>
            <a:ext cx="2163651" cy="476519"/>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5" action="ppaction://hlinksldjump"/>
              </a:rPr>
              <a:t>Go Back To Beginning </a:t>
            </a:r>
            <a:endParaRPr lang="en-US" sz="2800" dirty="0">
              <a:latin typeface="Playbill" panose="040506030A0602020202" pitchFamily="82" charset="0"/>
            </a:endParaRPr>
          </a:p>
        </p:txBody>
      </p:sp>
      <p:sp>
        <p:nvSpPr>
          <p:cNvPr id="3" name="Right Arrow 2"/>
          <p:cNvSpPr/>
          <p:nvPr/>
        </p:nvSpPr>
        <p:spPr>
          <a:xfrm>
            <a:off x="9517487" y="5875311"/>
            <a:ext cx="2331076" cy="638854"/>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Back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1829683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applause.wav"/>
          </p:stSnd>
        </p:sndAc>
      </p:transition>
    </mc:Choice>
    <mc:Fallback xmlns="">
      <p:transition spd="slow">
        <p:fade/>
        <p:sndAc>
          <p:stSnd>
            <p:snd r:embed="rId7"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3F824"/>
                </a:solidFill>
                <a:latin typeface="Broadway" panose="04040905080B02020502" pitchFamily="82" charset="0"/>
              </a:rPr>
              <a:t>Works Cited For Research Books</a:t>
            </a:r>
            <a:endParaRPr lang="en-US" dirty="0">
              <a:solidFill>
                <a:srgbClr val="F3F824"/>
              </a:solidFill>
              <a:latin typeface="Broadway" panose="04040905080B02020502" pitchFamily="82" charset="0"/>
            </a:endParaRPr>
          </a:p>
        </p:txBody>
      </p:sp>
      <p:sp>
        <p:nvSpPr>
          <p:cNvPr id="3" name="Content Placeholder 2"/>
          <p:cNvSpPr>
            <a:spLocks noGrp="1"/>
          </p:cNvSpPr>
          <p:nvPr>
            <p:ph idx="1"/>
          </p:nvPr>
        </p:nvSpPr>
        <p:spPr/>
        <p:txBody>
          <a:bodyPr/>
          <a:lstStyle/>
          <a:p>
            <a:r>
              <a:rPr lang="en-US" b="1" dirty="0" smtClean="0">
                <a:solidFill>
                  <a:schemeClr val="tx1"/>
                </a:solidFill>
              </a:rPr>
              <a:t>Ells C. Jack and Virginia Wright </a:t>
            </a:r>
            <a:r>
              <a:rPr lang="en-US" b="1" dirty="0" err="1" smtClean="0">
                <a:solidFill>
                  <a:schemeClr val="tx1"/>
                </a:solidFill>
              </a:rPr>
              <a:t>Wexman</a:t>
            </a:r>
            <a:r>
              <a:rPr lang="en-US" b="1" dirty="0" smtClean="0">
                <a:solidFill>
                  <a:schemeClr val="tx1"/>
                </a:solidFill>
              </a:rPr>
              <a:t>. </a:t>
            </a:r>
            <a:r>
              <a:rPr lang="en-US" b="1" i="1" dirty="0" smtClean="0">
                <a:solidFill>
                  <a:schemeClr val="tx1"/>
                </a:solidFill>
              </a:rPr>
              <a:t>A History of Film</a:t>
            </a:r>
            <a:r>
              <a:rPr lang="en-US" b="1" dirty="0" smtClean="0">
                <a:solidFill>
                  <a:schemeClr val="tx1"/>
                </a:solidFill>
              </a:rPr>
              <a:t>, 5</a:t>
            </a:r>
            <a:r>
              <a:rPr lang="en-US" b="1" baseline="30000" dirty="0" smtClean="0">
                <a:solidFill>
                  <a:schemeClr val="tx1"/>
                </a:solidFill>
              </a:rPr>
              <a:t>th</a:t>
            </a:r>
            <a:r>
              <a:rPr lang="en-US" b="1" dirty="0" smtClean="0">
                <a:solidFill>
                  <a:schemeClr val="tx1"/>
                </a:solidFill>
              </a:rPr>
              <a:t> ed. Boston, MA: Allyn and Bacon, 2002.</a:t>
            </a:r>
          </a:p>
          <a:p>
            <a:endParaRPr lang="en-US" b="1" dirty="0">
              <a:solidFill>
                <a:schemeClr val="tx1"/>
              </a:solidFill>
            </a:endParaRPr>
          </a:p>
          <a:p>
            <a:r>
              <a:rPr lang="en-US" b="1" dirty="0" err="1" smtClean="0">
                <a:solidFill>
                  <a:schemeClr val="tx1"/>
                </a:solidFill>
              </a:rPr>
              <a:t>Barsam</a:t>
            </a:r>
            <a:r>
              <a:rPr lang="en-US" b="1" dirty="0" smtClean="0">
                <a:solidFill>
                  <a:schemeClr val="tx1"/>
                </a:solidFill>
              </a:rPr>
              <a:t>, Richard and Dave </a:t>
            </a:r>
            <a:r>
              <a:rPr lang="en-US" b="1" dirty="0" err="1" smtClean="0">
                <a:solidFill>
                  <a:schemeClr val="tx1"/>
                </a:solidFill>
              </a:rPr>
              <a:t>Monaham</a:t>
            </a:r>
            <a:r>
              <a:rPr lang="en-US" b="1" dirty="0" smtClean="0">
                <a:solidFill>
                  <a:schemeClr val="tx1"/>
                </a:solidFill>
              </a:rPr>
              <a:t>. </a:t>
            </a:r>
            <a:r>
              <a:rPr lang="en-US" b="1" i="1" dirty="0" smtClean="0">
                <a:solidFill>
                  <a:schemeClr val="tx1"/>
                </a:solidFill>
              </a:rPr>
              <a:t>Looking at Movies: An Introduction to Movies</a:t>
            </a:r>
            <a:r>
              <a:rPr lang="en-US" b="1" dirty="0" smtClean="0">
                <a:solidFill>
                  <a:schemeClr val="tx1"/>
                </a:solidFill>
              </a:rPr>
              <a:t>, 5</a:t>
            </a:r>
            <a:r>
              <a:rPr lang="en-US" b="1" baseline="30000" dirty="0" smtClean="0">
                <a:solidFill>
                  <a:schemeClr val="tx1"/>
                </a:solidFill>
              </a:rPr>
              <a:t>th</a:t>
            </a:r>
            <a:r>
              <a:rPr lang="en-US" b="1" dirty="0" smtClean="0">
                <a:solidFill>
                  <a:schemeClr val="tx1"/>
                </a:solidFill>
              </a:rPr>
              <a:t> ed. New York, N.Y: W.W. Norton and Company, 2016.</a:t>
            </a:r>
            <a:endParaRPr lang="en-US" b="1" dirty="0">
              <a:solidFill>
                <a:schemeClr val="tx1"/>
              </a:solidFill>
            </a:endParaRPr>
          </a:p>
        </p:txBody>
      </p:sp>
      <p:sp>
        <p:nvSpPr>
          <p:cNvPr id="4" name="Left Arrow 3"/>
          <p:cNvSpPr/>
          <p:nvPr/>
        </p:nvSpPr>
        <p:spPr>
          <a:xfrm>
            <a:off x="450156" y="5943599"/>
            <a:ext cx="1443038" cy="566670"/>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2" action="ppaction://hlinksldjump"/>
              </a:rPr>
              <a:t>Go Back</a:t>
            </a:r>
            <a:endParaRPr lang="en-US" sz="2800" dirty="0">
              <a:latin typeface="Playbill" panose="040506030A0602020202" pitchFamily="82" charset="0"/>
            </a:endParaRPr>
          </a:p>
        </p:txBody>
      </p:sp>
      <p:sp>
        <p:nvSpPr>
          <p:cNvPr id="5" name="Rounded Rectangle 4"/>
          <p:cNvSpPr/>
          <p:nvPr/>
        </p:nvSpPr>
        <p:spPr>
          <a:xfrm>
            <a:off x="4842456" y="5998334"/>
            <a:ext cx="2240924" cy="457199"/>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3" action="ppaction://hlinksldjump"/>
              </a:rPr>
              <a:t>Go Back To Beginning </a:t>
            </a:r>
            <a:endParaRPr lang="en-US" sz="2800" dirty="0">
              <a:latin typeface="Playbill" panose="040506030A0602020202" pitchFamily="82" charset="0"/>
            </a:endParaRPr>
          </a:p>
        </p:txBody>
      </p:sp>
      <p:sp>
        <p:nvSpPr>
          <p:cNvPr id="6" name="Right Arrow 5"/>
          <p:cNvSpPr/>
          <p:nvPr/>
        </p:nvSpPr>
        <p:spPr>
          <a:xfrm>
            <a:off x="10032642" y="5974186"/>
            <a:ext cx="1906074" cy="614966"/>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4"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30669787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811" y="203590"/>
            <a:ext cx="10353762" cy="970450"/>
          </a:xfrm>
        </p:spPr>
        <p:txBody>
          <a:bodyPr/>
          <a:lstStyle/>
          <a:p>
            <a:r>
              <a:rPr lang="en-US" dirty="0" smtClean="0">
                <a:solidFill>
                  <a:srgbClr val="F3F824"/>
                </a:solidFill>
                <a:latin typeface="Broadway" panose="04040905080B02020502" pitchFamily="82" charset="0"/>
              </a:rPr>
              <a:t>M ….O….V….I….E….S</a:t>
            </a:r>
            <a:endParaRPr lang="en-US" dirty="0">
              <a:solidFill>
                <a:srgbClr val="F3F824"/>
              </a:solidFill>
              <a:latin typeface="Broadway" panose="04040905080B02020502" pitchFamily="82"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0230" y="1389381"/>
            <a:ext cx="7006923" cy="4348178"/>
          </a:xfrm>
          <a:prstGeom prst="rect">
            <a:avLst/>
          </a:prstGeom>
        </p:spPr>
      </p:pic>
      <p:sp>
        <p:nvSpPr>
          <p:cNvPr id="3" name="Left Arrow 2"/>
          <p:cNvSpPr/>
          <p:nvPr/>
        </p:nvSpPr>
        <p:spPr>
          <a:xfrm>
            <a:off x="140447" y="5887796"/>
            <a:ext cx="3328894" cy="838200"/>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4" action="ppaction://hlinksldjump"/>
              </a:rPr>
              <a:t>Go Back To The History of Film </a:t>
            </a:r>
            <a:endParaRPr lang="en-US" sz="2800" dirty="0">
              <a:latin typeface="Playbill" panose="040506030A0602020202" pitchFamily="82" charset="0"/>
            </a:endParaRPr>
          </a:p>
        </p:txBody>
      </p:sp>
      <p:sp>
        <p:nvSpPr>
          <p:cNvPr id="5" name="Right Arrow 4"/>
          <p:cNvSpPr/>
          <p:nvPr/>
        </p:nvSpPr>
        <p:spPr>
          <a:xfrm>
            <a:off x="10114671" y="5952901"/>
            <a:ext cx="1868389" cy="784897"/>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5"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837884340"/>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2" name="wind.wav"/>
          </p:stSnd>
        </p:sndAc>
      </p:transition>
    </mc:Choice>
    <mc:Fallback xmlns="">
      <p:transition spd="slow">
        <p:fade/>
        <p:sndAc>
          <p:stSnd>
            <p:snd r:embed="rId6" name="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1.45833E-6 4.44444E-6 L 1.45833E-6 -0.07223 " pathEditMode="relative" rAng="0" ptsTypes="AA">
                                      <p:cBhvr>
                                        <p:cTn id="6" dur="1000" accel="50000" decel="50000" autoRev="1" fill="hold">
                                          <p:stCondLst>
                                            <p:cond delay="0"/>
                                          </p:stCondLst>
                                        </p:cTn>
                                        <p:tgtEl>
                                          <p:spTgt spid="2"/>
                                        </p:tgtEl>
                                        <p:attrNameLst>
                                          <p:attrName>ppt_x</p:attrName>
                                          <p:attrName>ppt_y</p:attrName>
                                        </p:attrNameLst>
                                      </p:cBhvr>
                                      <p:rCtr x="0" y="-3611"/>
                                    </p:animMotion>
                                    <p:animRot by="1500000">
                                      <p:cBhvr>
                                        <p:cTn id="7" dur="500" fill="hold">
                                          <p:stCondLst>
                                            <p:cond delay="0"/>
                                          </p:stCondLst>
                                        </p:cTn>
                                        <p:tgtEl>
                                          <p:spTgt spid="2"/>
                                        </p:tgtEl>
                                        <p:attrNameLst>
                                          <p:attrName>r</p:attrName>
                                        </p:attrNameLst>
                                      </p:cBhvr>
                                    </p:animRot>
                                    <p:animRot by="-1500000">
                                      <p:cBhvr>
                                        <p:cTn id="8" dur="500" fill="hold">
                                          <p:stCondLst>
                                            <p:cond delay="500"/>
                                          </p:stCondLst>
                                        </p:cTn>
                                        <p:tgtEl>
                                          <p:spTgt spid="2"/>
                                        </p:tgtEl>
                                        <p:attrNameLst>
                                          <p:attrName>r</p:attrName>
                                        </p:attrNameLst>
                                      </p:cBhvr>
                                    </p:animRot>
                                    <p:animRot by="-1500000">
                                      <p:cBhvr>
                                        <p:cTn id="9" dur="500" fill="hold">
                                          <p:stCondLst>
                                            <p:cond delay="1000"/>
                                          </p:stCondLst>
                                        </p:cTn>
                                        <p:tgtEl>
                                          <p:spTgt spid="2"/>
                                        </p:tgtEl>
                                        <p:attrNameLst>
                                          <p:attrName>r</p:attrName>
                                        </p:attrNameLst>
                                      </p:cBhvr>
                                    </p:animRot>
                                    <p:animRot by="1500000">
                                      <p:cBhvr>
                                        <p:cTn id="10" dur="500" fill="hold">
                                          <p:stCondLst>
                                            <p:cond delay="1500"/>
                                          </p:stCondLst>
                                        </p:cTn>
                                        <p:tgtEl>
                                          <p:spTgt spid="2"/>
                                        </p:tgtEl>
                                        <p:attrNameLst>
                                          <p:attrName>r</p:attrName>
                                        </p:attrNameLst>
                                      </p:cBhvr>
                                    </p:animRot>
                                  </p:childTnLst>
                                </p:cTn>
                              </p:par>
                              <p:par>
                                <p:cTn id="11" presetID="2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EAEA1A"/>
                </a:solidFill>
                <a:latin typeface="Broadway" panose="04040905080B02020502" pitchFamily="82" charset="0"/>
              </a:rPr>
              <a:t>Works Cited For Online Articles</a:t>
            </a:r>
            <a:endParaRPr lang="en-US" dirty="0">
              <a:solidFill>
                <a:srgbClr val="EAEA1A"/>
              </a:solidFill>
              <a:latin typeface="Broadway" panose="04040905080B02020502" pitchFamily="82" charset="0"/>
            </a:endParaRPr>
          </a:p>
        </p:txBody>
      </p:sp>
      <p:sp>
        <p:nvSpPr>
          <p:cNvPr id="3" name="Content Placeholder 2"/>
          <p:cNvSpPr>
            <a:spLocks noGrp="1"/>
          </p:cNvSpPr>
          <p:nvPr>
            <p:ph idx="1"/>
          </p:nvPr>
        </p:nvSpPr>
        <p:spPr/>
        <p:txBody>
          <a:bodyPr>
            <a:normAutofit/>
          </a:bodyPr>
          <a:lstStyle/>
          <a:p>
            <a:r>
              <a:rPr lang="en-US" b="1" dirty="0" smtClean="0">
                <a:solidFill>
                  <a:schemeClr val="tx1"/>
                </a:solidFill>
              </a:rPr>
              <a:t>AFI 100 Years, 100 Movies: 10</a:t>
            </a:r>
            <a:r>
              <a:rPr lang="en-US" b="1" baseline="30000" dirty="0" smtClean="0">
                <a:solidFill>
                  <a:schemeClr val="tx1"/>
                </a:solidFill>
              </a:rPr>
              <a:t>th</a:t>
            </a:r>
            <a:r>
              <a:rPr lang="en-US" b="1" dirty="0" smtClean="0">
                <a:solidFill>
                  <a:schemeClr val="tx1"/>
                </a:solidFill>
              </a:rPr>
              <a:t> Anniversary Edition; Used For Citizen Kane as Number #1 Film of </a:t>
            </a:r>
            <a:r>
              <a:rPr lang="en-US" b="1" dirty="0">
                <a:solidFill>
                  <a:schemeClr val="tx1"/>
                </a:solidFill>
              </a:rPr>
              <a:t>All Time:  </a:t>
            </a:r>
            <a:r>
              <a:rPr lang="en-US" b="1" dirty="0">
                <a:solidFill>
                  <a:schemeClr val="tx1"/>
                </a:solidFill>
                <a:hlinkClick r:id="rId2"/>
              </a:rPr>
              <a:t>http://</a:t>
            </a:r>
            <a:r>
              <a:rPr lang="en-US" b="1" dirty="0" smtClean="0">
                <a:solidFill>
                  <a:schemeClr val="tx1"/>
                </a:solidFill>
                <a:hlinkClick r:id="rId2"/>
              </a:rPr>
              <a:t>www.afi.com/100Years/movies10.aspx</a:t>
            </a:r>
            <a:endParaRPr lang="en-US" b="1" dirty="0" smtClean="0">
              <a:solidFill>
                <a:schemeClr val="tx1"/>
              </a:solidFill>
            </a:endParaRPr>
          </a:p>
          <a:p>
            <a:r>
              <a:rPr lang="en-US" b="1" dirty="0" smtClean="0">
                <a:solidFill>
                  <a:schemeClr val="tx1"/>
                </a:solidFill>
              </a:rPr>
              <a:t>Hearst Family Forgives Orson Welles For </a:t>
            </a:r>
            <a:r>
              <a:rPr lang="en-US" b="1" i="1" dirty="0" smtClean="0">
                <a:solidFill>
                  <a:schemeClr val="tx1"/>
                </a:solidFill>
              </a:rPr>
              <a:t>Citizen Kane </a:t>
            </a:r>
            <a:r>
              <a:rPr lang="en-US" b="1" dirty="0" smtClean="0">
                <a:solidFill>
                  <a:schemeClr val="tx1"/>
                </a:solidFill>
              </a:rPr>
              <a:t>After 71 Years: Used For Reflecting The Battle </a:t>
            </a:r>
            <a:r>
              <a:rPr lang="en-US" b="1" dirty="0">
                <a:solidFill>
                  <a:schemeClr val="tx1"/>
                </a:solidFill>
              </a:rPr>
              <a:t>Between Hearst and Welles: </a:t>
            </a:r>
            <a:r>
              <a:rPr lang="en-US" b="1" dirty="0">
                <a:solidFill>
                  <a:schemeClr val="tx1"/>
                </a:solidFill>
                <a:hlinkClick r:id="rId3"/>
              </a:rPr>
              <a:t>https://</a:t>
            </a:r>
            <a:r>
              <a:rPr lang="en-US" b="1" dirty="0" smtClean="0">
                <a:solidFill>
                  <a:schemeClr val="tx1"/>
                </a:solidFill>
                <a:hlinkClick r:id="rId3"/>
              </a:rPr>
              <a:t>www.theguardian.com/film/2012/jan/24/citizen-kane-screening-hearst-castle</a:t>
            </a:r>
            <a:endParaRPr lang="en-US" b="1" dirty="0" smtClean="0">
              <a:solidFill>
                <a:schemeClr val="tx1"/>
              </a:solidFill>
            </a:endParaRPr>
          </a:p>
          <a:p>
            <a:r>
              <a:rPr lang="en-US" b="1" dirty="0" smtClean="0">
                <a:solidFill>
                  <a:schemeClr val="tx1"/>
                </a:solidFill>
              </a:rPr>
              <a:t>Movies Of The Future: Frank Rose: Used for What’s In Store For Movies In The </a:t>
            </a:r>
            <a:r>
              <a:rPr lang="en-US" b="1" dirty="0">
                <a:solidFill>
                  <a:schemeClr val="tx1"/>
                </a:solidFill>
              </a:rPr>
              <a:t>Future Slide: </a:t>
            </a:r>
            <a:r>
              <a:rPr lang="en-US" b="1" dirty="0">
                <a:solidFill>
                  <a:schemeClr val="tx1"/>
                </a:solidFill>
                <a:hlinkClick r:id="rId4"/>
              </a:rPr>
              <a:t>http://</a:t>
            </a:r>
            <a:r>
              <a:rPr lang="en-US" b="1" dirty="0" smtClean="0">
                <a:solidFill>
                  <a:schemeClr val="tx1"/>
                </a:solidFill>
                <a:hlinkClick r:id="rId4"/>
              </a:rPr>
              <a:t>www.nytimes.com/2013/06/23/opinion/sunday/movies-of-the-future.html</a:t>
            </a:r>
            <a:endParaRPr lang="en-US" b="1" dirty="0" smtClean="0">
              <a:solidFill>
                <a:schemeClr val="tx1"/>
              </a:solidFill>
            </a:endParaRPr>
          </a:p>
          <a:p>
            <a:r>
              <a:rPr lang="en-US" b="1" dirty="0" smtClean="0">
                <a:solidFill>
                  <a:schemeClr val="tx1"/>
                </a:solidFill>
              </a:rPr>
              <a:t>Six Mind Blowing Special Effects You Won’t Believe Aren’t CGI: Used For Explaining </a:t>
            </a:r>
            <a:r>
              <a:rPr lang="en-US" b="1" i="1" dirty="0" smtClean="0">
                <a:solidFill>
                  <a:schemeClr val="tx1"/>
                </a:solidFill>
              </a:rPr>
              <a:t>2001 </a:t>
            </a:r>
            <a:r>
              <a:rPr lang="en-US" b="1" dirty="0" smtClean="0">
                <a:solidFill>
                  <a:schemeClr val="tx1"/>
                </a:solidFill>
              </a:rPr>
              <a:t>Special Effects</a:t>
            </a:r>
            <a:r>
              <a:rPr lang="en-US" b="1" dirty="0">
                <a:solidFill>
                  <a:schemeClr val="tx1"/>
                </a:solidFill>
              </a:rPr>
              <a:t>: </a:t>
            </a:r>
            <a:r>
              <a:rPr lang="en-US" b="1" dirty="0">
                <a:solidFill>
                  <a:schemeClr val="tx1"/>
                </a:solidFill>
                <a:hlinkClick r:id="rId5"/>
              </a:rPr>
              <a:t>http://</a:t>
            </a:r>
            <a:r>
              <a:rPr lang="en-US" b="1" dirty="0" smtClean="0">
                <a:solidFill>
                  <a:schemeClr val="tx1"/>
                </a:solidFill>
                <a:hlinkClick r:id="rId5"/>
              </a:rPr>
              <a:t>www.cracked.com/article_19872_6-mind-blowing-special-effects-you-wont-believe-arent-cgi.html</a:t>
            </a:r>
            <a:endParaRPr lang="en-US" b="1" dirty="0" smtClean="0">
              <a:solidFill>
                <a:schemeClr val="tx1"/>
              </a:solidFill>
            </a:endParaRPr>
          </a:p>
          <a:p>
            <a:endParaRPr lang="en-US" b="1" dirty="0"/>
          </a:p>
        </p:txBody>
      </p:sp>
      <p:sp>
        <p:nvSpPr>
          <p:cNvPr id="4" name="Left Arrow 3"/>
          <p:cNvSpPr/>
          <p:nvPr/>
        </p:nvSpPr>
        <p:spPr>
          <a:xfrm>
            <a:off x="455033" y="5898520"/>
            <a:ext cx="1558949" cy="614965"/>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Back </a:t>
            </a:r>
            <a:endParaRPr lang="en-US" sz="2800" dirty="0">
              <a:latin typeface="Playbill" panose="040506030A0602020202" pitchFamily="82" charset="0"/>
            </a:endParaRPr>
          </a:p>
        </p:txBody>
      </p:sp>
      <p:sp>
        <p:nvSpPr>
          <p:cNvPr id="5" name="Rounded Rectangle 4"/>
          <p:cNvSpPr/>
          <p:nvPr/>
        </p:nvSpPr>
        <p:spPr>
          <a:xfrm>
            <a:off x="4912259" y="5987064"/>
            <a:ext cx="2356833" cy="437879"/>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Back To Beginning</a:t>
            </a:r>
            <a:endParaRPr lang="en-US" sz="2800" dirty="0">
              <a:latin typeface="Playbill" panose="040506030A0602020202" pitchFamily="82" charset="0"/>
            </a:endParaRPr>
          </a:p>
        </p:txBody>
      </p:sp>
      <p:sp>
        <p:nvSpPr>
          <p:cNvPr id="6" name="Right Arrow 5"/>
          <p:cNvSpPr/>
          <p:nvPr/>
        </p:nvSpPr>
        <p:spPr>
          <a:xfrm>
            <a:off x="9994006" y="5898520"/>
            <a:ext cx="1939304" cy="742002"/>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To Next Slide </a:t>
            </a:r>
            <a:endParaRPr lang="en-US" sz="2800" dirty="0">
              <a:latin typeface="Playbill" panose="040506030A0602020202" pitchFamily="82" charset="0"/>
            </a:endParaRPr>
          </a:p>
        </p:txBody>
      </p:sp>
    </p:spTree>
    <p:extLst>
      <p:ext uri="{BB962C8B-B14F-4D97-AF65-F5344CB8AC3E}">
        <p14:creationId xmlns:p14="http://schemas.microsoft.com/office/powerpoint/2010/main" val="5955152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53659"/>
            <a:ext cx="10353762" cy="970450"/>
          </a:xfrm>
        </p:spPr>
        <p:txBody>
          <a:bodyPr/>
          <a:lstStyle/>
          <a:p>
            <a:r>
              <a:rPr lang="en-US" dirty="0" smtClean="0">
                <a:solidFill>
                  <a:srgbClr val="F3F824"/>
                </a:solidFill>
                <a:latin typeface="Broadway" panose="04040905080B02020502" pitchFamily="82" charset="0"/>
              </a:rPr>
              <a:t>Works Cited For Online Videos</a:t>
            </a:r>
            <a:endParaRPr lang="en-US" dirty="0">
              <a:solidFill>
                <a:srgbClr val="F3F824"/>
              </a:solidFill>
              <a:latin typeface="Broadway" panose="04040905080B02020502" pitchFamily="82" charset="0"/>
            </a:endParaRPr>
          </a:p>
        </p:txBody>
      </p:sp>
      <p:sp>
        <p:nvSpPr>
          <p:cNvPr id="3" name="Content Placeholder 2"/>
          <p:cNvSpPr>
            <a:spLocks noGrp="1"/>
          </p:cNvSpPr>
          <p:nvPr>
            <p:ph idx="1"/>
          </p:nvPr>
        </p:nvSpPr>
        <p:spPr>
          <a:xfrm>
            <a:off x="913795" y="1024109"/>
            <a:ext cx="10353762" cy="5338053"/>
          </a:xfrm>
        </p:spPr>
        <p:txBody>
          <a:bodyPr>
            <a:normAutofit fontScale="25000" lnSpcReduction="20000"/>
          </a:bodyPr>
          <a:lstStyle/>
          <a:p>
            <a:r>
              <a:rPr lang="en-US" sz="3600" b="1" dirty="0" smtClean="0">
                <a:solidFill>
                  <a:schemeClr val="tx1"/>
                </a:solidFill>
              </a:rPr>
              <a:t>Toot, Toot, </a:t>
            </a:r>
            <a:r>
              <a:rPr lang="en-US" sz="3600" b="1" dirty="0" err="1" smtClean="0">
                <a:solidFill>
                  <a:schemeClr val="tx1"/>
                </a:solidFill>
              </a:rPr>
              <a:t>Tootise</a:t>
            </a:r>
            <a:r>
              <a:rPr lang="en-US" sz="3600" b="1" dirty="0">
                <a:solidFill>
                  <a:schemeClr val="tx1"/>
                </a:solidFill>
              </a:rPr>
              <a:t> </a:t>
            </a:r>
            <a:r>
              <a:rPr lang="en-US" sz="3600" b="1" dirty="0" smtClean="0">
                <a:solidFill>
                  <a:schemeClr val="tx1"/>
                </a:solidFill>
              </a:rPr>
              <a:t>–Sung by Al Jolson in </a:t>
            </a:r>
            <a:r>
              <a:rPr lang="en-US" sz="3600" b="1" i="1" dirty="0" smtClean="0">
                <a:solidFill>
                  <a:schemeClr val="tx1"/>
                </a:solidFill>
              </a:rPr>
              <a:t>The Jazz Singer </a:t>
            </a:r>
            <a:r>
              <a:rPr lang="en-US" sz="3600" b="1" dirty="0" smtClean="0">
                <a:solidFill>
                  <a:schemeClr val="tx1"/>
                </a:solidFill>
              </a:rPr>
              <a:t>(1927)- Video from </a:t>
            </a:r>
            <a:r>
              <a:rPr lang="en-US" sz="3600" b="1" dirty="0" err="1" smtClean="0">
                <a:solidFill>
                  <a:schemeClr val="tx1"/>
                </a:solidFill>
              </a:rPr>
              <a:t>Xanadale</a:t>
            </a:r>
            <a:r>
              <a:rPr lang="en-US" sz="3600" b="1" dirty="0" smtClean="0">
                <a:solidFill>
                  <a:schemeClr val="tx1"/>
                </a:solidFill>
              </a:rPr>
              <a:t> 192:</a:t>
            </a:r>
            <a:r>
              <a:rPr lang="en-US" sz="3600" b="1" dirty="0" smtClean="0">
                <a:solidFill>
                  <a:schemeClr val="tx1"/>
                </a:solidFill>
                <a:hlinkClick r:id="rId2"/>
              </a:rPr>
              <a:t>http</a:t>
            </a:r>
            <a:r>
              <a:rPr lang="en-US" sz="3600" b="1" dirty="0">
                <a:solidFill>
                  <a:schemeClr val="tx1"/>
                </a:solidFill>
                <a:hlinkClick r:id="rId2"/>
              </a:rPr>
              <a:t>://www.bing.com/videos/search?q=the+jazz+singer+1927&amp;&amp;</a:t>
            </a:r>
            <a:r>
              <a:rPr lang="en-US" sz="3600" b="1" dirty="0" smtClean="0">
                <a:solidFill>
                  <a:schemeClr val="tx1"/>
                </a:solidFill>
                <a:hlinkClick r:id="rId2"/>
              </a:rPr>
              <a:t>view=detail&amp;mid=823D33113D7E1B6B8F52823D33113D7E1B6B8F52&amp;FORM=VRDGAR</a:t>
            </a:r>
            <a:endParaRPr lang="en-US" sz="3600" b="1" dirty="0" smtClean="0">
              <a:solidFill>
                <a:schemeClr val="tx1"/>
              </a:solidFill>
            </a:endParaRPr>
          </a:p>
          <a:p>
            <a:endParaRPr lang="en-US" sz="3600" b="1" i="1" dirty="0" smtClean="0">
              <a:solidFill>
                <a:schemeClr val="tx1"/>
              </a:solidFill>
            </a:endParaRPr>
          </a:p>
          <a:p>
            <a:r>
              <a:rPr lang="en-US" sz="3600" b="1" i="1" dirty="0" smtClean="0">
                <a:solidFill>
                  <a:schemeClr val="tx1"/>
                </a:solidFill>
              </a:rPr>
              <a:t>Gone With The Wind</a:t>
            </a:r>
            <a:r>
              <a:rPr lang="en-US" sz="3600" b="1" dirty="0" smtClean="0">
                <a:solidFill>
                  <a:schemeClr val="tx1"/>
                </a:solidFill>
              </a:rPr>
              <a:t> Movie Trailer (1961 Re-Release)- Video from </a:t>
            </a:r>
            <a:r>
              <a:rPr lang="en-US" sz="3600" b="1" dirty="0" err="1" smtClean="0">
                <a:solidFill>
                  <a:schemeClr val="tx1"/>
                </a:solidFill>
              </a:rPr>
              <a:t>Movieclips</a:t>
            </a:r>
            <a:r>
              <a:rPr lang="en-US" sz="3600" b="1" dirty="0" smtClean="0">
                <a:solidFill>
                  <a:schemeClr val="tx1"/>
                </a:solidFill>
              </a:rPr>
              <a:t> Trailer </a:t>
            </a:r>
            <a:r>
              <a:rPr lang="en-US" sz="3600" b="1" dirty="0" err="1" smtClean="0">
                <a:solidFill>
                  <a:schemeClr val="tx1"/>
                </a:solidFill>
              </a:rPr>
              <a:t>Vault:</a:t>
            </a:r>
            <a:r>
              <a:rPr lang="en-US" sz="3600" b="1" dirty="0" err="1" smtClean="0">
                <a:solidFill>
                  <a:schemeClr val="tx1"/>
                </a:solidFill>
                <a:hlinkClick r:id="rId3"/>
              </a:rPr>
              <a:t>http</a:t>
            </a:r>
            <a:r>
              <a:rPr lang="en-US" sz="3600" b="1" dirty="0">
                <a:solidFill>
                  <a:schemeClr val="tx1"/>
                </a:solidFill>
                <a:hlinkClick r:id="rId3"/>
              </a:rPr>
              <a:t>://www.bing.com/videos/search?q=gone+with+the+wind+1939&amp;&amp;</a:t>
            </a:r>
            <a:r>
              <a:rPr lang="en-US" sz="3600" b="1" dirty="0" smtClean="0">
                <a:solidFill>
                  <a:schemeClr val="tx1"/>
                </a:solidFill>
                <a:hlinkClick r:id="rId3"/>
              </a:rPr>
              <a:t>view=detail&amp;mid=4D5366C69D2ACD9562924D5366C69D2ACD956292&amp;FORM=VRDGAR</a:t>
            </a:r>
            <a:endParaRPr lang="en-US" sz="3600" b="1" dirty="0" smtClean="0">
              <a:solidFill>
                <a:schemeClr val="tx1"/>
              </a:solidFill>
            </a:endParaRPr>
          </a:p>
          <a:p>
            <a:endParaRPr lang="en-US" sz="3600" b="1" i="1" dirty="0" smtClean="0">
              <a:solidFill>
                <a:schemeClr val="tx1"/>
              </a:solidFill>
            </a:endParaRPr>
          </a:p>
          <a:p>
            <a:r>
              <a:rPr lang="en-US" sz="3600" b="1" i="1" dirty="0" smtClean="0">
                <a:solidFill>
                  <a:schemeClr val="tx1"/>
                </a:solidFill>
              </a:rPr>
              <a:t>Citizen Kane </a:t>
            </a:r>
            <a:r>
              <a:rPr lang="en-US" sz="3600" b="1" dirty="0" smtClean="0">
                <a:solidFill>
                  <a:schemeClr val="tx1"/>
                </a:solidFill>
              </a:rPr>
              <a:t>Speech Scene (1941)- Video from </a:t>
            </a:r>
            <a:r>
              <a:rPr lang="en-US" sz="3600" b="1" dirty="0">
                <a:solidFill>
                  <a:schemeClr val="tx1"/>
                </a:solidFill>
              </a:rPr>
              <a:t>Sheep Esquire</a:t>
            </a:r>
            <a:r>
              <a:rPr lang="en-US" sz="3600" b="1" dirty="0" smtClean="0">
                <a:solidFill>
                  <a:schemeClr val="tx1"/>
                </a:solidFill>
              </a:rPr>
              <a:t>: </a:t>
            </a:r>
            <a:r>
              <a:rPr lang="en-US" sz="3600" b="1" dirty="0" smtClean="0">
                <a:solidFill>
                  <a:schemeClr val="tx1"/>
                </a:solidFill>
                <a:hlinkClick r:id="rId4"/>
              </a:rPr>
              <a:t>http</a:t>
            </a:r>
            <a:r>
              <a:rPr lang="en-US" sz="3600" b="1" dirty="0">
                <a:solidFill>
                  <a:schemeClr val="tx1"/>
                </a:solidFill>
                <a:hlinkClick r:id="rId4"/>
              </a:rPr>
              <a:t>://www.bing.com/videos/search?q=citizen+kane+speech&amp;&amp;</a:t>
            </a:r>
            <a:r>
              <a:rPr lang="en-US" sz="3600" b="1" dirty="0" smtClean="0">
                <a:solidFill>
                  <a:schemeClr val="tx1"/>
                </a:solidFill>
                <a:hlinkClick r:id="rId4"/>
              </a:rPr>
              <a:t>view=detail&amp;mid=4A5677E3C06BCF99A8034A5677E3C06BCF99A803&amp;FORM=VRDGAR</a:t>
            </a:r>
            <a:endParaRPr lang="en-US" sz="3600" b="1" dirty="0" smtClean="0">
              <a:solidFill>
                <a:schemeClr val="tx1"/>
              </a:solidFill>
            </a:endParaRPr>
          </a:p>
          <a:p>
            <a:r>
              <a:rPr lang="en-US" sz="3600" b="1" i="1" dirty="0" smtClean="0">
                <a:solidFill>
                  <a:schemeClr val="tx1"/>
                </a:solidFill>
              </a:rPr>
              <a:t>The Ten Commandments </a:t>
            </a:r>
            <a:r>
              <a:rPr lang="en-US" sz="3600" b="1" dirty="0" smtClean="0">
                <a:solidFill>
                  <a:schemeClr val="tx1"/>
                </a:solidFill>
              </a:rPr>
              <a:t>Movie Trailer (1989 Re-Release)- Video from </a:t>
            </a:r>
            <a:r>
              <a:rPr lang="en-US" sz="3600" b="1" dirty="0">
                <a:solidFill>
                  <a:schemeClr val="tx1"/>
                </a:solidFill>
              </a:rPr>
              <a:t>Paramount </a:t>
            </a:r>
            <a:r>
              <a:rPr lang="en-US" sz="3600" b="1" dirty="0" smtClean="0">
                <a:solidFill>
                  <a:schemeClr val="tx1"/>
                </a:solidFill>
              </a:rPr>
              <a:t>Movies: </a:t>
            </a:r>
            <a:r>
              <a:rPr lang="en-US" sz="3600" b="1" dirty="0" smtClean="0">
                <a:solidFill>
                  <a:schemeClr val="tx1"/>
                </a:solidFill>
                <a:hlinkClick r:id="rId5"/>
              </a:rPr>
              <a:t>http</a:t>
            </a:r>
            <a:r>
              <a:rPr lang="en-US" sz="3600" b="1" dirty="0">
                <a:solidFill>
                  <a:schemeClr val="tx1"/>
                </a:solidFill>
                <a:hlinkClick r:id="rId5"/>
              </a:rPr>
              <a:t>://www.bing.com/videos/search?q=the+ten+commandments+1956&amp;&amp;</a:t>
            </a:r>
            <a:r>
              <a:rPr lang="en-US" sz="3600" b="1" dirty="0" smtClean="0">
                <a:solidFill>
                  <a:schemeClr val="tx1"/>
                </a:solidFill>
                <a:hlinkClick r:id="rId5"/>
              </a:rPr>
              <a:t>view=detail&amp;mid=A99708123C0FA2CFE50BA99708123C0FA2CFE50B&amp;FORM=VRDGAR</a:t>
            </a:r>
            <a:endParaRPr lang="en-US" sz="3600" b="1" dirty="0" smtClean="0">
              <a:solidFill>
                <a:schemeClr val="tx1"/>
              </a:solidFill>
            </a:endParaRPr>
          </a:p>
          <a:p>
            <a:r>
              <a:rPr lang="en-US" sz="3600" b="1" dirty="0" smtClean="0">
                <a:solidFill>
                  <a:schemeClr val="tx1"/>
                </a:solidFill>
              </a:rPr>
              <a:t>The </a:t>
            </a:r>
            <a:r>
              <a:rPr lang="en-US" sz="3600" b="1" dirty="0" err="1" smtClean="0">
                <a:solidFill>
                  <a:schemeClr val="tx1"/>
                </a:solidFill>
              </a:rPr>
              <a:t>Kuleshov</a:t>
            </a:r>
            <a:r>
              <a:rPr lang="en-US" sz="3600" b="1" dirty="0" smtClean="0">
                <a:solidFill>
                  <a:schemeClr val="tx1"/>
                </a:solidFill>
              </a:rPr>
              <a:t> Effect Experiment (Late 1910’s -1920’s)- Video </a:t>
            </a:r>
            <a:r>
              <a:rPr lang="en-US" sz="3600" b="1" dirty="0">
                <a:solidFill>
                  <a:schemeClr val="tx1"/>
                </a:solidFill>
              </a:rPr>
              <a:t>from </a:t>
            </a:r>
            <a:r>
              <a:rPr lang="en-US" sz="3600" b="1" dirty="0" err="1">
                <a:solidFill>
                  <a:schemeClr val="tx1"/>
                </a:solidFill>
              </a:rPr>
              <a:t>esteticaCC</a:t>
            </a:r>
            <a:r>
              <a:rPr lang="en-US" sz="3600" b="1" dirty="0" smtClean="0">
                <a:solidFill>
                  <a:schemeClr val="tx1"/>
                </a:solidFill>
              </a:rPr>
              <a:t>: </a:t>
            </a:r>
            <a:r>
              <a:rPr lang="en-US" sz="3600" b="1" dirty="0" smtClean="0">
                <a:solidFill>
                  <a:schemeClr val="tx1"/>
                </a:solidFill>
                <a:hlinkClick r:id="rId6"/>
              </a:rPr>
              <a:t>https</a:t>
            </a:r>
            <a:r>
              <a:rPr lang="en-US" sz="3600" b="1" dirty="0">
                <a:solidFill>
                  <a:schemeClr val="tx1"/>
                </a:solidFill>
                <a:hlinkClick r:id="rId6"/>
              </a:rPr>
              <a:t>://www.youtube.com/watch?v=_</a:t>
            </a:r>
            <a:r>
              <a:rPr lang="en-US" sz="3600" b="1" dirty="0" smtClean="0">
                <a:solidFill>
                  <a:schemeClr val="tx1"/>
                </a:solidFill>
                <a:hlinkClick r:id="rId6"/>
              </a:rPr>
              <a:t>gGl3LJ7vHc</a:t>
            </a:r>
            <a:endParaRPr lang="en-US" sz="3600" b="1" dirty="0" smtClean="0">
              <a:solidFill>
                <a:schemeClr val="tx1"/>
              </a:solidFill>
            </a:endParaRPr>
          </a:p>
          <a:p>
            <a:r>
              <a:rPr lang="en-US" sz="3600" b="1" i="1" dirty="0" smtClean="0">
                <a:solidFill>
                  <a:schemeClr val="tx1"/>
                </a:solidFill>
              </a:rPr>
              <a:t>Battleship Potemkin </a:t>
            </a:r>
            <a:r>
              <a:rPr lang="en-US" sz="3600" b="1" dirty="0" smtClean="0">
                <a:solidFill>
                  <a:schemeClr val="tx1"/>
                </a:solidFill>
              </a:rPr>
              <a:t>Odessa Step Sequence (1925) (Soviet Montage Editing Example)- Video </a:t>
            </a:r>
            <a:r>
              <a:rPr lang="en-US" sz="3600" b="1" dirty="0">
                <a:solidFill>
                  <a:schemeClr val="tx1"/>
                </a:solidFill>
              </a:rPr>
              <a:t>from Francisco</a:t>
            </a:r>
            <a:r>
              <a:rPr lang="en-US" sz="3600" b="1" dirty="0" smtClean="0">
                <a:solidFill>
                  <a:schemeClr val="tx1"/>
                </a:solidFill>
              </a:rPr>
              <a:t>: </a:t>
            </a:r>
            <a:r>
              <a:rPr lang="en-US" sz="3600" b="1" dirty="0" smtClean="0">
                <a:solidFill>
                  <a:schemeClr val="tx1"/>
                </a:solidFill>
                <a:hlinkClick r:id="rId7"/>
              </a:rPr>
              <a:t>http</a:t>
            </a:r>
            <a:r>
              <a:rPr lang="en-US" sz="3600" b="1" dirty="0">
                <a:solidFill>
                  <a:schemeClr val="tx1"/>
                </a:solidFill>
                <a:hlinkClick r:id="rId7"/>
              </a:rPr>
              <a:t>://www.bing.com/videos/search?q=the+odessa+steps+sequence+battleship+potemkin&amp;&amp;</a:t>
            </a:r>
            <a:r>
              <a:rPr lang="en-US" sz="3600" b="1" dirty="0" smtClean="0">
                <a:solidFill>
                  <a:schemeClr val="tx1"/>
                </a:solidFill>
                <a:hlinkClick r:id="rId7"/>
              </a:rPr>
              <a:t>view=detail&amp;mid=76DF62242A7F7BCE72B376DF62242A7F7BCE72B3&amp;FORM=VRDGAR</a:t>
            </a:r>
            <a:endParaRPr lang="en-US" sz="3600" b="1" dirty="0" smtClean="0">
              <a:solidFill>
                <a:schemeClr val="tx1"/>
              </a:solidFill>
            </a:endParaRPr>
          </a:p>
          <a:p>
            <a:r>
              <a:rPr lang="en-US" sz="3600" b="1" i="1" dirty="0" smtClean="0">
                <a:solidFill>
                  <a:schemeClr val="tx1"/>
                </a:solidFill>
              </a:rPr>
              <a:t>Breathless </a:t>
            </a:r>
            <a:r>
              <a:rPr lang="en-US" sz="3600" b="1" dirty="0" smtClean="0">
                <a:solidFill>
                  <a:schemeClr val="tx1"/>
                </a:solidFill>
              </a:rPr>
              <a:t>Jump Cuts Example (1960)- Video from </a:t>
            </a:r>
            <a:r>
              <a:rPr lang="en-US" sz="3600" b="1" dirty="0" err="1" smtClean="0">
                <a:solidFill>
                  <a:schemeClr val="tx1"/>
                </a:solidFill>
              </a:rPr>
              <a:t>Yair</a:t>
            </a:r>
            <a:r>
              <a:rPr lang="en-US" sz="3600" b="1" dirty="0">
                <a:solidFill>
                  <a:schemeClr val="tx1"/>
                </a:solidFill>
              </a:rPr>
              <a:t> </a:t>
            </a:r>
            <a:r>
              <a:rPr lang="en-US" sz="3600" b="1" dirty="0" err="1">
                <a:solidFill>
                  <a:schemeClr val="tx1"/>
                </a:solidFill>
              </a:rPr>
              <a:t>Agmon</a:t>
            </a:r>
            <a:r>
              <a:rPr lang="en-US" sz="3600" b="1" dirty="0" smtClean="0">
                <a:solidFill>
                  <a:schemeClr val="tx1"/>
                </a:solidFill>
              </a:rPr>
              <a:t>: </a:t>
            </a:r>
            <a:r>
              <a:rPr lang="en-US" sz="3600" b="1" dirty="0" smtClean="0">
                <a:solidFill>
                  <a:schemeClr val="tx1"/>
                </a:solidFill>
                <a:hlinkClick r:id="rId8"/>
              </a:rPr>
              <a:t>http</a:t>
            </a:r>
            <a:r>
              <a:rPr lang="en-US" sz="3600" b="1" dirty="0">
                <a:solidFill>
                  <a:schemeClr val="tx1"/>
                </a:solidFill>
                <a:hlinkClick r:id="rId8"/>
              </a:rPr>
              <a:t>://www.bing.com/videos/search?q=breathless+jump+cuts&amp;&amp;</a:t>
            </a:r>
            <a:r>
              <a:rPr lang="en-US" sz="3600" b="1" dirty="0" smtClean="0">
                <a:solidFill>
                  <a:schemeClr val="tx1"/>
                </a:solidFill>
                <a:hlinkClick r:id="rId8"/>
              </a:rPr>
              <a:t>view=detail&amp;mid=D067E2F4E5F93CB172E3D067E2F4E5F93CB172E3&amp;FORM=VRDGAR</a:t>
            </a:r>
            <a:endParaRPr lang="en-US" sz="3600" b="1" dirty="0" smtClean="0">
              <a:solidFill>
                <a:schemeClr val="tx1"/>
              </a:solidFill>
            </a:endParaRPr>
          </a:p>
          <a:p>
            <a:r>
              <a:rPr lang="en-US" sz="3600" b="1" dirty="0" smtClean="0">
                <a:solidFill>
                  <a:schemeClr val="tx1"/>
                </a:solidFill>
              </a:rPr>
              <a:t>Akira </a:t>
            </a:r>
            <a:r>
              <a:rPr lang="en-US" sz="3600" b="1" dirty="0">
                <a:solidFill>
                  <a:schemeClr val="tx1"/>
                </a:solidFill>
              </a:rPr>
              <a:t>Kurosawa-Composing </a:t>
            </a:r>
            <a:r>
              <a:rPr lang="en-US" sz="3600" b="1" dirty="0" smtClean="0">
                <a:solidFill>
                  <a:schemeClr val="tx1"/>
                </a:solidFill>
              </a:rPr>
              <a:t>Movement-  </a:t>
            </a:r>
            <a:r>
              <a:rPr lang="en-US" sz="3600" b="1" dirty="0">
                <a:solidFill>
                  <a:schemeClr val="tx1"/>
                </a:solidFill>
              </a:rPr>
              <a:t>Video from Every Frame of Painting: </a:t>
            </a:r>
            <a:r>
              <a:rPr lang="en-US" sz="3600" b="1" dirty="0">
                <a:solidFill>
                  <a:schemeClr val="tx1"/>
                </a:solidFill>
                <a:hlinkClick r:id="rId9"/>
              </a:rPr>
              <a:t>http://www.bing.com/videos/search?q=akira+kurosawa&amp;&amp;</a:t>
            </a:r>
            <a:r>
              <a:rPr lang="en-US" sz="3600" b="1" dirty="0" smtClean="0">
                <a:solidFill>
                  <a:schemeClr val="tx1"/>
                </a:solidFill>
                <a:hlinkClick r:id="rId9"/>
              </a:rPr>
              <a:t>view=detail&amp;mid=7759534A11532425485B7759534A11532425485B&amp;FORM=VRDGAR</a:t>
            </a:r>
            <a:endParaRPr lang="en-US" sz="3600" b="1" dirty="0" smtClean="0">
              <a:solidFill>
                <a:schemeClr val="tx1"/>
              </a:solidFill>
            </a:endParaRPr>
          </a:p>
          <a:p>
            <a:r>
              <a:rPr lang="en-US" sz="3600" b="1" i="1" dirty="0" smtClean="0">
                <a:solidFill>
                  <a:schemeClr val="tx1"/>
                </a:solidFill>
              </a:rPr>
              <a:t>The Graduate </a:t>
            </a:r>
            <a:r>
              <a:rPr lang="en-US" sz="3600" b="1" dirty="0" smtClean="0">
                <a:solidFill>
                  <a:schemeClr val="tx1"/>
                </a:solidFill>
              </a:rPr>
              <a:t>Movie Trailer (1967)- Video from </a:t>
            </a:r>
            <a:r>
              <a:rPr lang="en-US" sz="3600" b="1" dirty="0" err="1" smtClean="0">
                <a:solidFill>
                  <a:schemeClr val="tx1"/>
                </a:solidFill>
              </a:rPr>
              <a:t>MovieStation</a:t>
            </a:r>
            <a:r>
              <a:rPr lang="en-US" sz="3600" b="1" dirty="0" smtClean="0">
                <a:solidFill>
                  <a:schemeClr val="tx1"/>
                </a:solidFill>
              </a:rPr>
              <a:t>: </a:t>
            </a:r>
            <a:r>
              <a:rPr lang="en-US" sz="3600" b="1" dirty="0" smtClean="0">
                <a:solidFill>
                  <a:schemeClr val="tx1"/>
                </a:solidFill>
                <a:hlinkClick r:id="rId10"/>
              </a:rPr>
              <a:t>https</a:t>
            </a:r>
            <a:r>
              <a:rPr lang="en-US" sz="3600" b="1" dirty="0">
                <a:solidFill>
                  <a:schemeClr val="tx1"/>
                </a:solidFill>
                <a:hlinkClick r:id="rId10"/>
              </a:rPr>
              <a:t>://</a:t>
            </a:r>
            <a:r>
              <a:rPr lang="en-US" sz="3600" b="1" dirty="0" smtClean="0">
                <a:solidFill>
                  <a:schemeClr val="tx1"/>
                </a:solidFill>
                <a:hlinkClick r:id="rId10"/>
              </a:rPr>
              <a:t>www.youtube.com/watch?v=XxJDOkr_UhE</a:t>
            </a:r>
            <a:endParaRPr lang="en-US" sz="3600" b="1" dirty="0" smtClean="0">
              <a:solidFill>
                <a:schemeClr val="tx1"/>
              </a:solidFill>
            </a:endParaRPr>
          </a:p>
          <a:p>
            <a:r>
              <a:rPr lang="en-US" sz="3600" b="1" i="1" dirty="0" smtClean="0">
                <a:solidFill>
                  <a:schemeClr val="tx1"/>
                </a:solidFill>
              </a:rPr>
              <a:t>Bonnie and Clyde </a:t>
            </a:r>
            <a:r>
              <a:rPr lang="en-US" sz="3600" b="1" dirty="0" smtClean="0">
                <a:solidFill>
                  <a:schemeClr val="tx1"/>
                </a:solidFill>
              </a:rPr>
              <a:t>Official</a:t>
            </a:r>
            <a:r>
              <a:rPr lang="en-US" sz="3600" b="1" i="1" dirty="0" smtClean="0">
                <a:solidFill>
                  <a:schemeClr val="tx1"/>
                </a:solidFill>
              </a:rPr>
              <a:t> </a:t>
            </a:r>
            <a:r>
              <a:rPr lang="en-US" sz="3600" b="1" dirty="0" smtClean="0">
                <a:solidFill>
                  <a:schemeClr val="tx1"/>
                </a:solidFill>
              </a:rPr>
              <a:t>Movie Trailer (1967)- Video from </a:t>
            </a:r>
            <a:r>
              <a:rPr lang="en-US" sz="3600" b="1" dirty="0" err="1" smtClean="0">
                <a:solidFill>
                  <a:schemeClr val="tx1"/>
                </a:solidFill>
              </a:rPr>
              <a:t>MovieCilps</a:t>
            </a:r>
            <a:r>
              <a:rPr lang="en-US" sz="3600" b="1" dirty="0" smtClean="0">
                <a:solidFill>
                  <a:schemeClr val="tx1"/>
                </a:solidFill>
              </a:rPr>
              <a:t> Trailer Vault</a:t>
            </a:r>
            <a:r>
              <a:rPr lang="en-US" sz="3600" b="1" dirty="0">
                <a:solidFill>
                  <a:schemeClr val="tx1"/>
                </a:solidFill>
              </a:rPr>
              <a:t>: </a:t>
            </a:r>
            <a:r>
              <a:rPr lang="en-US" sz="3600" b="1" dirty="0">
                <a:solidFill>
                  <a:schemeClr val="tx1"/>
                </a:solidFill>
                <a:hlinkClick r:id="rId11"/>
              </a:rPr>
              <a:t>http://www.bing.com/videos/search?q=bonnie+and+clyde+1967&amp;&amp;</a:t>
            </a:r>
            <a:r>
              <a:rPr lang="en-US" sz="3600" b="1" dirty="0" smtClean="0">
                <a:solidFill>
                  <a:schemeClr val="tx1"/>
                </a:solidFill>
                <a:hlinkClick r:id="rId11"/>
              </a:rPr>
              <a:t>view=detail&amp;mid=4618CCCEBFCBD7937E7D4618CCCEBFCBD7937E7D&amp;FORM=VRDGAR</a:t>
            </a:r>
            <a:endParaRPr lang="en-US" sz="3600" b="1" dirty="0" smtClean="0">
              <a:solidFill>
                <a:schemeClr val="tx1"/>
              </a:solidFill>
            </a:endParaRPr>
          </a:p>
          <a:p>
            <a:r>
              <a:rPr lang="en-US" sz="3600" b="1" i="1" dirty="0" smtClean="0">
                <a:solidFill>
                  <a:schemeClr val="tx1"/>
                </a:solidFill>
              </a:rPr>
              <a:t>The Godfather </a:t>
            </a:r>
            <a:r>
              <a:rPr lang="en-US" sz="3600" b="1" dirty="0" smtClean="0">
                <a:solidFill>
                  <a:schemeClr val="tx1"/>
                </a:solidFill>
              </a:rPr>
              <a:t>Movie Trailer (1972)- Video from Paramount Movies </a:t>
            </a:r>
            <a:r>
              <a:rPr lang="en-US" sz="3600" b="1" dirty="0">
                <a:solidFill>
                  <a:schemeClr val="tx1"/>
                </a:solidFill>
              </a:rPr>
              <a:t>: </a:t>
            </a:r>
            <a:r>
              <a:rPr lang="en-US" sz="3600" b="1" dirty="0">
                <a:solidFill>
                  <a:schemeClr val="tx1"/>
                </a:solidFill>
                <a:hlinkClick r:id="rId12"/>
              </a:rPr>
              <a:t>http://www.bing.com/videos/search?q=The+Godfather+Trailer&amp;&amp;</a:t>
            </a:r>
            <a:r>
              <a:rPr lang="en-US" sz="3600" b="1" dirty="0" smtClean="0">
                <a:solidFill>
                  <a:schemeClr val="tx1"/>
                </a:solidFill>
                <a:hlinkClick r:id="rId12"/>
              </a:rPr>
              <a:t>view=detail&amp;mid=F656AC94DC891DF8B0E6F656AC94DC891DF8B0E6&amp;FORM=VRDGAR</a:t>
            </a:r>
            <a:endParaRPr lang="en-US" sz="3600" b="1" dirty="0" smtClean="0">
              <a:solidFill>
                <a:schemeClr val="tx1"/>
              </a:solidFill>
            </a:endParaRPr>
          </a:p>
          <a:p>
            <a:r>
              <a:rPr lang="en-US" sz="3600" b="1" i="1" dirty="0" smtClean="0">
                <a:solidFill>
                  <a:schemeClr val="tx1"/>
                </a:solidFill>
              </a:rPr>
              <a:t>2001: A Space Odyssey </a:t>
            </a:r>
            <a:r>
              <a:rPr lang="en-US" sz="3600" b="1" dirty="0" smtClean="0">
                <a:solidFill>
                  <a:schemeClr val="tx1"/>
                </a:solidFill>
              </a:rPr>
              <a:t>Movie Trailer (1968)- Video from </a:t>
            </a:r>
            <a:r>
              <a:rPr lang="en-US" sz="3600" b="1" dirty="0" err="1" smtClean="0">
                <a:solidFill>
                  <a:schemeClr val="tx1"/>
                </a:solidFill>
              </a:rPr>
              <a:t>MovieCilps</a:t>
            </a:r>
            <a:r>
              <a:rPr lang="en-US" sz="3600" b="1" dirty="0" smtClean="0">
                <a:solidFill>
                  <a:schemeClr val="tx1"/>
                </a:solidFill>
              </a:rPr>
              <a:t> Trailer Vault</a:t>
            </a:r>
            <a:r>
              <a:rPr lang="en-US" sz="3600" b="1" dirty="0">
                <a:solidFill>
                  <a:schemeClr val="tx1"/>
                </a:solidFill>
              </a:rPr>
              <a:t>:  </a:t>
            </a:r>
            <a:r>
              <a:rPr lang="en-US" sz="3600" b="1" dirty="0">
                <a:solidFill>
                  <a:schemeClr val="tx1"/>
                </a:solidFill>
                <a:hlinkClick r:id="rId13"/>
              </a:rPr>
              <a:t>http://www.bing.com/videos/search?q=2001+a+Space+Odyssey+Trailer&amp;&amp;</a:t>
            </a:r>
            <a:r>
              <a:rPr lang="en-US" sz="3600" b="1" dirty="0" smtClean="0">
                <a:solidFill>
                  <a:schemeClr val="tx1"/>
                </a:solidFill>
                <a:hlinkClick r:id="rId13"/>
              </a:rPr>
              <a:t>view=detail&amp;mid=A0B9E1D376C88B46FAC3A0B9E1D376C88B46FAC3&amp;FORM=VRDGAR</a:t>
            </a:r>
            <a:endParaRPr lang="en-US" sz="3600" b="1" dirty="0" smtClean="0">
              <a:solidFill>
                <a:schemeClr val="tx1"/>
              </a:solidFill>
            </a:endParaRPr>
          </a:p>
          <a:p>
            <a:r>
              <a:rPr lang="en-US" sz="3600" b="1" i="1" dirty="0" smtClean="0">
                <a:solidFill>
                  <a:schemeClr val="tx1"/>
                </a:solidFill>
              </a:rPr>
              <a:t>Star Wars </a:t>
            </a:r>
            <a:r>
              <a:rPr lang="en-US" sz="3600" b="1" dirty="0" smtClean="0">
                <a:solidFill>
                  <a:schemeClr val="tx1"/>
                </a:solidFill>
              </a:rPr>
              <a:t>Visual Effects, from AT-AT’s to </a:t>
            </a:r>
            <a:r>
              <a:rPr lang="en-US" sz="3600" b="1" dirty="0" err="1" smtClean="0">
                <a:solidFill>
                  <a:schemeClr val="tx1"/>
                </a:solidFill>
              </a:rPr>
              <a:t>Tauntauns</a:t>
            </a:r>
            <a:r>
              <a:rPr lang="en-US" sz="3600" b="1" dirty="0" smtClean="0">
                <a:solidFill>
                  <a:schemeClr val="tx1"/>
                </a:solidFill>
              </a:rPr>
              <a:t>- Video </a:t>
            </a:r>
            <a:r>
              <a:rPr lang="en-US" sz="3600" b="1" dirty="0">
                <a:solidFill>
                  <a:schemeClr val="tx1"/>
                </a:solidFill>
              </a:rPr>
              <a:t>from Star Wars: </a:t>
            </a:r>
            <a:r>
              <a:rPr lang="en-US" sz="3600" b="1" dirty="0">
                <a:solidFill>
                  <a:schemeClr val="tx1"/>
                </a:solidFill>
                <a:hlinkClick r:id="rId14"/>
              </a:rPr>
              <a:t>https://</a:t>
            </a:r>
            <a:r>
              <a:rPr lang="en-US" sz="3600" b="1" dirty="0" smtClean="0">
                <a:solidFill>
                  <a:schemeClr val="tx1"/>
                </a:solidFill>
                <a:hlinkClick r:id="rId14"/>
              </a:rPr>
              <a:t>www.youtube.com/watch?v=mIlYk7KQe-s</a:t>
            </a:r>
            <a:endParaRPr lang="en-US" sz="3600" b="1" dirty="0" smtClean="0">
              <a:solidFill>
                <a:schemeClr val="tx1"/>
              </a:solidFill>
            </a:endParaRPr>
          </a:p>
          <a:p>
            <a:r>
              <a:rPr lang="en-US" sz="3600" b="1" i="1" dirty="0" smtClean="0">
                <a:solidFill>
                  <a:schemeClr val="tx1"/>
                </a:solidFill>
              </a:rPr>
              <a:t>Dawn of the Planet of the Apes </a:t>
            </a:r>
            <a:r>
              <a:rPr lang="en-US" sz="3600" b="1" dirty="0" smtClean="0">
                <a:solidFill>
                  <a:schemeClr val="tx1"/>
                </a:solidFill>
              </a:rPr>
              <a:t>Behind The Scenes Clip- Video from </a:t>
            </a:r>
            <a:r>
              <a:rPr lang="en-US" sz="3600" b="1" dirty="0">
                <a:solidFill>
                  <a:schemeClr val="tx1"/>
                </a:solidFill>
              </a:rPr>
              <a:t>STACK Presents: </a:t>
            </a:r>
            <a:r>
              <a:rPr lang="en-US" sz="3600" b="1" dirty="0">
                <a:solidFill>
                  <a:schemeClr val="tx1"/>
                </a:solidFill>
                <a:hlinkClick r:id="rId15"/>
              </a:rPr>
              <a:t>http://www.bing.com/videos/search?q=Dawn+of+the+Planet+of+the+Apes+Behind+the+Scenes+Clip&amp;&amp;</a:t>
            </a:r>
            <a:r>
              <a:rPr lang="en-US" sz="3600" b="1" dirty="0" smtClean="0">
                <a:solidFill>
                  <a:schemeClr val="tx1"/>
                </a:solidFill>
                <a:hlinkClick r:id="rId15"/>
              </a:rPr>
              <a:t>view=detail&amp;mid=2E2DACB0F465F30FB4282E2DACB0F465F30FB428&amp;FORM=VRDGAR</a:t>
            </a:r>
            <a:endParaRPr lang="en-US" sz="3600" b="1" dirty="0" smtClean="0">
              <a:solidFill>
                <a:schemeClr val="tx1"/>
              </a:solidFill>
            </a:endParaRPr>
          </a:p>
          <a:p>
            <a:r>
              <a:rPr lang="en-US" sz="3600" b="1" i="1" dirty="0" smtClean="0">
                <a:solidFill>
                  <a:schemeClr val="tx1"/>
                </a:solidFill>
              </a:rPr>
              <a:t>Do The Right Thing </a:t>
            </a:r>
            <a:r>
              <a:rPr lang="en-US" sz="3600" b="1" dirty="0" smtClean="0">
                <a:solidFill>
                  <a:schemeClr val="tx1"/>
                </a:solidFill>
              </a:rPr>
              <a:t>Movie Trailer (1989)- Video from </a:t>
            </a:r>
            <a:r>
              <a:rPr lang="en-US" sz="3600" b="1" dirty="0" err="1" smtClean="0">
                <a:solidFill>
                  <a:schemeClr val="tx1"/>
                </a:solidFill>
              </a:rPr>
              <a:t>MovieCilps</a:t>
            </a:r>
            <a:r>
              <a:rPr lang="en-US" sz="3600" b="1" dirty="0" smtClean="0">
                <a:solidFill>
                  <a:schemeClr val="tx1"/>
                </a:solidFill>
              </a:rPr>
              <a:t> Trailer </a:t>
            </a:r>
            <a:r>
              <a:rPr lang="en-US" sz="3600" b="1" dirty="0">
                <a:solidFill>
                  <a:schemeClr val="tx1"/>
                </a:solidFill>
              </a:rPr>
              <a:t>Vault:  </a:t>
            </a:r>
            <a:r>
              <a:rPr lang="en-US" sz="3600" b="1" dirty="0">
                <a:solidFill>
                  <a:schemeClr val="tx1"/>
                </a:solidFill>
                <a:hlinkClick r:id="rId16"/>
              </a:rPr>
              <a:t>https://</a:t>
            </a:r>
            <a:r>
              <a:rPr lang="en-US" sz="3600" b="1" dirty="0" smtClean="0">
                <a:solidFill>
                  <a:schemeClr val="tx1"/>
                </a:solidFill>
                <a:hlinkClick r:id="rId16"/>
              </a:rPr>
              <a:t>www.youtube.com/watch?v=5Ny631yQ-DM</a:t>
            </a:r>
            <a:endParaRPr lang="en-US" sz="3600" b="1" dirty="0" smtClean="0">
              <a:solidFill>
                <a:schemeClr val="tx1"/>
              </a:solidFill>
            </a:endParaRPr>
          </a:p>
          <a:p>
            <a:r>
              <a:rPr lang="en-US" sz="3600" b="1" i="1" dirty="0" smtClean="0">
                <a:solidFill>
                  <a:schemeClr val="tx1"/>
                </a:solidFill>
              </a:rPr>
              <a:t>Pulp Fiction </a:t>
            </a:r>
            <a:r>
              <a:rPr lang="en-US" sz="3600" b="1" dirty="0" smtClean="0">
                <a:solidFill>
                  <a:schemeClr val="tx1"/>
                </a:solidFill>
              </a:rPr>
              <a:t>Official Movie Trailer (1994)- Video from </a:t>
            </a:r>
            <a:r>
              <a:rPr lang="en-US" sz="3600" b="1" dirty="0" err="1" smtClean="0">
                <a:solidFill>
                  <a:schemeClr val="tx1"/>
                </a:solidFill>
              </a:rPr>
              <a:t>MovieClips</a:t>
            </a:r>
            <a:r>
              <a:rPr lang="en-US" sz="3600" b="1" dirty="0" smtClean="0">
                <a:solidFill>
                  <a:schemeClr val="tx1"/>
                </a:solidFill>
              </a:rPr>
              <a:t> Trailer Vault</a:t>
            </a:r>
            <a:r>
              <a:rPr lang="en-US" sz="3600" b="1" dirty="0">
                <a:solidFill>
                  <a:schemeClr val="tx1"/>
                </a:solidFill>
              </a:rPr>
              <a:t>:  </a:t>
            </a:r>
            <a:r>
              <a:rPr lang="en-US" sz="3600" b="1" dirty="0">
                <a:solidFill>
                  <a:schemeClr val="tx1"/>
                </a:solidFill>
                <a:hlinkClick r:id="rId17"/>
              </a:rPr>
              <a:t>https://</a:t>
            </a:r>
            <a:r>
              <a:rPr lang="en-US" sz="3600" b="1" dirty="0" smtClean="0">
                <a:solidFill>
                  <a:schemeClr val="tx1"/>
                </a:solidFill>
                <a:hlinkClick r:id="rId17"/>
              </a:rPr>
              <a:t>www.youtube.com/watch?v=5ZAhzsi1ybM</a:t>
            </a:r>
            <a:endParaRPr lang="en-US" sz="3600" b="1" dirty="0" smtClean="0">
              <a:solidFill>
                <a:schemeClr val="tx1"/>
              </a:solidFill>
            </a:endParaRPr>
          </a:p>
          <a:p>
            <a:endParaRPr lang="en-US" sz="3600" b="1" dirty="0" smtClean="0">
              <a:solidFill>
                <a:schemeClr val="tx1"/>
              </a:solidFill>
            </a:endParaRPr>
          </a:p>
          <a:p>
            <a:endParaRPr lang="en-US" sz="3600" b="1" i="1" dirty="0" smtClean="0">
              <a:solidFill>
                <a:schemeClr val="tx1"/>
              </a:solidFill>
            </a:endParaRPr>
          </a:p>
          <a:p>
            <a:endParaRPr lang="en-US" b="1" dirty="0" smtClean="0">
              <a:solidFill>
                <a:schemeClr val="tx1"/>
              </a:solidFill>
            </a:endParaRPr>
          </a:p>
          <a:p>
            <a:pPr marL="36900" indent="0">
              <a:buNone/>
            </a:pPr>
            <a:r>
              <a:rPr lang="en-US" b="1" dirty="0" smtClean="0">
                <a:solidFill>
                  <a:schemeClr val="tx1"/>
                </a:solidFill>
              </a:rPr>
              <a:t> </a:t>
            </a:r>
            <a:endParaRPr lang="en-US" b="1" i="1" dirty="0" smtClean="0">
              <a:solidFill>
                <a:schemeClr val="tx1"/>
              </a:solidFill>
            </a:endParaRPr>
          </a:p>
          <a:p>
            <a:endParaRPr lang="en-US" b="1" i="1" dirty="0" smtClean="0">
              <a:solidFill>
                <a:schemeClr val="tx1"/>
              </a:solidFill>
            </a:endParaRPr>
          </a:p>
          <a:p>
            <a:endParaRPr lang="en-US" b="1" i="1" dirty="0" smtClean="0">
              <a:solidFill>
                <a:schemeClr val="tx1"/>
              </a:solidFill>
            </a:endParaRPr>
          </a:p>
          <a:p>
            <a:endParaRPr lang="en-US" b="1" i="1" dirty="0" smtClean="0">
              <a:solidFill>
                <a:schemeClr val="tx1"/>
              </a:solidFill>
            </a:endParaRPr>
          </a:p>
          <a:p>
            <a:endParaRPr lang="en-US" b="1" dirty="0">
              <a:solidFill>
                <a:schemeClr val="tx1"/>
              </a:solidFill>
            </a:endParaRPr>
          </a:p>
          <a:p>
            <a:endParaRPr lang="en-US" b="1" dirty="0" smtClean="0">
              <a:solidFill>
                <a:schemeClr val="tx1"/>
              </a:solidFill>
            </a:endParaRPr>
          </a:p>
          <a:p>
            <a:endParaRPr lang="en-US" b="1" dirty="0" smtClean="0">
              <a:solidFill>
                <a:schemeClr val="tx1"/>
              </a:solidFill>
            </a:endParaRPr>
          </a:p>
          <a:p>
            <a:endParaRPr lang="en-US" b="1" i="1" dirty="0" smtClean="0">
              <a:solidFill>
                <a:schemeClr val="tx1"/>
              </a:solidFill>
            </a:endParaRPr>
          </a:p>
          <a:p>
            <a:endParaRPr lang="en-US" b="1" i="1" dirty="0" smtClean="0">
              <a:solidFill>
                <a:schemeClr val="tx1"/>
              </a:solidFill>
            </a:endParaRPr>
          </a:p>
          <a:p>
            <a:endParaRPr lang="en-US" b="1" dirty="0" smtClean="0">
              <a:solidFill>
                <a:schemeClr val="tx1"/>
              </a:solidFill>
            </a:endParaRPr>
          </a:p>
          <a:p>
            <a:endParaRPr lang="en-US" b="1" dirty="0" smtClean="0">
              <a:solidFill>
                <a:schemeClr val="tx1"/>
              </a:solidFill>
            </a:endParaRPr>
          </a:p>
          <a:p>
            <a:endParaRPr lang="en-US" b="1" dirty="0" smtClean="0">
              <a:solidFill>
                <a:schemeClr val="tx1"/>
              </a:solidFill>
            </a:endParaRPr>
          </a:p>
          <a:p>
            <a:endParaRPr lang="en-US" b="1" i="1" dirty="0" smtClean="0">
              <a:solidFill>
                <a:schemeClr val="tx1"/>
              </a:solidFill>
            </a:endParaRPr>
          </a:p>
          <a:p>
            <a:endParaRPr lang="en-US" b="1" dirty="0" smtClean="0">
              <a:solidFill>
                <a:schemeClr val="tx1"/>
              </a:solidFill>
            </a:endParaRPr>
          </a:p>
          <a:p>
            <a:endParaRPr lang="en-US" b="1" dirty="0" smtClean="0">
              <a:solidFill>
                <a:schemeClr val="tx1"/>
              </a:solidFill>
            </a:endParaRPr>
          </a:p>
          <a:p>
            <a:endParaRPr lang="en-US" b="1" dirty="0">
              <a:solidFill>
                <a:schemeClr val="tx1"/>
              </a:solidFill>
            </a:endParaRPr>
          </a:p>
        </p:txBody>
      </p:sp>
      <p:sp>
        <p:nvSpPr>
          <p:cNvPr id="4" name="Left Arrow 3"/>
          <p:cNvSpPr/>
          <p:nvPr/>
        </p:nvSpPr>
        <p:spPr>
          <a:xfrm>
            <a:off x="366442" y="6168980"/>
            <a:ext cx="1397963" cy="515155"/>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8" action="ppaction://hlinksldjump"/>
              </a:rPr>
              <a:t>Go Back</a:t>
            </a:r>
            <a:endParaRPr lang="en-US" sz="2800" dirty="0">
              <a:latin typeface="Playbill" panose="040506030A0602020202" pitchFamily="82" charset="0"/>
            </a:endParaRPr>
          </a:p>
        </p:txBody>
      </p:sp>
      <p:sp>
        <p:nvSpPr>
          <p:cNvPr id="5" name="Rounded Rectangle 4"/>
          <p:cNvSpPr/>
          <p:nvPr/>
        </p:nvSpPr>
        <p:spPr>
          <a:xfrm>
            <a:off x="5094405" y="6336404"/>
            <a:ext cx="2207696" cy="347731"/>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9" action="ppaction://hlinksldjump"/>
              </a:rPr>
              <a:t>Go Back To Beginning</a:t>
            </a:r>
            <a:endParaRPr lang="en-US" sz="2800" dirty="0">
              <a:latin typeface="Playbill" panose="040506030A0602020202" pitchFamily="82" charset="0"/>
            </a:endParaRPr>
          </a:p>
        </p:txBody>
      </p:sp>
      <p:sp>
        <p:nvSpPr>
          <p:cNvPr id="6" name="Right Arrow 5"/>
          <p:cNvSpPr/>
          <p:nvPr/>
        </p:nvSpPr>
        <p:spPr>
          <a:xfrm>
            <a:off x="10135673" y="6168981"/>
            <a:ext cx="1893196" cy="598866"/>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20"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3713896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EAEA1A"/>
                </a:solidFill>
                <a:latin typeface="Broadway" panose="04040905080B02020502" pitchFamily="82" charset="0"/>
              </a:rPr>
              <a:t>Works Cited For Images</a:t>
            </a:r>
            <a:endParaRPr lang="en-US" b="1" dirty="0">
              <a:solidFill>
                <a:srgbClr val="EAEA1A"/>
              </a:solidFill>
              <a:latin typeface="Broadway" panose="04040905080B02020502" pitchFamily="82" charset="0"/>
            </a:endParaRPr>
          </a:p>
        </p:txBody>
      </p:sp>
      <p:sp>
        <p:nvSpPr>
          <p:cNvPr id="3" name="Content Placeholder 2"/>
          <p:cNvSpPr>
            <a:spLocks noGrp="1"/>
          </p:cNvSpPr>
          <p:nvPr>
            <p:ph idx="1"/>
          </p:nvPr>
        </p:nvSpPr>
        <p:spPr/>
        <p:txBody>
          <a:bodyPr>
            <a:normAutofit fontScale="70000" lnSpcReduction="20000"/>
          </a:bodyPr>
          <a:lstStyle/>
          <a:p>
            <a:r>
              <a:rPr lang="en-US" b="1" dirty="0" smtClean="0">
                <a:solidFill>
                  <a:schemeClr val="tx1"/>
                </a:solidFill>
              </a:rPr>
              <a:t>Burwood Theatre </a:t>
            </a:r>
            <a:r>
              <a:rPr lang="en-US" b="1" dirty="0" err="1" smtClean="0">
                <a:solidFill>
                  <a:schemeClr val="tx1"/>
                </a:solidFill>
              </a:rPr>
              <a:t>Palatical</a:t>
            </a:r>
            <a:r>
              <a:rPr lang="en-US" b="1" dirty="0" smtClean="0">
                <a:solidFill>
                  <a:schemeClr val="tx1"/>
                </a:solidFill>
              </a:rPr>
              <a:t> Stage Curtain Closed, Photo by </a:t>
            </a:r>
            <a:r>
              <a:rPr lang="en-US" b="1" dirty="0">
                <a:solidFill>
                  <a:schemeClr val="tx1"/>
                </a:solidFill>
              </a:rPr>
              <a:t>Sam Hood, (1942):  </a:t>
            </a:r>
            <a:r>
              <a:rPr lang="en-US" b="1" dirty="0">
                <a:solidFill>
                  <a:schemeClr val="tx1"/>
                </a:solidFill>
                <a:hlinkClick r:id="rId2"/>
              </a:rPr>
              <a:t>https://</a:t>
            </a:r>
            <a:r>
              <a:rPr lang="en-US" b="1" dirty="0" smtClean="0">
                <a:solidFill>
                  <a:schemeClr val="tx1"/>
                </a:solidFill>
                <a:hlinkClick r:id="rId2"/>
              </a:rPr>
              <a:t>commons.wikimedia.org/wiki/File:SLNSW_27698_Burwood_Palatial_view_to_stage_curtains_closed.jpg</a:t>
            </a:r>
            <a:endParaRPr lang="en-US" b="1" dirty="0" smtClean="0">
              <a:solidFill>
                <a:schemeClr val="tx1"/>
              </a:solidFill>
            </a:endParaRPr>
          </a:p>
          <a:p>
            <a:r>
              <a:rPr lang="en-US" b="1" dirty="0" smtClean="0">
                <a:solidFill>
                  <a:schemeClr val="tx1"/>
                </a:solidFill>
              </a:rPr>
              <a:t>Humphrey Bogart and Ingrid Bergman In a Romantic Scene from </a:t>
            </a:r>
            <a:r>
              <a:rPr lang="en-US" b="1" i="1" dirty="0" smtClean="0">
                <a:solidFill>
                  <a:schemeClr val="tx1"/>
                </a:solidFill>
              </a:rPr>
              <a:t>Casablanca </a:t>
            </a:r>
            <a:r>
              <a:rPr lang="en-US" b="1" dirty="0" smtClean="0">
                <a:solidFill>
                  <a:schemeClr val="tx1"/>
                </a:solidFill>
              </a:rPr>
              <a:t>(1942</a:t>
            </a:r>
            <a:r>
              <a:rPr lang="en-US" b="1" dirty="0">
                <a:solidFill>
                  <a:schemeClr val="tx1"/>
                </a:solidFill>
              </a:rPr>
              <a:t>): </a:t>
            </a:r>
            <a:r>
              <a:rPr lang="en-US" b="1" dirty="0">
                <a:solidFill>
                  <a:schemeClr val="tx1"/>
                </a:solidFill>
                <a:hlinkClick r:id="rId3"/>
              </a:rPr>
              <a:t>https://commons.wikimedia.org/wiki/File:Casablanca,_</a:t>
            </a:r>
            <a:r>
              <a:rPr lang="en-US" b="1" dirty="0" smtClean="0">
                <a:solidFill>
                  <a:schemeClr val="tx1"/>
                </a:solidFill>
                <a:hlinkClick r:id="rId3"/>
              </a:rPr>
              <a:t>Trailer_Screenshot.JPG</a:t>
            </a:r>
            <a:endParaRPr lang="en-US" b="1" dirty="0" smtClean="0">
              <a:solidFill>
                <a:schemeClr val="tx1"/>
              </a:solidFill>
            </a:endParaRPr>
          </a:p>
          <a:p>
            <a:r>
              <a:rPr lang="en-US" b="1" i="1" dirty="0" smtClean="0">
                <a:solidFill>
                  <a:schemeClr val="tx1"/>
                </a:solidFill>
              </a:rPr>
              <a:t>Citizen Kane </a:t>
            </a:r>
            <a:r>
              <a:rPr lang="en-US" b="1" dirty="0" smtClean="0">
                <a:solidFill>
                  <a:schemeClr val="tx1"/>
                </a:solidFill>
              </a:rPr>
              <a:t>Rosebud Scene (1941), Photo from The Film Stage website</a:t>
            </a:r>
            <a:r>
              <a:rPr lang="en-US" b="1" dirty="0">
                <a:solidFill>
                  <a:schemeClr val="tx1"/>
                </a:solidFill>
              </a:rPr>
              <a:t>: </a:t>
            </a:r>
            <a:r>
              <a:rPr lang="en-US" b="1" dirty="0">
                <a:solidFill>
                  <a:schemeClr val="tx1"/>
                </a:solidFill>
                <a:hlinkClick r:id="rId4"/>
              </a:rPr>
              <a:t>http://</a:t>
            </a:r>
            <a:r>
              <a:rPr lang="en-US" b="1" dirty="0" smtClean="0">
                <a:solidFill>
                  <a:schemeClr val="tx1"/>
                </a:solidFill>
                <a:hlinkClick r:id="rId4"/>
              </a:rPr>
              <a:t>thefilmstage.com/features/the-25-most-memorable-opening-scenes-in-film</a:t>
            </a:r>
            <a:endParaRPr lang="en-US" b="1" dirty="0" smtClean="0">
              <a:solidFill>
                <a:schemeClr val="tx1"/>
              </a:solidFill>
            </a:endParaRPr>
          </a:p>
          <a:p>
            <a:r>
              <a:rPr lang="en-US" b="1" dirty="0" smtClean="0">
                <a:solidFill>
                  <a:schemeClr val="tx1"/>
                </a:solidFill>
              </a:rPr>
              <a:t>People Watching Movies With 3-D Glasses, Photo from </a:t>
            </a:r>
            <a:r>
              <a:rPr lang="en-US" b="1" dirty="0" err="1" smtClean="0">
                <a:solidFill>
                  <a:schemeClr val="tx1"/>
                </a:solidFill>
              </a:rPr>
              <a:t>CobaltPM</a:t>
            </a:r>
            <a:r>
              <a:rPr lang="en-US" b="1" dirty="0">
                <a:solidFill>
                  <a:schemeClr val="tx1"/>
                </a:solidFill>
              </a:rPr>
              <a:t> website: </a:t>
            </a:r>
            <a:r>
              <a:rPr lang="en-US" b="1" dirty="0">
                <a:solidFill>
                  <a:schemeClr val="tx1"/>
                </a:solidFill>
                <a:hlinkClick r:id="rId5"/>
              </a:rPr>
              <a:t>http://cobaltpm.com/5-things-the-movies-taught-me-about-project-management</a:t>
            </a:r>
            <a:r>
              <a:rPr lang="en-US" b="1" dirty="0" smtClean="0">
                <a:solidFill>
                  <a:schemeClr val="tx1"/>
                </a:solidFill>
                <a:hlinkClick r:id="rId5"/>
              </a:rPr>
              <a:t>/</a:t>
            </a:r>
            <a:endParaRPr lang="en-US" b="1" dirty="0" smtClean="0">
              <a:solidFill>
                <a:schemeClr val="tx1"/>
              </a:solidFill>
            </a:endParaRPr>
          </a:p>
          <a:p>
            <a:r>
              <a:rPr lang="en-US" b="1" i="1" dirty="0" smtClean="0">
                <a:solidFill>
                  <a:schemeClr val="tx1"/>
                </a:solidFill>
              </a:rPr>
              <a:t>E.T. The Extra-Terrestrial </a:t>
            </a:r>
            <a:r>
              <a:rPr lang="en-US" b="1" dirty="0" smtClean="0">
                <a:solidFill>
                  <a:schemeClr val="tx1"/>
                </a:solidFill>
              </a:rPr>
              <a:t>Bike Over Moon (1982), Photo from </a:t>
            </a:r>
            <a:r>
              <a:rPr lang="en-US" b="1" dirty="0" err="1" smtClean="0">
                <a:solidFill>
                  <a:schemeClr val="tx1"/>
                </a:solidFill>
              </a:rPr>
              <a:t>waynegeiger</a:t>
            </a:r>
            <a:r>
              <a:rPr lang="en-US" b="1" dirty="0" smtClean="0">
                <a:solidFill>
                  <a:schemeClr val="tx1"/>
                </a:solidFill>
              </a:rPr>
              <a:t> .blogspot.com/big thoughts from a small </a:t>
            </a:r>
            <a:r>
              <a:rPr lang="en-US" b="1" dirty="0">
                <a:solidFill>
                  <a:schemeClr val="tx1"/>
                </a:solidFill>
              </a:rPr>
              <a:t>mind blog: </a:t>
            </a:r>
            <a:r>
              <a:rPr lang="en-US" b="1" dirty="0">
                <a:solidFill>
                  <a:schemeClr val="tx1"/>
                </a:solidFill>
                <a:hlinkClick r:id="rId6"/>
              </a:rPr>
              <a:t>http://</a:t>
            </a:r>
            <a:r>
              <a:rPr lang="en-US" b="1" dirty="0" smtClean="0">
                <a:solidFill>
                  <a:schemeClr val="tx1"/>
                </a:solidFill>
                <a:hlinkClick r:id="rId6"/>
              </a:rPr>
              <a:t>www.bigthoughtsfromasmallmind.com/2012/08/the-80s-movie-library-et-extra.html</a:t>
            </a:r>
            <a:endParaRPr lang="en-US" b="1" dirty="0" smtClean="0">
              <a:solidFill>
                <a:schemeClr val="tx1"/>
              </a:solidFill>
            </a:endParaRPr>
          </a:p>
          <a:p>
            <a:r>
              <a:rPr lang="en-US" b="1" dirty="0" smtClean="0">
                <a:solidFill>
                  <a:schemeClr val="tx1"/>
                </a:solidFill>
              </a:rPr>
              <a:t>Frankenstein Mask/</a:t>
            </a:r>
            <a:r>
              <a:rPr lang="en-US" b="1" dirty="0" err="1" smtClean="0">
                <a:solidFill>
                  <a:schemeClr val="tx1"/>
                </a:solidFill>
              </a:rPr>
              <a:t>Museo</a:t>
            </a:r>
            <a:r>
              <a:rPr lang="en-US" b="1" dirty="0" smtClean="0">
                <a:solidFill>
                  <a:schemeClr val="tx1"/>
                </a:solidFill>
              </a:rPr>
              <a:t> </a:t>
            </a:r>
            <a:r>
              <a:rPr lang="en-US" b="1" dirty="0" err="1" smtClean="0">
                <a:solidFill>
                  <a:schemeClr val="tx1"/>
                </a:solidFill>
              </a:rPr>
              <a:t>Nazionale</a:t>
            </a:r>
            <a:r>
              <a:rPr lang="en-US" b="1" dirty="0" smtClean="0">
                <a:solidFill>
                  <a:schemeClr val="tx1"/>
                </a:solidFill>
              </a:rPr>
              <a:t> Del Cinema, Photo by Andr</a:t>
            </a:r>
            <a:r>
              <a:rPr lang="en-US" b="1" dirty="0" smtClean="0">
                <a:solidFill>
                  <a:schemeClr val="tx1"/>
                </a:solidFill>
                <a:latin typeface="Calisto MT" panose="02040603050505030304" pitchFamily="18" charset="0"/>
              </a:rPr>
              <a:t>é Ribeiro (2010): </a:t>
            </a:r>
            <a:r>
              <a:rPr lang="en-US" b="1" dirty="0">
                <a:solidFill>
                  <a:schemeClr val="tx1"/>
                </a:solidFill>
              </a:rPr>
              <a:t> </a:t>
            </a:r>
            <a:r>
              <a:rPr lang="en-US" b="1" dirty="0">
                <a:solidFill>
                  <a:schemeClr val="tx1"/>
                </a:solidFill>
                <a:hlinkClick r:id="rId7"/>
              </a:rPr>
              <a:t>https://commons.wikimedia.org/wiki/File:Museo_Nazionale_del_Cinema,_Turin_(5282830195).</a:t>
            </a:r>
            <a:r>
              <a:rPr lang="en-US" b="1" dirty="0" smtClean="0">
                <a:solidFill>
                  <a:schemeClr val="tx1"/>
                </a:solidFill>
                <a:hlinkClick r:id="rId7"/>
              </a:rPr>
              <a:t>jpg</a:t>
            </a:r>
            <a:endParaRPr lang="en-US" b="1" dirty="0" smtClean="0">
              <a:solidFill>
                <a:schemeClr val="tx1"/>
              </a:solidFill>
            </a:endParaRPr>
          </a:p>
          <a:p>
            <a:r>
              <a:rPr lang="en-US" b="1" dirty="0" smtClean="0">
                <a:solidFill>
                  <a:schemeClr val="tx1"/>
                </a:solidFill>
              </a:rPr>
              <a:t>Person Watching Horror Movies, Photo </a:t>
            </a:r>
            <a:r>
              <a:rPr lang="en-US" b="1" dirty="0">
                <a:solidFill>
                  <a:schemeClr val="tx1"/>
                </a:solidFill>
              </a:rPr>
              <a:t>from blogs.uoregon.edu: </a:t>
            </a:r>
            <a:r>
              <a:rPr lang="en-US" b="1" dirty="0">
                <a:solidFill>
                  <a:schemeClr val="tx1"/>
                </a:solidFill>
                <a:hlinkClick r:id="rId8"/>
              </a:rPr>
              <a:t>http://blogs.uoregon.edu/christopia/2013/11/11/why-we-want-to-be-scared</a:t>
            </a:r>
            <a:r>
              <a:rPr lang="en-US" b="1" dirty="0" smtClean="0">
                <a:solidFill>
                  <a:schemeClr val="tx1"/>
                </a:solidFill>
                <a:hlinkClick r:id="rId8"/>
              </a:rPr>
              <a:t>/</a:t>
            </a:r>
            <a:endParaRPr lang="en-US" b="1" dirty="0" smtClean="0">
              <a:solidFill>
                <a:schemeClr val="tx1"/>
              </a:solidFill>
            </a:endParaRPr>
          </a:p>
          <a:p>
            <a:r>
              <a:rPr lang="en-US" b="1" dirty="0" smtClean="0">
                <a:solidFill>
                  <a:schemeClr val="tx1"/>
                </a:solidFill>
              </a:rPr>
              <a:t>Movie Theatre Couple Kissing, Photo from </a:t>
            </a:r>
            <a:r>
              <a:rPr lang="en-US" b="1" dirty="0" err="1" smtClean="0">
                <a:solidFill>
                  <a:schemeClr val="tx1"/>
                </a:solidFill>
              </a:rPr>
              <a:t>favim</a:t>
            </a:r>
            <a:r>
              <a:rPr lang="en-US" b="1" dirty="0" smtClean="0">
                <a:solidFill>
                  <a:schemeClr val="tx1"/>
                </a:solidFill>
              </a:rPr>
              <a:t> website</a:t>
            </a:r>
            <a:r>
              <a:rPr lang="en-US" b="1" dirty="0">
                <a:solidFill>
                  <a:schemeClr val="tx1"/>
                </a:solidFill>
              </a:rPr>
              <a:t>:  </a:t>
            </a:r>
            <a:r>
              <a:rPr lang="en-US" b="1" dirty="0">
                <a:solidFill>
                  <a:schemeClr val="tx1"/>
                </a:solidFill>
                <a:hlinkClick r:id="rId9"/>
              </a:rPr>
              <a:t>http://favim.com/image/186773</a:t>
            </a:r>
            <a:r>
              <a:rPr lang="en-US" b="1" dirty="0" smtClean="0">
                <a:solidFill>
                  <a:schemeClr val="tx1"/>
                </a:solidFill>
                <a:hlinkClick r:id="rId9"/>
              </a:rPr>
              <a:t>/</a:t>
            </a:r>
            <a:endParaRPr lang="en-US" b="1" dirty="0" smtClean="0">
              <a:solidFill>
                <a:schemeClr val="tx1"/>
              </a:solidFill>
            </a:endParaRPr>
          </a:p>
          <a:p>
            <a:r>
              <a:rPr lang="en-US" b="1" dirty="0" smtClean="0">
                <a:solidFill>
                  <a:schemeClr val="tx1"/>
                </a:solidFill>
              </a:rPr>
              <a:t>Elizabeth Taylor and Montgomery Clift on </a:t>
            </a:r>
            <a:r>
              <a:rPr lang="en-US" b="1" i="1" dirty="0" smtClean="0">
                <a:solidFill>
                  <a:schemeClr val="tx1"/>
                </a:solidFill>
              </a:rPr>
              <a:t>A Place in the Sun</a:t>
            </a:r>
            <a:r>
              <a:rPr lang="en-US" b="1" dirty="0">
                <a:solidFill>
                  <a:schemeClr val="tx1"/>
                </a:solidFill>
              </a:rPr>
              <a:t> (1951), Photo from Paramount Pictures: </a:t>
            </a:r>
            <a:r>
              <a:rPr lang="en-US" b="1" dirty="0">
                <a:solidFill>
                  <a:schemeClr val="tx1"/>
                </a:solidFill>
                <a:hlinkClick r:id="rId10"/>
              </a:rPr>
              <a:t>https://</a:t>
            </a:r>
            <a:r>
              <a:rPr lang="en-US" b="1" dirty="0" smtClean="0">
                <a:solidFill>
                  <a:schemeClr val="tx1"/>
                </a:solidFill>
                <a:hlinkClick r:id="rId10"/>
              </a:rPr>
              <a:t>commons.wikimedia.org/wiki/File:Taylor-Clift-A_Place_in_the_Sun.jpg</a:t>
            </a:r>
            <a:endParaRPr lang="en-US" b="1" dirty="0" smtClean="0">
              <a:solidFill>
                <a:schemeClr val="tx1"/>
              </a:solidFill>
            </a:endParaRPr>
          </a:p>
          <a:p>
            <a:endParaRPr lang="en-US" b="1" dirty="0" smtClean="0">
              <a:solidFill>
                <a:schemeClr val="tx1"/>
              </a:solidFill>
            </a:endParaRPr>
          </a:p>
          <a:p>
            <a:endParaRPr lang="en-US" b="1" i="1" dirty="0" smtClean="0">
              <a:solidFill>
                <a:schemeClr val="tx1"/>
              </a:solidFill>
            </a:endParaRPr>
          </a:p>
          <a:p>
            <a:endParaRPr lang="en-US" b="1" dirty="0">
              <a:solidFill>
                <a:schemeClr val="tx1"/>
              </a:solidFill>
            </a:endParaRPr>
          </a:p>
        </p:txBody>
      </p:sp>
      <p:sp>
        <p:nvSpPr>
          <p:cNvPr id="4" name="Left Arrow 3"/>
          <p:cNvSpPr/>
          <p:nvPr/>
        </p:nvSpPr>
        <p:spPr>
          <a:xfrm>
            <a:off x="360608" y="6033752"/>
            <a:ext cx="1493949" cy="540912"/>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a:t>
            </a:r>
            <a:endParaRPr lang="en-US" sz="2800" dirty="0">
              <a:latin typeface="Playbill" panose="040506030A0602020202" pitchFamily="82" charset="0"/>
            </a:endParaRPr>
          </a:p>
        </p:txBody>
      </p:sp>
      <p:sp>
        <p:nvSpPr>
          <p:cNvPr id="5" name="Rounded Rectangle 4"/>
          <p:cNvSpPr/>
          <p:nvPr/>
        </p:nvSpPr>
        <p:spPr>
          <a:xfrm>
            <a:off x="4970213" y="6088487"/>
            <a:ext cx="2240925" cy="431441"/>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Back To Beginning</a:t>
            </a:r>
            <a:endParaRPr lang="en-US" sz="2800" dirty="0">
              <a:latin typeface="Playbill" panose="040506030A0602020202" pitchFamily="82" charset="0"/>
            </a:endParaRPr>
          </a:p>
        </p:txBody>
      </p:sp>
      <p:sp>
        <p:nvSpPr>
          <p:cNvPr id="6" name="Right Arrow 5"/>
          <p:cNvSpPr/>
          <p:nvPr/>
        </p:nvSpPr>
        <p:spPr>
          <a:xfrm>
            <a:off x="9942490" y="6033752"/>
            <a:ext cx="1891739" cy="605308"/>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3"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36786172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3F824"/>
                </a:solidFill>
                <a:latin typeface="Broadway" panose="04040905080B02020502" pitchFamily="82" charset="0"/>
              </a:rPr>
              <a:t>Works Cited For Images </a:t>
            </a:r>
            <a:endParaRPr lang="en-US" dirty="0">
              <a:solidFill>
                <a:srgbClr val="F3F824"/>
              </a:solidFill>
              <a:latin typeface="Broadway" panose="04040905080B02020502" pitchFamily="82" charset="0"/>
            </a:endParaRPr>
          </a:p>
        </p:txBody>
      </p:sp>
      <p:sp>
        <p:nvSpPr>
          <p:cNvPr id="3" name="Content Placeholder 2"/>
          <p:cNvSpPr>
            <a:spLocks noGrp="1"/>
          </p:cNvSpPr>
          <p:nvPr>
            <p:ph idx="1"/>
          </p:nvPr>
        </p:nvSpPr>
        <p:spPr/>
        <p:txBody>
          <a:bodyPr>
            <a:normAutofit fontScale="70000" lnSpcReduction="20000"/>
          </a:bodyPr>
          <a:lstStyle/>
          <a:p>
            <a:r>
              <a:rPr lang="en-US" b="1" dirty="0" err="1" smtClean="0">
                <a:solidFill>
                  <a:schemeClr val="tx1"/>
                </a:solidFill>
              </a:rPr>
              <a:t>Eadweard</a:t>
            </a:r>
            <a:r>
              <a:rPr lang="en-US" b="1" dirty="0" smtClean="0">
                <a:solidFill>
                  <a:schemeClr val="tx1"/>
                </a:solidFill>
              </a:rPr>
              <a:t> Muybridge Portrait Photograph- Photo from </a:t>
            </a:r>
            <a:r>
              <a:rPr lang="en-US" b="1" dirty="0">
                <a:solidFill>
                  <a:schemeClr val="tx1"/>
                </a:solidFill>
              </a:rPr>
              <a:t>Wikimedia Commons: </a:t>
            </a:r>
            <a:r>
              <a:rPr lang="en-US" b="1" dirty="0">
                <a:solidFill>
                  <a:schemeClr val="tx1"/>
                </a:solidFill>
                <a:hlinkClick r:id="rId2"/>
              </a:rPr>
              <a:t>https://commons.wikimedia.org/wiki/Eadweard_Muybridge#/</a:t>
            </a:r>
            <a:r>
              <a:rPr lang="en-US" b="1" dirty="0" smtClean="0">
                <a:solidFill>
                  <a:schemeClr val="tx1"/>
                </a:solidFill>
                <a:hlinkClick r:id="rId2"/>
              </a:rPr>
              <a:t>media/File:Muybridge-2.jpg</a:t>
            </a:r>
            <a:endParaRPr lang="en-US" b="1" dirty="0" smtClean="0">
              <a:solidFill>
                <a:schemeClr val="tx1"/>
              </a:solidFill>
            </a:endParaRPr>
          </a:p>
          <a:p>
            <a:r>
              <a:rPr lang="en-US" b="1" dirty="0" smtClean="0">
                <a:solidFill>
                  <a:schemeClr val="tx1"/>
                </a:solidFill>
              </a:rPr>
              <a:t>Race Track Used for Muybridge’s Experiment- Photo from Wild Film History website</a:t>
            </a:r>
            <a:r>
              <a:rPr lang="en-US" b="1" dirty="0">
                <a:solidFill>
                  <a:schemeClr val="tx1"/>
                </a:solidFill>
              </a:rPr>
              <a:t>: </a:t>
            </a:r>
            <a:r>
              <a:rPr lang="en-US" b="1" dirty="0">
                <a:solidFill>
                  <a:schemeClr val="tx1"/>
                </a:solidFill>
                <a:hlinkClick r:id="rId3"/>
              </a:rPr>
              <a:t>http://</a:t>
            </a:r>
            <a:r>
              <a:rPr lang="en-US" b="1" dirty="0" smtClean="0">
                <a:solidFill>
                  <a:schemeClr val="tx1"/>
                </a:solidFill>
                <a:hlinkClick r:id="rId3"/>
              </a:rPr>
              <a:t>www.wildfilmhistory.org/person/180/photo/499/Eadweard+Muybridges+operations+room+at+his+experimental+track+used+during+the+making+of+The+Horse+in+Motion.html</a:t>
            </a:r>
            <a:endParaRPr lang="en-US" b="1" dirty="0" smtClean="0">
              <a:solidFill>
                <a:schemeClr val="tx1"/>
              </a:solidFill>
            </a:endParaRPr>
          </a:p>
          <a:p>
            <a:r>
              <a:rPr lang="en-US" b="1" dirty="0" smtClean="0">
                <a:solidFill>
                  <a:schemeClr val="tx1"/>
                </a:solidFill>
              </a:rPr>
              <a:t>A Jockey Riding A Horse In One of Muybridge’s Photographic Experiments (1870’s-1880’s)- Photo from Wikimedia Commons</a:t>
            </a:r>
            <a:r>
              <a:rPr lang="en-US" b="1" dirty="0">
                <a:solidFill>
                  <a:schemeClr val="tx1"/>
                </a:solidFill>
              </a:rPr>
              <a:t>: </a:t>
            </a:r>
            <a:r>
              <a:rPr lang="en-US" b="1" dirty="0">
                <a:solidFill>
                  <a:schemeClr val="tx1"/>
                </a:solidFill>
                <a:hlinkClick r:id="rId4"/>
              </a:rPr>
              <a:t>https://commons.wikimedia.org/wiki/Eadweard_Muybridge#/</a:t>
            </a:r>
            <a:r>
              <a:rPr lang="en-US" b="1" dirty="0" smtClean="0">
                <a:solidFill>
                  <a:schemeClr val="tx1"/>
                </a:solidFill>
                <a:hlinkClick r:id="rId4"/>
              </a:rPr>
              <a:t>media/File:Muybridge_race_horse_animated.gif</a:t>
            </a:r>
            <a:endParaRPr lang="en-US" b="1" dirty="0" smtClean="0">
              <a:solidFill>
                <a:schemeClr val="tx1"/>
              </a:solidFill>
            </a:endParaRPr>
          </a:p>
          <a:p>
            <a:r>
              <a:rPr lang="en-US" b="1" dirty="0" smtClean="0">
                <a:solidFill>
                  <a:schemeClr val="tx1"/>
                </a:solidFill>
              </a:rPr>
              <a:t>Muybridge’s </a:t>
            </a:r>
            <a:r>
              <a:rPr lang="en-US" b="1" dirty="0" err="1" smtClean="0">
                <a:solidFill>
                  <a:schemeClr val="tx1"/>
                </a:solidFill>
              </a:rPr>
              <a:t>Zooprixiscope</a:t>
            </a:r>
            <a:r>
              <a:rPr lang="en-US" b="1" dirty="0" smtClean="0">
                <a:solidFill>
                  <a:schemeClr val="tx1"/>
                </a:solidFill>
              </a:rPr>
              <a:t>/</a:t>
            </a:r>
            <a:r>
              <a:rPr lang="en-US" b="1" dirty="0" err="1" smtClean="0">
                <a:solidFill>
                  <a:schemeClr val="tx1"/>
                </a:solidFill>
              </a:rPr>
              <a:t>Phenakistoscope</a:t>
            </a:r>
            <a:r>
              <a:rPr lang="en-US" b="1" dirty="0" smtClean="0">
                <a:solidFill>
                  <a:schemeClr val="tx1"/>
                </a:solidFill>
              </a:rPr>
              <a:t> in Action (1893)-  Photo from </a:t>
            </a:r>
            <a:r>
              <a:rPr lang="en-US" b="1" dirty="0">
                <a:solidFill>
                  <a:schemeClr val="tx1"/>
                </a:solidFill>
              </a:rPr>
              <a:t>Wikimedia Commons</a:t>
            </a:r>
            <a:r>
              <a:rPr lang="en-US" b="1" dirty="0" smtClean="0">
                <a:solidFill>
                  <a:schemeClr val="tx1"/>
                </a:solidFill>
              </a:rPr>
              <a:t>: </a:t>
            </a:r>
            <a:r>
              <a:rPr lang="en-US" b="1" dirty="0" smtClean="0">
                <a:solidFill>
                  <a:schemeClr val="tx1"/>
                </a:solidFill>
                <a:hlinkClick r:id="rId5"/>
              </a:rPr>
              <a:t>https</a:t>
            </a:r>
            <a:r>
              <a:rPr lang="en-US" b="1" dirty="0">
                <a:solidFill>
                  <a:schemeClr val="tx1"/>
                </a:solidFill>
                <a:hlinkClick r:id="rId5"/>
              </a:rPr>
              <a:t>://commons.wikimedia.org/wiki/Eadweard_Muybridge#/</a:t>
            </a:r>
            <a:r>
              <a:rPr lang="en-US" b="1" dirty="0" smtClean="0">
                <a:solidFill>
                  <a:schemeClr val="tx1"/>
                </a:solidFill>
                <a:hlinkClick r:id="rId5"/>
              </a:rPr>
              <a:t>media/File:Phenakistoscope_3g07690a.gif</a:t>
            </a:r>
            <a:endParaRPr lang="en-US" b="1" dirty="0" smtClean="0">
              <a:solidFill>
                <a:schemeClr val="tx1"/>
              </a:solidFill>
            </a:endParaRPr>
          </a:p>
          <a:p>
            <a:r>
              <a:rPr lang="en-US" b="1" dirty="0" smtClean="0">
                <a:solidFill>
                  <a:schemeClr val="tx1"/>
                </a:solidFill>
              </a:rPr>
              <a:t>The Lumi</a:t>
            </a:r>
            <a:r>
              <a:rPr lang="en-US" b="1" dirty="0" smtClean="0">
                <a:solidFill>
                  <a:schemeClr val="tx1"/>
                </a:solidFill>
                <a:latin typeface="Calisto MT" panose="02040603050505030304" pitchFamily="18" charset="0"/>
              </a:rPr>
              <a:t>ère Brothers Portrait (At The Turn of the Century)- Photo from </a:t>
            </a:r>
            <a:r>
              <a:rPr lang="en-US" b="1" dirty="0">
                <a:solidFill>
                  <a:schemeClr val="tx1"/>
                </a:solidFill>
                <a:latin typeface="Calisto MT" panose="02040603050505030304" pitchFamily="18" charset="0"/>
              </a:rPr>
              <a:t>Wikimedia Commons:  </a:t>
            </a:r>
            <a:r>
              <a:rPr lang="en-US" b="1" dirty="0">
                <a:solidFill>
                  <a:schemeClr val="tx1"/>
                </a:solidFill>
                <a:latin typeface="Calisto MT" panose="02040603050505030304" pitchFamily="18" charset="0"/>
                <a:hlinkClick r:id="rId6"/>
              </a:rPr>
              <a:t>https://</a:t>
            </a:r>
            <a:r>
              <a:rPr lang="en-US" b="1" dirty="0" smtClean="0">
                <a:solidFill>
                  <a:schemeClr val="tx1"/>
                </a:solidFill>
                <a:latin typeface="Calisto MT" panose="02040603050505030304" pitchFamily="18" charset="0"/>
                <a:hlinkClick r:id="rId6"/>
              </a:rPr>
              <a:t>commons.wikimedia.org/wiki/File:Fratelli_Lumiere.jpg</a:t>
            </a:r>
            <a:endParaRPr lang="en-US" b="1" dirty="0" smtClean="0">
              <a:solidFill>
                <a:schemeClr val="tx1"/>
              </a:solidFill>
              <a:latin typeface="Calisto MT" panose="02040603050505030304" pitchFamily="18" charset="0"/>
            </a:endParaRPr>
          </a:p>
          <a:p>
            <a:r>
              <a:rPr lang="en-US" b="1" dirty="0" smtClean="0">
                <a:solidFill>
                  <a:schemeClr val="tx1"/>
                </a:solidFill>
              </a:rPr>
              <a:t>Lumi</a:t>
            </a:r>
            <a:r>
              <a:rPr lang="en-US" b="1" dirty="0" smtClean="0">
                <a:solidFill>
                  <a:schemeClr val="tx1"/>
                </a:solidFill>
                <a:latin typeface="Calisto MT" panose="02040603050505030304" pitchFamily="18" charset="0"/>
              </a:rPr>
              <a:t>ère Brothers Arrival of a Train (1890’s)- Photo from</a:t>
            </a:r>
            <a:r>
              <a:rPr lang="en-US" b="1" dirty="0" smtClean="0">
                <a:solidFill>
                  <a:schemeClr val="tx1"/>
                </a:solidFill>
              </a:rPr>
              <a:t> </a:t>
            </a:r>
            <a:r>
              <a:rPr lang="en-US" b="1" dirty="0" err="1" smtClean="0">
                <a:solidFill>
                  <a:schemeClr val="tx1"/>
                </a:solidFill>
              </a:rPr>
              <a:t>giphy</a:t>
            </a:r>
            <a:r>
              <a:rPr lang="en-US" b="1" dirty="0">
                <a:solidFill>
                  <a:schemeClr val="tx1"/>
                </a:solidFill>
              </a:rPr>
              <a:t> website: </a:t>
            </a:r>
            <a:r>
              <a:rPr lang="en-US" b="1" dirty="0">
                <a:solidFill>
                  <a:schemeClr val="tx1"/>
                </a:solidFill>
                <a:hlinkClick r:id="rId7"/>
              </a:rPr>
              <a:t>http://</a:t>
            </a:r>
            <a:r>
              <a:rPr lang="en-US" b="1" dirty="0" smtClean="0">
                <a:solidFill>
                  <a:schemeClr val="tx1"/>
                </a:solidFill>
                <a:hlinkClick r:id="rId7"/>
              </a:rPr>
              <a:t>giphy.com/gifs/1895-the-lumiere-brothers-arrival-of-a-train-at-la-ciotat-ToMjGpJTOkk9xpZcVxe</a:t>
            </a:r>
            <a:endParaRPr lang="en-US" b="1" dirty="0" smtClean="0">
              <a:solidFill>
                <a:schemeClr val="tx1"/>
              </a:solidFill>
            </a:endParaRPr>
          </a:p>
          <a:p>
            <a:r>
              <a:rPr lang="en-US" b="1" dirty="0" smtClean="0">
                <a:solidFill>
                  <a:schemeClr val="tx1"/>
                </a:solidFill>
              </a:rPr>
              <a:t>Georges </a:t>
            </a:r>
            <a:r>
              <a:rPr lang="en-US" b="1" dirty="0" err="1" smtClean="0">
                <a:solidFill>
                  <a:schemeClr val="tx1"/>
                </a:solidFill>
              </a:rPr>
              <a:t>M</a:t>
            </a:r>
            <a:r>
              <a:rPr lang="en-US" b="1" dirty="0" err="1" smtClean="0">
                <a:solidFill>
                  <a:schemeClr val="tx1"/>
                </a:solidFill>
                <a:latin typeface="Calisto MT" panose="02040603050505030304" pitchFamily="18" charset="0"/>
              </a:rPr>
              <a:t>éliès</a:t>
            </a:r>
            <a:r>
              <a:rPr lang="en-US" b="1" dirty="0">
                <a:solidFill>
                  <a:schemeClr val="tx1"/>
                </a:solidFill>
                <a:latin typeface="Calisto MT" panose="02040603050505030304" pitchFamily="18" charset="0"/>
              </a:rPr>
              <a:t> Portrait (1900)- Photo from Wikimedia Commons:  </a:t>
            </a:r>
            <a:r>
              <a:rPr lang="en-US" b="1" dirty="0">
                <a:solidFill>
                  <a:schemeClr val="tx1"/>
                </a:solidFill>
                <a:latin typeface="Calisto MT" panose="02040603050505030304" pitchFamily="18" charset="0"/>
                <a:hlinkClick r:id="rId8"/>
              </a:rPr>
              <a:t>https://</a:t>
            </a:r>
            <a:r>
              <a:rPr lang="en-US" b="1" dirty="0" smtClean="0">
                <a:solidFill>
                  <a:schemeClr val="tx1"/>
                </a:solidFill>
                <a:latin typeface="Calisto MT" panose="02040603050505030304" pitchFamily="18" charset="0"/>
                <a:hlinkClick r:id="rId8"/>
              </a:rPr>
              <a:t>commons.wikimedia.org/wiki/File:Georges-M%C3%A9li%C3%A8s.jpg</a:t>
            </a:r>
            <a:endParaRPr lang="en-US" b="1" dirty="0" smtClean="0">
              <a:solidFill>
                <a:schemeClr val="tx1"/>
              </a:solidFill>
              <a:latin typeface="Calisto MT" panose="02040603050505030304" pitchFamily="18" charset="0"/>
            </a:endParaRPr>
          </a:p>
          <a:p>
            <a:r>
              <a:rPr lang="en-US" b="1" i="1" dirty="0" smtClean="0">
                <a:solidFill>
                  <a:schemeClr val="tx1"/>
                </a:solidFill>
                <a:latin typeface="Calisto MT" panose="02040603050505030304" pitchFamily="18" charset="0"/>
              </a:rPr>
              <a:t>A</a:t>
            </a:r>
            <a:r>
              <a:rPr lang="en-US" b="1" dirty="0">
                <a:solidFill>
                  <a:schemeClr val="tx1"/>
                </a:solidFill>
                <a:latin typeface="Calisto MT" panose="02040603050505030304" pitchFamily="18" charset="0"/>
              </a:rPr>
              <a:t> </a:t>
            </a:r>
            <a:r>
              <a:rPr lang="en-US" b="1" i="1" dirty="0" smtClean="0">
                <a:solidFill>
                  <a:schemeClr val="tx1"/>
                </a:solidFill>
                <a:latin typeface="Calisto MT" panose="02040603050505030304" pitchFamily="18" charset="0"/>
              </a:rPr>
              <a:t>Trip to the Moon </a:t>
            </a:r>
            <a:r>
              <a:rPr lang="en-US" b="1" dirty="0" smtClean="0">
                <a:solidFill>
                  <a:schemeClr val="tx1"/>
                </a:solidFill>
                <a:latin typeface="Calisto MT" panose="02040603050505030304" pitchFamily="18" charset="0"/>
              </a:rPr>
              <a:t>Rocket in the Moon’s eye (1902)- Photo </a:t>
            </a:r>
            <a:r>
              <a:rPr lang="en-US" b="1" dirty="0">
                <a:solidFill>
                  <a:schemeClr val="tx1"/>
                </a:solidFill>
                <a:latin typeface="Calisto MT" panose="02040603050505030304" pitchFamily="18" charset="0"/>
              </a:rPr>
              <a:t>from matineemoustache.tumbler.com: </a:t>
            </a:r>
            <a:r>
              <a:rPr lang="en-US" b="1" dirty="0">
                <a:solidFill>
                  <a:schemeClr val="tx1"/>
                </a:solidFill>
                <a:latin typeface="Calisto MT" panose="02040603050505030304" pitchFamily="18" charset="0"/>
                <a:hlinkClick r:id="rId9"/>
              </a:rPr>
              <a:t>http://</a:t>
            </a:r>
            <a:r>
              <a:rPr lang="en-US" b="1" dirty="0" smtClean="0">
                <a:solidFill>
                  <a:schemeClr val="tx1"/>
                </a:solidFill>
                <a:latin typeface="Calisto MT" panose="02040603050505030304" pitchFamily="18" charset="0"/>
                <a:hlinkClick r:id="rId9"/>
              </a:rPr>
              <a:t>matineemoustache.tumblr.com/post/104687019089/vintagegal-le-voyage-dans-la-lune-1902</a:t>
            </a:r>
            <a:endParaRPr lang="en-US" b="1" dirty="0" smtClean="0">
              <a:solidFill>
                <a:schemeClr val="tx1"/>
              </a:solidFill>
              <a:latin typeface="Calisto MT" panose="02040603050505030304" pitchFamily="18" charset="0"/>
            </a:endParaRPr>
          </a:p>
          <a:p>
            <a:endParaRPr lang="en-US" b="1" dirty="0" smtClean="0">
              <a:solidFill>
                <a:schemeClr val="tx1"/>
              </a:solidFill>
            </a:endParaRPr>
          </a:p>
          <a:p>
            <a:endParaRPr lang="en-US" b="1" dirty="0">
              <a:solidFill>
                <a:schemeClr val="tx1"/>
              </a:solidFill>
            </a:endParaRPr>
          </a:p>
        </p:txBody>
      </p:sp>
      <p:sp>
        <p:nvSpPr>
          <p:cNvPr id="4" name="Left Arrow 3"/>
          <p:cNvSpPr/>
          <p:nvPr/>
        </p:nvSpPr>
        <p:spPr>
          <a:xfrm>
            <a:off x="347124" y="6065949"/>
            <a:ext cx="1417282" cy="528034"/>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a:t>
            </a:r>
            <a:endParaRPr lang="en-US" sz="2800" dirty="0">
              <a:latin typeface="Playbill" panose="040506030A0602020202" pitchFamily="82" charset="0"/>
            </a:endParaRPr>
          </a:p>
        </p:txBody>
      </p:sp>
      <p:sp>
        <p:nvSpPr>
          <p:cNvPr id="5" name="Rounded Rectangle 4"/>
          <p:cNvSpPr/>
          <p:nvPr/>
        </p:nvSpPr>
        <p:spPr>
          <a:xfrm>
            <a:off x="4970729" y="6143222"/>
            <a:ext cx="2239893" cy="373487"/>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Beginnings</a:t>
            </a:r>
            <a:endParaRPr lang="en-US" sz="2800" dirty="0">
              <a:latin typeface="Playbill" panose="040506030A0602020202" pitchFamily="82" charset="0"/>
            </a:endParaRPr>
          </a:p>
        </p:txBody>
      </p:sp>
      <p:sp>
        <p:nvSpPr>
          <p:cNvPr id="6" name="Right Arrow 5"/>
          <p:cNvSpPr/>
          <p:nvPr/>
        </p:nvSpPr>
        <p:spPr>
          <a:xfrm>
            <a:off x="10006884" y="6065949"/>
            <a:ext cx="1823217" cy="560232"/>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To Next Slide </a:t>
            </a:r>
            <a:endParaRPr lang="en-US" sz="2800" dirty="0">
              <a:latin typeface="Playbill" panose="040506030A0602020202" pitchFamily="82" charset="0"/>
            </a:endParaRPr>
          </a:p>
        </p:txBody>
      </p:sp>
    </p:spTree>
    <p:extLst>
      <p:ext uri="{BB962C8B-B14F-4D97-AF65-F5344CB8AC3E}">
        <p14:creationId xmlns:p14="http://schemas.microsoft.com/office/powerpoint/2010/main" val="29131135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EAEA1A"/>
                </a:solidFill>
                <a:latin typeface="Broadway" panose="04040905080B02020502" pitchFamily="82" charset="0"/>
              </a:rPr>
              <a:t>Works Cited For Images </a:t>
            </a:r>
            <a:endParaRPr lang="en-US" b="1" dirty="0">
              <a:solidFill>
                <a:srgbClr val="EAEA1A"/>
              </a:solidFill>
              <a:latin typeface="Broadway" panose="04040905080B02020502" pitchFamily="82" charset="0"/>
            </a:endParaRPr>
          </a:p>
        </p:txBody>
      </p:sp>
      <p:sp>
        <p:nvSpPr>
          <p:cNvPr id="3" name="Content Placeholder 2"/>
          <p:cNvSpPr>
            <a:spLocks noGrp="1"/>
          </p:cNvSpPr>
          <p:nvPr>
            <p:ph idx="1"/>
          </p:nvPr>
        </p:nvSpPr>
        <p:spPr/>
        <p:txBody>
          <a:bodyPr>
            <a:normAutofit fontScale="85000" lnSpcReduction="10000"/>
          </a:bodyPr>
          <a:lstStyle/>
          <a:p>
            <a:r>
              <a:rPr lang="en-US" b="1" dirty="0" smtClean="0">
                <a:solidFill>
                  <a:schemeClr val="tx1"/>
                </a:solidFill>
              </a:rPr>
              <a:t>Thomas Edison Portrait (1893)- Photo by J.M. White from </a:t>
            </a:r>
            <a:r>
              <a:rPr lang="en-US" b="1" dirty="0">
                <a:solidFill>
                  <a:schemeClr val="tx1"/>
                </a:solidFill>
              </a:rPr>
              <a:t>Wikimedia Commons:  </a:t>
            </a:r>
            <a:r>
              <a:rPr lang="en-US" b="1" dirty="0">
                <a:solidFill>
                  <a:schemeClr val="tx1"/>
                </a:solidFill>
                <a:hlinkClick r:id="rId2"/>
              </a:rPr>
              <a:t>https://</a:t>
            </a:r>
            <a:r>
              <a:rPr lang="en-US" b="1" dirty="0" smtClean="0">
                <a:solidFill>
                  <a:schemeClr val="tx1"/>
                </a:solidFill>
                <a:hlinkClick r:id="rId2"/>
              </a:rPr>
              <a:t>commons.wikimedia.org/wiki/File:Thomas_Edison_1.png</a:t>
            </a:r>
            <a:endParaRPr lang="en-US" b="1" dirty="0" smtClean="0">
              <a:solidFill>
                <a:schemeClr val="tx1"/>
              </a:solidFill>
            </a:endParaRPr>
          </a:p>
          <a:p>
            <a:r>
              <a:rPr lang="en-US" b="1" dirty="0" smtClean="0">
                <a:solidFill>
                  <a:schemeClr val="tx1"/>
                </a:solidFill>
              </a:rPr>
              <a:t>Image of Edison Earliest Films- Fred </a:t>
            </a:r>
            <a:r>
              <a:rPr lang="en-US" b="1" dirty="0" err="1" smtClean="0">
                <a:solidFill>
                  <a:schemeClr val="tx1"/>
                </a:solidFill>
              </a:rPr>
              <a:t>Ott’s</a:t>
            </a:r>
            <a:r>
              <a:rPr lang="en-US" b="1" dirty="0" smtClean="0">
                <a:solidFill>
                  <a:schemeClr val="tx1"/>
                </a:solidFill>
              </a:rPr>
              <a:t> Sneeze (1894)- Photo from </a:t>
            </a:r>
            <a:r>
              <a:rPr lang="en-US" b="1" dirty="0" err="1" smtClean="0">
                <a:solidFill>
                  <a:schemeClr val="tx1"/>
                </a:solidFill>
              </a:rPr>
              <a:t>Picturahistoria</a:t>
            </a:r>
            <a:r>
              <a:rPr lang="en-US" b="1" dirty="0" smtClean="0">
                <a:solidFill>
                  <a:schemeClr val="tx1"/>
                </a:solidFill>
              </a:rPr>
              <a:t> website</a:t>
            </a:r>
            <a:r>
              <a:rPr lang="en-US" b="1" dirty="0">
                <a:solidFill>
                  <a:schemeClr val="tx1"/>
                </a:solidFill>
              </a:rPr>
              <a:t>: </a:t>
            </a:r>
            <a:r>
              <a:rPr lang="en-US" b="1" dirty="0">
                <a:solidFill>
                  <a:schemeClr val="tx1"/>
                </a:solidFill>
                <a:hlinkClick r:id="rId3"/>
              </a:rPr>
              <a:t>http://picturahistoria.com/2015/01/fred-otts-sneeze-1894</a:t>
            </a:r>
            <a:r>
              <a:rPr lang="en-US" b="1" dirty="0" smtClean="0">
                <a:solidFill>
                  <a:schemeClr val="tx1"/>
                </a:solidFill>
                <a:hlinkClick r:id="rId3"/>
              </a:rPr>
              <a:t>/</a:t>
            </a:r>
            <a:endParaRPr lang="en-US" b="1" dirty="0" smtClean="0">
              <a:solidFill>
                <a:schemeClr val="tx1"/>
              </a:solidFill>
            </a:endParaRPr>
          </a:p>
          <a:p>
            <a:r>
              <a:rPr lang="en-US" b="1" dirty="0" smtClean="0">
                <a:solidFill>
                  <a:schemeClr val="tx1"/>
                </a:solidFill>
              </a:rPr>
              <a:t>Charlie Chaplin with Jackie </a:t>
            </a:r>
            <a:r>
              <a:rPr lang="en-US" b="1" dirty="0" err="1" smtClean="0">
                <a:solidFill>
                  <a:schemeClr val="tx1"/>
                </a:solidFill>
              </a:rPr>
              <a:t>Coogan</a:t>
            </a:r>
            <a:r>
              <a:rPr lang="en-US" b="1" dirty="0" smtClean="0">
                <a:solidFill>
                  <a:schemeClr val="tx1"/>
                </a:solidFill>
              </a:rPr>
              <a:t> in </a:t>
            </a:r>
            <a:r>
              <a:rPr lang="en-US" b="1" i="1" dirty="0" smtClean="0">
                <a:solidFill>
                  <a:schemeClr val="tx1"/>
                </a:solidFill>
              </a:rPr>
              <a:t>The Kid </a:t>
            </a:r>
            <a:r>
              <a:rPr lang="en-US" b="1" dirty="0" smtClean="0">
                <a:solidFill>
                  <a:schemeClr val="tx1"/>
                </a:solidFill>
              </a:rPr>
              <a:t>(1921)- Photo from </a:t>
            </a:r>
            <a:r>
              <a:rPr lang="en-US" b="1" dirty="0">
                <a:solidFill>
                  <a:schemeClr val="tx1"/>
                </a:solidFill>
              </a:rPr>
              <a:t>Wikimedia Commons: </a:t>
            </a:r>
            <a:r>
              <a:rPr lang="en-US" b="1" dirty="0" smtClean="0">
                <a:solidFill>
                  <a:schemeClr val="tx1"/>
                </a:solidFill>
                <a:hlinkClick r:id="rId4"/>
              </a:rPr>
              <a:t>https</a:t>
            </a:r>
            <a:r>
              <a:rPr lang="en-US" b="1" dirty="0">
                <a:solidFill>
                  <a:schemeClr val="tx1"/>
                </a:solidFill>
                <a:hlinkClick r:id="rId4"/>
              </a:rPr>
              <a:t>://commons.wikimedia.org/wiki/Charlie_Chaplin#/</a:t>
            </a:r>
            <a:r>
              <a:rPr lang="en-US" b="1" dirty="0" smtClean="0">
                <a:solidFill>
                  <a:schemeClr val="tx1"/>
                </a:solidFill>
                <a:hlinkClick r:id="rId4"/>
              </a:rPr>
              <a:t>media/File:Chaplin_The_Kid.jpg</a:t>
            </a:r>
            <a:endParaRPr lang="en-US" b="1" dirty="0" smtClean="0">
              <a:solidFill>
                <a:schemeClr val="tx1"/>
              </a:solidFill>
            </a:endParaRPr>
          </a:p>
          <a:p>
            <a:r>
              <a:rPr lang="en-US" b="1" dirty="0" smtClean="0">
                <a:solidFill>
                  <a:schemeClr val="tx1"/>
                </a:solidFill>
              </a:rPr>
              <a:t>Charlie Chaplin’s Famous Dinner Roll Dance Sequence from </a:t>
            </a:r>
            <a:r>
              <a:rPr lang="en-US" b="1" i="1" dirty="0" smtClean="0">
                <a:solidFill>
                  <a:schemeClr val="tx1"/>
                </a:solidFill>
              </a:rPr>
              <a:t>The Gold Rush </a:t>
            </a:r>
            <a:r>
              <a:rPr lang="en-US" b="1" dirty="0" smtClean="0">
                <a:solidFill>
                  <a:schemeClr val="tx1"/>
                </a:solidFill>
              </a:rPr>
              <a:t>(1925)- Photo from </a:t>
            </a:r>
            <a:r>
              <a:rPr lang="en-US" b="1" dirty="0" err="1" smtClean="0">
                <a:solidFill>
                  <a:schemeClr val="tx1"/>
                </a:solidFill>
              </a:rPr>
              <a:t>Rebloggy</a:t>
            </a:r>
            <a:r>
              <a:rPr lang="en-US" b="1" dirty="0" smtClean="0">
                <a:solidFill>
                  <a:schemeClr val="tx1"/>
                </a:solidFill>
              </a:rPr>
              <a:t> blogsite</a:t>
            </a:r>
            <a:r>
              <a:rPr lang="en-US" b="1" dirty="0">
                <a:solidFill>
                  <a:schemeClr val="tx1"/>
                </a:solidFill>
              </a:rPr>
              <a:t>: </a:t>
            </a:r>
            <a:r>
              <a:rPr lang="en-US" b="1" dirty="0">
                <a:solidFill>
                  <a:schemeClr val="tx1"/>
                </a:solidFill>
                <a:hlinkClick r:id="rId5"/>
              </a:rPr>
              <a:t>http://</a:t>
            </a:r>
            <a:r>
              <a:rPr lang="en-US" b="1" dirty="0" smtClean="0">
                <a:solidFill>
                  <a:schemeClr val="tx1"/>
                </a:solidFill>
                <a:hlinkClick r:id="rId5"/>
              </a:rPr>
              <a:t>rebloggy.com/post/gif-charlie-chaplin-hisface-the-gold-rush-gold-rush-lol-i-gaveup-onthelastgif/27006337053</a:t>
            </a:r>
            <a:endParaRPr lang="en-US" b="1" dirty="0" smtClean="0">
              <a:solidFill>
                <a:schemeClr val="tx1"/>
              </a:solidFill>
            </a:endParaRPr>
          </a:p>
          <a:p>
            <a:r>
              <a:rPr lang="en-US" b="1" i="1" dirty="0" smtClean="0">
                <a:solidFill>
                  <a:schemeClr val="tx1"/>
                </a:solidFill>
              </a:rPr>
              <a:t>The Great Train Robbery </a:t>
            </a:r>
            <a:r>
              <a:rPr lang="en-US" b="1" dirty="0" smtClean="0">
                <a:solidFill>
                  <a:schemeClr val="tx1"/>
                </a:solidFill>
              </a:rPr>
              <a:t>Movie Poster (1903)- Photo </a:t>
            </a:r>
            <a:r>
              <a:rPr lang="en-US" b="1" dirty="0">
                <a:solidFill>
                  <a:schemeClr val="tx1"/>
                </a:solidFill>
              </a:rPr>
              <a:t>from Wikimedia Commons: </a:t>
            </a:r>
            <a:r>
              <a:rPr lang="en-US" b="1" dirty="0">
                <a:solidFill>
                  <a:schemeClr val="tx1"/>
                </a:solidFill>
                <a:hlinkClick r:id="rId6"/>
              </a:rPr>
              <a:t>https://</a:t>
            </a:r>
            <a:r>
              <a:rPr lang="en-US" b="1" dirty="0" smtClean="0">
                <a:solidFill>
                  <a:schemeClr val="tx1"/>
                </a:solidFill>
                <a:hlinkClick r:id="rId6"/>
              </a:rPr>
              <a:t>commons.wikimedia.org/wiki/File:Great_Train_Robbery.jpg</a:t>
            </a:r>
            <a:endParaRPr lang="en-US" b="1" dirty="0" smtClean="0">
              <a:solidFill>
                <a:schemeClr val="tx1"/>
              </a:solidFill>
            </a:endParaRPr>
          </a:p>
          <a:p>
            <a:r>
              <a:rPr lang="en-US" b="1" i="1" dirty="0" smtClean="0">
                <a:solidFill>
                  <a:schemeClr val="tx1"/>
                </a:solidFill>
              </a:rPr>
              <a:t>The Great Train Robbery </a:t>
            </a:r>
            <a:r>
              <a:rPr lang="en-US" b="1" dirty="0" smtClean="0">
                <a:solidFill>
                  <a:schemeClr val="tx1"/>
                </a:solidFill>
              </a:rPr>
              <a:t>Cowboy Shooting Into The Camera (1903)- Photo from </a:t>
            </a:r>
            <a:r>
              <a:rPr lang="en-US" b="1" dirty="0" err="1" smtClean="0">
                <a:solidFill>
                  <a:schemeClr val="tx1"/>
                </a:solidFill>
              </a:rPr>
              <a:t>giphy</a:t>
            </a:r>
            <a:r>
              <a:rPr lang="en-US" b="1" dirty="0">
                <a:solidFill>
                  <a:schemeClr val="tx1"/>
                </a:solidFill>
              </a:rPr>
              <a:t> website:  </a:t>
            </a:r>
            <a:r>
              <a:rPr lang="en-US" b="1" dirty="0">
                <a:solidFill>
                  <a:schemeClr val="tx1"/>
                </a:solidFill>
                <a:hlinkClick r:id="rId7"/>
              </a:rPr>
              <a:t>http://</a:t>
            </a:r>
            <a:r>
              <a:rPr lang="en-US" b="1" dirty="0" smtClean="0">
                <a:solidFill>
                  <a:schemeClr val="tx1"/>
                </a:solidFill>
                <a:hlinkClick r:id="rId7"/>
              </a:rPr>
              <a:t>giphy.com/gifs/ckosdmxkduwk8</a:t>
            </a:r>
            <a:endParaRPr lang="en-US" b="1" dirty="0" smtClean="0">
              <a:solidFill>
                <a:schemeClr val="tx1"/>
              </a:solidFill>
            </a:endParaRPr>
          </a:p>
          <a:p>
            <a:endParaRPr lang="en-US" b="1" i="1" dirty="0" smtClean="0">
              <a:solidFill>
                <a:schemeClr val="tx1"/>
              </a:solidFill>
            </a:endParaRPr>
          </a:p>
          <a:p>
            <a:endParaRPr lang="en-US" b="1" dirty="0">
              <a:solidFill>
                <a:schemeClr val="tx1"/>
              </a:solidFill>
            </a:endParaRPr>
          </a:p>
        </p:txBody>
      </p:sp>
      <p:sp>
        <p:nvSpPr>
          <p:cNvPr id="4" name="Left Arrow 3"/>
          <p:cNvSpPr/>
          <p:nvPr/>
        </p:nvSpPr>
        <p:spPr>
          <a:xfrm>
            <a:off x="502276" y="6027311"/>
            <a:ext cx="1416676" cy="540913"/>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 </a:t>
            </a:r>
            <a:endParaRPr lang="en-US" sz="2800" dirty="0">
              <a:latin typeface="Playbill" panose="040506030A0602020202" pitchFamily="82" charset="0"/>
            </a:endParaRPr>
          </a:p>
        </p:txBody>
      </p:sp>
      <p:sp>
        <p:nvSpPr>
          <p:cNvPr id="5" name="Rounded Rectangle 4"/>
          <p:cNvSpPr/>
          <p:nvPr/>
        </p:nvSpPr>
        <p:spPr>
          <a:xfrm>
            <a:off x="4989532" y="6104585"/>
            <a:ext cx="2202287" cy="386366"/>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To Beginnings</a:t>
            </a:r>
            <a:endParaRPr lang="en-US" sz="2800" dirty="0">
              <a:latin typeface="Playbill" panose="040506030A0602020202" pitchFamily="82" charset="0"/>
            </a:endParaRPr>
          </a:p>
        </p:txBody>
      </p:sp>
      <p:sp>
        <p:nvSpPr>
          <p:cNvPr id="6" name="Right Arrow 5"/>
          <p:cNvSpPr/>
          <p:nvPr/>
        </p:nvSpPr>
        <p:spPr>
          <a:xfrm>
            <a:off x="9968249" y="5969356"/>
            <a:ext cx="1865980" cy="656824"/>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 </a:t>
            </a:r>
            <a:endParaRPr lang="en-US" sz="2800" dirty="0">
              <a:latin typeface="Playbill" panose="040506030A0602020202" pitchFamily="82" charset="0"/>
            </a:endParaRPr>
          </a:p>
        </p:txBody>
      </p:sp>
    </p:spTree>
    <p:extLst>
      <p:ext uri="{BB962C8B-B14F-4D97-AF65-F5344CB8AC3E}">
        <p14:creationId xmlns:p14="http://schemas.microsoft.com/office/powerpoint/2010/main" val="3219265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3F824"/>
                </a:solidFill>
                <a:latin typeface="Broadway" panose="04040905080B02020502" pitchFamily="82" charset="0"/>
              </a:rPr>
              <a:t>Works Cited For Images </a:t>
            </a:r>
            <a:endParaRPr lang="en-US" b="1" dirty="0">
              <a:solidFill>
                <a:srgbClr val="F3F824"/>
              </a:solidFill>
              <a:latin typeface="Broadway" panose="04040905080B02020502" pitchFamily="82" charset="0"/>
            </a:endParaRPr>
          </a:p>
        </p:txBody>
      </p:sp>
      <p:sp>
        <p:nvSpPr>
          <p:cNvPr id="3" name="Content Placeholder 2"/>
          <p:cNvSpPr>
            <a:spLocks noGrp="1"/>
          </p:cNvSpPr>
          <p:nvPr>
            <p:ph idx="1"/>
          </p:nvPr>
        </p:nvSpPr>
        <p:spPr/>
        <p:txBody>
          <a:bodyPr>
            <a:normAutofit fontScale="62500" lnSpcReduction="20000"/>
          </a:bodyPr>
          <a:lstStyle/>
          <a:p>
            <a:r>
              <a:rPr lang="en-US" b="1" i="1" dirty="0" smtClean="0">
                <a:solidFill>
                  <a:schemeClr val="tx1"/>
                </a:solidFill>
              </a:rPr>
              <a:t>The Birth of a Nation </a:t>
            </a:r>
            <a:r>
              <a:rPr lang="en-US" b="1" dirty="0" smtClean="0">
                <a:solidFill>
                  <a:schemeClr val="tx1"/>
                </a:solidFill>
              </a:rPr>
              <a:t>Movie Poster (1915)- Photo from </a:t>
            </a:r>
            <a:r>
              <a:rPr lang="en-US" b="1" dirty="0">
                <a:solidFill>
                  <a:schemeClr val="tx1"/>
                </a:solidFill>
              </a:rPr>
              <a:t>silentlondon.co.uk website: </a:t>
            </a:r>
            <a:r>
              <a:rPr lang="en-US" b="1" dirty="0">
                <a:solidFill>
                  <a:schemeClr val="tx1"/>
                </a:solidFill>
                <a:hlinkClick r:id="rId2"/>
              </a:rPr>
              <a:t>http://silentlondon.co.uk/2011/01/18/the-birth-of-a-nation-bfi-southbank-24-january-postponed</a:t>
            </a:r>
            <a:r>
              <a:rPr lang="en-US" b="1" dirty="0" smtClean="0">
                <a:solidFill>
                  <a:schemeClr val="tx1"/>
                </a:solidFill>
                <a:hlinkClick r:id="rId2"/>
              </a:rPr>
              <a:t>/</a:t>
            </a:r>
            <a:endParaRPr lang="en-US" b="1" dirty="0" smtClean="0">
              <a:solidFill>
                <a:schemeClr val="tx1"/>
              </a:solidFill>
            </a:endParaRPr>
          </a:p>
          <a:p>
            <a:r>
              <a:rPr lang="en-US" b="1" i="1" dirty="0" smtClean="0">
                <a:solidFill>
                  <a:schemeClr val="tx1"/>
                </a:solidFill>
              </a:rPr>
              <a:t>The Birth of a Nation </a:t>
            </a:r>
            <a:r>
              <a:rPr lang="en-US" b="1" dirty="0" smtClean="0">
                <a:solidFill>
                  <a:schemeClr val="tx1"/>
                </a:solidFill>
              </a:rPr>
              <a:t>Battlefield (1915)- Photo from jeffaronoldblog.blogspot.com</a:t>
            </a:r>
            <a:r>
              <a:rPr lang="en-US" b="1" dirty="0">
                <a:solidFill>
                  <a:schemeClr val="tx1"/>
                </a:solidFill>
              </a:rPr>
              <a:t>: </a:t>
            </a:r>
            <a:r>
              <a:rPr lang="en-US" b="1" dirty="0">
                <a:solidFill>
                  <a:schemeClr val="tx1"/>
                </a:solidFill>
                <a:hlinkClick r:id="rId3"/>
              </a:rPr>
              <a:t>http://</a:t>
            </a:r>
            <a:r>
              <a:rPr lang="en-US" b="1" dirty="0" smtClean="0">
                <a:solidFill>
                  <a:schemeClr val="tx1"/>
                </a:solidFill>
                <a:hlinkClick r:id="rId3"/>
              </a:rPr>
              <a:t>jeffarnoldblog.blogspot.com/2014/05/the-birth-of-nation-david-w-griffith.html</a:t>
            </a:r>
            <a:endParaRPr lang="en-US" b="1" dirty="0" smtClean="0">
              <a:solidFill>
                <a:schemeClr val="tx1"/>
              </a:solidFill>
            </a:endParaRPr>
          </a:p>
          <a:p>
            <a:r>
              <a:rPr lang="en-US" b="1" i="1" dirty="0" smtClean="0">
                <a:solidFill>
                  <a:schemeClr val="tx1"/>
                </a:solidFill>
              </a:rPr>
              <a:t>The Birth of a Nation </a:t>
            </a:r>
            <a:r>
              <a:rPr lang="en-US" b="1" dirty="0" smtClean="0">
                <a:solidFill>
                  <a:schemeClr val="tx1"/>
                </a:solidFill>
              </a:rPr>
              <a:t>Ku Klux Klan Mob Surrounding a Black man (1915)- Photo from </a:t>
            </a:r>
            <a:r>
              <a:rPr lang="en-US" b="1" dirty="0">
                <a:solidFill>
                  <a:schemeClr val="tx1"/>
                </a:solidFill>
              </a:rPr>
              <a:t>Wikimedia Commons:  </a:t>
            </a:r>
            <a:r>
              <a:rPr lang="en-US" b="1" dirty="0">
                <a:solidFill>
                  <a:schemeClr val="tx1"/>
                </a:solidFill>
                <a:hlinkClick r:id="rId4"/>
              </a:rPr>
              <a:t>https://commons.wikimedia.org/wiki/Category:The_Birth_of_a_Nation#/</a:t>
            </a:r>
            <a:r>
              <a:rPr lang="en-US" b="1" dirty="0" smtClean="0">
                <a:solidFill>
                  <a:schemeClr val="tx1"/>
                </a:solidFill>
                <a:hlinkClick r:id="rId4"/>
              </a:rPr>
              <a:t>media/File:Birth-of-a-nation-klan-and-black-man.jpg</a:t>
            </a:r>
            <a:endParaRPr lang="en-US" b="1" dirty="0" smtClean="0">
              <a:solidFill>
                <a:schemeClr val="tx1"/>
              </a:solidFill>
            </a:endParaRPr>
          </a:p>
          <a:p>
            <a:r>
              <a:rPr lang="en-US" b="1" i="1" dirty="0" smtClean="0">
                <a:solidFill>
                  <a:schemeClr val="tx1"/>
                </a:solidFill>
              </a:rPr>
              <a:t>The Jazz Singer </a:t>
            </a:r>
            <a:r>
              <a:rPr lang="en-US" b="1" dirty="0" smtClean="0">
                <a:solidFill>
                  <a:schemeClr val="tx1"/>
                </a:solidFill>
              </a:rPr>
              <a:t>Movie Poster (1927)- Photo from </a:t>
            </a:r>
            <a:r>
              <a:rPr lang="en-US" b="1" dirty="0">
                <a:solidFill>
                  <a:schemeClr val="tx1"/>
                </a:solidFill>
              </a:rPr>
              <a:t>Wikimedia Commons</a:t>
            </a:r>
            <a:r>
              <a:rPr lang="en-US" b="1" dirty="0" smtClean="0">
                <a:solidFill>
                  <a:schemeClr val="tx1"/>
                </a:solidFill>
              </a:rPr>
              <a:t>: </a:t>
            </a:r>
            <a:r>
              <a:rPr lang="en-US" b="1" dirty="0" smtClean="0">
                <a:solidFill>
                  <a:schemeClr val="tx1"/>
                </a:solidFill>
                <a:hlinkClick r:id="rId5"/>
              </a:rPr>
              <a:t>https</a:t>
            </a:r>
            <a:r>
              <a:rPr lang="en-US" b="1" dirty="0">
                <a:solidFill>
                  <a:schemeClr val="tx1"/>
                </a:solidFill>
                <a:hlinkClick r:id="rId5"/>
              </a:rPr>
              <a:t>://</a:t>
            </a:r>
            <a:r>
              <a:rPr lang="en-US" b="1" dirty="0" smtClean="0">
                <a:solidFill>
                  <a:schemeClr val="tx1"/>
                </a:solidFill>
                <a:hlinkClick r:id="rId5"/>
              </a:rPr>
              <a:t>commons.wikimedia.org/wiki/File:The_Jazz_Singer_1927_Poster.jpg</a:t>
            </a:r>
            <a:endParaRPr lang="en-US" b="1" dirty="0" smtClean="0">
              <a:solidFill>
                <a:schemeClr val="tx1"/>
              </a:solidFill>
            </a:endParaRPr>
          </a:p>
          <a:p>
            <a:r>
              <a:rPr lang="en-US" b="1" i="1" dirty="0" smtClean="0">
                <a:solidFill>
                  <a:schemeClr val="tx1"/>
                </a:solidFill>
              </a:rPr>
              <a:t>The Jazz Singer </a:t>
            </a:r>
            <a:r>
              <a:rPr lang="en-US" b="1" dirty="0" smtClean="0">
                <a:solidFill>
                  <a:schemeClr val="tx1"/>
                </a:solidFill>
              </a:rPr>
              <a:t>Movie Theatre Crowds in New York City (1927)- Photo </a:t>
            </a:r>
            <a:r>
              <a:rPr lang="en-US" b="1" dirty="0">
                <a:solidFill>
                  <a:schemeClr val="tx1"/>
                </a:solidFill>
              </a:rPr>
              <a:t>from jazzandbebop.blogspot.com:   </a:t>
            </a:r>
            <a:r>
              <a:rPr lang="en-US" b="1" dirty="0">
                <a:solidFill>
                  <a:schemeClr val="tx1"/>
                </a:solidFill>
                <a:hlinkClick r:id="rId6"/>
              </a:rPr>
              <a:t>http://jazzandbebop.blogspot.co.uk</a:t>
            </a:r>
            <a:r>
              <a:rPr lang="en-US" b="1" dirty="0" smtClean="0">
                <a:solidFill>
                  <a:schemeClr val="tx1"/>
                </a:solidFill>
                <a:hlinkClick r:id="rId6"/>
              </a:rPr>
              <a:t>/</a:t>
            </a:r>
            <a:endParaRPr lang="en-US" b="1" dirty="0" smtClean="0">
              <a:solidFill>
                <a:schemeClr val="tx1"/>
              </a:solidFill>
            </a:endParaRPr>
          </a:p>
          <a:p>
            <a:r>
              <a:rPr lang="en-US" b="1" dirty="0" smtClean="0">
                <a:solidFill>
                  <a:schemeClr val="tx1"/>
                </a:solidFill>
              </a:rPr>
              <a:t>Silent Film Orchestra (1910’s-1920’s)- Photo from </a:t>
            </a:r>
            <a:r>
              <a:rPr lang="en-US" b="1" dirty="0" err="1" smtClean="0">
                <a:solidFill>
                  <a:schemeClr val="tx1"/>
                </a:solidFill>
              </a:rPr>
              <a:t>Bibliolore</a:t>
            </a:r>
            <a:r>
              <a:rPr lang="en-US" b="1" dirty="0">
                <a:solidFill>
                  <a:schemeClr val="tx1"/>
                </a:solidFill>
              </a:rPr>
              <a:t> website: </a:t>
            </a:r>
            <a:r>
              <a:rPr lang="en-US" b="1" dirty="0">
                <a:solidFill>
                  <a:schemeClr val="tx1"/>
                </a:solidFill>
                <a:hlinkClick r:id="rId7"/>
              </a:rPr>
              <a:t>https://bibliolore.org/tag/silent-films</a:t>
            </a:r>
            <a:r>
              <a:rPr lang="en-US" b="1" dirty="0" smtClean="0">
                <a:solidFill>
                  <a:schemeClr val="tx1"/>
                </a:solidFill>
                <a:hlinkClick r:id="rId7"/>
              </a:rPr>
              <a:t>/</a:t>
            </a:r>
            <a:endParaRPr lang="en-US" b="1" dirty="0" smtClean="0">
              <a:solidFill>
                <a:schemeClr val="tx1"/>
              </a:solidFill>
            </a:endParaRPr>
          </a:p>
          <a:p>
            <a:r>
              <a:rPr lang="en-US" b="1" dirty="0" smtClean="0">
                <a:solidFill>
                  <a:schemeClr val="tx1"/>
                </a:solidFill>
              </a:rPr>
              <a:t>1920’s Sound Technicians Setting Up Turntable and Amplifiers For The First Talkies in Australia- Photo by </a:t>
            </a:r>
            <a:r>
              <a:rPr lang="en-US" b="1" dirty="0">
                <a:solidFill>
                  <a:schemeClr val="tx1"/>
                </a:solidFill>
              </a:rPr>
              <a:t>Sam Hood, Photo from Wikimedia Commons:  </a:t>
            </a:r>
            <a:r>
              <a:rPr lang="en-US" b="1" dirty="0">
                <a:solidFill>
                  <a:schemeClr val="tx1"/>
                </a:solidFill>
                <a:hlinkClick r:id="rId8"/>
              </a:rPr>
              <a:t>https://</a:t>
            </a:r>
            <a:r>
              <a:rPr lang="en-US" b="1" dirty="0" smtClean="0">
                <a:solidFill>
                  <a:schemeClr val="tx1"/>
                </a:solidFill>
                <a:hlinkClick r:id="rId8"/>
              </a:rPr>
              <a:t>commons.wikimedia.org/wiki/File:SLNSW_8675_Sound_technicians_setting_up_the_turntable_and_amplifiers_for_the_first_talkies_in_Australia_Warner_Brothers_Jazz_Singer_starring_Al_Jolson_at_the_Lyceum_The_sound_was_recorded_on_a_synchronized_disc.jpg</a:t>
            </a:r>
            <a:endParaRPr lang="en-US" b="1" dirty="0">
              <a:solidFill>
                <a:schemeClr val="tx1"/>
              </a:solidFill>
            </a:endParaRPr>
          </a:p>
          <a:p>
            <a:r>
              <a:rPr lang="en-US" b="1" dirty="0" smtClean="0">
                <a:solidFill>
                  <a:schemeClr val="tx1"/>
                </a:solidFill>
              </a:rPr>
              <a:t>1920’s Behind The Scenes MGM Logo- Photo </a:t>
            </a:r>
            <a:r>
              <a:rPr lang="en-US" b="1" dirty="0">
                <a:solidFill>
                  <a:schemeClr val="tx1"/>
                </a:solidFill>
              </a:rPr>
              <a:t>From American Night website:  </a:t>
            </a:r>
            <a:r>
              <a:rPr lang="en-US" b="1" dirty="0">
                <a:solidFill>
                  <a:schemeClr val="tx1"/>
                </a:solidFill>
                <a:hlinkClick r:id="rId9"/>
              </a:rPr>
              <a:t>http://americannight.wordpress.com/2011/01/14/behind-the-scenes-mgm-logo-circa-1920s</a:t>
            </a:r>
            <a:r>
              <a:rPr lang="en-US" b="1" dirty="0" smtClean="0">
                <a:solidFill>
                  <a:schemeClr val="tx1"/>
                </a:solidFill>
                <a:hlinkClick r:id="rId9"/>
              </a:rPr>
              <a:t>/</a:t>
            </a:r>
            <a:endParaRPr lang="en-US" b="1" dirty="0" smtClean="0">
              <a:solidFill>
                <a:schemeClr val="tx1"/>
              </a:solidFill>
            </a:endParaRPr>
          </a:p>
          <a:p>
            <a:pPr marL="36900" indent="0">
              <a:buNone/>
            </a:pPr>
            <a:endParaRPr lang="en-US" b="1" dirty="0" smtClean="0">
              <a:solidFill>
                <a:schemeClr val="tx1"/>
              </a:solidFill>
            </a:endParaRPr>
          </a:p>
          <a:p>
            <a:endParaRPr lang="en-US" b="1" dirty="0" smtClean="0">
              <a:solidFill>
                <a:schemeClr val="tx1"/>
              </a:solidFill>
            </a:endParaRPr>
          </a:p>
          <a:p>
            <a:endParaRPr lang="en-US" b="1" i="1" dirty="0">
              <a:solidFill>
                <a:schemeClr val="tx1"/>
              </a:solidFill>
            </a:endParaRPr>
          </a:p>
        </p:txBody>
      </p:sp>
      <p:sp>
        <p:nvSpPr>
          <p:cNvPr id="4" name="Left Arrow 3"/>
          <p:cNvSpPr/>
          <p:nvPr/>
        </p:nvSpPr>
        <p:spPr>
          <a:xfrm>
            <a:off x="411518" y="5953258"/>
            <a:ext cx="1481676" cy="544132"/>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a:t>
            </a:r>
            <a:endParaRPr lang="en-US" sz="2800" dirty="0">
              <a:latin typeface="Playbill" panose="040506030A0602020202" pitchFamily="82" charset="0"/>
            </a:endParaRPr>
          </a:p>
        </p:txBody>
      </p:sp>
      <p:sp>
        <p:nvSpPr>
          <p:cNvPr id="5" name="Rounded Rectangle 4"/>
          <p:cNvSpPr/>
          <p:nvPr/>
        </p:nvSpPr>
        <p:spPr>
          <a:xfrm>
            <a:off x="4982256" y="6098145"/>
            <a:ext cx="2216839" cy="399245"/>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Beginning</a:t>
            </a:r>
            <a:endParaRPr lang="en-US" sz="2800" dirty="0">
              <a:latin typeface="Playbill" panose="040506030A0602020202" pitchFamily="82" charset="0"/>
            </a:endParaRPr>
          </a:p>
        </p:txBody>
      </p:sp>
      <p:sp>
        <p:nvSpPr>
          <p:cNvPr id="6" name="Right Arrow 5"/>
          <p:cNvSpPr/>
          <p:nvPr/>
        </p:nvSpPr>
        <p:spPr>
          <a:xfrm>
            <a:off x="10084158" y="5998332"/>
            <a:ext cx="1854558" cy="598869"/>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To Next Slide </a:t>
            </a:r>
            <a:endParaRPr lang="en-US" sz="2800" dirty="0">
              <a:latin typeface="Playbill" panose="040506030A0602020202" pitchFamily="82" charset="0"/>
            </a:endParaRPr>
          </a:p>
        </p:txBody>
      </p:sp>
    </p:spTree>
    <p:extLst>
      <p:ext uri="{BB962C8B-B14F-4D97-AF65-F5344CB8AC3E}">
        <p14:creationId xmlns:p14="http://schemas.microsoft.com/office/powerpoint/2010/main" val="2541835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61871"/>
            <a:ext cx="10353762" cy="970450"/>
          </a:xfrm>
        </p:spPr>
        <p:txBody>
          <a:bodyPr/>
          <a:lstStyle/>
          <a:p>
            <a:r>
              <a:rPr lang="en-US" dirty="0" smtClean="0">
                <a:solidFill>
                  <a:srgbClr val="EAEA1A"/>
                </a:solidFill>
                <a:latin typeface="Broadway" panose="04040905080B02020502" pitchFamily="82" charset="0"/>
              </a:rPr>
              <a:t>Works Cited For Images </a:t>
            </a:r>
            <a:endParaRPr lang="en-US" dirty="0">
              <a:solidFill>
                <a:srgbClr val="EAEA1A"/>
              </a:solidFill>
              <a:latin typeface="Broadway" panose="04040905080B02020502" pitchFamily="82" charset="0"/>
            </a:endParaRPr>
          </a:p>
        </p:txBody>
      </p:sp>
      <p:sp>
        <p:nvSpPr>
          <p:cNvPr id="3" name="Content Placeholder 2"/>
          <p:cNvSpPr>
            <a:spLocks noGrp="1"/>
          </p:cNvSpPr>
          <p:nvPr>
            <p:ph idx="1"/>
          </p:nvPr>
        </p:nvSpPr>
        <p:spPr>
          <a:xfrm>
            <a:off x="913795" y="1346082"/>
            <a:ext cx="10353762" cy="4058751"/>
          </a:xfrm>
        </p:spPr>
        <p:txBody>
          <a:bodyPr>
            <a:normAutofit fontScale="55000" lnSpcReduction="20000"/>
          </a:bodyPr>
          <a:lstStyle/>
          <a:p>
            <a:r>
              <a:rPr lang="en-US" b="1" dirty="0" smtClean="0">
                <a:solidFill>
                  <a:schemeClr val="tx1"/>
                </a:solidFill>
              </a:rPr>
              <a:t>Lumi</a:t>
            </a:r>
            <a:r>
              <a:rPr lang="en-US" b="1" dirty="0" smtClean="0">
                <a:solidFill>
                  <a:schemeClr val="tx1"/>
                </a:solidFill>
                <a:latin typeface="Calisto MT" panose="02040603050505030304" pitchFamily="18" charset="0"/>
              </a:rPr>
              <a:t>ère Brothers </a:t>
            </a:r>
            <a:r>
              <a:rPr lang="en-US" b="1" i="1" dirty="0" smtClean="0">
                <a:solidFill>
                  <a:schemeClr val="tx1"/>
                </a:solidFill>
                <a:latin typeface="Calisto MT" panose="02040603050505030304" pitchFamily="18" charset="0"/>
              </a:rPr>
              <a:t>Color Butterfly Dance </a:t>
            </a:r>
            <a:r>
              <a:rPr lang="en-US" b="1" dirty="0" smtClean="0">
                <a:solidFill>
                  <a:schemeClr val="tx1"/>
                </a:solidFill>
                <a:latin typeface="Calisto MT" panose="02040603050505030304" pitchFamily="18" charset="0"/>
              </a:rPr>
              <a:t>(1890’s)- Photo from </a:t>
            </a:r>
            <a:r>
              <a:rPr lang="en-US" b="1" dirty="0" err="1" smtClean="0">
                <a:solidFill>
                  <a:schemeClr val="tx1"/>
                </a:solidFill>
                <a:latin typeface="Calisto MT" panose="02040603050505030304" pitchFamily="18" charset="0"/>
              </a:rPr>
              <a:t>bluestacking</a:t>
            </a:r>
            <a:r>
              <a:rPr lang="en-US" b="1" dirty="0" smtClean="0">
                <a:solidFill>
                  <a:schemeClr val="tx1"/>
                </a:solidFill>
                <a:latin typeface="Calisto MT" panose="02040603050505030304" pitchFamily="18" charset="0"/>
              </a:rPr>
              <a:t> </a:t>
            </a:r>
            <a:r>
              <a:rPr lang="en-US" b="1" dirty="0">
                <a:solidFill>
                  <a:schemeClr val="tx1"/>
                </a:solidFill>
                <a:latin typeface="Calisto MT" panose="02040603050505030304" pitchFamily="18" charset="0"/>
              </a:rPr>
              <a:t>journal blogsite: </a:t>
            </a:r>
            <a:r>
              <a:rPr lang="en-US" b="1" dirty="0">
                <a:solidFill>
                  <a:schemeClr val="tx1"/>
                </a:solidFill>
                <a:latin typeface="Calisto MT" panose="02040603050505030304" pitchFamily="18" charset="0"/>
                <a:hlinkClick r:id="rId2"/>
              </a:rPr>
              <a:t>https://bluestalkingjournal.wordpress.com/tag/lumiere-brothers</a:t>
            </a:r>
            <a:r>
              <a:rPr lang="en-US" b="1" dirty="0" smtClean="0">
                <a:solidFill>
                  <a:schemeClr val="tx1"/>
                </a:solidFill>
                <a:latin typeface="Calisto MT" panose="02040603050505030304" pitchFamily="18" charset="0"/>
                <a:hlinkClick r:id="rId2"/>
              </a:rPr>
              <a:t>/</a:t>
            </a:r>
            <a:endParaRPr lang="en-US" b="1" dirty="0" smtClean="0">
              <a:solidFill>
                <a:schemeClr val="tx1"/>
              </a:solidFill>
              <a:latin typeface="Calisto MT" panose="02040603050505030304" pitchFamily="18" charset="0"/>
            </a:endParaRPr>
          </a:p>
          <a:p>
            <a:r>
              <a:rPr lang="en-US" b="1" i="1" dirty="0" smtClean="0">
                <a:solidFill>
                  <a:schemeClr val="tx1"/>
                </a:solidFill>
                <a:latin typeface="Calisto MT" panose="02040603050505030304" pitchFamily="18" charset="0"/>
              </a:rPr>
              <a:t>The Wizard of Oz </a:t>
            </a:r>
            <a:r>
              <a:rPr lang="en-US" b="1" dirty="0" smtClean="0">
                <a:solidFill>
                  <a:schemeClr val="tx1"/>
                </a:solidFill>
                <a:latin typeface="Calisto MT" panose="02040603050505030304" pitchFamily="18" charset="0"/>
              </a:rPr>
              <a:t>Movie Theatre Lobby Card (1939)- Photo by MGM, Photo from </a:t>
            </a:r>
            <a:r>
              <a:rPr lang="en-US" b="1" dirty="0">
                <a:solidFill>
                  <a:schemeClr val="tx1"/>
                </a:solidFill>
                <a:latin typeface="Calisto MT" panose="02040603050505030304" pitchFamily="18" charset="0"/>
              </a:rPr>
              <a:t>Wikimedia Commons: </a:t>
            </a:r>
            <a:r>
              <a:rPr lang="en-US" b="1" dirty="0">
                <a:solidFill>
                  <a:schemeClr val="tx1"/>
                </a:solidFill>
                <a:latin typeface="Calisto MT" panose="02040603050505030304" pitchFamily="18" charset="0"/>
                <a:hlinkClick r:id="rId3"/>
              </a:rPr>
              <a:t>https://</a:t>
            </a:r>
            <a:r>
              <a:rPr lang="en-US" b="1" dirty="0" smtClean="0">
                <a:solidFill>
                  <a:schemeClr val="tx1"/>
                </a:solidFill>
                <a:latin typeface="Calisto MT" panose="02040603050505030304" pitchFamily="18" charset="0"/>
                <a:hlinkClick r:id="rId3"/>
              </a:rPr>
              <a:t>commons.wikimedia.org/wiki/File:Wizard_of_Oz_Lobby_card_1939.JPG</a:t>
            </a:r>
            <a:endParaRPr lang="en-US" b="1" dirty="0" smtClean="0">
              <a:solidFill>
                <a:schemeClr val="tx1"/>
              </a:solidFill>
              <a:latin typeface="Calisto MT" panose="02040603050505030304" pitchFamily="18" charset="0"/>
            </a:endParaRPr>
          </a:p>
          <a:p>
            <a:r>
              <a:rPr lang="en-US" b="1" i="1" dirty="0" smtClean="0">
                <a:solidFill>
                  <a:schemeClr val="tx1"/>
                </a:solidFill>
                <a:latin typeface="Calisto MT" panose="02040603050505030304" pitchFamily="18" charset="0"/>
              </a:rPr>
              <a:t>Gone with the Wind </a:t>
            </a:r>
            <a:r>
              <a:rPr lang="en-US" b="1" dirty="0" smtClean="0">
                <a:solidFill>
                  <a:schemeClr val="tx1"/>
                </a:solidFill>
                <a:latin typeface="Calisto MT" panose="02040603050505030304" pitchFamily="18" charset="0"/>
              </a:rPr>
              <a:t>Original Movie Poster (1939)- Photo by Employees of MGM, Photo from </a:t>
            </a:r>
            <a:r>
              <a:rPr lang="en-US" b="1" dirty="0">
                <a:solidFill>
                  <a:schemeClr val="tx1"/>
                </a:solidFill>
                <a:latin typeface="Calisto MT" panose="02040603050505030304" pitchFamily="18" charset="0"/>
              </a:rPr>
              <a:t>Wikimedia Commons:  </a:t>
            </a:r>
            <a:r>
              <a:rPr lang="en-US" b="1" dirty="0">
                <a:solidFill>
                  <a:schemeClr val="tx1"/>
                </a:solidFill>
                <a:latin typeface="Calisto MT" panose="02040603050505030304" pitchFamily="18" charset="0"/>
                <a:hlinkClick r:id="rId4"/>
              </a:rPr>
              <a:t>https://commons.wikimedia.org/wiki/File:Poster_-_</a:t>
            </a:r>
            <a:r>
              <a:rPr lang="en-US" b="1" dirty="0" smtClean="0">
                <a:solidFill>
                  <a:schemeClr val="tx1"/>
                </a:solidFill>
                <a:latin typeface="Calisto MT" panose="02040603050505030304" pitchFamily="18" charset="0"/>
                <a:hlinkClick r:id="rId4"/>
              </a:rPr>
              <a:t>Gone_With_the_Wind_01.jpg</a:t>
            </a:r>
            <a:endParaRPr lang="en-US" b="1" dirty="0" smtClean="0">
              <a:solidFill>
                <a:schemeClr val="tx1"/>
              </a:solidFill>
              <a:latin typeface="Calisto MT" panose="02040603050505030304" pitchFamily="18" charset="0"/>
            </a:endParaRPr>
          </a:p>
          <a:p>
            <a:r>
              <a:rPr lang="en-US" b="1" i="1" dirty="0" smtClean="0">
                <a:solidFill>
                  <a:schemeClr val="tx1"/>
                </a:solidFill>
                <a:latin typeface="Calisto MT" panose="02040603050505030304" pitchFamily="18" charset="0"/>
              </a:rPr>
              <a:t>Citizen Kane </a:t>
            </a:r>
            <a:r>
              <a:rPr lang="en-US" b="1" dirty="0" smtClean="0">
                <a:solidFill>
                  <a:schemeClr val="tx1"/>
                </a:solidFill>
                <a:latin typeface="Calisto MT" panose="02040603050505030304" pitchFamily="18" charset="0"/>
              </a:rPr>
              <a:t>Official Movie Theatre Poster (1941)- Photo from </a:t>
            </a:r>
            <a:r>
              <a:rPr lang="en-US" b="1" dirty="0" err="1" smtClean="0">
                <a:solidFill>
                  <a:schemeClr val="tx1"/>
                </a:solidFill>
                <a:latin typeface="Calisto MT" panose="02040603050505030304" pitchFamily="18" charset="0"/>
              </a:rPr>
              <a:t>moviepostershop</a:t>
            </a:r>
            <a:r>
              <a:rPr lang="en-US" b="1" dirty="0">
                <a:solidFill>
                  <a:schemeClr val="tx1"/>
                </a:solidFill>
                <a:latin typeface="Calisto MT" panose="02040603050505030304" pitchFamily="18" charset="0"/>
              </a:rPr>
              <a:t> website:  </a:t>
            </a:r>
            <a:r>
              <a:rPr lang="en-US" b="1" dirty="0">
                <a:solidFill>
                  <a:schemeClr val="tx1"/>
                </a:solidFill>
                <a:latin typeface="Calisto MT" panose="02040603050505030304" pitchFamily="18" charset="0"/>
                <a:hlinkClick r:id="rId5"/>
              </a:rPr>
              <a:t>http://</a:t>
            </a:r>
            <a:r>
              <a:rPr lang="en-US" b="1" dirty="0" smtClean="0">
                <a:solidFill>
                  <a:schemeClr val="tx1"/>
                </a:solidFill>
                <a:latin typeface="Calisto MT" panose="02040603050505030304" pitchFamily="18" charset="0"/>
                <a:hlinkClick r:id="rId5"/>
              </a:rPr>
              <a:t>www.moviepostershop.com/feature/mini/100-best-selling-movie-posters/default.asp?page=4</a:t>
            </a:r>
            <a:endParaRPr lang="en-US" b="1" dirty="0" smtClean="0">
              <a:solidFill>
                <a:schemeClr val="tx1"/>
              </a:solidFill>
              <a:latin typeface="Calisto MT" panose="02040603050505030304" pitchFamily="18" charset="0"/>
            </a:endParaRPr>
          </a:p>
          <a:p>
            <a:r>
              <a:rPr lang="en-US" b="1" dirty="0" smtClean="0">
                <a:solidFill>
                  <a:schemeClr val="tx1"/>
                </a:solidFill>
                <a:latin typeface="Calisto MT" panose="02040603050505030304" pitchFamily="18" charset="0"/>
              </a:rPr>
              <a:t>Behind the Scenes Photograph of Orson Welles and Cinematographer Gregg </a:t>
            </a:r>
            <a:r>
              <a:rPr lang="en-US" b="1" dirty="0" err="1" smtClean="0">
                <a:solidFill>
                  <a:schemeClr val="tx1"/>
                </a:solidFill>
                <a:latin typeface="Calisto MT" panose="02040603050505030304" pitchFamily="18" charset="0"/>
              </a:rPr>
              <a:t>Toland</a:t>
            </a:r>
            <a:r>
              <a:rPr lang="en-US" b="1" dirty="0" smtClean="0">
                <a:solidFill>
                  <a:schemeClr val="tx1"/>
                </a:solidFill>
                <a:latin typeface="Calisto MT" panose="02040603050505030304" pitchFamily="18" charset="0"/>
              </a:rPr>
              <a:t> checking the shot for a scene in </a:t>
            </a:r>
            <a:r>
              <a:rPr lang="en-US" b="1" i="1" dirty="0" smtClean="0">
                <a:solidFill>
                  <a:schemeClr val="tx1"/>
                </a:solidFill>
                <a:latin typeface="Calisto MT" panose="02040603050505030304" pitchFamily="18" charset="0"/>
              </a:rPr>
              <a:t>Citizen Kane </a:t>
            </a:r>
            <a:r>
              <a:rPr lang="en-US" b="1" dirty="0" smtClean="0">
                <a:solidFill>
                  <a:schemeClr val="tx1"/>
                </a:solidFill>
                <a:latin typeface="Calisto MT" panose="02040603050505030304" pitchFamily="18" charset="0"/>
              </a:rPr>
              <a:t>(1941)- Photo by Alexander </a:t>
            </a:r>
            <a:r>
              <a:rPr lang="en-US" b="1" dirty="0" err="1" smtClean="0">
                <a:solidFill>
                  <a:schemeClr val="tx1"/>
                </a:solidFill>
                <a:latin typeface="Calisto MT" panose="02040603050505030304" pitchFamily="18" charset="0"/>
              </a:rPr>
              <a:t>Kahle</a:t>
            </a:r>
            <a:r>
              <a:rPr lang="en-US" b="1" dirty="0">
                <a:solidFill>
                  <a:schemeClr val="tx1"/>
                </a:solidFill>
                <a:latin typeface="Calisto MT" panose="02040603050505030304" pitchFamily="18" charset="0"/>
              </a:rPr>
              <a:t>, Photo from Wikimedia Commons:   </a:t>
            </a:r>
            <a:r>
              <a:rPr lang="en-US" b="1" dirty="0">
                <a:solidFill>
                  <a:schemeClr val="tx1"/>
                </a:solidFill>
                <a:latin typeface="Calisto MT" panose="02040603050505030304" pitchFamily="18" charset="0"/>
                <a:hlinkClick r:id="rId6"/>
              </a:rPr>
              <a:t>https://commons.wikimedia.org/wiki/Category:Citizen_Kane_(1941_film)#/</a:t>
            </a:r>
            <a:r>
              <a:rPr lang="en-US" b="1" dirty="0" smtClean="0">
                <a:solidFill>
                  <a:schemeClr val="tx1"/>
                </a:solidFill>
                <a:latin typeface="Calisto MT" panose="02040603050505030304" pitchFamily="18" charset="0"/>
                <a:hlinkClick r:id="rId6"/>
              </a:rPr>
              <a:t>media/File:Citizen-Kane-Filming-Low-Angle.jpg</a:t>
            </a:r>
            <a:endParaRPr lang="en-US" b="1" dirty="0" smtClean="0">
              <a:solidFill>
                <a:schemeClr val="tx1"/>
              </a:solidFill>
              <a:latin typeface="Calisto MT" panose="02040603050505030304" pitchFamily="18" charset="0"/>
            </a:endParaRPr>
          </a:p>
          <a:p>
            <a:r>
              <a:rPr lang="en-US" b="1" dirty="0" smtClean="0">
                <a:solidFill>
                  <a:schemeClr val="tx1"/>
                </a:solidFill>
                <a:latin typeface="Calisto MT" panose="02040603050505030304" pitchFamily="18" charset="0"/>
              </a:rPr>
              <a:t>1950’s Family Watching Television- Photo from </a:t>
            </a:r>
            <a:r>
              <a:rPr lang="en-US" b="1" dirty="0">
                <a:solidFill>
                  <a:schemeClr val="tx1"/>
                </a:solidFill>
                <a:latin typeface="Calisto MT" panose="02040603050505030304" pitchFamily="18" charset="0"/>
              </a:rPr>
              <a:t>Education Career website:  </a:t>
            </a:r>
            <a:r>
              <a:rPr lang="en-US" b="1" dirty="0">
                <a:solidFill>
                  <a:schemeClr val="tx1"/>
                </a:solidFill>
                <a:latin typeface="Calisto MT" panose="02040603050505030304" pitchFamily="18" charset="0"/>
                <a:hlinkClick r:id="rId7"/>
              </a:rPr>
              <a:t>http://</a:t>
            </a:r>
            <a:r>
              <a:rPr lang="en-US" b="1" dirty="0" smtClean="0">
                <a:solidFill>
                  <a:schemeClr val="tx1"/>
                </a:solidFill>
                <a:latin typeface="Calisto MT" panose="02040603050505030304" pitchFamily="18" charset="0"/>
                <a:hlinkClick r:id="rId7"/>
              </a:rPr>
              <a:t>www.educationcareer.net.au/news/lobby-pushes-to-kill-m-rating-time-limit</a:t>
            </a:r>
            <a:endParaRPr lang="en-US" b="1" dirty="0" smtClean="0">
              <a:solidFill>
                <a:schemeClr val="tx1"/>
              </a:solidFill>
              <a:latin typeface="Calisto MT" panose="02040603050505030304" pitchFamily="18" charset="0"/>
            </a:endParaRPr>
          </a:p>
          <a:p>
            <a:r>
              <a:rPr lang="en-US" b="1" i="1" dirty="0" smtClean="0">
                <a:solidFill>
                  <a:schemeClr val="tx1"/>
                </a:solidFill>
                <a:latin typeface="Calisto MT" panose="02040603050505030304" pitchFamily="18" charset="0"/>
              </a:rPr>
              <a:t>I Love Lucy </a:t>
            </a:r>
            <a:r>
              <a:rPr lang="en-US" b="1" dirty="0" smtClean="0">
                <a:solidFill>
                  <a:schemeClr val="tx1"/>
                </a:solidFill>
                <a:latin typeface="Calisto MT" panose="02040603050505030304" pitchFamily="18" charset="0"/>
              </a:rPr>
              <a:t>Still Photograph (1956)- Photo by CBS Television, Photo from Wikimedia Commons</a:t>
            </a:r>
            <a:r>
              <a:rPr lang="en-US" b="1" dirty="0">
                <a:solidFill>
                  <a:schemeClr val="tx1"/>
                </a:solidFill>
                <a:latin typeface="Calisto MT" panose="02040603050505030304" pitchFamily="18" charset="0"/>
              </a:rPr>
              <a:t>: </a:t>
            </a:r>
            <a:r>
              <a:rPr lang="en-US" b="1" dirty="0">
                <a:solidFill>
                  <a:schemeClr val="tx1"/>
                </a:solidFill>
                <a:latin typeface="Calisto MT" panose="02040603050505030304" pitchFamily="18" charset="0"/>
                <a:hlinkClick r:id="rId8"/>
              </a:rPr>
              <a:t>https://</a:t>
            </a:r>
            <a:r>
              <a:rPr lang="en-US" b="1" dirty="0" smtClean="0">
                <a:solidFill>
                  <a:schemeClr val="tx1"/>
                </a:solidFill>
                <a:latin typeface="Calisto MT" panose="02040603050505030304" pitchFamily="18" charset="0"/>
                <a:hlinkClick r:id="rId8"/>
              </a:rPr>
              <a:t>commons.wikimedia.org/wiki/File:I_love_lucy_1956.JPG</a:t>
            </a:r>
            <a:endParaRPr lang="en-US" b="1" dirty="0" smtClean="0">
              <a:solidFill>
                <a:schemeClr val="tx1"/>
              </a:solidFill>
              <a:latin typeface="Calisto MT" panose="02040603050505030304" pitchFamily="18" charset="0"/>
            </a:endParaRPr>
          </a:p>
          <a:p>
            <a:r>
              <a:rPr lang="en-US" b="1" dirty="0" smtClean="0">
                <a:solidFill>
                  <a:schemeClr val="tx1"/>
                </a:solidFill>
                <a:latin typeface="Calisto MT" panose="02040603050505030304" pitchFamily="18" charset="0"/>
              </a:rPr>
              <a:t>The Former Flag of the Soviet Union (Russia)- Photo </a:t>
            </a:r>
            <a:r>
              <a:rPr lang="en-US" b="1" dirty="0">
                <a:solidFill>
                  <a:schemeClr val="tx1"/>
                </a:solidFill>
                <a:latin typeface="Calisto MT" panose="02040603050505030304" pitchFamily="18" charset="0"/>
              </a:rPr>
              <a:t>from eh.lenin.ru website: </a:t>
            </a:r>
            <a:r>
              <a:rPr lang="en-US" b="1" dirty="0">
                <a:solidFill>
                  <a:schemeClr val="tx1"/>
                </a:solidFill>
                <a:latin typeface="Calisto MT" panose="02040603050505030304" pitchFamily="18" charset="0"/>
                <a:hlinkClick r:id="rId9"/>
              </a:rPr>
              <a:t>http://</a:t>
            </a:r>
            <a:r>
              <a:rPr lang="en-US" b="1" dirty="0" smtClean="0">
                <a:solidFill>
                  <a:schemeClr val="tx1"/>
                </a:solidFill>
                <a:latin typeface="Calisto MT" panose="02040603050505030304" pitchFamily="18" charset="0"/>
                <a:hlinkClick r:id="rId9"/>
              </a:rPr>
              <a:t>eh.lenin.ru/english/1ru/soviet/soviet.htm</a:t>
            </a:r>
            <a:endParaRPr lang="en-US" b="1" dirty="0" smtClean="0">
              <a:solidFill>
                <a:schemeClr val="tx1"/>
              </a:solidFill>
              <a:latin typeface="Calisto MT" panose="02040603050505030304" pitchFamily="18" charset="0"/>
            </a:endParaRPr>
          </a:p>
          <a:p>
            <a:r>
              <a:rPr lang="en-US" b="1" dirty="0" smtClean="0">
                <a:solidFill>
                  <a:schemeClr val="tx1"/>
                </a:solidFill>
                <a:latin typeface="Calisto MT" panose="02040603050505030304" pitchFamily="18" charset="0"/>
              </a:rPr>
              <a:t>The Flag of France- Photo from country flag </a:t>
            </a:r>
            <a:r>
              <a:rPr lang="en-US" b="1" dirty="0" err="1" smtClean="0">
                <a:solidFill>
                  <a:schemeClr val="tx1"/>
                </a:solidFill>
                <a:latin typeface="Calisto MT" panose="02040603050505030304" pitchFamily="18" charset="0"/>
              </a:rPr>
              <a:t>blogspot</a:t>
            </a:r>
            <a:r>
              <a:rPr lang="en-US" b="1" dirty="0" smtClean="0">
                <a:solidFill>
                  <a:schemeClr val="tx1"/>
                </a:solidFill>
                <a:latin typeface="Calisto MT" panose="02040603050505030304" pitchFamily="18" charset="0"/>
              </a:rPr>
              <a:t> website</a:t>
            </a:r>
            <a:r>
              <a:rPr lang="en-US" b="1" dirty="0">
                <a:solidFill>
                  <a:schemeClr val="tx1"/>
                </a:solidFill>
                <a:latin typeface="Calisto MT" panose="02040603050505030304" pitchFamily="18" charset="0"/>
              </a:rPr>
              <a:t>: </a:t>
            </a:r>
            <a:r>
              <a:rPr lang="en-US" b="1" dirty="0">
                <a:solidFill>
                  <a:schemeClr val="tx1"/>
                </a:solidFill>
                <a:latin typeface="Calisto MT" panose="02040603050505030304" pitchFamily="18" charset="0"/>
                <a:hlinkClick r:id="rId10"/>
              </a:rPr>
              <a:t>http://</a:t>
            </a:r>
            <a:r>
              <a:rPr lang="en-US" b="1" dirty="0" smtClean="0">
                <a:solidFill>
                  <a:schemeClr val="tx1"/>
                </a:solidFill>
                <a:latin typeface="Calisto MT" panose="02040603050505030304" pitchFamily="18" charset="0"/>
                <a:hlinkClick r:id="rId10"/>
              </a:rPr>
              <a:t>country-flag.blogspot.com/2012/10/french-flag-flag-of-france.html</a:t>
            </a:r>
            <a:endParaRPr lang="en-US" b="1" dirty="0" smtClean="0">
              <a:solidFill>
                <a:schemeClr val="tx1"/>
              </a:solidFill>
              <a:latin typeface="Calisto MT" panose="02040603050505030304" pitchFamily="18" charset="0"/>
            </a:endParaRPr>
          </a:p>
          <a:p>
            <a:r>
              <a:rPr lang="en-US" b="1" dirty="0" smtClean="0">
                <a:solidFill>
                  <a:schemeClr val="tx1"/>
                </a:solidFill>
                <a:latin typeface="Calisto MT" panose="02040603050505030304" pitchFamily="18" charset="0"/>
              </a:rPr>
              <a:t>The Flag of Japan- Photo from </a:t>
            </a:r>
            <a:r>
              <a:rPr lang="en-US" b="1" dirty="0">
                <a:solidFill>
                  <a:schemeClr val="tx1"/>
                </a:solidFill>
                <a:latin typeface="Calisto MT" panose="02040603050505030304" pitchFamily="18" charset="0"/>
              </a:rPr>
              <a:t>3-D Geography Flags website:   </a:t>
            </a:r>
            <a:r>
              <a:rPr lang="en-US" b="1" dirty="0">
                <a:solidFill>
                  <a:schemeClr val="tx1"/>
                </a:solidFill>
                <a:latin typeface="Calisto MT" panose="02040603050505030304" pitchFamily="18" charset="0"/>
                <a:hlinkClick r:id="rId11"/>
              </a:rPr>
              <a:t>http://3dgeography.wix.com/flags-of-the-world#!</a:t>
            </a:r>
            <a:r>
              <a:rPr lang="en-US" b="1" dirty="0" smtClean="0">
                <a:solidFill>
                  <a:schemeClr val="tx1"/>
                </a:solidFill>
                <a:latin typeface="Calisto MT" panose="02040603050505030304" pitchFamily="18" charset="0"/>
                <a:hlinkClick r:id="rId11"/>
              </a:rPr>
              <a:t>japan-flag/c19yu</a:t>
            </a:r>
            <a:endParaRPr lang="en-US" b="1" dirty="0" smtClean="0">
              <a:solidFill>
                <a:schemeClr val="tx1"/>
              </a:solidFill>
              <a:latin typeface="Calisto MT" panose="02040603050505030304" pitchFamily="18" charset="0"/>
            </a:endParaRPr>
          </a:p>
          <a:p>
            <a:r>
              <a:rPr lang="en-US" b="1" i="1" dirty="0" smtClean="0">
                <a:solidFill>
                  <a:schemeClr val="tx1"/>
                </a:solidFill>
              </a:rPr>
              <a:t>The Graduate </a:t>
            </a:r>
            <a:r>
              <a:rPr lang="en-US" b="1" dirty="0" smtClean="0">
                <a:solidFill>
                  <a:schemeClr val="tx1"/>
                </a:solidFill>
              </a:rPr>
              <a:t>Movie Theatre Lobby Card Poster (1968)- Photo from deep fried movies blogsite </a:t>
            </a:r>
            <a:r>
              <a:rPr lang="en-US" b="1" dirty="0">
                <a:solidFill>
                  <a:schemeClr val="tx1"/>
                </a:solidFill>
              </a:rPr>
              <a:t>(mattmulcahey.wordpress.com):  </a:t>
            </a:r>
            <a:r>
              <a:rPr lang="en-US" b="1" dirty="0">
                <a:solidFill>
                  <a:schemeClr val="tx1"/>
                </a:solidFill>
                <a:hlinkClick r:id="rId12"/>
              </a:rPr>
              <a:t>https://mattmulcahey.wordpress.com/2014/03/25/behind-the-scenes-the-graduate-1967</a:t>
            </a:r>
            <a:r>
              <a:rPr lang="en-US" b="1" dirty="0" smtClean="0">
                <a:solidFill>
                  <a:schemeClr val="tx1"/>
                </a:solidFill>
                <a:hlinkClick r:id="rId12"/>
              </a:rPr>
              <a:t>/</a:t>
            </a:r>
            <a:endParaRPr lang="en-US" b="1" dirty="0" smtClean="0">
              <a:solidFill>
                <a:schemeClr val="tx1"/>
              </a:solidFill>
            </a:endParaRPr>
          </a:p>
          <a:p>
            <a:endParaRPr lang="en-US" b="1" i="1" dirty="0">
              <a:solidFill>
                <a:schemeClr val="tx1"/>
              </a:solidFill>
            </a:endParaRPr>
          </a:p>
        </p:txBody>
      </p:sp>
      <p:sp>
        <p:nvSpPr>
          <p:cNvPr id="4" name="Left Arrow 3"/>
          <p:cNvSpPr/>
          <p:nvPr/>
        </p:nvSpPr>
        <p:spPr>
          <a:xfrm>
            <a:off x="489396" y="5988676"/>
            <a:ext cx="1429556" cy="540913"/>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3" action="ppaction://hlinksldjump"/>
              </a:rPr>
              <a:t>Go Back</a:t>
            </a:r>
            <a:endParaRPr lang="en-US" sz="2800" dirty="0">
              <a:latin typeface="Playbill" panose="040506030A0602020202" pitchFamily="82" charset="0"/>
            </a:endParaRPr>
          </a:p>
        </p:txBody>
      </p:sp>
      <p:sp>
        <p:nvSpPr>
          <p:cNvPr id="5" name="Rounded Rectangle 4"/>
          <p:cNvSpPr/>
          <p:nvPr/>
        </p:nvSpPr>
        <p:spPr>
          <a:xfrm>
            <a:off x="4963774" y="6053069"/>
            <a:ext cx="2253804" cy="412124"/>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4" action="ppaction://hlinksldjump"/>
              </a:rPr>
              <a:t>Go Back To Beginning</a:t>
            </a:r>
            <a:endParaRPr lang="en-US" sz="2800" dirty="0">
              <a:latin typeface="Playbill" panose="040506030A0602020202" pitchFamily="82" charset="0"/>
            </a:endParaRPr>
          </a:p>
        </p:txBody>
      </p:sp>
      <p:sp>
        <p:nvSpPr>
          <p:cNvPr id="6" name="Right Arrow 5"/>
          <p:cNvSpPr/>
          <p:nvPr/>
        </p:nvSpPr>
        <p:spPr>
          <a:xfrm>
            <a:off x="10176346" y="5924280"/>
            <a:ext cx="1891009" cy="669701"/>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5" action="ppaction://hlinksldjump"/>
              </a:rPr>
              <a:t>Go To Next Slide</a:t>
            </a:r>
            <a:r>
              <a:rPr lang="en-US" sz="2800" dirty="0" smtClean="0">
                <a:latin typeface="Playbill" panose="040506030A0602020202" pitchFamily="82" charset="0"/>
              </a:rPr>
              <a:t> </a:t>
            </a:r>
            <a:endParaRPr lang="en-US" sz="2800" dirty="0">
              <a:latin typeface="Playbill" panose="040506030A0602020202" pitchFamily="82" charset="0"/>
            </a:endParaRPr>
          </a:p>
        </p:txBody>
      </p:sp>
    </p:spTree>
    <p:extLst>
      <p:ext uri="{BB962C8B-B14F-4D97-AF65-F5344CB8AC3E}">
        <p14:creationId xmlns:p14="http://schemas.microsoft.com/office/powerpoint/2010/main" val="5007683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416417"/>
            <a:ext cx="10353762" cy="970450"/>
          </a:xfrm>
        </p:spPr>
        <p:txBody>
          <a:bodyPr/>
          <a:lstStyle/>
          <a:p>
            <a:r>
              <a:rPr lang="en-US" dirty="0" smtClean="0">
                <a:solidFill>
                  <a:srgbClr val="F3F824"/>
                </a:solidFill>
                <a:latin typeface="Broadway" panose="04040905080B02020502" pitchFamily="82" charset="0"/>
              </a:rPr>
              <a:t>Works Cited For Images</a:t>
            </a:r>
            <a:endParaRPr lang="en-US" dirty="0">
              <a:solidFill>
                <a:srgbClr val="F3F824"/>
              </a:solidFill>
              <a:latin typeface="Broadway" panose="04040905080B02020502" pitchFamily="82" charset="0"/>
            </a:endParaRPr>
          </a:p>
        </p:txBody>
      </p:sp>
      <p:sp>
        <p:nvSpPr>
          <p:cNvPr id="3" name="Content Placeholder 2"/>
          <p:cNvSpPr>
            <a:spLocks noGrp="1"/>
          </p:cNvSpPr>
          <p:nvPr>
            <p:ph idx="1"/>
          </p:nvPr>
        </p:nvSpPr>
        <p:spPr>
          <a:xfrm>
            <a:off x="913795" y="1539266"/>
            <a:ext cx="10353762" cy="4058751"/>
          </a:xfrm>
        </p:spPr>
        <p:txBody>
          <a:bodyPr>
            <a:normAutofit fontScale="62500" lnSpcReduction="20000"/>
          </a:bodyPr>
          <a:lstStyle/>
          <a:p>
            <a:r>
              <a:rPr lang="en-US" b="1" i="1" dirty="0" smtClean="0">
                <a:solidFill>
                  <a:schemeClr val="tx1"/>
                </a:solidFill>
              </a:rPr>
              <a:t>Bonnie and Clyde </a:t>
            </a:r>
            <a:r>
              <a:rPr lang="en-US" b="1" dirty="0" smtClean="0">
                <a:solidFill>
                  <a:schemeClr val="tx1"/>
                </a:solidFill>
              </a:rPr>
              <a:t>Movie Theatre Lobby Card (1967)- Photo from Imagine </a:t>
            </a:r>
            <a:r>
              <a:rPr lang="en-US" b="1" dirty="0">
                <a:solidFill>
                  <a:schemeClr val="tx1"/>
                </a:solidFill>
              </a:rPr>
              <a:t>Arcade website: </a:t>
            </a:r>
            <a:r>
              <a:rPr lang="en-US" b="1" dirty="0">
                <a:solidFill>
                  <a:schemeClr val="tx1"/>
                </a:solidFill>
                <a:hlinkClick r:id="rId2"/>
              </a:rPr>
              <a:t>http://imgarcade.com/1/bonnie-and-clyde-1967-poster</a:t>
            </a:r>
            <a:r>
              <a:rPr lang="en-US" b="1" dirty="0" smtClean="0">
                <a:solidFill>
                  <a:schemeClr val="tx1"/>
                </a:solidFill>
                <a:hlinkClick r:id="rId2"/>
              </a:rPr>
              <a:t>/</a:t>
            </a:r>
            <a:endParaRPr lang="en-US" b="1" dirty="0" smtClean="0">
              <a:solidFill>
                <a:schemeClr val="tx1"/>
              </a:solidFill>
            </a:endParaRPr>
          </a:p>
          <a:p>
            <a:r>
              <a:rPr lang="en-US" b="1" i="1" dirty="0" smtClean="0">
                <a:solidFill>
                  <a:schemeClr val="tx1"/>
                </a:solidFill>
              </a:rPr>
              <a:t>The Godfather </a:t>
            </a:r>
            <a:r>
              <a:rPr lang="en-US" b="1" dirty="0" smtClean="0">
                <a:solidFill>
                  <a:schemeClr val="tx1"/>
                </a:solidFill>
              </a:rPr>
              <a:t>Trademark Logo: Photo from Edward Mortimer Media </a:t>
            </a:r>
            <a:r>
              <a:rPr lang="en-US" b="1" dirty="0" err="1" smtClean="0">
                <a:solidFill>
                  <a:schemeClr val="tx1"/>
                </a:solidFill>
              </a:rPr>
              <a:t>blogspot</a:t>
            </a:r>
            <a:r>
              <a:rPr lang="en-US" b="1" dirty="0">
                <a:solidFill>
                  <a:schemeClr val="tx1"/>
                </a:solidFill>
              </a:rPr>
              <a:t>: </a:t>
            </a:r>
            <a:r>
              <a:rPr lang="en-US" b="1" dirty="0">
                <a:solidFill>
                  <a:schemeClr val="tx1"/>
                </a:solidFill>
                <a:hlinkClick r:id="rId3"/>
              </a:rPr>
              <a:t>https://edwardmortimermedia.wordpress.com/category/research</a:t>
            </a:r>
            <a:r>
              <a:rPr lang="en-US" b="1" dirty="0" smtClean="0">
                <a:solidFill>
                  <a:schemeClr val="tx1"/>
                </a:solidFill>
                <a:hlinkClick r:id="rId3"/>
              </a:rPr>
              <a:t>/</a:t>
            </a:r>
            <a:endParaRPr lang="en-US" b="1" dirty="0" smtClean="0">
              <a:solidFill>
                <a:schemeClr val="tx1"/>
              </a:solidFill>
            </a:endParaRPr>
          </a:p>
          <a:p>
            <a:r>
              <a:rPr lang="en-US" b="1" dirty="0" smtClean="0">
                <a:solidFill>
                  <a:schemeClr val="tx1"/>
                </a:solidFill>
              </a:rPr>
              <a:t>The Rotating </a:t>
            </a:r>
            <a:r>
              <a:rPr lang="en-US" b="1" i="1" dirty="0" smtClean="0">
                <a:solidFill>
                  <a:schemeClr val="tx1"/>
                </a:solidFill>
              </a:rPr>
              <a:t>Discovery </a:t>
            </a:r>
            <a:r>
              <a:rPr lang="en-US" b="1" dirty="0" smtClean="0">
                <a:solidFill>
                  <a:schemeClr val="tx1"/>
                </a:solidFill>
              </a:rPr>
              <a:t>Set That Was Built for shooting </a:t>
            </a:r>
            <a:r>
              <a:rPr lang="en-US" b="1" i="1" dirty="0" smtClean="0">
                <a:solidFill>
                  <a:schemeClr val="tx1"/>
                </a:solidFill>
              </a:rPr>
              <a:t>2001: A Space Odyssey </a:t>
            </a:r>
            <a:r>
              <a:rPr lang="en-US" b="1" dirty="0" smtClean="0">
                <a:solidFill>
                  <a:schemeClr val="tx1"/>
                </a:solidFill>
              </a:rPr>
              <a:t>(1968)- Photo from The Movie </a:t>
            </a:r>
            <a:r>
              <a:rPr lang="en-US" b="1" dirty="0">
                <a:solidFill>
                  <a:schemeClr val="tx1"/>
                </a:solidFill>
              </a:rPr>
              <a:t>Score website: </a:t>
            </a:r>
            <a:r>
              <a:rPr lang="en-US" b="1" dirty="0">
                <a:solidFill>
                  <a:schemeClr val="tx1"/>
                </a:solidFill>
                <a:hlinkClick r:id="rId4"/>
              </a:rPr>
              <a:t>http://themoviescore.com/behind-scenes-2001-space-odyssey</a:t>
            </a:r>
            <a:r>
              <a:rPr lang="en-US" b="1" dirty="0" smtClean="0">
                <a:solidFill>
                  <a:schemeClr val="tx1"/>
                </a:solidFill>
                <a:hlinkClick r:id="rId4"/>
              </a:rPr>
              <a:t>/</a:t>
            </a:r>
            <a:endParaRPr lang="en-US" b="1" dirty="0" smtClean="0">
              <a:solidFill>
                <a:schemeClr val="tx1"/>
              </a:solidFill>
            </a:endParaRPr>
          </a:p>
          <a:p>
            <a:r>
              <a:rPr lang="en-US" b="1" i="1" dirty="0" smtClean="0">
                <a:solidFill>
                  <a:schemeClr val="tx1"/>
                </a:solidFill>
              </a:rPr>
              <a:t>Star Wars </a:t>
            </a:r>
            <a:r>
              <a:rPr lang="en-US" b="1" dirty="0" smtClean="0">
                <a:solidFill>
                  <a:schemeClr val="tx1"/>
                </a:solidFill>
              </a:rPr>
              <a:t>Original Movie Poster (1977)-  Photo from </a:t>
            </a:r>
            <a:r>
              <a:rPr lang="en-US" b="1" dirty="0" err="1" smtClean="0">
                <a:solidFill>
                  <a:schemeClr val="tx1"/>
                </a:solidFill>
              </a:rPr>
              <a:t>slashfilm</a:t>
            </a:r>
            <a:r>
              <a:rPr lang="en-US" b="1" dirty="0">
                <a:solidFill>
                  <a:schemeClr val="tx1"/>
                </a:solidFill>
              </a:rPr>
              <a:t> blogsite: </a:t>
            </a:r>
            <a:r>
              <a:rPr lang="en-US" b="1" dirty="0">
                <a:solidFill>
                  <a:schemeClr val="tx1"/>
                </a:solidFill>
                <a:hlinkClick r:id="rId5"/>
              </a:rPr>
              <a:t>http://www.slashfilm.com/three-retro-star-wars-the-force-awakens-teaser-posters</a:t>
            </a:r>
            <a:r>
              <a:rPr lang="en-US" b="1" dirty="0" smtClean="0">
                <a:solidFill>
                  <a:schemeClr val="tx1"/>
                </a:solidFill>
                <a:hlinkClick r:id="rId5"/>
              </a:rPr>
              <a:t>/</a:t>
            </a:r>
            <a:endParaRPr lang="en-US" b="1" dirty="0" smtClean="0">
              <a:solidFill>
                <a:schemeClr val="tx1"/>
              </a:solidFill>
            </a:endParaRPr>
          </a:p>
          <a:p>
            <a:r>
              <a:rPr lang="en-US" b="1" dirty="0" smtClean="0">
                <a:solidFill>
                  <a:schemeClr val="tx1"/>
                </a:solidFill>
              </a:rPr>
              <a:t>Spike Lee Holding a Peabody Award (2011)-  Photo by Anders </a:t>
            </a:r>
            <a:r>
              <a:rPr lang="en-US" b="1" dirty="0" err="1" smtClean="0">
                <a:solidFill>
                  <a:schemeClr val="tx1"/>
                </a:solidFill>
              </a:rPr>
              <a:t>Krusberg</a:t>
            </a:r>
            <a:r>
              <a:rPr lang="en-US" b="1" dirty="0">
                <a:solidFill>
                  <a:schemeClr val="tx1"/>
                </a:solidFill>
              </a:rPr>
              <a:t>, Photo from Wikimedia Commons: </a:t>
            </a:r>
            <a:r>
              <a:rPr lang="en-US" b="1" dirty="0">
                <a:solidFill>
                  <a:schemeClr val="tx1"/>
                </a:solidFill>
                <a:hlinkClick r:id="rId6"/>
              </a:rPr>
              <a:t>https://commons.wikimedia.org/wiki/Category:Spike_Lee#/media/File:Spike_Lee_Peabody_Awards_2011_(cropped).</a:t>
            </a:r>
            <a:r>
              <a:rPr lang="en-US" b="1" dirty="0" smtClean="0">
                <a:solidFill>
                  <a:schemeClr val="tx1"/>
                </a:solidFill>
                <a:hlinkClick r:id="rId6"/>
              </a:rPr>
              <a:t>jpg</a:t>
            </a:r>
            <a:endParaRPr lang="en-US" b="1" dirty="0" smtClean="0">
              <a:solidFill>
                <a:schemeClr val="tx1"/>
              </a:solidFill>
            </a:endParaRPr>
          </a:p>
          <a:p>
            <a:r>
              <a:rPr lang="en-US" b="1" dirty="0" smtClean="0">
                <a:solidFill>
                  <a:schemeClr val="tx1"/>
                </a:solidFill>
              </a:rPr>
              <a:t>Quentin Tarantino With Movie Camera- Photo from Firedog Creative Agency website: </a:t>
            </a:r>
            <a:r>
              <a:rPr lang="en-US" b="1" dirty="0">
                <a:solidFill>
                  <a:schemeClr val="tx1"/>
                </a:solidFill>
                <a:hlinkClick r:id="rId7"/>
              </a:rPr>
              <a:t>http://www.firedog.co.uk/thinking-space/news-opinions/creativity/the-ultimate-guide-to-creative-design-agency-roles</a:t>
            </a:r>
            <a:r>
              <a:rPr lang="en-US" b="1" dirty="0" smtClean="0">
                <a:solidFill>
                  <a:schemeClr val="tx1"/>
                </a:solidFill>
                <a:hlinkClick r:id="rId7"/>
              </a:rPr>
              <a:t>/</a:t>
            </a:r>
            <a:endParaRPr lang="en-US" b="1" dirty="0" smtClean="0">
              <a:solidFill>
                <a:schemeClr val="tx1"/>
              </a:solidFill>
            </a:endParaRPr>
          </a:p>
          <a:p>
            <a:r>
              <a:rPr lang="en-US" b="1" dirty="0" smtClean="0">
                <a:solidFill>
                  <a:schemeClr val="tx1"/>
                </a:solidFill>
              </a:rPr>
              <a:t>People Watching Movies on Netflix- Photo from The Daily Universe website, Photo by Netflix</a:t>
            </a:r>
            <a:r>
              <a:rPr lang="en-US" b="1" dirty="0">
                <a:solidFill>
                  <a:schemeClr val="tx1"/>
                </a:solidFill>
              </a:rPr>
              <a:t>:  </a:t>
            </a:r>
            <a:r>
              <a:rPr lang="en-US" b="1" dirty="0">
                <a:solidFill>
                  <a:schemeClr val="tx1"/>
                </a:solidFill>
                <a:hlinkClick r:id="rId8"/>
              </a:rPr>
              <a:t>http://universe.byu.edu/2013/03/12/netflix-hulu-plus-or-cable-tv</a:t>
            </a:r>
            <a:r>
              <a:rPr lang="en-US" b="1" dirty="0" smtClean="0">
                <a:solidFill>
                  <a:schemeClr val="tx1"/>
                </a:solidFill>
                <a:hlinkClick r:id="rId8"/>
              </a:rPr>
              <a:t>/</a:t>
            </a:r>
            <a:endParaRPr lang="en-US" b="1" dirty="0" smtClean="0">
              <a:solidFill>
                <a:schemeClr val="tx1"/>
              </a:solidFill>
            </a:endParaRPr>
          </a:p>
          <a:p>
            <a:r>
              <a:rPr lang="en-US" b="1" dirty="0" smtClean="0">
                <a:solidFill>
                  <a:schemeClr val="tx1"/>
                </a:solidFill>
              </a:rPr>
              <a:t>Canon EOS 7D DSLR Camera Body Front- Photo by Lucas Bosch, Photo from Wikimedia Commons</a:t>
            </a:r>
            <a:r>
              <a:rPr lang="en-US" b="1" dirty="0">
                <a:solidFill>
                  <a:schemeClr val="tx1"/>
                </a:solidFill>
              </a:rPr>
              <a:t>: </a:t>
            </a:r>
            <a:r>
              <a:rPr lang="en-US" b="1" dirty="0">
                <a:solidFill>
                  <a:schemeClr val="tx1"/>
                </a:solidFill>
                <a:hlinkClick r:id="rId9"/>
              </a:rPr>
              <a:t>https://</a:t>
            </a:r>
            <a:r>
              <a:rPr lang="en-US" b="1" dirty="0" smtClean="0">
                <a:solidFill>
                  <a:schemeClr val="tx1"/>
                </a:solidFill>
                <a:hlinkClick r:id="rId9"/>
              </a:rPr>
              <a:t>commons.wikimedia.org/wiki/File:Canon_EOS_7D_DSLR_body_front.jpg</a:t>
            </a:r>
            <a:endParaRPr lang="en-US" b="1" dirty="0" smtClean="0">
              <a:solidFill>
                <a:schemeClr val="tx1"/>
              </a:solidFill>
            </a:endParaRPr>
          </a:p>
          <a:p>
            <a:r>
              <a:rPr lang="en-US" b="1" dirty="0" smtClean="0">
                <a:solidFill>
                  <a:schemeClr val="tx1"/>
                </a:solidFill>
              </a:rPr>
              <a:t>Canon DSLR Camera Sensor- Photo by </a:t>
            </a:r>
            <a:r>
              <a:rPr lang="en-US" b="1" dirty="0" err="1" smtClean="0">
                <a:solidFill>
                  <a:schemeClr val="tx1"/>
                </a:solidFill>
              </a:rPr>
              <a:t>Webysther</a:t>
            </a:r>
            <a:r>
              <a:rPr lang="en-US" b="1" dirty="0">
                <a:solidFill>
                  <a:schemeClr val="tx1"/>
                </a:solidFill>
              </a:rPr>
              <a:t>, Photo from Wikimedia Commons:   </a:t>
            </a:r>
            <a:r>
              <a:rPr lang="en-US" b="1" dirty="0">
                <a:solidFill>
                  <a:schemeClr val="tx1"/>
                </a:solidFill>
                <a:hlinkClick r:id="rId10"/>
              </a:rPr>
              <a:t>https://commons.wikimedia.org/wiki/File:Webysther_201503122213289885_-_</a:t>
            </a:r>
            <a:r>
              <a:rPr lang="en-US" b="1" dirty="0" smtClean="0">
                <a:solidFill>
                  <a:schemeClr val="tx1"/>
                </a:solidFill>
                <a:hlinkClick r:id="rId10"/>
              </a:rPr>
              <a:t>Sensor_de_uma_DSLR_Canon.jpg</a:t>
            </a:r>
            <a:endParaRPr lang="en-US" b="1" dirty="0" smtClean="0">
              <a:solidFill>
                <a:schemeClr val="tx1"/>
              </a:solidFill>
            </a:endParaRPr>
          </a:p>
          <a:p>
            <a:pPr marL="36900" indent="0">
              <a:buNone/>
            </a:pPr>
            <a:endParaRPr lang="en-US" b="1" dirty="0" smtClean="0">
              <a:solidFill>
                <a:schemeClr val="tx1"/>
              </a:solidFill>
            </a:endParaRPr>
          </a:p>
          <a:p>
            <a:endParaRPr lang="en-US" b="1" dirty="0">
              <a:solidFill>
                <a:schemeClr val="tx1"/>
              </a:solidFill>
            </a:endParaRPr>
          </a:p>
        </p:txBody>
      </p:sp>
      <p:sp>
        <p:nvSpPr>
          <p:cNvPr id="4" name="Left Arrow 3"/>
          <p:cNvSpPr/>
          <p:nvPr/>
        </p:nvSpPr>
        <p:spPr>
          <a:xfrm>
            <a:off x="540912" y="5911402"/>
            <a:ext cx="1584101" cy="592428"/>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a:t>
            </a:r>
            <a:endParaRPr lang="en-US" sz="2800" dirty="0">
              <a:latin typeface="Playbill" panose="040506030A0602020202" pitchFamily="82" charset="0"/>
            </a:endParaRPr>
          </a:p>
        </p:txBody>
      </p:sp>
      <p:sp>
        <p:nvSpPr>
          <p:cNvPr id="5" name="Rounded Rectangle 4"/>
          <p:cNvSpPr/>
          <p:nvPr/>
        </p:nvSpPr>
        <p:spPr>
          <a:xfrm>
            <a:off x="4881093" y="5988675"/>
            <a:ext cx="2408350" cy="425002"/>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Back To Beginning</a:t>
            </a:r>
            <a:endParaRPr lang="en-US" sz="2800" dirty="0">
              <a:latin typeface="Playbill" panose="040506030A0602020202" pitchFamily="82" charset="0"/>
            </a:endParaRPr>
          </a:p>
        </p:txBody>
      </p:sp>
      <p:sp>
        <p:nvSpPr>
          <p:cNvPr id="6" name="Right Arrow 5"/>
          <p:cNvSpPr/>
          <p:nvPr/>
        </p:nvSpPr>
        <p:spPr>
          <a:xfrm>
            <a:off x="9865217" y="5847396"/>
            <a:ext cx="2110677" cy="721218"/>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3"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8961568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416417"/>
            <a:ext cx="10353762" cy="970450"/>
          </a:xfrm>
        </p:spPr>
        <p:txBody>
          <a:bodyPr/>
          <a:lstStyle/>
          <a:p>
            <a:r>
              <a:rPr lang="en-US" dirty="0" smtClean="0">
                <a:solidFill>
                  <a:srgbClr val="EAEA1A"/>
                </a:solidFill>
                <a:latin typeface="Broadway" panose="04040905080B02020502" pitchFamily="82" charset="0"/>
              </a:rPr>
              <a:t>Works Cited For Images </a:t>
            </a:r>
            <a:endParaRPr lang="en-US" dirty="0">
              <a:solidFill>
                <a:srgbClr val="EAEA1A"/>
              </a:solidFill>
              <a:latin typeface="Broadway" panose="04040905080B02020502" pitchFamily="82" charset="0"/>
            </a:endParaRPr>
          </a:p>
        </p:txBody>
      </p:sp>
      <p:sp>
        <p:nvSpPr>
          <p:cNvPr id="3" name="Content Placeholder 2"/>
          <p:cNvSpPr>
            <a:spLocks noGrp="1"/>
          </p:cNvSpPr>
          <p:nvPr>
            <p:ph idx="1"/>
          </p:nvPr>
        </p:nvSpPr>
        <p:spPr>
          <a:xfrm>
            <a:off x="882114" y="1451262"/>
            <a:ext cx="10353762" cy="4058751"/>
          </a:xfrm>
        </p:spPr>
        <p:txBody>
          <a:bodyPr>
            <a:normAutofit fontScale="62500" lnSpcReduction="20000"/>
          </a:bodyPr>
          <a:lstStyle/>
          <a:p>
            <a:r>
              <a:rPr lang="en-US" b="1" dirty="0" smtClean="0">
                <a:solidFill>
                  <a:schemeClr val="tx1"/>
                </a:solidFill>
              </a:rPr>
              <a:t>Movie Theatre of the Future- Photo </a:t>
            </a:r>
            <a:r>
              <a:rPr lang="en-US" b="1" dirty="0">
                <a:solidFill>
                  <a:schemeClr val="tx1"/>
                </a:solidFill>
              </a:rPr>
              <a:t>from Tribeca Film website: </a:t>
            </a:r>
            <a:r>
              <a:rPr lang="en-US" b="1" dirty="0">
                <a:solidFill>
                  <a:schemeClr val="tx1"/>
                </a:solidFill>
                <a:hlinkClick r:id="rId2"/>
              </a:rPr>
              <a:t>http://www.bing.com/images/search?view=detailV2&amp;ccid=2WmcjTNf&amp;id=6D4897DD02EA420AD9966F31B157F4D764C124D3&amp;thid=OIP.2WmcjTNftG0PrcXFMh_WLAEsCo&amp;q=+</a:t>
            </a:r>
            <a:r>
              <a:rPr lang="en-US" b="1" dirty="0" smtClean="0">
                <a:solidFill>
                  <a:schemeClr val="tx1"/>
                </a:solidFill>
                <a:hlinkClick r:id="rId2"/>
              </a:rPr>
              <a:t>future+movie+theatre&amp;simid=608044538789431376&amp;selectedIndex=0&amp;ajaxhist=0</a:t>
            </a:r>
            <a:endParaRPr lang="en-US" b="1" dirty="0" smtClean="0">
              <a:solidFill>
                <a:schemeClr val="tx1"/>
              </a:solidFill>
            </a:endParaRPr>
          </a:p>
          <a:p>
            <a:r>
              <a:rPr lang="en-US" b="1" dirty="0" smtClean="0">
                <a:solidFill>
                  <a:schemeClr val="tx1"/>
                </a:solidFill>
              </a:rPr>
              <a:t>Couple Watching Movie with Virtual Reality Head Sets- Photo from </a:t>
            </a:r>
            <a:r>
              <a:rPr lang="en-US" b="1" dirty="0" err="1" smtClean="0">
                <a:solidFill>
                  <a:schemeClr val="tx1"/>
                </a:solidFill>
              </a:rPr>
              <a:t>Vrina</a:t>
            </a:r>
            <a:r>
              <a:rPr lang="en-US" b="1" dirty="0" smtClean="0">
                <a:solidFill>
                  <a:schemeClr val="tx1"/>
                </a:solidFill>
              </a:rPr>
              <a:t> (Land of Virtual Reality</a:t>
            </a:r>
            <a:r>
              <a:rPr lang="en-US" b="1" dirty="0">
                <a:solidFill>
                  <a:schemeClr val="tx1"/>
                </a:solidFill>
              </a:rPr>
              <a:t>) website: </a:t>
            </a:r>
            <a:r>
              <a:rPr lang="en-US" b="1" dirty="0">
                <a:solidFill>
                  <a:schemeClr val="tx1"/>
                </a:solidFill>
                <a:hlinkClick r:id="rId3"/>
              </a:rPr>
              <a:t>http://vrnia.com/2016/03/08/the-future-of-movies-with-vr</a:t>
            </a:r>
            <a:r>
              <a:rPr lang="en-US" b="1" dirty="0" smtClean="0">
                <a:solidFill>
                  <a:schemeClr val="tx1"/>
                </a:solidFill>
                <a:hlinkClick r:id="rId3"/>
              </a:rPr>
              <a:t>/</a:t>
            </a:r>
            <a:endParaRPr lang="en-US" b="1" dirty="0" smtClean="0">
              <a:solidFill>
                <a:schemeClr val="tx1"/>
              </a:solidFill>
            </a:endParaRPr>
          </a:p>
          <a:p>
            <a:r>
              <a:rPr lang="en-US" b="1" dirty="0" smtClean="0">
                <a:solidFill>
                  <a:schemeClr val="tx1"/>
                </a:solidFill>
              </a:rPr>
              <a:t>Exterior of L.A. </a:t>
            </a:r>
            <a:r>
              <a:rPr lang="en-US" b="1" dirty="0" err="1" smtClean="0">
                <a:solidFill>
                  <a:schemeClr val="tx1"/>
                </a:solidFill>
              </a:rPr>
              <a:t>Grauman’s</a:t>
            </a:r>
            <a:r>
              <a:rPr lang="en-US" b="1" dirty="0" smtClean="0">
                <a:solidFill>
                  <a:schemeClr val="tx1"/>
                </a:solidFill>
              </a:rPr>
              <a:t> Chinese Theatre- Photo from </a:t>
            </a:r>
            <a:r>
              <a:rPr lang="en-US" b="1" dirty="0">
                <a:solidFill>
                  <a:schemeClr val="tx1"/>
                </a:solidFill>
              </a:rPr>
              <a:t>Wikimedia Commons: </a:t>
            </a:r>
            <a:r>
              <a:rPr lang="en-US" b="1" dirty="0">
                <a:solidFill>
                  <a:schemeClr val="tx1"/>
                </a:solidFill>
                <a:hlinkClick r:id="rId4"/>
              </a:rPr>
              <a:t>https://commons.wikimedia.org/wiki/Cinemas#/</a:t>
            </a:r>
            <a:r>
              <a:rPr lang="en-US" b="1" dirty="0" smtClean="0">
                <a:solidFill>
                  <a:schemeClr val="tx1"/>
                </a:solidFill>
                <a:hlinkClick r:id="rId4"/>
              </a:rPr>
              <a:t>media/File:Graumanchinesetheater.jpg</a:t>
            </a:r>
            <a:endParaRPr lang="en-US" b="1" dirty="0" smtClean="0">
              <a:solidFill>
                <a:schemeClr val="tx1"/>
              </a:solidFill>
            </a:endParaRPr>
          </a:p>
          <a:p>
            <a:r>
              <a:rPr lang="en-US" b="1" dirty="0" smtClean="0">
                <a:solidFill>
                  <a:schemeClr val="tx1"/>
                </a:solidFill>
              </a:rPr>
              <a:t>Academy Awards Statuettes (Oscars)- Photo from </a:t>
            </a:r>
            <a:r>
              <a:rPr lang="en-US" b="1" dirty="0">
                <a:solidFill>
                  <a:schemeClr val="tx1"/>
                </a:solidFill>
              </a:rPr>
              <a:t>Digital Trends website: </a:t>
            </a:r>
            <a:r>
              <a:rPr lang="en-US" b="1" dirty="0">
                <a:solidFill>
                  <a:schemeClr val="tx1"/>
                </a:solidFill>
                <a:hlinkClick r:id="rId5"/>
              </a:rPr>
              <a:t>http://www.digitaltrends.com/cool-tech/3d-printing-academy-awards-original-1929-oscars-88</a:t>
            </a:r>
            <a:r>
              <a:rPr lang="en-US" b="1" dirty="0" smtClean="0">
                <a:solidFill>
                  <a:schemeClr val="tx1"/>
                </a:solidFill>
                <a:hlinkClick r:id="rId5"/>
              </a:rPr>
              <a:t>/</a:t>
            </a:r>
            <a:endParaRPr lang="en-US" b="1" dirty="0" smtClean="0">
              <a:solidFill>
                <a:schemeClr val="tx1"/>
              </a:solidFill>
            </a:endParaRPr>
          </a:p>
          <a:p>
            <a:r>
              <a:rPr lang="en-US" b="1" dirty="0" smtClean="0">
                <a:solidFill>
                  <a:schemeClr val="tx1"/>
                </a:solidFill>
              </a:rPr>
              <a:t>Movie Theatres Snacks and Foods- Photo from The Food Channel website</a:t>
            </a:r>
            <a:r>
              <a:rPr lang="en-US" b="1" dirty="0">
                <a:solidFill>
                  <a:schemeClr val="tx1"/>
                </a:solidFill>
              </a:rPr>
              <a:t>: </a:t>
            </a:r>
            <a:r>
              <a:rPr lang="en-US" b="1" dirty="0">
                <a:solidFill>
                  <a:schemeClr val="tx1"/>
                </a:solidFill>
                <a:hlinkClick r:id="rId6"/>
              </a:rPr>
              <a:t>http://www.foodchannel.com/articles/article/edible-cinema-matches-munchies-movie</a:t>
            </a:r>
            <a:r>
              <a:rPr lang="en-US" b="1" dirty="0" smtClean="0">
                <a:solidFill>
                  <a:schemeClr val="tx1"/>
                </a:solidFill>
                <a:hlinkClick r:id="rId6"/>
              </a:rPr>
              <a:t>/</a:t>
            </a:r>
            <a:endParaRPr lang="en-US" b="1" dirty="0" smtClean="0">
              <a:solidFill>
                <a:schemeClr val="tx1"/>
              </a:solidFill>
            </a:endParaRPr>
          </a:p>
          <a:p>
            <a:r>
              <a:rPr lang="en-US" b="1" dirty="0" smtClean="0">
                <a:solidFill>
                  <a:schemeClr val="tx1"/>
                </a:solidFill>
              </a:rPr>
              <a:t>People At A Movie Theatre- Photo from Mandatory website</a:t>
            </a:r>
            <a:r>
              <a:rPr lang="en-US" b="1" dirty="0">
                <a:solidFill>
                  <a:schemeClr val="tx1"/>
                </a:solidFill>
              </a:rPr>
              <a:t>: </a:t>
            </a:r>
            <a:r>
              <a:rPr lang="en-US" b="1" dirty="0">
                <a:solidFill>
                  <a:schemeClr val="tx1"/>
                </a:solidFill>
                <a:hlinkClick r:id="rId7"/>
              </a:rPr>
              <a:t>http://www.mandatory.com/2016/07/08/10-reasons-no-one-goes-to-the-movies-anymore</a:t>
            </a:r>
            <a:r>
              <a:rPr lang="en-US" b="1" dirty="0" smtClean="0">
                <a:solidFill>
                  <a:schemeClr val="tx1"/>
                </a:solidFill>
                <a:hlinkClick r:id="rId7"/>
              </a:rPr>
              <a:t>/</a:t>
            </a:r>
            <a:endParaRPr lang="en-US" b="1" dirty="0" smtClean="0">
              <a:solidFill>
                <a:schemeClr val="tx1"/>
              </a:solidFill>
            </a:endParaRPr>
          </a:p>
          <a:p>
            <a:r>
              <a:rPr lang="en-US" b="1" dirty="0" smtClean="0">
                <a:solidFill>
                  <a:schemeClr val="tx1"/>
                </a:solidFill>
              </a:rPr>
              <a:t> Movie Theatre Screen Clip Art-  Photo from </a:t>
            </a:r>
            <a:r>
              <a:rPr lang="en-US" b="1" dirty="0" err="1" smtClean="0">
                <a:solidFill>
                  <a:schemeClr val="tx1"/>
                </a:solidFill>
              </a:rPr>
              <a:t>clipartgram</a:t>
            </a:r>
            <a:r>
              <a:rPr lang="en-US" b="1" dirty="0">
                <a:solidFill>
                  <a:schemeClr val="tx1"/>
                </a:solidFill>
              </a:rPr>
              <a:t> website: </a:t>
            </a:r>
            <a:r>
              <a:rPr lang="en-US" b="1" dirty="0">
                <a:solidFill>
                  <a:schemeClr val="tx1"/>
                </a:solidFill>
                <a:hlinkClick r:id="rId8"/>
              </a:rPr>
              <a:t>https://</a:t>
            </a:r>
            <a:r>
              <a:rPr lang="en-US" b="1" dirty="0" smtClean="0">
                <a:solidFill>
                  <a:schemeClr val="tx1"/>
                </a:solidFill>
                <a:hlinkClick r:id="rId8"/>
              </a:rPr>
              <a:t>www.clipartsgram.com/movie-theater-screen-clipart-14904</a:t>
            </a:r>
            <a:endParaRPr lang="en-US" b="1" dirty="0" smtClean="0">
              <a:solidFill>
                <a:schemeClr val="tx1"/>
              </a:solidFill>
            </a:endParaRPr>
          </a:p>
          <a:p>
            <a:r>
              <a:rPr lang="en-US" b="1" dirty="0" smtClean="0">
                <a:solidFill>
                  <a:schemeClr val="tx1"/>
                </a:solidFill>
              </a:rPr>
              <a:t>Heart Clip Art- Photo from </a:t>
            </a:r>
            <a:r>
              <a:rPr lang="en-US" b="1" dirty="0" err="1" smtClean="0">
                <a:solidFill>
                  <a:schemeClr val="tx1"/>
                </a:solidFill>
              </a:rPr>
              <a:t>clker</a:t>
            </a:r>
            <a:r>
              <a:rPr lang="en-US" b="1" dirty="0">
                <a:solidFill>
                  <a:schemeClr val="tx1"/>
                </a:solidFill>
              </a:rPr>
              <a:t> website:  </a:t>
            </a:r>
            <a:r>
              <a:rPr lang="en-US" b="1" dirty="0">
                <a:solidFill>
                  <a:schemeClr val="tx1"/>
                </a:solidFill>
                <a:hlinkClick r:id="rId9"/>
              </a:rPr>
              <a:t>http://</a:t>
            </a:r>
            <a:r>
              <a:rPr lang="en-US" b="1" dirty="0" smtClean="0">
                <a:solidFill>
                  <a:schemeClr val="tx1"/>
                </a:solidFill>
                <a:hlinkClick r:id="rId9"/>
              </a:rPr>
              <a:t>www.clker.com/clipart-red-heart-3.html</a:t>
            </a:r>
            <a:endParaRPr lang="en-US" b="1" dirty="0" smtClean="0">
              <a:solidFill>
                <a:schemeClr val="tx1"/>
              </a:solidFill>
            </a:endParaRPr>
          </a:p>
          <a:p>
            <a:r>
              <a:rPr lang="en-US" b="1" dirty="0" smtClean="0">
                <a:solidFill>
                  <a:schemeClr val="tx1"/>
                </a:solidFill>
              </a:rPr>
              <a:t>Movie Theatre Cinema Screen- Photo from You </a:t>
            </a:r>
            <a:r>
              <a:rPr lang="en-US" b="1" dirty="0">
                <a:solidFill>
                  <a:schemeClr val="tx1"/>
                </a:solidFill>
              </a:rPr>
              <a:t>Tube website: </a:t>
            </a:r>
            <a:r>
              <a:rPr lang="en-US" b="1" dirty="0">
                <a:solidFill>
                  <a:schemeClr val="tx1"/>
                </a:solidFill>
                <a:hlinkClick r:id="rId10"/>
              </a:rPr>
              <a:t>http://</a:t>
            </a:r>
            <a:r>
              <a:rPr lang="en-US" b="1" dirty="0" smtClean="0">
                <a:solidFill>
                  <a:schemeClr val="tx1"/>
                </a:solidFill>
                <a:hlinkClick r:id="rId10"/>
              </a:rPr>
              <a:t>www.youtube.com/watch?v=99CC6Cachzg</a:t>
            </a:r>
            <a:endParaRPr lang="en-US" b="1" dirty="0" smtClean="0">
              <a:solidFill>
                <a:schemeClr val="tx1"/>
              </a:solidFill>
            </a:endParaRPr>
          </a:p>
          <a:p>
            <a:endParaRPr lang="en-US" b="1" dirty="0">
              <a:solidFill>
                <a:schemeClr val="tx1"/>
              </a:solidFill>
            </a:endParaRPr>
          </a:p>
        </p:txBody>
      </p:sp>
      <p:sp>
        <p:nvSpPr>
          <p:cNvPr id="4" name="Left Arrow 3"/>
          <p:cNvSpPr/>
          <p:nvPr/>
        </p:nvSpPr>
        <p:spPr>
          <a:xfrm>
            <a:off x="430836" y="5760076"/>
            <a:ext cx="1732815" cy="764146"/>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a:t>
            </a:r>
            <a:endParaRPr lang="en-US" sz="2800" dirty="0">
              <a:latin typeface="Playbill" panose="040506030A0602020202" pitchFamily="82" charset="0"/>
            </a:endParaRPr>
          </a:p>
        </p:txBody>
      </p:sp>
      <p:sp>
        <p:nvSpPr>
          <p:cNvPr id="5" name="Rounded Rectangle 4"/>
          <p:cNvSpPr/>
          <p:nvPr/>
        </p:nvSpPr>
        <p:spPr>
          <a:xfrm>
            <a:off x="4977685" y="5926428"/>
            <a:ext cx="2162620" cy="431441"/>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Back To Beginning </a:t>
            </a:r>
            <a:endParaRPr lang="en-US" sz="2800" dirty="0">
              <a:latin typeface="Playbill" panose="040506030A0602020202" pitchFamily="82" charset="0"/>
            </a:endParaRPr>
          </a:p>
        </p:txBody>
      </p:sp>
      <p:sp>
        <p:nvSpPr>
          <p:cNvPr id="6" name="Right Arrow 5"/>
          <p:cNvSpPr/>
          <p:nvPr/>
        </p:nvSpPr>
        <p:spPr>
          <a:xfrm>
            <a:off x="9836728" y="5760076"/>
            <a:ext cx="1953492" cy="789709"/>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3"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29655710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3795" y="1455358"/>
            <a:ext cx="10353762" cy="4058751"/>
          </a:xfrm>
        </p:spPr>
        <p:txBody>
          <a:bodyPr>
            <a:normAutofit/>
          </a:bodyPr>
          <a:lstStyle/>
          <a:p>
            <a:r>
              <a:rPr lang="en-US" sz="2400" b="1" dirty="0" smtClean="0">
                <a:solidFill>
                  <a:schemeClr val="tx1"/>
                </a:solidFill>
              </a:rPr>
              <a:t>Some of the photographs and videos that are in this PowerPoint presentation are Copyrighted </a:t>
            </a:r>
            <a:r>
              <a:rPr lang="en-US" sz="2400" b="1" dirty="0" smtClean="0">
                <a:solidFill>
                  <a:schemeClr val="tx1"/>
                </a:solidFill>
              </a:rPr>
              <a:t>property.  </a:t>
            </a:r>
            <a:r>
              <a:rPr lang="en-US" sz="2400" b="1" dirty="0" smtClean="0">
                <a:solidFill>
                  <a:schemeClr val="tx1"/>
                </a:solidFill>
              </a:rPr>
              <a:t>These visual examples are only used for educational purposes to explore the history of the movies and how these images are important to the evolution of cinema.  These videos or photos are not displayed on this PowerPoint to cite these copyrighted works are owned by the creator of this project or shown for profit to the public.  I hoped that you enjoyed this informative, yet fun presentation of The History of Films.  Maybe soon, your name and work will be apart of this ever expanding art form.</a:t>
            </a:r>
          </a:p>
          <a:p>
            <a:pPr marL="36900" indent="0">
              <a:buNone/>
            </a:pPr>
            <a:r>
              <a:rPr lang="en-US" sz="2400" b="1" dirty="0">
                <a:solidFill>
                  <a:srgbClr val="F3F824"/>
                </a:solidFill>
              </a:rPr>
              <a:t> </a:t>
            </a:r>
            <a:r>
              <a:rPr lang="en-US" sz="2400" b="1" dirty="0" smtClean="0">
                <a:solidFill>
                  <a:srgbClr val="F3F824"/>
                </a:solidFill>
              </a:rPr>
              <a:t>                                                </a:t>
            </a:r>
            <a:r>
              <a:rPr lang="en-US" sz="2800" b="1" dirty="0" smtClean="0">
                <a:solidFill>
                  <a:srgbClr val="F3F824"/>
                </a:solidFill>
              </a:rPr>
              <a:t>THANK YOU!!!   </a:t>
            </a:r>
            <a:endParaRPr lang="en-US" sz="2800" b="1" dirty="0">
              <a:solidFill>
                <a:srgbClr val="F3F824"/>
              </a:solidFill>
            </a:endParaRPr>
          </a:p>
        </p:txBody>
      </p:sp>
      <p:sp>
        <p:nvSpPr>
          <p:cNvPr id="4" name="Left Arrow 3"/>
          <p:cNvSpPr/>
          <p:nvPr/>
        </p:nvSpPr>
        <p:spPr>
          <a:xfrm>
            <a:off x="374073" y="5818909"/>
            <a:ext cx="1537854" cy="692727"/>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2" action="ppaction://hlinksldjump"/>
              </a:rPr>
              <a:t>Go Back</a:t>
            </a:r>
            <a:endParaRPr lang="en-US" sz="2800" dirty="0">
              <a:latin typeface="Playbill" panose="040506030A0602020202" pitchFamily="82" charset="0"/>
            </a:endParaRPr>
          </a:p>
        </p:txBody>
      </p:sp>
      <p:sp>
        <p:nvSpPr>
          <p:cNvPr id="6" name="Rounded Rectangle 5"/>
          <p:cNvSpPr/>
          <p:nvPr/>
        </p:nvSpPr>
        <p:spPr>
          <a:xfrm>
            <a:off x="9725891" y="6068291"/>
            <a:ext cx="2230582" cy="443345"/>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3" action="ppaction://hlinksldjump"/>
              </a:rPr>
              <a:t>Go Back To Beginning  </a:t>
            </a:r>
            <a:endParaRPr lang="en-US" sz="2800" dirty="0">
              <a:latin typeface="Playbill" panose="040506030A0602020202" pitchFamily="82" charset="0"/>
            </a:endParaRPr>
          </a:p>
        </p:txBody>
      </p:sp>
    </p:spTree>
    <p:extLst>
      <p:ext uri="{BB962C8B-B14F-4D97-AF65-F5344CB8AC3E}">
        <p14:creationId xmlns:p14="http://schemas.microsoft.com/office/powerpoint/2010/main" val="2044144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3795" y="204279"/>
            <a:ext cx="10353762" cy="970450"/>
          </a:xfrm>
        </p:spPr>
        <p:txBody>
          <a:bodyPr/>
          <a:lstStyle/>
          <a:p>
            <a:r>
              <a:rPr lang="en-US" dirty="0" smtClean="0">
                <a:solidFill>
                  <a:srgbClr val="EAEA1A"/>
                </a:solidFill>
                <a:latin typeface="Broadway" panose="04040905080B02020502" pitchFamily="82" charset="0"/>
              </a:rPr>
              <a:t>Yes………. Movies</a:t>
            </a:r>
            <a:endParaRPr lang="en-US" dirty="0">
              <a:solidFill>
                <a:srgbClr val="EAEA1A"/>
              </a:solidFill>
              <a:latin typeface="Broadway" panose="04040905080B02020502" pitchFamily="82" charset="0"/>
            </a:endParaRPr>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34852" y="1174729"/>
            <a:ext cx="2442799" cy="1387560"/>
          </a:xfrm>
        </p:spPr>
      </p:pic>
      <p:sp>
        <p:nvSpPr>
          <p:cNvPr id="6" name="Content Placeholder 5"/>
          <p:cNvSpPr>
            <a:spLocks noGrp="1"/>
          </p:cNvSpPr>
          <p:nvPr>
            <p:ph sz="half" idx="2"/>
          </p:nvPr>
        </p:nvSpPr>
        <p:spPr>
          <a:xfrm>
            <a:off x="6040192" y="1732449"/>
            <a:ext cx="5227365" cy="4058751"/>
          </a:xfrm>
        </p:spPr>
        <p:txBody>
          <a:bodyPr>
            <a:normAutofit/>
          </a:bodyPr>
          <a:lstStyle/>
          <a:p>
            <a:pPr algn="just"/>
            <a:r>
              <a:rPr lang="en-US" b="1" dirty="0" smtClean="0">
                <a:solidFill>
                  <a:schemeClr val="tx1"/>
                </a:solidFill>
              </a:rPr>
              <a:t>The movies remain one of the most popular forms of art and entertainment ever created.</a:t>
            </a:r>
          </a:p>
          <a:p>
            <a:pPr algn="just"/>
            <a:r>
              <a:rPr lang="en-US" b="1" dirty="0" smtClean="0">
                <a:solidFill>
                  <a:schemeClr val="tx1"/>
                </a:solidFill>
              </a:rPr>
              <a:t>Movies can make us laugh, cry, be terrified, or fall in love. </a:t>
            </a:r>
            <a:r>
              <a:rPr lang="en-US" b="1" dirty="0">
                <a:solidFill>
                  <a:schemeClr val="tx1"/>
                </a:solidFill>
              </a:rPr>
              <a:t> </a:t>
            </a:r>
            <a:r>
              <a:rPr lang="en-US" b="1" dirty="0" smtClean="0">
                <a:solidFill>
                  <a:schemeClr val="tx1"/>
                </a:solidFill>
              </a:rPr>
              <a:t>Whatever kind of movie you’ll watch, there’s no doubt that you will be entertained.</a:t>
            </a:r>
          </a:p>
          <a:p>
            <a:pPr algn="just"/>
            <a:r>
              <a:rPr lang="en-US" b="1" dirty="0" smtClean="0">
                <a:solidFill>
                  <a:schemeClr val="tx1"/>
                </a:solidFill>
              </a:rPr>
              <a:t>Yet, the story of how the movies came into being is just as fascinating of a story as any high flying adventure</a:t>
            </a:r>
            <a:r>
              <a:rPr lang="en-US" b="1" dirty="0">
                <a:solidFill>
                  <a:schemeClr val="tx1"/>
                </a:solidFill>
              </a:rPr>
              <a:t> </a:t>
            </a:r>
            <a:r>
              <a:rPr lang="en-US" b="1" dirty="0" smtClean="0">
                <a:solidFill>
                  <a:schemeClr val="tx1"/>
                </a:solidFill>
              </a:rPr>
              <a:t>on the big screen.   </a:t>
            </a:r>
            <a:endParaRPr lang="en-US" b="1" dirty="0">
              <a:solidFill>
                <a:schemeClr val="tx1"/>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5377" y="2883515"/>
            <a:ext cx="2507087" cy="1298448"/>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55377" y="1211647"/>
            <a:ext cx="2507087" cy="1313724"/>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3795" y="2758602"/>
            <a:ext cx="1330059" cy="1548274"/>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4853" y="4503189"/>
            <a:ext cx="2305780" cy="1427041"/>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55377" y="4466455"/>
            <a:ext cx="2507087" cy="1463775"/>
          </a:xfrm>
          <a:prstGeom prst="rect">
            <a:avLst/>
          </a:prstGeom>
        </p:spPr>
      </p:pic>
      <p:sp>
        <p:nvSpPr>
          <p:cNvPr id="10" name="Left Arrow 9"/>
          <p:cNvSpPr/>
          <p:nvPr/>
        </p:nvSpPr>
        <p:spPr>
          <a:xfrm>
            <a:off x="334852" y="5979307"/>
            <a:ext cx="1632494" cy="707757"/>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a:t>
            </a:r>
            <a:endParaRPr lang="en-US" sz="2800" dirty="0">
              <a:latin typeface="Playbill" panose="040506030A0602020202" pitchFamily="82" charset="0"/>
            </a:endParaRPr>
          </a:p>
        </p:txBody>
      </p:sp>
      <p:sp>
        <p:nvSpPr>
          <p:cNvPr id="11" name="Right Arrow 10"/>
          <p:cNvSpPr/>
          <p:nvPr/>
        </p:nvSpPr>
        <p:spPr>
          <a:xfrm>
            <a:off x="10072914" y="5930230"/>
            <a:ext cx="1923305" cy="805913"/>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3560256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sndAc>
          <p:stSnd>
            <p:snd r:embed="rId2" name="explode.wav"/>
          </p:stSnd>
        </p:sndAc>
      </p:transition>
    </mc:Choice>
    <mc:Fallback xmlns="">
      <p:transition spd="slow">
        <p:fade/>
        <p:sndAc>
          <p:stSnd>
            <p:snd r:embed="rId11" name="explod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1500"/>
                            </p:stCondLst>
                            <p:childTnLst>
                              <p:par>
                                <p:cTn id="10" presetID="1" presetClass="entr" presetSubtype="0" fill="hold" nodeType="afterEffect">
                                  <p:stCondLst>
                                    <p:cond delay="1000"/>
                                  </p:stCondLst>
                                  <p:childTnLst>
                                    <p:set>
                                      <p:cBhvr>
                                        <p:cTn id="11" dur="1" fill="hold">
                                          <p:stCondLst>
                                            <p:cond delay="9"/>
                                          </p:stCondLst>
                                        </p:cTn>
                                        <p:tgtEl>
                                          <p:spTgt spid="2"/>
                                        </p:tgtEl>
                                        <p:attrNameLst>
                                          <p:attrName>style.visibility</p:attrName>
                                        </p:attrNameLst>
                                      </p:cBhvr>
                                      <p:to>
                                        <p:strVal val="visible"/>
                                      </p:to>
                                    </p:set>
                                  </p:childTnLst>
                                </p:cTn>
                              </p:par>
                            </p:childTnLst>
                          </p:cTn>
                        </p:par>
                        <p:par>
                          <p:cTn id="12" fill="hold">
                            <p:stCondLst>
                              <p:cond delay="251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3010"/>
                            </p:stCondLst>
                            <p:childTnLst>
                              <p:par>
                                <p:cTn id="19" presetID="49" presetClass="entr" presetSubtype="0" decel="100000" fill="hold" nodeType="after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 fill="hold"/>
                                        <p:tgtEl>
                                          <p:spTgt spid="8"/>
                                        </p:tgtEl>
                                        <p:attrNameLst>
                                          <p:attrName>ppt_w</p:attrName>
                                        </p:attrNameLst>
                                      </p:cBhvr>
                                      <p:tavLst>
                                        <p:tav tm="0">
                                          <p:val>
                                            <p:fltVal val="0"/>
                                          </p:val>
                                        </p:tav>
                                        <p:tav tm="100000">
                                          <p:val>
                                            <p:strVal val="#ppt_w"/>
                                          </p:val>
                                        </p:tav>
                                      </p:tavLst>
                                    </p:anim>
                                    <p:anim calcmode="lin" valueType="num">
                                      <p:cBhvr>
                                        <p:cTn id="22" dur="10" fill="hold"/>
                                        <p:tgtEl>
                                          <p:spTgt spid="8"/>
                                        </p:tgtEl>
                                        <p:attrNameLst>
                                          <p:attrName>ppt_h</p:attrName>
                                        </p:attrNameLst>
                                      </p:cBhvr>
                                      <p:tavLst>
                                        <p:tav tm="0">
                                          <p:val>
                                            <p:fltVal val="0"/>
                                          </p:val>
                                        </p:tav>
                                        <p:tav tm="100000">
                                          <p:val>
                                            <p:strVal val="#ppt_h"/>
                                          </p:val>
                                        </p:tav>
                                      </p:tavLst>
                                    </p:anim>
                                    <p:anim calcmode="lin" valueType="num">
                                      <p:cBhvr>
                                        <p:cTn id="23" dur="10" fill="hold"/>
                                        <p:tgtEl>
                                          <p:spTgt spid="8"/>
                                        </p:tgtEl>
                                        <p:attrNameLst>
                                          <p:attrName>style.rotation</p:attrName>
                                        </p:attrNameLst>
                                      </p:cBhvr>
                                      <p:tavLst>
                                        <p:tav tm="0">
                                          <p:val>
                                            <p:fltVal val="360"/>
                                          </p:val>
                                        </p:tav>
                                        <p:tav tm="100000">
                                          <p:val>
                                            <p:fltVal val="0"/>
                                          </p:val>
                                        </p:tav>
                                      </p:tavLst>
                                    </p:anim>
                                    <p:animEffect transition="in" filter="fade">
                                      <p:cBhvr>
                                        <p:cTn id="24" dur="10"/>
                                        <p:tgtEl>
                                          <p:spTgt spid="8"/>
                                        </p:tgtEl>
                                      </p:cBhvr>
                                    </p:animEffect>
                                  </p:childTnLst>
                                </p:cTn>
                              </p:par>
                            </p:childTnLst>
                          </p:cTn>
                        </p:par>
                        <p:par>
                          <p:cTn id="25" fill="hold">
                            <p:stCondLst>
                              <p:cond delay="327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4270"/>
                            </p:stCondLst>
                            <p:childTnLst>
                              <p:par>
                                <p:cTn id="32" presetID="42" presetClass="entr" presetSubtype="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5270"/>
                            </p:stCondLst>
                            <p:childTnLst>
                              <p:par>
                                <p:cTn id="38" presetID="42" presetClass="entr" presetSubtype="0" fill="hold" grpId="0" nodeType="afterEffect">
                                  <p:stCondLst>
                                    <p:cond delay="0"/>
                                  </p:stCondLst>
                                  <p:childTnLst>
                                    <p:set>
                                      <p:cBhvr>
                                        <p:cTn id="39" dur="1" fill="hold">
                                          <p:stCondLst>
                                            <p:cond delay="0"/>
                                          </p:stCondLst>
                                        </p:cTn>
                                        <p:tgtEl>
                                          <p:spTgt spid="6">
                                            <p:txEl>
                                              <p:pRg st="0" end="0"/>
                                            </p:txEl>
                                          </p:spTgt>
                                        </p:tgtEl>
                                        <p:attrNameLst>
                                          <p:attrName>style.visibility</p:attrName>
                                        </p:attrNameLst>
                                      </p:cBhvr>
                                      <p:to>
                                        <p:strVal val="visible"/>
                                      </p:to>
                                    </p:set>
                                    <p:animEffect transition="in" filter="fade">
                                      <p:cBhvr>
                                        <p:cTn id="40" dur="1000"/>
                                        <p:tgtEl>
                                          <p:spTgt spid="6">
                                            <p:txEl>
                                              <p:pRg st="0" end="0"/>
                                            </p:txEl>
                                          </p:spTgt>
                                        </p:tgtEl>
                                      </p:cBhvr>
                                    </p:animEffect>
                                    <p:anim calcmode="lin" valueType="num">
                                      <p:cBhvr>
                                        <p:cTn id="41"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6270"/>
                            </p:stCondLst>
                            <p:childTnLst>
                              <p:par>
                                <p:cTn id="44" presetID="42" presetClass="entr" presetSubtype="0" fill="hold" grpId="0" nodeType="afterEffect">
                                  <p:stCondLst>
                                    <p:cond delay="0"/>
                                  </p:stCondLst>
                                  <p:childTnLst>
                                    <p:set>
                                      <p:cBhvr>
                                        <p:cTn id="45" dur="1" fill="hold">
                                          <p:stCondLst>
                                            <p:cond delay="0"/>
                                          </p:stCondLst>
                                        </p:cTn>
                                        <p:tgtEl>
                                          <p:spTgt spid="6">
                                            <p:txEl>
                                              <p:pRg st="1" end="1"/>
                                            </p:txEl>
                                          </p:spTgt>
                                        </p:tgtEl>
                                        <p:attrNameLst>
                                          <p:attrName>style.visibility</p:attrName>
                                        </p:attrNameLst>
                                      </p:cBhvr>
                                      <p:to>
                                        <p:strVal val="visible"/>
                                      </p:to>
                                    </p:set>
                                    <p:animEffect transition="in" filter="fade">
                                      <p:cBhvr>
                                        <p:cTn id="46" dur="1000"/>
                                        <p:tgtEl>
                                          <p:spTgt spid="6">
                                            <p:txEl>
                                              <p:pRg st="1" end="1"/>
                                            </p:txEl>
                                          </p:spTgt>
                                        </p:tgtEl>
                                      </p:cBhvr>
                                    </p:animEffect>
                                    <p:anim calcmode="lin" valueType="num">
                                      <p:cBhvr>
                                        <p:cTn id="4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48"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49" fill="hold">
                            <p:stCondLst>
                              <p:cond delay="7270"/>
                            </p:stCondLst>
                            <p:childTnLst>
                              <p:par>
                                <p:cTn id="50" presetID="42" presetClass="entr" presetSubtype="0" fill="hold" grpId="0" nodeType="afterEffect">
                                  <p:stCondLst>
                                    <p:cond delay="0"/>
                                  </p:stCondLst>
                                  <p:childTnLst>
                                    <p:set>
                                      <p:cBhvr>
                                        <p:cTn id="51" dur="1" fill="hold">
                                          <p:stCondLst>
                                            <p:cond delay="0"/>
                                          </p:stCondLst>
                                        </p:cTn>
                                        <p:tgtEl>
                                          <p:spTgt spid="6">
                                            <p:txEl>
                                              <p:pRg st="2" end="2"/>
                                            </p:txEl>
                                          </p:spTgt>
                                        </p:tgtEl>
                                        <p:attrNameLst>
                                          <p:attrName>style.visibility</p:attrName>
                                        </p:attrNameLst>
                                      </p:cBhvr>
                                      <p:to>
                                        <p:strVal val="visible"/>
                                      </p:to>
                                    </p:set>
                                    <p:animEffect transition="in" filter="fade">
                                      <p:cBhvr>
                                        <p:cTn id="52" dur="1000"/>
                                        <p:tgtEl>
                                          <p:spTgt spid="6">
                                            <p:txEl>
                                              <p:pRg st="2" end="2"/>
                                            </p:txEl>
                                          </p:spTgt>
                                        </p:tgtEl>
                                      </p:cBhvr>
                                    </p:animEffect>
                                    <p:anim calcmode="lin" valueType="num">
                                      <p:cBhvr>
                                        <p:cTn id="5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08310"/>
            <a:ext cx="10353762" cy="970450"/>
          </a:xfrm>
        </p:spPr>
        <p:txBody>
          <a:bodyPr/>
          <a:lstStyle/>
          <a:p>
            <a:r>
              <a:rPr lang="en-US" dirty="0" smtClean="0">
                <a:solidFill>
                  <a:srgbClr val="EAEA1A"/>
                </a:solidFill>
                <a:latin typeface="Broadway" panose="04040905080B02020502" pitchFamily="82" charset="0"/>
              </a:rPr>
              <a:t>It Started With A Horse and a Bet…</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22304" y="3976352"/>
            <a:ext cx="2637374" cy="1664594"/>
          </a:xfrm>
        </p:spPr>
      </p:pic>
      <p:sp>
        <p:nvSpPr>
          <p:cNvPr id="4" name="Content Placeholder 3"/>
          <p:cNvSpPr>
            <a:spLocks noGrp="1"/>
          </p:cNvSpPr>
          <p:nvPr>
            <p:ph sz="half" idx="2"/>
          </p:nvPr>
        </p:nvSpPr>
        <p:spPr>
          <a:xfrm>
            <a:off x="6202892" y="1582195"/>
            <a:ext cx="5064665" cy="4058751"/>
          </a:xfrm>
        </p:spPr>
        <p:txBody>
          <a:bodyPr>
            <a:normAutofit fontScale="92500" lnSpcReduction="10000"/>
          </a:bodyPr>
          <a:lstStyle/>
          <a:p>
            <a:pPr algn="just">
              <a:buFont typeface="Wingdings" panose="05000000000000000000" pitchFamily="2" charset="2"/>
              <a:buChar char="v"/>
            </a:pPr>
            <a:r>
              <a:rPr lang="en-US" sz="1600" b="1" dirty="0" smtClean="0">
                <a:solidFill>
                  <a:schemeClr val="tx1"/>
                </a:solidFill>
              </a:rPr>
              <a:t>In 1878, the photographer </a:t>
            </a:r>
            <a:r>
              <a:rPr lang="en-US" sz="1600" b="1" dirty="0" err="1" smtClean="0">
                <a:solidFill>
                  <a:schemeClr val="tx1"/>
                </a:solidFill>
              </a:rPr>
              <a:t>Eadweard</a:t>
            </a:r>
            <a:r>
              <a:rPr lang="en-US" sz="1600" b="1" dirty="0" smtClean="0">
                <a:solidFill>
                  <a:schemeClr val="tx1"/>
                </a:solidFill>
              </a:rPr>
              <a:t> Muybridge conducted an experiment in which he set up a series of cameras along a polo race track to settle a friend’s bet to prove that all four of the horse’s hooves moved together off the ground when in motion.  With strings connected to the cameras, Muybridge told the jockey (as you see on the left) to take off.  The horse riding by would cut the string that activated the shutter for each camera. As a result, Muybridge was able to capture the different stages of the horse in motion.  When put together, it created a series of movement that made the pictures come to life.  Setting the stage for what movies are today.  </a:t>
            </a:r>
          </a:p>
          <a:p>
            <a:pPr algn="just"/>
            <a:r>
              <a:rPr lang="en-US" sz="1600" b="1" dirty="0" smtClean="0">
                <a:solidFill>
                  <a:schemeClr val="tx1"/>
                </a:solidFill>
              </a:rPr>
              <a:t>Muybridge also used this experiment to invent the </a:t>
            </a:r>
            <a:r>
              <a:rPr lang="en-US" sz="1600" b="1" dirty="0" err="1">
                <a:solidFill>
                  <a:schemeClr val="tx1"/>
                </a:solidFill>
              </a:rPr>
              <a:t>Z</a:t>
            </a:r>
            <a:r>
              <a:rPr lang="en-US" sz="1600" b="1" dirty="0" err="1" smtClean="0">
                <a:solidFill>
                  <a:schemeClr val="tx1"/>
                </a:solidFill>
              </a:rPr>
              <a:t>ooprixascope</a:t>
            </a:r>
            <a:r>
              <a:rPr lang="en-US" sz="1600" b="1" dirty="0" smtClean="0">
                <a:solidFill>
                  <a:schemeClr val="tx1"/>
                </a:solidFill>
              </a:rPr>
              <a:t> (a device that took a series of photographs and rotated them around on a glass disk to be projected onto a screen).  This is considered by many to be the very first design of a movie projector.    </a:t>
            </a:r>
            <a:endParaRPr lang="en-US" sz="1600" b="1" dirty="0">
              <a:solidFill>
                <a:schemeClr val="tx1"/>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570" y="1178760"/>
            <a:ext cx="1634364" cy="2045849"/>
          </a:xfrm>
          <a:prstGeom prst="rect">
            <a:avLst/>
          </a:prstGeom>
        </p:spPr>
      </p:pic>
      <p:pic>
        <p:nvPicPr>
          <p:cNvPr id="1026" name="Picture 2" descr="Image result for muybridge experiment setu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flipV="1">
            <a:off x="2667772" y="1270411"/>
            <a:ext cx="2897747" cy="186621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0043" y="4103096"/>
            <a:ext cx="1688104" cy="1688104"/>
          </a:xfrm>
          <a:prstGeom prst="rect">
            <a:avLst/>
          </a:prstGeom>
        </p:spPr>
      </p:pic>
      <p:sp>
        <p:nvSpPr>
          <p:cNvPr id="7" name="TextBox 6"/>
          <p:cNvSpPr txBox="1"/>
          <p:nvPr/>
        </p:nvSpPr>
        <p:spPr>
          <a:xfrm>
            <a:off x="2743200" y="3217659"/>
            <a:ext cx="3137473" cy="738664"/>
          </a:xfrm>
          <a:prstGeom prst="rect">
            <a:avLst/>
          </a:prstGeom>
          <a:noFill/>
        </p:spPr>
        <p:txBody>
          <a:bodyPr wrap="square" rtlCol="0">
            <a:spAutoFit/>
          </a:bodyPr>
          <a:lstStyle/>
          <a:p>
            <a:r>
              <a:rPr lang="en-US" sz="1400" b="1" dirty="0" smtClean="0"/>
              <a:t>The actual race track used for Muybridge’s experiment at Palo Alto, California. </a:t>
            </a:r>
            <a:endParaRPr lang="en-US" sz="1400" b="1" dirty="0"/>
          </a:p>
        </p:txBody>
      </p:sp>
      <p:sp>
        <p:nvSpPr>
          <p:cNvPr id="8" name="Left Arrow 7"/>
          <p:cNvSpPr/>
          <p:nvPr/>
        </p:nvSpPr>
        <p:spPr>
          <a:xfrm>
            <a:off x="222304" y="5883820"/>
            <a:ext cx="2579135" cy="701303"/>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Back To Yes, Movies</a:t>
            </a:r>
            <a:endParaRPr lang="en-US" sz="2800" dirty="0">
              <a:latin typeface="Playbill" panose="040506030A0602020202" pitchFamily="82" charset="0"/>
            </a:endParaRPr>
          </a:p>
        </p:txBody>
      </p:sp>
      <p:sp>
        <p:nvSpPr>
          <p:cNvPr id="9" name="Right Arrow 8"/>
          <p:cNvSpPr/>
          <p:nvPr/>
        </p:nvSpPr>
        <p:spPr>
          <a:xfrm>
            <a:off x="10179849" y="5837782"/>
            <a:ext cx="1871662" cy="785812"/>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To Next Slide</a:t>
            </a:r>
            <a:endParaRPr lang="en-US" sz="2800" dirty="0">
              <a:latin typeface="Playbill" panose="040506030A0602020202" pitchFamily="82" charset="0"/>
            </a:endParaRPr>
          </a:p>
        </p:txBody>
      </p:sp>
      <p:sp>
        <p:nvSpPr>
          <p:cNvPr id="10" name="TextBox 9"/>
          <p:cNvSpPr txBox="1"/>
          <p:nvPr/>
        </p:nvSpPr>
        <p:spPr>
          <a:xfrm>
            <a:off x="3272593" y="5837782"/>
            <a:ext cx="1688104" cy="523220"/>
          </a:xfrm>
          <a:prstGeom prst="rect">
            <a:avLst/>
          </a:prstGeom>
          <a:noFill/>
        </p:spPr>
        <p:txBody>
          <a:bodyPr wrap="square" rtlCol="0">
            <a:spAutoFit/>
          </a:bodyPr>
          <a:lstStyle/>
          <a:p>
            <a:r>
              <a:rPr lang="en-US" sz="1400" b="1" dirty="0" smtClean="0">
                <a:effectLst>
                  <a:outerShdw blurRad="38100" dist="38100" dir="2700000" algn="tl">
                    <a:srgbClr val="000000">
                      <a:alpha val="43137"/>
                    </a:srgbClr>
                  </a:outerShdw>
                </a:effectLst>
              </a:rPr>
              <a:t>Muybridge’s </a:t>
            </a:r>
            <a:r>
              <a:rPr lang="en-US" sz="1400" b="1" dirty="0" err="1" smtClean="0">
                <a:effectLst>
                  <a:outerShdw blurRad="38100" dist="38100" dir="2700000" algn="tl">
                    <a:srgbClr val="000000">
                      <a:alpha val="43137"/>
                    </a:srgbClr>
                  </a:outerShdw>
                </a:effectLst>
              </a:rPr>
              <a:t>Zooprixascope</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46607139"/>
      </p:ext>
    </p:extLst>
  </p:cSld>
  <p:clrMapOvr>
    <a:masterClrMapping/>
  </p:clrMapOvr>
  <mc:AlternateContent xmlns:mc="http://schemas.openxmlformats.org/markup-compatibility/2006" xmlns:p14="http://schemas.microsoft.com/office/powerpoint/2010/main">
    <mc:Choice Requires="p14">
      <p:transition spd="slow" p14:dur="1600">
        <p:blinds dir="vert"/>
        <p:sndAc>
          <p:stSnd>
            <p:snd r:embed="rId2" name="camera.wav"/>
          </p:stSnd>
        </p:sndAc>
      </p:transition>
    </mc:Choice>
    <mc:Fallback xmlns="">
      <p:transition spd="slow">
        <p:blinds dir="vert"/>
        <p:sndAc>
          <p:stSnd>
            <p:snd r:embed="rId9" name="camera.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31"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p:cTn id="15" dur="1000" fill="hold"/>
                                        <p:tgtEl>
                                          <p:spTgt spid="1026"/>
                                        </p:tgtEl>
                                        <p:attrNameLst>
                                          <p:attrName>ppt_w</p:attrName>
                                        </p:attrNameLst>
                                      </p:cBhvr>
                                      <p:tavLst>
                                        <p:tav tm="0">
                                          <p:val>
                                            <p:fltVal val="0"/>
                                          </p:val>
                                        </p:tav>
                                        <p:tav tm="100000">
                                          <p:val>
                                            <p:strVal val="#ppt_w"/>
                                          </p:val>
                                        </p:tav>
                                      </p:tavLst>
                                    </p:anim>
                                    <p:anim calcmode="lin" valueType="num">
                                      <p:cBhvr>
                                        <p:cTn id="16" dur="1000" fill="hold"/>
                                        <p:tgtEl>
                                          <p:spTgt spid="1026"/>
                                        </p:tgtEl>
                                        <p:attrNameLst>
                                          <p:attrName>ppt_h</p:attrName>
                                        </p:attrNameLst>
                                      </p:cBhvr>
                                      <p:tavLst>
                                        <p:tav tm="0">
                                          <p:val>
                                            <p:fltVal val="0"/>
                                          </p:val>
                                        </p:tav>
                                        <p:tav tm="100000">
                                          <p:val>
                                            <p:strVal val="#ppt_h"/>
                                          </p:val>
                                        </p:tav>
                                      </p:tavLst>
                                    </p:anim>
                                    <p:anim calcmode="lin" valueType="num">
                                      <p:cBhvr>
                                        <p:cTn id="17" dur="1000" fill="hold"/>
                                        <p:tgtEl>
                                          <p:spTgt spid="1026"/>
                                        </p:tgtEl>
                                        <p:attrNameLst>
                                          <p:attrName>style.rotation</p:attrName>
                                        </p:attrNameLst>
                                      </p:cBhvr>
                                      <p:tavLst>
                                        <p:tav tm="0">
                                          <p:val>
                                            <p:fltVal val="90"/>
                                          </p:val>
                                        </p:tav>
                                        <p:tav tm="100000">
                                          <p:val>
                                            <p:fltVal val="0"/>
                                          </p:val>
                                        </p:tav>
                                      </p:tavLst>
                                    </p:anim>
                                    <p:animEffect transition="in" filter="fade">
                                      <p:cBhvr>
                                        <p:cTn id="18" dur="1000"/>
                                        <p:tgtEl>
                                          <p:spTgt spid="1026"/>
                                        </p:tgtEl>
                                      </p:cBhvr>
                                    </p:animEffec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par>
                          <p:cTn id="22" fill="hold">
                            <p:stCondLst>
                              <p:cond delay="1500"/>
                            </p:stCondLst>
                            <p:childTnLst>
                              <p:par>
                                <p:cTn id="23" presetID="1" presetClass="entr" presetSubtype="0" fill="hold" nodeType="afterEffect">
                                  <p:stCondLst>
                                    <p:cond delay="1000"/>
                                  </p:stCondLst>
                                  <p:childTnLst>
                                    <p:set>
                                      <p:cBhvr>
                                        <p:cTn id="24" dur="1" fill="hold">
                                          <p:stCondLst>
                                            <p:cond delay="0"/>
                                          </p:stCondLst>
                                        </p:cTn>
                                        <p:tgtEl>
                                          <p:spTgt spid="3"/>
                                        </p:tgtEl>
                                        <p:attrNameLst>
                                          <p:attrName>style.visibility</p:attrName>
                                        </p:attrNameLst>
                                      </p:cBhvr>
                                      <p:to>
                                        <p:strVal val="visible"/>
                                      </p:to>
                                    </p:set>
                                  </p:childTnLst>
                                </p:cTn>
                              </p:par>
                            </p:childTnLst>
                          </p:cTn>
                        </p:par>
                        <p:par>
                          <p:cTn id="25" fill="hold">
                            <p:stCondLst>
                              <p:cond delay="2500"/>
                            </p:stCondLst>
                            <p:childTnLst>
                              <p:par>
                                <p:cTn id="26" presetID="1" presetClass="entr" presetSubtype="0" fill="hold" grpId="0" nodeType="after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894" y="214890"/>
            <a:ext cx="10353762" cy="970450"/>
          </a:xfrm>
        </p:spPr>
        <p:txBody>
          <a:bodyPr/>
          <a:lstStyle/>
          <a:p>
            <a:r>
              <a:rPr lang="en-US" dirty="0" smtClean="0">
                <a:solidFill>
                  <a:srgbClr val="EAEA1A"/>
                </a:solidFill>
                <a:latin typeface="Broadway" panose="04040905080B02020502" pitchFamily="82" charset="0"/>
              </a:rPr>
              <a:t>Lumière Bros, </a:t>
            </a:r>
            <a:r>
              <a:rPr lang="en-US" dirty="0" err="1" smtClean="0">
                <a:solidFill>
                  <a:srgbClr val="EAEA1A"/>
                </a:solidFill>
                <a:latin typeface="Broadway" panose="04040905080B02020502" pitchFamily="82" charset="0"/>
              </a:rPr>
              <a:t>Méliès</a:t>
            </a:r>
            <a:r>
              <a:rPr lang="en-US" dirty="0" smtClean="0">
                <a:solidFill>
                  <a:srgbClr val="EAEA1A"/>
                </a:solidFill>
                <a:latin typeface="Broadway" panose="04040905080B02020502" pitchFamily="82" charset="0"/>
              </a:rPr>
              <a:t>, and Edison</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512061" y="1225090"/>
            <a:ext cx="937015" cy="1263391"/>
          </a:xfrm>
        </p:spPr>
      </p:pic>
      <p:sp>
        <p:nvSpPr>
          <p:cNvPr id="4" name="Content Placeholder 3"/>
          <p:cNvSpPr>
            <a:spLocks noGrp="1"/>
          </p:cNvSpPr>
          <p:nvPr>
            <p:ph sz="half" idx="2"/>
          </p:nvPr>
        </p:nvSpPr>
        <p:spPr>
          <a:xfrm>
            <a:off x="6272011" y="1358961"/>
            <a:ext cx="5135321" cy="4462290"/>
          </a:xfrm>
        </p:spPr>
        <p:txBody>
          <a:bodyPr>
            <a:normAutofit fontScale="62500" lnSpcReduction="20000"/>
          </a:bodyPr>
          <a:lstStyle/>
          <a:p>
            <a:pPr algn="just"/>
            <a:r>
              <a:rPr lang="en-US" b="1" dirty="0" smtClean="0">
                <a:solidFill>
                  <a:schemeClr val="tx1"/>
                </a:solidFill>
                <a:effectLst/>
              </a:rPr>
              <a:t>After Muybridge’s experiments, motion picture technology began to evolve.  One of those leading the charge was </a:t>
            </a:r>
            <a:r>
              <a:rPr lang="en-US" b="1" dirty="0" err="1" smtClean="0">
                <a:solidFill>
                  <a:schemeClr val="tx1"/>
                </a:solidFill>
                <a:effectLst/>
              </a:rPr>
              <a:t>Auguste</a:t>
            </a:r>
            <a:r>
              <a:rPr lang="en-US" b="1" dirty="0" smtClean="0">
                <a:solidFill>
                  <a:schemeClr val="tx1"/>
                </a:solidFill>
                <a:effectLst/>
              </a:rPr>
              <a:t> and Louis Lumi</a:t>
            </a:r>
            <a:r>
              <a:rPr lang="en-US" b="1" dirty="0" smtClean="0">
                <a:solidFill>
                  <a:schemeClr val="tx1"/>
                </a:solidFill>
                <a:effectLst/>
                <a:latin typeface="Calisto MT" panose="02040603050505030304" pitchFamily="18" charset="0"/>
              </a:rPr>
              <a:t>è</a:t>
            </a:r>
            <a:r>
              <a:rPr lang="en-US" b="1" dirty="0" smtClean="0">
                <a:solidFill>
                  <a:schemeClr val="tx1"/>
                </a:solidFill>
                <a:effectLst/>
              </a:rPr>
              <a:t>re, inventors who were creating early examples of  motion picture cameras and projection systems. Over their lifetime, they made many short films that displayed what the motion picture camera could capture.  (On the left, is an image of their earlier works showing a train arriving at a station during the 1890’s). </a:t>
            </a:r>
          </a:p>
          <a:p>
            <a:pPr algn="just"/>
            <a:r>
              <a:rPr lang="en-US" b="1" dirty="0" smtClean="0">
                <a:solidFill>
                  <a:schemeClr val="tx1"/>
                </a:solidFill>
                <a:effectLst/>
              </a:rPr>
              <a:t>Around this time, Georges </a:t>
            </a:r>
            <a:r>
              <a:rPr lang="en-US" b="1" dirty="0" err="1" smtClean="0">
                <a:solidFill>
                  <a:schemeClr val="tx1"/>
                </a:solidFill>
                <a:effectLst/>
              </a:rPr>
              <a:t>M</a:t>
            </a:r>
            <a:r>
              <a:rPr lang="en-US" b="1" dirty="0" err="1" smtClean="0">
                <a:solidFill>
                  <a:schemeClr val="tx1"/>
                </a:solidFill>
                <a:effectLst/>
                <a:latin typeface="Calisto MT" panose="02040603050505030304" pitchFamily="18" charset="0"/>
              </a:rPr>
              <a:t>é</a:t>
            </a:r>
            <a:r>
              <a:rPr lang="en-US" b="1" dirty="0" err="1" smtClean="0">
                <a:solidFill>
                  <a:schemeClr val="tx1"/>
                </a:solidFill>
                <a:effectLst/>
              </a:rPr>
              <a:t>li</a:t>
            </a:r>
            <a:r>
              <a:rPr lang="en-US" b="1" dirty="0" err="1" smtClean="0">
                <a:solidFill>
                  <a:schemeClr val="tx1"/>
                </a:solidFill>
                <a:effectLst/>
                <a:latin typeface="Calisto MT" panose="02040603050505030304" pitchFamily="18" charset="0"/>
              </a:rPr>
              <a:t>è</a:t>
            </a:r>
            <a:r>
              <a:rPr lang="en-US" b="1" dirty="0" err="1" smtClean="0">
                <a:solidFill>
                  <a:schemeClr val="tx1"/>
                </a:solidFill>
                <a:effectLst/>
              </a:rPr>
              <a:t>s</a:t>
            </a:r>
            <a:r>
              <a:rPr lang="en-US" b="1" dirty="0" smtClean="0">
                <a:solidFill>
                  <a:schemeClr val="tx1"/>
                </a:solidFill>
                <a:effectLst/>
              </a:rPr>
              <a:t>, a French actor and magician, was inspired to make motion pictures of his own. </a:t>
            </a:r>
            <a:r>
              <a:rPr lang="en-US" b="1" dirty="0" err="1" smtClean="0">
                <a:solidFill>
                  <a:schemeClr val="tx1"/>
                </a:solidFill>
                <a:effectLst/>
              </a:rPr>
              <a:t>M</a:t>
            </a:r>
            <a:r>
              <a:rPr lang="en-US" b="1" dirty="0" err="1" smtClean="0">
                <a:solidFill>
                  <a:schemeClr val="tx1"/>
                </a:solidFill>
                <a:effectLst/>
                <a:latin typeface="Calisto MT" panose="02040603050505030304" pitchFamily="18" charset="0"/>
              </a:rPr>
              <a:t>é</a:t>
            </a:r>
            <a:r>
              <a:rPr lang="en-US" b="1" dirty="0" err="1" smtClean="0">
                <a:solidFill>
                  <a:schemeClr val="tx1"/>
                </a:solidFill>
                <a:effectLst/>
              </a:rPr>
              <a:t>li</a:t>
            </a:r>
            <a:r>
              <a:rPr lang="en-US" b="1" dirty="0" err="1" smtClean="0">
                <a:solidFill>
                  <a:schemeClr val="tx1"/>
                </a:solidFill>
                <a:effectLst/>
                <a:latin typeface="Calisto MT" panose="02040603050505030304" pitchFamily="18" charset="0"/>
              </a:rPr>
              <a:t>è</a:t>
            </a:r>
            <a:r>
              <a:rPr lang="en-US" b="1" dirty="0" err="1" smtClean="0">
                <a:solidFill>
                  <a:schemeClr val="tx1"/>
                </a:solidFill>
                <a:effectLst/>
              </a:rPr>
              <a:t>s</a:t>
            </a:r>
            <a:r>
              <a:rPr lang="en-US" b="1" dirty="0" smtClean="0">
                <a:solidFill>
                  <a:schemeClr val="tx1"/>
                </a:solidFill>
                <a:effectLst/>
              </a:rPr>
              <a:t> used innovative cinematic techniques to create illusions that set the stage for special effects in film.  His most famous masterpiece was his science fiction adaption of Julie Verne's novel, </a:t>
            </a:r>
            <a:r>
              <a:rPr lang="en-US" b="1" i="1" dirty="0" smtClean="0">
                <a:solidFill>
                  <a:schemeClr val="tx1"/>
                </a:solidFill>
                <a:effectLst/>
              </a:rPr>
              <a:t>A Trip to the Moon </a:t>
            </a:r>
            <a:r>
              <a:rPr lang="en-US" b="1" dirty="0" smtClean="0">
                <a:solidFill>
                  <a:schemeClr val="tx1"/>
                </a:solidFill>
                <a:effectLst/>
              </a:rPr>
              <a:t>(1902).  (See image on the left)</a:t>
            </a:r>
          </a:p>
          <a:p>
            <a:pPr algn="just"/>
            <a:r>
              <a:rPr lang="en-US" b="1" dirty="0" smtClean="0">
                <a:solidFill>
                  <a:schemeClr val="tx1"/>
                </a:solidFill>
                <a:effectLst/>
              </a:rPr>
              <a:t>But the first examples of motion pictures in America began with the Wizard of Menlo Park, Thomas Edison.  Edison, along with his assistant, William Kennedy Dickson,  invented the kinetoscope (a film </a:t>
            </a:r>
            <a:r>
              <a:rPr lang="en-US" b="1" dirty="0" smtClean="0">
                <a:solidFill>
                  <a:schemeClr val="tx1"/>
                </a:solidFill>
                <a:effectLst/>
              </a:rPr>
              <a:t>viewing</a:t>
            </a:r>
            <a:r>
              <a:rPr lang="en-US" b="1" dirty="0" smtClean="0">
                <a:solidFill>
                  <a:schemeClr val="tx1"/>
                </a:solidFill>
                <a:effectLst/>
              </a:rPr>
              <a:t> </a:t>
            </a:r>
            <a:r>
              <a:rPr lang="en-US" b="1" dirty="0" smtClean="0">
                <a:solidFill>
                  <a:schemeClr val="tx1"/>
                </a:solidFill>
                <a:effectLst/>
              </a:rPr>
              <a:t>system that allowed an individual to look thru a peephole to see a short film, illuminated by an electric light bulb).  He also established the first ever motion picture studio he named The Black Maria.  While the Lumi</a:t>
            </a:r>
            <a:r>
              <a:rPr lang="en-US" b="1" dirty="0" smtClean="0">
                <a:solidFill>
                  <a:schemeClr val="tx1"/>
                </a:solidFill>
                <a:effectLst/>
                <a:latin typeface="Calisto MT" panose="02040603050505030304" pitchFamily="18" charset="0"/>
              </a:rPr>
              <a:t>è</a:t>
            </a:r>
            <a:r>
              <a:rPr lang="en-US" b="1" dirty="0" smtClean="0">
                <a:solidFill>
                  <a:schemeClr val="tx1"/>
                </a:solidFill>
                <a:effectLst/>
              </a:rPr>
              <a:t>re Brothers and </a:t>
            </a:r>
            <a:r>
              <a:rPr lang="en-US" b="1" dirty="0" err="1" smtClean="0">
                <a:solidFill>
                  <a:schemeClr val="tx1"/>
                </a:solidFill>
                <a:effectLst/>
              </a:rPr>
              <a:t>M</a:t>
            </a:r>
            <a:r>
              <a:rPr lang="en-US" b="1" dirty="0" err="1" smtClean="0">
                <a:solidFill>
                  <a:schemeClr val="tx1"/>
                </a:solidFill>
                <a:effectLst/>
                <a:latin typeface="Calisto MT" panose="02040603050505030304" pitchFamily="18" charset="0"/>
              </a:rPr>
              <a:t>é</a:t>
            </a:r>
            <a:r>
              <a:rPr lang="en-US" b="1" dirty="0" err="1" smtClean="0">
                <a:solidFill>
                  <a:schemeClr val="tx1"/>
                </a:solidFill>
                <a:effectLst/>
              </a:rPr>
              <a:t>li</a:t>
            </a:r>
            <a:r>
              <a:rPr lang="en-US" b="1" dirty="0" err="1" smtClean="0">
                <a:solidFill>
                  <a:schemeClr val="tx1"/>
                </a:solidFill>
                <a:effectLst/>
                <a:latin typeface="Calisto MT" panose="02040603050505030304" pitchFamily="18" charset="0"/>
              </a:rPr>
              <a:t>è</a:t>
            </a:r>
            <a:r>
              <a:rPr lang="en-US" b="1" dirty="0" err="1" smtClean="0">
                <a:solidFill>
                  <a:schemeClr val="tx1"/>
                </a:solidFill>
                <a:effectLst/>
              </a:rPr>
              <a:t>s</a:t>
            </a:r>
            <a:r>
              <a:rPr lang="en-US" b="1" dirty="0" smtClean="0">
                <a:solidFill>
                  <a:schemeClr val="tx1"/>
                </a:solidFill>
                <a:effectLst/>
              </a:rPr>
              <a:t> were innovators of film, Edison helped to make the movies become mainstream for the public to see.  (An image of </a:t>
            </a:r>
            <a:r>
              <a:rPr lang="en-US" b="1" i="1" dirty="0" smtClean="0">
                <a:solidFill>
                  <a:schemeClr val="tx1"/>
                </a:solidFill>
                <a:effectLst/>
              </a:rPr>
              <a:t>The Sneeze, </a:t>
            </a:r>
            <a:r>
              <a:rPr lang="en-US" b="1" dirty="0" smtClean="0">
                <a:solidFill>
                  <a:schemeClr val="tx1"/>
                </a:solidFill>
                <a:effectLst/>
              </a:rPr>
              <a:t>1894 on the left). </a:t>
            </a:r>
          </a:p>
          <a:p>
            <a:endParaRPr lang="en-US" b="1" dirty="0" smtClean="0">
              <a:solidFill>
                <a:schemeClr val="tx1"/>
              </a:solidFill>
              <a:effectLst/>
            </a:endParaRPr>
          </a:p>
          <a:p>
            <a:endParaRPr lang="en-US" b="1" dirty="0">
              <a:effectLst/>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9754" y="1156894"/>
            <a:ext cx="2215721" cy="1477147"/>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2061" y="2725722"/>
            <a:ext cx="976068" cy="1394383"/>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79754" y="2728268"/>
            <a:ext cx="2215721" cy="1394383"/>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12061" y="4220916"/>
            <a:ext cx="1019617" cy="1550125"/>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79754" y="4216878"/>
            <a:ext cx="2215721" cy="1554163"/>
          </a:xfrm>
          <a:prstGeom prst="rect">
            <a:avLst/>
          </a:prstGeom>
        </p:spPr>
      </p:pic>
      <p:sp>
        <p:nvSpPr>
          <p:cNvPr id="3" name="TextBox 2"/>
          <p:cNvSpPr txBox="1"/>
          <p:nvPr/>
        </p:nvSpPr>
        <p:spPr>
          <a:xfrm>
            <a:off x="128789" y="1358961"/>
            <a:ext cx="1197735" cy="923330"/>
          </a:xfrm>
          <a:prstGeom prst="rect">
            <a:avLst/>
          </a:prstGeom>
          <a:noFill/>
        </p:spPr>
        <p:txBody>
          <a:bodyPr wrap="square" rtlCol="0">
            <a:spAutoFit/>
          </a:bodyPr>
          <a:lstStyle/>
          <a:p>
            <a:r>
              <a:rPr lang="en-US" b="1" dirty="0" err="1" smtClean="0"/>
              <a:t>Auguste</a:t>
            </a:r>
            <a:r>
              <a:rPr lang="en-US" b="1" dirty="0" smtClean="0"/>
              <a:t> and Louis Lumi</a:t>
            </a:r>
            <a:r>
              <a:rPr lang="en-US" b="1" dirty="0" smtClean="0">
                <a:latin typeface="Calisto MT" panose="02040603050505030304" pitchFamily="18" charset="0"/>
              </a:rPr>
              <a:t>è</a:t>
            </a:r>
            <a:r>
              <a:rPr lang="en-US" b="1" dirty="0" smtClean="0"/>
              <a:t>re</a:t>
            </a:r>
            <a:endParaRPr lang="en-US" b="1" dirty="0"/>
          </a:p>
        </p:txBody>
      </p:sp>
      <p:sp>
        <p:nvSpPr>
          <p:cNvPr id="11" name="TextBox 10"/>
          <p:cNvSpPr txBox="1"/>
          <p:nvPr/>
        </p:nvSpPr>
        <p:spPr>
          <a:xfrm>
            <a:off x="167425" y="3129566"/>
            <a:ext cx="1197736" cy="646331"/>
          </a:xfrm>
          <a:prstGeom prst="rect">
            <a:avLst/>
          </a:prstGeom>
          <a:noFill/>
        </p:spPr>
        <p:txBody>
          <a:bodyPr wrap="square" rtlCol="0">
            <a:spAutoFit/>
          </a:bodyPr>
          <a:lstStyle/>
          <a:p>
            <a:r>
              <a:rPr lang="en-US" b="1" dirty="0" smtClean="0"/>
              <a:t>Georges </a:t>
            </a:r>
            <a:r>
              <a:rPr lang="en-US" b="1" dirty="0" err="1" smtClean="0"/>
              <a:t>M</a:t>
            </a:r>
            <a:r>
              <a:rPr lang="en-US" b="1" dirty="0" err="1" smtClean="0">
                <a:latin typeface="Calisto MT" panose="02040603050505030304" pitchFamily="18" charset="0"/>
              </a:rPr>
              <a:t>é</a:t>
            </a:r>
            <a:r>
              <a:rPr lang="en-US" b="1" dirty="0" err="1" smtClean="0"/>
              <a:t>li</a:t>
            </a:r>
            <a:r>
              <a:rPr lang="en-US" b="1" dirty="0" err="1" smtClean="0">
                <a:latin typeface="Calisto MT" panose="02040603050505030304" pitchFamily="18" charset="0"/>
              </a:rPr>
              <a:t>è</a:t>
            </a:r>
            <a:r>
              <a:rPr lang="en-US" b="1" dirty="0" err="1" smtClean="0"/>
              <a:t>s</a:t>
            </a:r>
            <a:endParaRPr lang="en-US" b="1" dirty="0"/>
          </a:p>
        </p:txBody>
      </p:sp>
      <p:sp>
        <p:nvSpPr>
          <p:cNvPr id="12" name="TextBox 11"/>
          <p:cNvSpPr txBox="1"/>
          <p:nvPr/>
        </p:nvSpPr>
        <p:spPr>
          <a:xfrm>
            <a:off x="128789" y="4623172"/>
            <a:ext cx="1197735" cy="923330"/>
          </a:xfrm>
          <a:prstGeom prst="rect">
            <a:avLst/>
          </a:prstGeom>
          <a:noFill/>
        </p:spPr>
        <p:txBody>
          <a:bodyPr wrap="square" rtlCol="0">
            <a:spAutoFit/>
          </a:bodyPr>
          <a:lstStyle/>
          <a:p>
            <a:r>
              <a:rPr lang="en-US" b="1" dirty="0" smtClean="0"/>
              <a:t>Thomas Alva Edison</a:t>
            </a:r>
            <a:endParaRPr lang="en-US" b="1" dirty="0"/>
          </a:p>
        </p:txBody>
      </p:sp>
      <p:sp>
        <p:nvSpPr>
          <p:cNvPr id="13" name="Left Arrow 12"/>
          <p:cNvSpPr/>
          <p:nvPr/>
        </p:nvSpPr>
        <p:spPr>
          <a:xfrm>
            <a:off x="167425" y="5989666"/>
            <a:ext cx="1486525" cy="628650"/>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a:t>
            </a:r>
            <a:endParaRPr lang="en-US" sz="2800" dirty="0">
              <a:latin typeface="Playbill" panose="040506030A0602020202" pitchFamily="82" charset="0"/>
            </a:endParaRPr>
          </a:p>
        </p:txBody>
      </p:sp>
      <p:sp>
        <p:nvSpPr>
          <p:cNvPr id="14" name="Right Arrow 13"/>
          <p:cNvSpPr/>
          <p:nvPr/>
        </p:nvSpPr>
        <p:spPr>
          <a:xfrm>
            <a:off x="10102541" y="5972175"/>
            <a:ext cx="1937786" cy="704112"/>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a:t>
            </a:r>
            <a:r>
              <a:rPr lang="en-US" sz="2800" dirty="0">
                <a:latin typeface="Playbill" panose="040506030A0602020202" pitchFamily="82" charset="0"/>
                <a:hlinkClick r:id="rId10" action="ppaction://hlinksldjump"/>
              </a:rPr>
              <a:t>T</a:t>
            </a:r>
            <a:r>
              <a:rPr lang="en-US" sz="2800" dirty="0" smtClean="0">
                <a:latin typeface="Playbill" panose="040506030A0602020202" pitchFamily="82" charset="0"/>
                <a:hlinkClick r:id="rId10" action="ppaction://hlinksldjump"/>
              </a:rPr>
              <a:t>o Next Slide</a:t>
            </a:r>
            <a:endParaRPr lang="en-US" sz="2800" dirty="0">
              <a:latin typeface="Playbill" panose="040506030A0602020202" pitchFamily="82" charset="0"/>
            </a:endParaRPr>
          </a:p>
        </p:txBody>
      </p:sp>
      <p:sp>
        <p:nvSpPr>
          <p:cNvPr id="15" name="Rounded Rectangle 14"/>
          <p:cNvSpPr/>
          <p:nvPr/>
        </p:nvSpPr>
        <p:spPr>
          <a:xfrm>
            <a:off x="5022290" y="6116642"/>
            <a:ext cx="2346969" cy="415178"/>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Yes, Movies</a:t>
            </a:r>
            <a:endParaRPr lang="en-US" sz="2800" dirty="0">
              <a:latin typeface="Playbill" panose="040506030A0602020202" pitchFamily="82" charset="0"/>
            </a:endParaRPr>
          </a:p>
        </p:txBody>
      </p:sp>
    </p:spTree>
    <p:extLst>
      <p:ext uri="{BB962C8B-B14F-4D97-AF65-F5344CB8AC3E}">
        <p14:creationId xmlns:p14="http://schemas.microsoft.com/office/powerpoint/2010/main" val="401298526"/>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2" name="coin.wav"/>
          </p:stSnd>
        </p:sndAc>
      </p:transition>
    </mc:Choice>
    <mc:Fallback xmlns="">
      <p:transition spd="slow">
        <p:fade/>
        <p:sndAc>
          <p:stSnd>
            <p:snd r:embed="rId12" name="coin.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20203"/>
            <a:ext cx="10353762" cy="970450"/>
          </a:xfrm>
        </p:spPr>
        <p:txBody>
          <a:bodyPr/>
          <a:lstStyle/>
          <a:p>
            <a:r>
              <a:rPr lang="en-US" dirty="0" smtClean="0">
                <a:solidFill>
                  <a:srgbClr val="EAEA1A"/>
                </a:solidFill>
                <a:latin typeface="Broadway" panose="04040905080B02020502" pitchFamily="82" charset="0"/>
              </a:rPr>
              <a:t>Great Films of the Silent Era</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90780" y="1019270"/>
            <a:ext cx="1257711" cy="1701053"/>
          </a:xfrm>
        </p:spPr>
      </p:pic>
      <p:sp>
        <p:nvSpPr>
          <p:cNvPr id="4" name="Content Placeholder 3"/>
          <p:cNvSpPr>
            <a:spLocks noGrp="1"/>
          </p:cNvSpPr>
          <p:nvPr>
            <p:ph sz="half" idx="2"/>
          </p:nvPr>
        </p:nvSpPr>
        <p:spPr>
          <a:xfrm>
            <a:off x="6202892" y="1423356"/>
            <a:ext cx="5064665" cy="4513038"/>
          </a:xfrm>
        </p:spPr>
        <p:txBody>
          <a:bodyPr>
            <a:normAutofit fontScale="77500" lnSpcReduction="20000"/>
          </a:bodyPr>
          <a:lstStyle/>
          <a:p>
            <a:pPr algn="just"/>
            <a:r>
              <a:rPr lang="en-US" b="1" dirty="0" smtClean="0">
                <a:solidFill>
                  <a:schemeClr val="tx1"/>
                </a:solidFill>
              </a:rPr>
              <a:t>Charlie Chaplin- He was cinema’s first beloved funny man.  With his trademark character, The Tramp, he delighted movie goers around the world with iconic films such as </a:t>
            </a:r>
            <a:r>
              <a:rPr lang="en-US" b="1" i="1" dirty="0" smtClean="0">
                <a:solidFill>
                  <a:schemeClr val="tx1"/>
                </a:solidFill>
              </a:rPr>
              <a:t>The Gold Rush </a:t>
            </a:r>
            <a:r>
              <a:rPr lang="en-US" b="1" dirty="0" smtClean="0">
                <a:solidFill>
                  <a:schemeClr val="tx1"/>
                </a:solidFill>
              </a:rPr>
              <a:t>(1925) and </a:t>
            </a:r>
            <a:r>
              <a:rPr lang="en-US" b="1" i="1" dirty="0" smtClean="0">
                <a:solidFill>
                  <a:schemeClr val="tx1"/>
                </a:solidFill>
              </a:rPr>
              <a:t>City Lights</a:t>
            </a:r>
            <a:r>
              <a:rPr lang="en-US" b="1" dirty="0" smtClean="0">
                <a:solidFill>
                  <a:schemeClr val="tx1"/>
                </a:solidFill>
              </a:rPr>
              <a:t> (1931). </a:t>
            </a:r>
          </a:p>
          <a:p>
            <a:pPr algn="just"/>
            <a:r>
              <a:rPr lang="en-US" b="1" i="1" dirty="0" smtClean="0">
                <a:solidFill>
                  <a:schemeClr val="tx1"/>
                </a:solidFill>
              </a:rPr>
              <a:t>The Great Train Robbery </a:t>
            </a:r>
            <a:r>
              <a:rPr lang="en-US" b="1" dirty="0" smtClean="0">
                <a:solidFill>
                  <a:schemeClr val="tx1"/>
                </a:solidFill>
              </a:rPr>
              <a:t>(1903)- Directed by Edwin S. Porter, this Thomas Edison production about train robbers in the Old Wild West was the first blockbuster movie.  Using different camera shots and editing, this film was an early form of a narrative structure (telling a story).</a:t>
            </a:r>
          </a:p>
          <a:p>
            <a:pPr algn="just"/>
            <a:r>
              <a:rPr lang="en-US" b="1" i="1" dirty="0" smtClean="0">
                <a:solidFill>
                  <a:schemeClr val="tx1"/>
                </a:solidFill>
              </a:rPr>
              <a:t>The Birth of a Nation </a:t>
            </a:r>
            <a:r>
              <a:rPr lang="en-US" b="1" dirty="0" smtClean="0">
                <a:solidFill>
                  <a:schemeClr val="tx1"/>
                </a:solidFill>
              </a:rPr>
              <a:t>(1915)- Director D.W. Griffith made his name in the annals of cinema history with this sweeping Civil War epic.  Most consider this silent classic to be the blueprint for the way movies are made today.  Yet this significant piece of work was controversial for its negative portrayal of African Americans and The Ku Klux Klan as heroes.   A bitter debate that rages to this very day</a:t>
            </a:r>
            <a:r>
              <a:rPr lang="en-US" dirty="0" smtClean="0">
                <a:solidFill>
                  <a:schemeClr val="tx1"/>
                </a:solidFill>
              </a:rPr>
              <a:t>.  </a:t>
            </a:r>
            <a:endParaRPr lang="en-US" i="1" dirty="0" smtClean="0">
              <a:solidFill>
                <a:schemeClr val="tx1"/>
              </a:solidFill>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8908" y="1108886"/>
            <a:ext cx="2022180" cy="139934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525" y="2908112"/>
            <a:ext cx="1976521" cy="1166147"/>
          </a:xfrm>
          <a:prstGeom prst="rect">
            <a:avLst/>
          </a:prstGeom>
          <a:effectLst>
            <a:glow rad="63500">
              <a:schemeClr val="accent2">
                <a:satMod val="175000"/>
                <a:alpha val="40000"/>
              </a:schemeClr>
            </a:glo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4227" y="2776046"/>
            <a:ext cx="1667628" cy="1340773"/>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6572" y="4384632"/>
            <a:ext cx="2179108" cy="1452739"/>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26097" y="4349995"/>
            <a:ext cx="1816378" cy="1522011"/>
          </a:xfrm>
          <a:prstGeom prst="rect">
            <a:avLst/>
          </a:prstGeom>
        </p:spPr>
      </p:pic>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3865" y="4285610"/>
            <a:ext cx="1084097" cy="1650784"/>
          </a:xfrm>
          <a:prstGeom prst="rect">
            <a:avLst/>
          </a:prstGeom>
          <a:effectLst>
            <a:glow rad="63500">
              <a:schemeClr val="accent2">
                <a:satMod val="175000"/>
                <a:alpha val="40000"/>
              </a:schemeClr>
            </a:glow>
          </a:effectLst>
        </p:spPr>
      </p:pic>
      <p:sp>
        <p:nvSpPr>
          <p:cNvPr id="12" name="TextBox 11"/>
          <p:cNvSpPr txBox="1"/>
          <p:nvPr/>
        </p:nvSpPr>
        <p:spPr>
          <a:xfrm>
            <a:off x="4597758" y="1675616"/>
            <a:ext cx="1344717" cy="646331"/>
          </a:xfrm>
          <a:prstGeom prst="rect">
            <a:avLst/>
          </a:prstGeom>
          <a:noFill/>
        </p:spPr>
        <p:txBody>
          <a:bodyPr wrap="square" rtlCol="0">
            <a:spAutoFit/>
          </a:bodyPr>
          <a:lstStyle/>
          <a:p>
            <a:r>
              <a:rPr lang="en-US" b="1" dirty="0" smtClean="0"/>
              <a:t>Charlie Chaplin</a:t>
            </a:r>
            <a:endParaRPr lang="en-US" b="1" dirty="0"/>
          </a:p>
        </p:txBody>
      </p:sp>
      <p:sp>
        <p:nvSpPr>
          <p:cNvPr id="13" name="TextBox 12"/>
          <p:cNvSpPr txBox="1"/>
          <p:nvPr/>
        </p:nvSpPr>
        <p:spPr>
          <a:xfrm>
            <a:off x="4467850" y="2741410"/>
            <a:ext cx="1622826" cy="1200329"/>
          </a:xfrm>
          <a:prstGeom prst="rect">
            <a:avLst/>
          </a:prstGeom>
          <a:noFill/>
        </p:spPr>
        <p:txBody>
          <a:bodyPr wrap="square" rtlCol="0">
            <a:spAutoFit/>
          </a:bodyPr>
          <a:lstStyle/>
          <a:p>
            <a:r>
              <a:rPr lang="en-US" b="1" i="1" dirty="0" smtClean="0"/>
              <a:t>The Great Train Robbery</a:t>
            </a:r>
            <a:r>
              <a:rPr lang="en-US" b="1" dirty="0" smtClean="0"/>
              <a:t>, Edwin S. Porter, (1903)</a:t>
            </a:r>
            <a:endParaRPr lang="en-US" b="1" i="1" dirty="0"/>
          </a:p>
        </p:txBody>
      </p:sp>
      <p:sp>
        <p:nvSpPr>
          <p:cNvPr id="9" name="Left Arrow 8"/>
          <p:cNvSpPr/>
          <p:nvPr/>
        </p:nvSpPr>
        <p:spPr>
          <a:xfrm>
            <a:off x="197964" y="6069936"/>
            <a:ext cx="1431662" cy="614362"/>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a:t>
            </a:r>
            <a:endParaRPr lang="en-US" sz="2800" dirty="0">
              <a:latin typeface="Playbill" panose="040506030A0602020202" pitchFamily="82" charset="0"/>
            </a:endParaRPr>
          </a:p>
        </p:txBody>
      </p:sp>
      <p:sp>
        <p:nvSpPr>
          <p:cNvPr id="14" name="Right Arrow 13"/>
          <p:cNvSpPr/>
          <p:nvPr/>
        </p:nvSpPr>
        <p:spPr>
          <a:xfrm>
            <a:off x="10072688" y="6062792"/>
            <a:ext cx="1914525" cy="621506"/>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To Next Slide</a:t>
            </a:r>
            <a:endParaRPr lang="en-US" sz="2800" dirty="0">
              <a:latin typeface="Playbill" panose="040506030A0602020202" pitchFamily="82" charset="0"/>
            </a:endParaRPr>
          </a:p>
        </p:txBody>
      </p:sp>
      <p:sp>
        <p:nvSpPr>
          <p:cNvPr id="15" name="Rounded Rectangle 14"/>
          <p:cNvSpPr/>
          <p:nvPr/>
        </p:nvSpPr>
        <p:spPr>
          <a:xfrm>
            <a:off x="4922070" y="6169570"/>
            <a:ext cx="2337212" cy="415095"/>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2" action="ppaction://hlinksldjump"/>
              </a:rPr>
              <a:t>Go Back To Yes, Movies</a:t>
            </a:r>
            <a:endParaRPr lang="en-US" sz="2800" dirty="0">
              <a:latin typeface="Playbill" panose="040506030A0602020202" pitchFamily="82" charset="0"/>
            </a:endParaRPr>
          </a:p>
        </p:txBody>
      </p:sp>
    </p:spTree>
    <p:extLst>
      <p:ext uri="{BB962C8B-B14F-4D97-AF65-F5344CB8AC3E}">
        <p14:creationId xmlns:p14="http://schemas.microsoft.com/office/powerpoint/2010/main" val="4212551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sndAc>
          <p:stSnd>
            <p:snd r:embed="rId2" name="camera.wav"/>
          </p:stSnd>
        </p:sndAc>
      </p:transition>
    </mc:Choice>
    <mc:Fallback xmlns="">
      <p:transition spd="slow">
        <p:fade/>
        <p:sndAc>
          <p:stSnd>
            <p:snd r:embed="rId13" name="camera.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par>
                          <p:cTn id="15" fill="hold">
                            <p:stCondLst>
                              <p:cond delay="2500"/>
                            </p:stCondLst>
                            <p:childTnLst>
                              <p:par>
                                <p:cTn id="16" presetID="4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anim calcmode="lin" valueType="num">
                                      <p:cBhvr>
                                        <p:cTn id="19" dur="2000" fill="hold"/>
                                        <p:tgtEl>
                                          <p:spTgt spid="7"/>
                                        </p:tgtEl>
                                        <p:attrNameLst>
                                          <p:attrName>ppt_w</p:attrName>
                                        </p:attrNameLst>
                                      </p:cBhvr>
                                      <p:tavLst>
                                        <p:tav tm="0" fmla="#ppt_w*sin(2.5*pi*$)">
                                          <p:val>
                                            <p:fltVal val="0"/>
                                          </p:val>
                                        </p:tav>
                                        <p:tav tm="100000">
                                          <p:val>
                                            <p:fltVal val="1"/>
                                          </p:val>
                                        </p:tav>
                                      </p:tavLst>
                                    </p:anim>
                                    <p:anim calcmode="lin" valueType="num">
                                      <p:cBhvr>
                                        <p:cTn id="20" dur="2000" fill="hold"/>
                                        <p:tgtEl>
                                          <p:spTgt spid="7"/>
                                        </p:tgtEl>
                                        <p:attrNameLst>
                                          <p:attrName>ppt_h</p:attrName>
                                        </p:attrNameLst>
                                      </p:cBhvr>
                                      <p:tavLst>
                                        <p:tav tm="0">
                                          <p:val>
                                            <p:strVal val="#ppt_h"/>
                                          </p:val>
                                        </p:tav>
                                        <p:tav tm="100000">
                                          <p:val>
                                            <p:strVal val="#ppt_h"/>
                                          </p:val>
                                        </p:tav>
                                      </p:tavLst>
                                    </p:anim>
                                  </p:childTnLst>
                                </p:cTn>
                              </p:par>
                            </p:childTnLst>
                          </p:cTn>
                        </p:par>
                        <p:par>
                          <p:cTn id="21" fill="hold">
                            <p:stCondLst>
                              <p:cond delay="4500"/>
                            </p:stCondLst>
                            <p:childTnLst>
                              <p:par>
                                <p:cTn id="22" presetID="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par>
                          <p:cTn id="24" fill="hold">
                            <p:stCondLst>
                              <p:cond delay="4500"/>
                            </p:stCondLst>
                            <p:childTnLst>
                              <p:par>
                                <p:cTn id="25" presetID="16" presetClass="entr" presetSubtype="2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par>
                          <p:cTn id="28" fill="hold">
                            <p:stCondLst>
                              <p:cond delay="5000"/>
                            </p:stCondLst>
                            <p:childTnLst>
                              <p:par>
                                <p:cTn id="29" presetID="16" presetClass="entr" presetSubtype="2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par>
                          <p:cTn id="32" fill="hold">
                            <p:stCondLst>
                              <p:cond delay="5500"/>
                            </p:stCondLst>
                            <p:childTnLst>
                              <p:par>
                                <p:cTn id="33" presetID="6"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ircle(in)">
                                      <p:cBhvr>
                                        <p:cTn id="35" dur="2000"/>
                                        <p:tgtEl>
                                          <p:spTgt spid="10"/>
                                        </p:tgtEl>
                                      </p:cBhvr>
                                    </p:animEffect>
                                  </p:childTnLst>
                                </p:cTn>
                              </p:par>
                            </p:childTnLst>
                          </p:cTn>
                        </p:par>
                        <p:par>
                          <p:cTn id="36" fill="hold">
                            <p:stCondLst>
                              <p:cond delay="7500"/>
                            </p:stCondLst>
                            <p:childTnLst>
                              <p:par>
                                <p:cTn id="37" presetID="6" presetClass="entr" presetSubtype="16"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ircle(in)">
                                      <p:cBhvr>
                                        <p:cTn id="3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solidFill>
                  <a:srgbClr val="EAEA1A"/>
                </a:solidFill>
                <a:latin typeface="Broadway" panose="04040905080B02020502" pitchFamily="82" charset="0"/>
              </a:rPr>
              <a:t>After Silence, Here Comes….</a:t>
            </a:r>
            <a:endParaRPr lang="en-US" dirty="0">
              <a:solidFill>
                <a:srgbClr val="EAEA1A"/>
              </a:solidFill>
              <a:latin typeface="Broadway" panose="04040905080B02020502" pitchFamily="82" charset="0"/>
            </a:endParaRPr>
          </a:p>
        </p:txBody>
      </p:sp>
      <p:sp>
        <p:nvSpPr>
          <p:cNvPr id="6" name="Content Placeholder 5"/>
          <p:cNvSpPr>
            <a:spLocks noGrp="1"/>
          </p:cNvSpPr>
          <p:nvPr>
            <p:ph idx="1"/>
          </p:nvPr>
        </p:nvSpPr>
        <p:spPr>
          <a:xfrm>
            <a:off x="913795" y="1721824"/>
            <a:ext cx="10353762" cy="4058751"/>
          </a:xfrm>
        </p:spPr>
        <p:txBody>
          <a:bodyPr>
            <a:normAutofit fontScale="55000" lnSpcReduction="20000"/>
          </a:bodyPr>
          <a:lstStyle/>
          <a:p>
            <a:pPr marL="36900" indent="0">
              <a:buNone/>
            </a:pPr>
            <a:r>
              <a:rPr lang="en-US" sz="4400" b="1" dirty="0"/>
              <a:t> </a:t>
            </a:r>
            <a:r>
              <a:rPr lang="en-US" sz="4400" b="1" dirty="0" smtClean="0"/>
              <a:t>                        </a:t>
            </a:r>
            <a:r>
              <a:rPr lang="en-US" sz="7700" b="1" dirty="0" smtClean="0">
                <a:solidFill>
                  <a:srgbClr val="EAEA1A"/>
                </a:solidFill>
              </a:rPr>
              <a:t>S…..O…..U…..N…..D</a:t>
            </a:r>
          </a:p>
          <a:p>
            <a:endParaRPr lang="en-US" sz="4400" b="1" dirty="0"/>
          </a:p>
          <a:p>
            <a:endParaRPr lang="en-US" sz="4400" b="1" dirty="0" smtClean="0"/>
          </a:p>
          <a:p>
            <a:endParaRPr lang="en-US" sz="4400" b="1" dirty="0"/>
          </a:p>
          <a:p>
            <a:endParaRPr lang="en-US" sz="4400" b="1" dirty="0" smtClean="0"/>
          </a:p>
          <a:p>
            <a:pPr marL="36900" indent="0">
              <a:buNone/>
            </a:pPr>
            <a:r>
              <a:rPr lang="en-US" sz="4400" b="1" dirty="0"/>
              <a:t> </a:t>
            </a:r>
            <a:r>
              <a:rPr lang="en-US" sz="4400" b="1" dirty="0" smtClean="0"/>
              <a:t> </a:t>
            </a:r>
          </a:p>
          <a:p>
            <a:pPr marL="36900" indent="0">
              <a:buNone/>
            </a:pPr>
            <a:endParaRPr lang="en-US" sz="4400" b="1" dirty="0" smtClean="0"/>
          </a:p>
          <a:p>
            <a:pPr marL="36900" indent="0">
              <a:buNone/>
            </a:pPr>
            <a:r>
              <a:rPr lang="en-US" sz="4400" b="1" dirty="0"/>
              <a:t> </a:t>
            </a:r>
            <a:r>
              <a:rPr lang="en-US" sz="4400" b="1" dirty="0" smtClean="0"/>
              <a:t>                        </a:t>
            </a:r>
            <a:r>
              <a:rPr lang="en-US" sz="4400" b="1" i="1" dirty="0" smtClean="0">
                <a:solidFill>
                  <a:schemeClr val="tx1"/>
                </a:solidFill>
              </a:rPr>
              <a:t>The Jazz Singer, </a:t>
            </a:r>
            <a:r>
              <a:rPr lang="en-US" sz="4400" b="1" dirty="0" smtClean="0">
                <a:solidFill>
                  <a:schemeClr val="tx1"/>
                </a:solidFill>
              </a:rPr>
              <a:t>Dir. Alan Crosland, (1927) </a:t>
            </a:r>
            <a:endParaRPr lang="en-US" sz="4400" b="1" dirty="0">
              <a:solidFill>
                <a:schemeClr val="tx1"/>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1431" y="2482789"/>
            <a:ext cx="1601562" cy="2430943"/>
          </a:xfrm>
          <a:prstGeom prst="rect">
            <a:avLst/>
          </a:prstGeom>
          <a:effectLst>
            <a:glow rad="63500">
              <a:schemeClr val="accent2">
                <a:satMod val="175000"/>
                <a:alpha val="40000"/>
              </a:schemeClr>
            </a:glo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20054" y="2535728"/>
            <a:ext cx="2973227" cy="2325064"/>
          </a:xfrm>
          <a:prstGeom prst="rect">
            <a:avLst/>
          </a:prstGeom>
          <a:effectLst>
            <a:glow rad="63500">
              <a:schemeClr val="accent2">
                <a:satMod val="175000"/>
                <a:alpha val="40000"/>
              </a:schemeClr>
            </a:glow>
          </a:effectLst>
        </p:spPr>
      </p:pic>
      <p:pic>
        <p:nvPicPr>
          <p:cNvPr id="2" name="KD_YRnuuKyY"/>
          <p:cNvPicPr>
            <a:picLocks noRot="1" noChangeAspect="1"/>
          </p:cNvPicPr>
          <p:nvPr>
            <a:videoFile r:link="rId1"/>
          </p:nvPr>
        </p:nvPicPr>
        <p:blipFill>
          <a:blip r:embed="rId6"/>
          <a:stretch>
            <a:fillRect/>
          </a:stretch>
        </p:blipFill>
        <p:spPr>
          <a:xfrm>
            <a:off x="3550629" y="2482789"/>
            <a:ext cx="4321677" cy="2430943"/>
          </a:xfrm>
          <a:prstGeom prst="rect">
            <a:avLst/>
          </a:prstGeom>
          <a:ln>
            <a:noFill/>
          </a:ln>
          <a:effectLst>
            <a:softEdge rad="112500"/>
          </a:effectLst>
        </p:spPr>
      </p:pic>
      <p:sp>
        <p:nvSpPr>
          <p:cNvPr id="3" name="Left Arrow 2"/>
          <p:cNvSpPr/>
          <p:nvPr/>
        </p:nvSpPr>
        <p:spPr>
          <a:xfrm>
            <a:off x="242282" y="5791200"/>
            <a:ext cx="1543656" cy="785812"/>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Back</a:t>
            </a:r>
            <a:endParaRPr lang="en-US" sz="2800" dirty="0">
              <a:latin typeface="Playbill" panose="040506030A0602020202" pitchFamily="82" charset="0"/>
            </a:endParaRPr>
          </a:p>
        </p:txBody>
      </p:sp>
      <p:sp>
        <p:nvSpPr>
          <p:cNvPr id="4" name="Right Arrow 3"/>
          <p:cNvSpPr/>
          <p:nvPr/>
        </p:nvSpPr>
        <p:spPr>
          <a:xfrm>
            <a:off x="10037143" y="5766720"/>
            <a:ext cx="1912276" cy="834788"/>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To Next Slide</a:t>
            </a:r>
            <a:endParaRPr lang="en-US" sz="2800" dirty="0">
              <a:latin typeface="Playbill" panose="040506030A0602020202" pitchFamily="82" charset="0"/>
            </a:endParaRPr>
          </a:p>
        </p:txBody>
      </p:sp>
      <p:sp>
        <p:nvSpPr>
          <p:cNvPr id="8" name="Rounded Rectangle 7"/>
          <p:cNvSpPr/>
          <p:nvPr/>
        </p:nvSpPr>
        <p:spPr>
          <a:xfrm>
            <a:off x="4914010" y="5944881"/>
            <a:ext cx="2353332" cy="478450"/>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To Yes, Movies </a:t>
            </a:r>
            <a:endParaRPr lang="en-US" sz="2800" dirty="0">
              <a:latin typeface="Playbill" panose="040506030A0602020202" pitchFamily="82" charset="0"/>
            </a:endParaRPr>
          </a:p>
        </p:txBody>
      </p:sp>
    </p:spTree>
    <p:extLst>
      <p:ext uri="{BB962C8B-B14F-4D97-AF65-F5344CB8AC3E}">
        <p14:creationId xmlns:p14="http://schemas.microsoft.com/office/powerpoint/2010/main" val="776755696"/>
      </p:ext>
    </p:extLst>
  </p:cSld>
  <p:clrMapOvr>
    <a:masterClrMapping/>
  </p:clrMapOvr>
  <mc:AlternateContent xmlns:mc="http://schemas.openxmlformats.org/markup-compatibility/2006" xmlns:p14="http://schemas.microsoft.com/office/powerpoint/2010/main">
    <mc:Choice Requires="p14">
      <p:transition spd="slow" p14:dur="800">
        <p:circle/>
        <p:sndAc>
          <p:stSnd>
            <p:snd r:embed="rId3" name="drumroll.wav"/>
          </p:stSnd>
        </p:sndAc>
      </p:transition>
    </mc:Choice>
    <mc:Fallback xmlns="">
      <p:transition spd="slow">
        <p:circle/>
        <p:sndAc>
          <p:stSnd>
            <p:snd r:embed="rId10" name="drumroll.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 calcmode="lin" valueType="num">
                                      <p:cBhvr additive="base">
                                        <p:cTn id="1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xEl>
                                              <p:pRg st="7" end="7"/>
                                            </p:txEl>
                                          </p:spTgt>
                                        </p:tgtEl>
                                        <p:attrNameLst>
                                          <p:attrName>style.visibility</p:attrName>
                                        </p:attrNameLst>
                                      </p:cBhvr>
                                      <p:to>
                                        <p:strVal val="visible"/>
                                      </p:to>
                                    </p:set>
                                    <p:anim calcmode="lin" valueType="num">
                                      <p:cBhvr additive="base">
                                        <p:cTn id="22"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68403"/>
            <a:ext cx="10353762" cy="970450"/>
          </a:xfrm>
        </p:spPr>
        <p:txBody>
          <a:bodyPr/>
          <a:lstStyle/>
          <a:p>
            <a:r>
              <a:rPr lang="en-US" dirty="0" smtClean="0">
                <a:solidFill>
                  <a:srgbClr val="EAEA1A"/>
                </a:solidFill>
                <a:latin typeface="Broadway" panose="04040905080B02020502" pitchFamily="82" charset="0"/>
              </a:rPr>
              <a:t>The Early Days of Sound</a:t>
            </a:r>
            <a:endParaRPr lang="en-US" dirty="0">
              <a:solidFill>
                <a:srgbClr val="EAEA1A"/>
              </a:solidFill>
              <a:latin typeface="Broadway" panose="04040905080B02020502" pitchFamily="82" charset="0"/>
            </a:endParaRPr>
          </a:p>
        </p:txBody>
      </p:sp>
      <p:pic>
        <p:nvPicPr>
          <p:cNvPr id="3" name="Content Placeholder 2"/>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466726" y="1315129"/>
            <a:ext cx="3103808" cy="1731164"/>
          </a:xfrm>
        </p:spPr>
      </p:pic>
      <p:sp>
        <p:nvSpPr>
          <p:cNvPr id="5" name="Content Placeholder 4"/>
          <p:cNvSpPr>
            <a:spLocks noGrp="1"/>
          </p:cNvSpPr>
          <p:nvPr>
            <p:ph sz="half" idx="2"/>
          </p:nvPr>
        </p:nvSpPr>
        <p:spPr/>
        <p:txBody>
          <a:bodyPr>
            <a:normAutofit fontScale="70000" lnSpcReduction="20000"/>
          </a:bodyPr>
          <a:lstStyle/>
          <a:p>
            <a:pPr algn="just"/>
            <a:r>
              <a:rPr lang="en-US" b="1" dirty="0" smtClean="0">
                <a:solidFill>
                  <a:schemeClr val="tx1"/>
                </a:solidFill>
              </a:rPr>
              <a:t>Before </a:t>
            </a:r>
            <a:r>
              <a:rPr lang="en-US" b="1" i="1" dirty="0" smtClean="0">
                <a:solidFill>
                  <a:schemeClr val="tx1"/>
                </a:solidFill>
              </a:rPr>
              <a:t>The Jazz Singer</a:t>
            </a:r>
            <a:r>
              <a:rPr lang="en-US" b="1" dirty="0" smtClean="0">
                <a:solidFill>
                  <a:schemeClr val="tx1"/>
                </a:solidFill>
              </a:rPr>
              <a:t>, pianists and whole orchestras used to play music along with a movie to heighten emotion for the audience watching.  As  </a:t>
            </a:r>
            <a:r>
              <a:rPr lang="en-US" b="1" i="1" dirty="0" smtClean="0">
                <a:solidFill>
                  <a:schemeClr val="tx1"/>
                </a:solidFill>
              </a:rPr>
              <a:t>A History of Film </a:t>
            </a:r>
            <a:r>
              <a:rPr lang="en-US" b="1" dirty="0" smtClean="0">
                <a:solidFill>
                  <a:schemeClr val="tx1"/>
                </a:solidFill>
              </a:rPr>
              <a:t>points out, there were early attempts by Edison to link sound with moving pictures.  These early experiments seem to have worked, but due to the slow frame rate of 16 frames per second and theatre sound projections none existent, film sound was still years away (pg. 104-105).  </a:t>
            </a:r>
          </a:p>
          <a:p>
            <a:pPr algn="just"/>
            <a:r>
              <a:rPr lang="en-US" b="1" dirty="0" smtClean="0">
                <a:solidFill>
                  <a:schemeClr val="tx1"/>
                </a:solidFill>
              </a:rPr>
              <a:t>By the 1920’s, according to Jack C. Ellis and Virginia Wright </a:t>
            </a:r>
            <a:r>
              <a:rPr lang="en-US" b="1" dirty="0" err="1" smtClean="0">
                <a:solidFill>
                  <a:schemeClr val="tx1"/>
                </a:solidFill>
              </a:rPr>
              <a:t>Wexman’s</a:t>
            </a:r>
            <a:r>
              <a:rPr lang="en-US" b="1" dirty="0" smtClean="0">
                <a:solidFill>
                  <a:schemeClr val="tx1"/>
                </a:solidFill>
              </a:rPr>
              <a:t> book </a:t>
            </a:r>
            <a:r>
              <a:rPr lang="en-US" b="1" i="1" dirty="0" smtClean="0">
                <a:solidFill>
                  <a:schemeClr val="tx1"/>
                </a:solidFill>
              </a:rPr>
              <a:t>A History of Film </a:t>
            </a:r>
            <a:r>
              <a:rPr lang="en-US" b="1" dirty="0" smtClean="0">
                <a:solidFill>
                  <a:schemeClr val="tx1"/>
                </a:solidFill>
              </a:rPr>
              <a:t>(Fifth Edition, 2002), with the creation of Lee De Forest’s selenium loud speaker and introduction of the latest sound recording technology including Warner Brother’s  </a:t>
            </a:r>
            <a:r>
              <a:rPr lang="en-US" b="1" dirty="0" err="1" smtClean="0">
                <a:solidFill>
                  <a:schemeClr val="tx1"/>
                </a:solidFill>
              </a:rPr>
              <a:t>Vitaphone</a:t>
            </a:r>
            <a:r>
              <a:rPr lang="en-US" b="1" dirty="0" smtClean="0">
                <a:solidFill>
                  <a:schemeClr val="tx1"/>
                </a:solidFill>
              </a:rPr>
              <a:t> (the sound system used in </a:t>
            </a:r>
            <a:r>
              <a:rPr lang="en-US" b="1" i="1" dirty="0" smtClean="0">
                <a:solidFill>
                  <a:schemeClr val="tx1"/>
                </a:solidFill>
              </a:rPr>
              <a:t>The Jazz Singer</a:t>
            </a:r>
            <a:r>
              <a:rPr lang="en-US" b="1" dirty="0" smtClean="0">
                <a:solidFill>
                  <a:schemeClr val="tx1"/>
                </a:solidFill>
              </a:rPr>
              <a:t>), recorded sound could now be synchronized with movies (pg. 105).</a:t>
            </a:r>
          </a:p>
          <a:p>
            <a:pPr algn="just"/>
            <a:r>
              <a:rPr lang="en-US" b="1" dirty="0" smtClean="0">
                <a:solidFill>
                  <a:schemeClr val="tx1"/>
                </a:solidFill>
              </a:rPr>
              <a:t>Despite some crude ways of recording sound that included actors standing in front of props with hidden microphones, the first sound pictures or “talkies" took over the film industry.  Ushering the end of the silent film era.       </a:t>
            </a:r>
            <a:endParaRPr lang="en-US" b="1" dirty="0">
              <a:solidFill>
                <a:schemeClr val="tx1"/>
              </a:solidFill>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314" y="3310850"/>
            <a:ext cx="2140824" cy="2145499"/>
          </a:xfrm>
          <a:prstGeom prst="rect">
            <a:avLst/>
          </a:prstGeom>
        </p:spPr>
      </p:pic>
      <p:sp>
        <p:nvSpPr>
          <p:cNvPr id="4" name="Left Arrow 3"/>
          <p:cNvSpPr/>
          <p:nvPr/>
        </p:nvSpPr>
        <p:spPr>
          <a:xfrm>
            <a:off x="242047" y="5876925"/>
            <a:ext cx="2576064" cy="809626"/>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5" action="ppaction://hlinksldjump"/>
              </a:rPr>
              <a:t>Go Back To Sound Intro </a:t>
            </a:r>
            <a:endParaRPr lang="en-US" sz="2800" dirty="0">
              <a:latin typeface="Playbill" panose="040506030A0602020202" pitchFamily="82" charset="0"/>
            </a:endParaRPr>
          </a:p>
        </p:txBody>
      </p:sp>
      <p:sp>
        <p:nvSpPr>
          <p:cNvPr id="8" name="Right Arrow 7"/>
          <p:cNvSpPr/>
          <p:nvPr/>
        </p:nvSpPr>
        <p:spPr>
          <a:xfrm>
            <a:off x="9972675" y="5900738"/>
            <a:ext cx="1994969" cy="785813"/>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To Next Slide</a:t>
            </a:r>
            <a:endParaRPr lang="en-US" sz="2800" dirty="0">
              <a:latin typeface="Playbill" panose="040506030A0602020202" pitchFamily="82" charset="0"/>
            </a:endParaRP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18111" y="3310850"/>
            <a:ext cx="3101446" cy="2145499"/>
          </a:xfrm>
          <a:prstGeom prst="rect">
            <a:avLst/>
          </a:prstGeom>
        </p:spPr>
      </p:pic>
    </p:spTree>
    <p:extLst>
      <p:ext uri="{BB962C8B-B14F-4D97-AF65-F5344CB8AC3E}">
        <p14:creationId xmlns:p14="http://schemas.microsoft.com/office/powerpoint/2010/main" val="474848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sndAc>
          <p:stSnd>
            <p:snd r:embed="rId2" name="applause.wav"/>
          </p:stSnd>
        </p:sndAc>
      </p:transition>
    </mc:Choice>
    <mc:Fallback xmlns="">
      <p:transition spd="slow">
        <p:fade/>
        <p:sndAc>
          <p:stSnd>
            <p:snd r:embed="rId8"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500"/>
                                        <p:tgtEl>
                                          <p:spTgt spid="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par>
                          <p:cTn id="29" fill="hold">
                            <p:stCondLst>
                              <p:cond delay="300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36113"/>
            <a:ext cx="10353762" cy="970450"/>
          </a:xfrm>
        </p:spPr>
        <p:txBody>
          <a:bodyPr/>
          <a:lstStyle/>
          <a:p>
            <a:r>
              <a:rPr lang="en-US" dirty="0" smtClean="0">
                <a:latin typeface="Broadway" panose="04040905080B02020502" pitchFamily="82" charset="0"/>
              </a:rPr>
              <a:t>From </a:t>
            </a:r>
            <a:r>
              <a:rPr lang="en-US" b="1" spc="50" dirty="0" smtClean="0">
                <a:ln w="0"/>
                <a:solidFill>
                  <a:schemeClr val="bg2"/>
                </a:solidFill>
                <a:effectLst>
                  <a:glow rad="101600">
                    <a:schemeClr val="tx1">
                      <a:alpha val="60000"/>
                    </a:schemeClr>
                  </a:glow>
                  <a:innerShdw blurRad="63500" dist="50800" dir="13500000">
                    <a:srgbClr val="000000">
                      <a:alpha val="50000"/>
                    </a:srgbClr>
                  </a:innerShdw>
                </a:effectLst>
                <a:latin typeface="Broadway" panose="04040905080B02020502" pitchFamily="82" charset="0"/>
              </a:rPr>
              <a:t>Black</a:t>
            </a:r>
            <a:r>
              <a:rPr lang="en-US" dirty="0" smtClean="0">
                <a:effectLst>
                  <a:glow rad="101600">
                    <a:schemeClr val="tx1">
                      <a:alpha val="60000"/>
                    </a:schemeClr>
                  </a:glow>
                  <a:outerShdw blurRad="9525" dist="25400" dir="14640000" algn="tl" rotWithShape="0">
                    <a:schemeClr val="bg1">
                      <a:alpha val="30000"/>
                    </a:schemeClr>
                  </a:outerShdw>
                </a:effectLst>
                <a:latin typeface="Broadway" panose="04040905080B02020502" pitchFamily="82" charset="0"/>
              </a:rPr>
              <a:t> </a:t>
            </a:r>
            <a:r>
              <a:rPr lang="en-US" dirty="0" smtClean="0">
                <a:latin typeface="Broadway" panose="04040905080B02020502" pitchFamily="82" charset="0"/>
              </a:rPr>
              <a:t>and </a:t>
            </a:r>
            <a:r>
              <a:rPr lang="en-US" dirty="0" smtClean="0">
                <a:solidFill>
                  <a:schemeClr val="tx1"/>
                </a:solidFill>
                <a:latin typeface="Broadway" panose="04040905080B02020502" pitchFamily="82" charset="0"/>
              </a:rPr>
              <a:t>White</a:t>
            </a:r>
            <a:r>
              <a:rPr lang="en-US" dirty="0" smtClean="0">
                <a:latin typeface="Broadway" panose="04040905080B02020502" pitchFamily="82" charset="0"/>
              </a:rPr>
              <a:t> to </a:t>
            </a:r>
            <a:r>
              <a:rPr lang="en-US" dirty="0" smtClean="0">
                <a:solidFill>
                  <a:srgbClr val="FF0000"/>
                </a:solidFill>
                <a:latin typeface="Broadway" panose="04040905080B02020502" pitchFamily="82" charset="0"/>
              </a:rPr>
              <a:t>C</a:t>
            </a:r>
            <a:r>
              <a:rPr lang="en-US" dirty="0" smtClean="0">
                <a:solidFill>
                  <a:srgbClr val="00B050"/>
                </a:solidFill>
                <a:latin typeface="Broadway" panose="04040905080B02020502" pitchFamily="82" charset="0"/>
              </a:rPr>
              <a:t>o</a:t>
            </a:r>
            <a:r>
              <a:rPr lang="en-US" dirty="0" smtClean="0">
                <a:solidFill>
                  <a:srgbClr val="FFFF00"/>
                </a:solidFill>
                <a:latin typeface="Broadway" panose="04040905080B02020502" pitchFamily="82" charset="0"/>
              </a:rPr>
              <a:t>l</a:t>
            </a:r>
            <a:r>
              <a:rPr lang="en-US" dirty="0" smtClean="0">
                <a:solidFill>
                  <a:srgbClr val="0070C0"/>
                </a:solidFill>
                <a:latin typeface="Broadway" panose="04040905080B02020502" pitchFamily="82" charset="0"/>
              </a:rPr>
              <a:t>o</a:t>
            </a:r>
            <a:r>
              <a:rPr lang="en-US" dirty="0" smtClean="0">
                <a:solidFill>
                  <a:srgbClr val="FFC000"/>
                </a:solidFill>
                <a:latin typeface="Broadway" panose="04040905080B02020502" pitchFamily="82" charset="0"/>
              </a:rPr>
              <a:t>r</a:t>
            </a:r>
            <a:endParaRPr lang="en-US" dirty="0">
              <a:solidFill>
                <a:srgbClr val="FFC000"/>
              </a:solidFill>
              <a:latin typeface="Broadway" panose="04040905080B02020502" pitchFamily="82" charset="0"/>
            </a:endParaRPr>
          </a:p>
        </p:txBody>
      </p:sp>
      <p:sp>
        <p:nvSpPr>
          <p:cNvPr id="4" name="Content Placeholder 3"/>
          <p:cNvSpPr>
            <a:spLocks noGrp="1"/>
          </p:cNvSpPr>
          <p:nvPr>
            <p:ph sz="half" idx="2"/>
          </p:nvPr>
        </p:nvSpPr>
        <p:spPr/>
        <p:txBody>
          <a:bodyPr>
            <a:normAutofit fontScale="85000" lnSpcReduction="20000"/>
          </a:bodyPr>
          <a:lstStyle/>
          <a:p>
            <a:pPr algn="just"/>
            <a:r>
              <a:rPr lang="en-US" b="1" dirty="0" smtClean="0">
                <a:solidFill>
                  <a:schemeClr val="tx1"/>
                </a:solidFill>
              </a:rPr>
              <a:t>The idea of color in movies was always something filmmakers were trying to incorporate.  Some early attempts included hand painting different tints of color directly on film strips as this early silent film image on the left displays.  However, the process was difficult and painstaking.</a:t>
            </a:r>
          </a:p>
          <a:p>
            <a:pPr algn="just"/>
            <a:r>
              <a:rPr lang="en-US" b="1" dirty="0" smtClean="0">
                <a:solidFill>
                  <a:schemeClr val="tx1"/>
                </a:solidFill>
              </a:rPr>
              <a:t>That all change in the 1930’s with the debut of the color process Technicolor.</a:t>
            </a:r>
          </a:p>
          <a:p>
            <a:pPr algn="just"/>
            <a:r>
              <a:rPr lang="en-US" b="1" dirty="0" smtClean="0">
                <a:solidFill>
                  <a:schemeClr val="tx1"/>
                </a:solidFill>
              </a:rPr>
              <a:t>No longer did movies have to be black and white, moviegoers could now see everything in rich, beautiful color.  Such famous Technicolor features of the era include </a:t>
            </a:r>
            <a:r>
              <a:rPr lang="en-US" b="1" i="1" dirty="0" smtClean="0">
                <a:solidFill>
                  <a:schemeClr val="tx1"/>
                </a:solidFill>
              </a:rPr>
              <a:t>The Adventures of Robin Hood </a:t>
            </a:r>
            <a:r>
              <a:rPr lang="en-US" b="1" dirty="0" smtClean="0">
                <a:solidFill>
                  <a:schemeClr val="tx1"/>
                </a:solidFill>
              </a:rPr>
              <a:t>(1938), </a:t>
            </a:r>
            <a:r>
              <a:rPr lang="en-US" b="1" i="1" dirty="0" smtClean="0">
                <a:solidFill>
                  <a:schemeClr val="tx1"/>
                </a:solidFill>
              </a:rPr>
              <a:t>The Wizard of Oz</a:t>
            </a:r>
            <a:r>
              <a:rPr lang="en-US" b="1" dirty="0" smtClean="0">
                <a:solidFill>
                  <a:schemeClr val="tx1"/>
                </a:solidFill>
              </a:rPr>
              <a:t> (1939) and the most memorable of them all </a:t>
            </a:r>
            <a:r>
              <a:rPr lang="en-US" b="1" i="1" dirty="0" smtClean="0">
                <a:solidFill>
                  <a:schemeClr val="tx1"/>
                </a:solidFill>
              </a:rPr>
              <a:t>Gone with the Wind </a:t>
            </a:r>
            <a:r>
              <a:rPr lang="en-US" b="1" dirty="0" smtClean="0">
                <a:solidFill>
                  <a:schemeClr val="tx1"/>
                </a:solidFill>
              </a:rPr>
              <a:t>(1939).    </a:t>
            </a:r>
            <a:endParaRPr lang="en-US" b="1" dirty="0">
              <a:solidFill>
                <a:schemeClr val="tx1"/>
              </a:solidFill>
            </a:endParaRPr>
          </a:p>
        </p:txBody>
      </p:sp>
      <p:pic>
        <p:nvPicPr>
          <p:cNvPr id="7" name="Content Placeholder 6"/>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373488" y="3443655"/>
            <a:ext cx="1637909" cy="2347545"/>
          </a:xfrm>
          <a:effectLst>
            <a:glow rad="63500">
              <a:schemeClr val="accent2">
                <a:satMod val="175000"/>
                <a:alpha val="40000"/>
              </a:schemeClr>
            </a:glow>
            <a:outerShdw blurRad="25400" dir="17880000">
              <a:srgbClr val="000000">
                <a:alpha val="46000"/>
              </a:srgbClr>
            </a:outerShdw>
          </a:effectLst>
        </p:spPr>
      </p:pic>
      <p:pic>
        <p:nvPicPr>
          <p:cNvPr id="3" name="0X94oZgJis4"/>
          <p:cNvPicPr>
            <a:picLocks noRot="1" noChangeAspect="1"/>
          </p:cNvPicPr>
          <p:nvPr>
            <a:videoFile r:link="rId1"/>
          </p:nvPr>
        </p:nvPicPr>
        <p:blipFill>
          <a:blip r:embed="rId5"/>
          <a:stretch>
            <a:fillRect/>
          </a:stretch>
        </p:blipFill>
        <p:spPr>
          <a:xfrm>
            <a:off x="2353868" y="3675475"/>
            <a:ext cx="3761288" cy="211572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7798" y="1326524"/>
            <a:ext cx="2631080" cy="171825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11348" y="1268754"/>
            <a:ext cx="2649073" cy="2091374"/>
          </a:xfrm>
          <a:prstGeom prst="rect">
            <a:avLst/>
          </a:prstGeom>
          <a:effectLst>
            <a:glow rad="63500">
              <a:schemeClr val="accent2">
                <a:satMod val="175000"/>
                <a:alpha val="40000"/>
              </a:schemeClr>
            </a:glow>
          </a:effectLst>
        </p:spPr>
      </p:pic>
      <p:sp>
        <p:nvSpPr>
          <p:cNvPr id="8" name="Left Arrow 7"/>
          <p:cNvSpPr/>
          <p:nvPr/>
        </p:nvSpPr>
        <p:spPr>
          <a:xfrm>
            <a:off x="373488" y="5992257"/>
            <a:ext cx="1483887" cy="649658"/>
          </a:xfrm>
          <a:prstGeom prst="lef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a:t>
            </a:r>
            <a:endParaRPr lang="en-US" sz="2800" dirty="0">
              <a:latin typeface="Playbill" panose="040506030A0602020202" pitchFamily="82" charset="0"/>
            </a:endParaRPr>
          </a:p>
        </p:txBody>
      </p:sp>
      <p:sp>
        <p:nvSpPr>
          <p:cNvPr id="9" name="Right Arrow 8"/>
          <p:cNvSpPr/>
          <p:nvPr/>
        </p:nvSpPr>
        <p:spPr>
          <a:xfrm>
            <a:off x="10115550" y="5992257"/>
            <a:ext cx="1835166" cy="682825"/>
          </a:xfrm>
          <a:prstGeom prst="rightArrow">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To Next Slide</a:t>
            </a:r>
            <a:endParaRPr lang="en-US" sz="2800" dirty="0">
              <a:latin typeface="Playbill" panose="040506030A0602020202" pitchFamily="82" charset="0"/>
            </a:endParaRPr>
          </a:p>
        </p:txBody>
      </p:sp>
      <p:sp>
        <p:nvSpPr>
          <p:cNvPr id="10" name="Rounded Rectangle 9"/>
          <p:cNvSpPr/>
          <p:nvPr/>
        </p:nvSpPr>
        <p:spPr>
          <a:xfrm>
            <a:off x="5015768" y="6060542"/>
            <a:ext cx="2374247" cy="513088"/>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To Sound Intro </a:t>
            </a:r>
            <a:endParaRPr lang="en-US" sz="2800" dirty="0">
              <a:latin typeface="Playbill" panose="040506030A0602020202" pitchFamily="82" charset="0"/>
            </a:endParaRPr>
          </a:p>
        </p:txBody>
      </p:sp>
    </p:spTree>
    <p:extLst>
      <p:ext uri="{BB962C8B-B14F-4D97-AF65-F5344CB8AC3E}">
        <p14:creationId xmlns:p14="http://schemas.microsoft.com/office/powerpoint/2010/main" val="3280378567"/>
      </p:ext>
    </p:extLst>
  </p:cSld>
  <p:clrMapOvr>
    <a:masterClrMapping/>
  </p:clrMapOvr>
  <p:transition spd="slow">
    <p:wipe/>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1" presetClass="entr" presetSubtype="0" fill="hold" grpId="0" nodeType="after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childTnLst>
                          </p:cTn>
                        </p:par>
                        <p:par>
                          <p:cTn id="29" fill="hold">
                            <p:stCondLst>
                              <p:cond delay="3500"/>
                            </p:stCondLst>
                            <p:childTnLst>
                              <p:par>
                                <p:cTn id="30" presetID="1" presetClass="entr" presetSubtype="0" fill="hold" grpId="0" nodeType="after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childTnLst>
                                </p:cTn>
                              </p:par>
                            </p:childTnLst>
                          </p:cTn>
                        </p:par>
                        <p:par>
                          <p:cTn id="32" fill="hold">
                            <p:stCondLst>
                              <p:cond delay="3500"/>
                            </p:stCondLst>
                            <p:childTnLst>
                              <p:par>
                                <p:cTn id="33" presetID="1" presetClass="entr" presetSubtype="0" fill="hold" grpId="0" nodeType="after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Slate</Template>
  <TotalTime>7296</TotalTime>
  <Words>5201</Words>
  <Application>Microsoft Office PowerPoint</Application>
  <PresentationFormat>Widescreen</PresentationFormat>
  <Paragraphs>276</Paragraphs>
  <Slides>29</Slides>
  <Notes>0</Notes>
  <HiddenSlides>0</HiddenSlides>
  <MMClips>16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Broadway</vt:lpstr>
      <vt:lpstr>Calisto MT</vt:lpstr>
      <vt:lpstr>Playbill</vt:lpstr>
      <vt:lpstr>Trebuchet MS</vt:lpstr>
      <vt:lpstr>Wingdings</vt:lpstr>
      <vt:lpstr>Wingdings 2</vt:lpstr>
      <vt:lpstr>Slate</vt:lpstr>
      <vt:lpstr>THE HISTORY OF FILM </vt:lpstr>
      <vt:lpstr>M ….O….V….I….E….S</vt:lpstr>
      <vt:lpstr>Yes………. Movies</vt:lpstr>
      <vt:lpstr>It Started With A Horse and a Bet…</vt:lpstr>
      <vt:lpstr>Lumière Bros, Méliès, and Edison</vt:lpstr>
      <vt:lpstr>Great Films of the Silent Era</vt:lpstr>
      <vt:lpstr>After Silence, Here Comes….</vt:lpstr>
      <vt:lpstr>The Early Days of Sound</vt:lpstr>
      <vt:lpstr>From Black and White to Color</vt:lpstr>
      <vt:lpstr>Citizen Kane (1941)</vt:lpstr>
      <vt:lpstr>The Movie Screen Gets Bigger </vt:lpstr>
      <vt:lpstr>New Styles of Filmmaking</vt:lpstr>
      <vt:lpstr>The New American Cinema (1960’s and 1970’s)</vt:lpstr>
      <vt:lpstr>Special Effects</vt:lpstr>
      <vt:lpstr>Independent Filmmakers</vt:lpstr>
      <vt:lpstr>What’s In Store for Movies in the Future?</vt:lpstr>
      <vt:lpstr>Conclusion </vt:lpstr>
      <vt:lpstr>PowerPoint Presentation</vt:lpstr>
      <vt:lpstr>Works Cited For Research Books</vt:lpstr>
      <vt:lpstr>Works Cited For Online Articles</vt:lpstr>
      <vt:lpstr>Works Cited For Online Videos</vt:lpstr>
      <vt:lpstr>Works Cited For Images</vt:lpstr>
      <vt:lpstr>Works Cited For Images </vt:lpstr>
      <vt:lpstr>Works Cited For Images </vt:lpstr>
      <vt:lpstr>Works Cited For Images </vt:lpstr>
      <vt:lpstr>Works Cited For Images </vt:lpstr>
      <vt:lpstr>Works Cited For Images</vt:lpstr>
      <vt:lpstr>Works Cited For Images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HISTORY OF FILM </dc:title>
  <dc:creator>Victor</dc:creator>
  <cp:lastModifiedBy>Victor</cp:lastModifiedBy>
  <cp:revision>861</cp:revision>
  <dcterms:created xsi:type="dcterms:W3CDTF">2017-04-06T13:38:55Z</dcterms:created>
  <dcterms:modified xsi:type="dcterms:W3CDTF">2017-04-27T03:55:51Z</dcterms:modified>
</cp:coreProperties>
</file>