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1A"/>
    <a:srgbClr val="F3F8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7F8F505-0609-4C0A-A434-07E4EAF28B9F}"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1864556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286759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809538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148762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799632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27F8F505-0609-4C0A-A434-07E4EAF28B9F}"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999380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27F8F505-0609-4C0A-A434-07E4EAF28B9F}"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7730755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7F8F505-0609-4C0A-A434-07E4EAF28B9F}"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89789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7F8F505-0609-4C0A-A434-07E4EAF28B9F}"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1695595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7F8F505-0609-4C0A-A434-07E4EAF28B9F}"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108958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F8F505-0609-4C0A-A434-07E4EAF28B9F}"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908128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7F8F505-0609-4C0A-A434-07E4EAF28B9F}"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202140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7F8F505-0609-4C0A-A434-07E4EAF28B9F}" type="datetimeFigureOut">
              <a:rPr lang="en-US" smtClean="0"/>
              <a:t>4/20/2017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4285874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7F8F505-0609-4C0A-A434-07E4EAF28B9F}"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892108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F8F505-0609-4C0A-A434-07E4EAF28B9F}" type="datetimeFigureOut">
              <a:rPr lang="en-US" smtClean="0"/>
              <a:t>4/20/2017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530725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3257015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F8F505-0609-4C0A-A434-07E4EAF28B9F}"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A8B34-C258-4E00-9036-7A22BE02E00C}" type="slidenum">
              <a:rPr lang="en-US" smtClean="0"/>
              <a:t>‹#›</a:t>
            </a:fld>
            <a:endParaRPr lang="en-US"/>
          </a:p>
        </p:txBody>
      </p:sp>
    </p:spTree>
    <p:extLst>
      <p:ext uri="{BB962C8B-B14F-4D97-AF65-F5344CB8AC3E}">
        <p14:creationId xmlns:p14="http://schemas.microsoft.com/office/powerpoint/2010/main" val="593974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27F8F505-0609-4C0A-A434-07E4EAF28B9F}" type="datetimeFigureOut">
              <a:rPr lang="en-US" smtClean="0"/>
              <a:t>4/20/2017</a:t>
            </a:fld>
            <a:endParaRPr lang="en-US"/>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en-US"/>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0D0A8B34-C258-4E00-9036-7A22BE02E00C}" type="slidenum">
              <a:rPr lang="en-US" smtClean="0"/>
              <a:t>‹#›</a:t>
            </a:fld>
            <a:endParaRPr lang="en-US"/>
          </a:p>
        </p:txBody>
      </p:sp>
    </p:spTree>
    <p:extLst>
      <p:ext uri="{BB962C8B-B14F-4D97-AF65-F5344CB8AC3E}">
        <p14:creationId xmlns:p14="http://schemas.microsoft.com/office/powerpoint/2010/main" val="149407675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slide" Target="slide2.xml"/><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image" Target="../media/image41.jpg"/><Relationship Id="rId7" Type="http://schemas.openxmlformats.org/officeDocument/2006/relationships/image" Target="../media/image34.png"/><Relationship Id="rId2" Type="http://schemas.openxmlformats.org/officeDocument/2006/relationships/slideLayout" Target="../slideLayouts/slideLayout4.xml"/><Relationship Id="rId1" Type="http://schemas.openxmlformats.org/officeDocument/2006/relationships/video" Target="https://www.youtube.com/embed/uNaDrnxp3L0" TargetMode="External"/><Relationship Id="rId6" Type="http://schemas.openxmlformats.org/officeDocument/2006/relationships/image" Target="../media/image42.jpeg"/><Relationship Id="rId5" Type="http://schemas.openxmlformats.org/officeDocument/2006/relationships/hyperlink" Target="https://www.theguardian.com/film/2012/jan/24/citizen-kane-screening-hearst-castle" TargetMode="External"/><Relationship Id="rId10" Type="http://schemas.openxmlformats.org/officeDocument/2006/relationships/slide" Target="slide7.xml"/><Relationship Id="rId4" Type="http://schemas.openxmlformats.org/officeDocument/2006/relationships/hyperlink" Target="http://www.afi.com/100Years/movies10.aspx" TargetMode="External"/><Relationship Id="rId9" Type="http://schemas.openxmlformats.org/officeDocument/2006/relationships/slide" Target="slide11.xml"/></Relationships>
</file>

<file path=ppt/slides/_rels/slide11.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43.jpg"/><Relationship Id="rId7" Type="http://schemas.openxmlformats.org/officeDocument/2006/relationships/slide" Target="slide7.xml"/><Relationship Id="rId2" Type="http://schemas.openxmlformats.org/officeDocument/2006/relationships/slideLayout" Target="../slideLayouts/slideLayout4.xml"/><Relationship Id="rId1" Type="http://schemas.openxmlformats.org/officeDocument/2006/relationships/video" Target="https://www.youtube.com/embed/EiLmKxiTT3g" TargetMode="Externa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46.gif"/><Relationship Id="rId3" Type="http://schemas.openxmlformats.org/officeDocument/2006/relationships/video" Target="https://www.youtube.com/embed/laJ_1P-Py2k" TargetMode="External"/><Relationship Id="rId7" Type="http://schemas.openxmlformats.org/officeDocument/2006/relationships/image" Target="../media/image45.gif"/><Relationship Id="rId2" Type="http://schemas.openxmlformats.org/officeDocument/2006/relationships/video" Target="https://www.youtube.com/embed/_gGl3LJ7vHc" TargetMode="External"/><Relationship Id="rId1" Type="http://schemas.openxmlformats.org/officeDocument/2006/relationships/video" Target="https://www.youtube.com/embed/ol_EimFQhgs" TargetMode="External"/><Relationship Id="rId6" Type="http://schemas.openxmlformats.org/officeDocument/2006/relationships/image" Target="../media/image34.png"/><Relationship Id="rId11" Type="http://schemas.openxmlformats.org/officeDocument/2006/relationships/slide" Target="slide13.xml"/><Relationship Id="rId5" Type="http://schemas.openxmlformats.org/officeDocument/2006/relationships/slideLayout" Target="../slideLayouts/slideLayout4.xml"/><Relationship Id="rId10" Type="http://schemas.openxmlformats.org/officeDocument/2006/relationships/slide" Target="slide11.xml"/><Relationship Id="rId4" Type="http://schemas.openxmlformats.org/officeDocument/2006/relationships/video" Target="https://www.youtube.com/embed/doaQC-S8de8" TargetMode="External"/><Relationship Id="rId9" Type="http://schemas.openxmlformats.org/officeDocument/2006/relationships/image" Target="../media/image47.jpeg"/></Relationships>
</file>

<file path=ppt/slides/_rels/slide13.xml.rels><?xml version="1.0" encoding="UTF-8" standalone="yes"?>
<Relationships xmlns="http://schemas.openxmlformats.org/package/2006/relationships"><Relationship Id="rId8" Type="http://schemas.openxmlformats.org/officeDocument/2006/relationships/image" Target="../media/image50.jpg"/><Relationship Id="rId3" Type="http://schemas.openxmlformats.org/officeDocument/2006/relationships/video" Target="https://www.youtube.com/embed/dNE2PvbesQU" TargetMode="External"/><Relationship Id="rId7" Type="http://schemas.openxmlformats.org/officeDocument/2006/relationships/image" Target="../media/image49.jpg"/><Relationship Id="rId2" Type="http://schemas.openxmlformats.org/officeDocument/2006/relationships/video" Target="https://www.youtube.com/embed/hZpm1zj9510" TargetMode="External"/><Relationship Id="rId1" Type="http://schemas.openxmlformats.org/officeDocument/2006/relationships/video" Target="https://www.youtube.com/embed/XxJDOkr_UhE" TargetMode="External"/><Relationship Id="rId6" Type="http://schemas.openxmlformats.org/officeDocument/2006/relationships/image" Target="../media/image34.png"/><Relationship Id="rId11" Type="http://schemas.openxmlformats.org/officeDocument/2006/relationships/slide" Target="slide11.xml"/><Relationship Id="rId5" Type="http://schemas.openxmlformats.org/officeDocument/2006/relationships/image" Target="../media/image48.jpg"/><Relationship Id="rId10" Type="http://schemas.openxmlformats.org/officeDocument/2006/relationships/slide" Target="slide14.xml"/><Relationship Id="rId4" Type="http://schemas.openxmlformats.org/officeDocument/2006/relationships/slideLayout" Target="../slideLayouts/slideLayout4.xml"/><Relationship Id="rId9" Type="http://schemas.openxmlformats.org/officeDocument/2006/relationships/slide" Target="slide12.xml"/></Relationships>
</file>

<file path=ppt/slides/_rels/slide14.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video" Target="https://www.youtube.com/embed/JzruDFoBvts" TargetMode="External"/><Relationship Id="rId7" Type="http://schemas.openxmlformats.org/officeDocument/2006/relationships/image" Target="../media/image51.jpeg"/><Relationship Id="rId2" Type="http://schemas.openxmlformats.org/officeDocument/2006/relationships/video" Target="https://www.youtube.com/embed/mIlYk7KQe-s" TargetMode="External"/><Relationship Id="rId1" Type="http://schemas.openxmlformats.org/officeDocument/2006/relationships/video" Target="https://www.youtube.com/embed/UgGCScAV7qU" TargetMode="External"/><Relationship Id="rId6" Type="http://schemas.openxmlformats.org/officeDocument/2006/relationships/hyperlink" Target="http://www.cracked.com/article_19872_6-mind-blowing-special-effects-you-wont-believe-arent-cgi.html" TargetMode="External"/><Relationship Id="rId5" Type="http://schemas.openxmlformats.org/officeDocument/2006/relationships/image" Target="../media/image34.png"/><Relationship Id="rId10" Type="http://schemas.openxmlformats.org/officeDocument/2006/relationships/slide" Target="slide15.xml"/><Relationship Id="rId4" Type="http://schemas.openxmlformats.org/officeDocument/2006/relationships/slideLayout" Target="../slideLayouts/slideLayout4.xml"/><Relationship Id="rId9" Type="http://schemas.openxmlformats.org/officeDocument/2006/relationships/slide" Target="slide13.xml"/></Relationships>
</file>

<file path=ppt/slides/_rels/slide15.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Layout" Target="../slideLayouts/slideLayout4.xml"/><Relationship Id="rId7" Type="http://schemas.openxmlformats.org/officeDocument/2006/relationships/slide" Target="slide14.xml"/><Relationship Id="rId2" Type="http://schemas.openxmlformats.org/officeDocument/2006/relationships/video" Target="https://www.youtube.com/embed/5ZAhzsi1ybM" TargetMode="External"/><Relationship Id="rId1" Type="http://schemas.openxmlformats.org/officeDocument/2006/relationships/video" Target="https://www.youtube.com/embed/5Ny631yQ-DM" TargetMode="Externa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34.png"/><Relationship Id="rId9" Type="http://schemas.openxmlformats.org/officeDocument/2006/relationships/slide" Target="slide13.xml"/></Relationships>
</file>

<file path=ppt/slides/_rels/slide16.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hyperlink" Target="http://www.nytimes.com/2013/06/23/opinion/sunday/movies-of-the-future.html" TargetMode="External"/><Relationship Id="rId7" Type="http://schemas.openxmlformats.org/officeDocument/2006/relationships/image" Target="../media/image59.jpg"/><Relationship Id="rId2" Type="http://schemas.openxmlformats.org/officeDocument/2006/relationships/image" Target="../media/image55.jpeg"/><Relationship Id="rId1" Type="http://schemas.openxmlformats.org/officeDocument/2006/relationships/slideLayout" Target="../slideLayouts/slideLayout4.xml"/><Relationship Id="rId6" Type="http://schemas.openxmlformats.org/officeDocument/2006/relationships/image" Target="../media/image58.jpg"/><Relationship Id="rId5" Type="http://schemas.openxmlformats.org/officeDocument/2006/relationships/image" Target="../media/image57.jpeg"/><Relationship Id="rId10" Type="http://schemas.openxmlformats.org/officeDocument/2006/relationships/slide" Target="slide13.xml"/><Relationship Id="rId4" Type="http://schemas.openxmlformats.org/officeDocument/2006/relationships/image" Target="../media/image56.jpeg"/><Relationship Id="rId9"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image" Target="../media/image61.jpg"/><Relationship Id="rId7" Type="http://schemas.openxmlformats.org/officeDocument/2006/relationships/image" Target="../media/image65.png"/><Relationship Id="rId2" Type="http://schemas.openxmlformats.org/officeDocument/2006/relationships/image" Target="../media/image60.jpg"/><Relationship Id="rId1" Type="http://schemas.openxmlformats.org/officeDocument/2006/relationships/slideLayout" Target="../slideLayouts/slideLayout4.xml"/><Relationship Id="rId6" Type="http://schemas.openxmlformats.org/officeDocument/2006/relationships/image" Target="../media/image64.jpeg"/><Relationship Id="rId5" Type="http://schemas.openxmlformats.org/officeDocument/2006/relationships/image" Target="../media/image63.jpeg"/><Relationship Id="rId10" Type="http://schemas.openxmlformats.org/officeDocument/2006/relationships/slide" Target="slide13.xml"/><Relationship Id="rId4" Type="http://schemas.openxmlformats.org/officeDocument/2006/relationships/image" Target="../media/image62.jpg"/><Relationship Id="rId9"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audio" Target="../media/audio3.wav"/><Relationship Id="rId1" Type="http://schemas.openxmlformats.org/officeDocument/2006/relationships/slideLayout" Target="../slideLayouts/slideLayout1.xml"/><Relationship Id="rId6" Type="http://schemas.openxmlformats.org/officeDocument/2006/relationships/audio" Target="../media/audio3.wav"/><Relationship Id="rId5" Type="http://schemas.openxmlformats.org/officeDocument/2006/relationships/slide" Target="slide1.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jpeg"/><Relationship Id="rId7" Type="http://schemas.openxmlformats.org/officeDocument/2006/relationships/image" Target="../media/image13.jpg"/><Relationship Id="rId2" Type="http://schemas.openxmlformats.org/officeDocument/2006/relationships/audio" Target="../media/audio2.wav"/><Relationship Id="rId1" Type="http://schemas.openxmlformats.org/officeDocument/2006/relationships/slideLayout" Target="../slideLayouts/slideLayout4.xml"/><Relationship Id="rId6" Type="http://schemas.openxmlformats.org/officeDocument/2006/relationships/image" Target="../media/image12.jpeg"/><Relationship Id="rId11" Type="http://schemas.openxmlformats.org/officeDocument/2006/relationships/audio" Target="../media/audio2.wav"/><Relationship Id="rId5" Type="http://schemas.openxmlformats.org/officeDocument/2006/relationships/image" Target="../media/image11.jpeg"/><Relationship Id="rId10" Type="http://schemas.openxmlformats.org/officeDocument/2006/relationships/slide" Target="slide4.xml"/><Relationship Id="rId4" Type="http://schemas.openxmlformats.org/officeDocument/2006/relationships/image" Target="../media/image10.jpeg"/><Relationship Id="rId9"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slide" Target="slide5.xml"/><Relationship Id="rId2" Type="http://schemas.openxmlformats.org/officeDocument/2006/relationships/image" Target="../media/image15.gif"/><Relationship Id="rId1" Type="http://schemas.openxmlformats.org/officeDocument/2006/relationships/slideLayout" Target="../slideLayouts/slideLayout4.xml"/><Relationship Id="rId6" Type="http://schemas.openxmlformats.org/officeDocument/2006/relationships/slide" Target="slide3.xml"/><Relationship Id="rId5" Type="http://schemas.openxmlformats.org/officeDocument/2006/relationships/image" Target="../media/image18.gif"/><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image" Target="../media/image20.gif"/><Relationship Id="rId7" Type="http://schemas.openxmlformats.org/officeDocument/2006/relationships/image" Target="../media/image24.gif"/><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gif"/><Relationship Id="rId10" Type="http://schemas.openxmlformats.org/officeDocument/2006/relationships/slide" Target="slide3.xml"/><Relationship Id="rId4" Type="http://schemas.openxmlformats.org/officeDocument/2006/relationships/image" Target="../media/image21.jpeg"/><Relationship Id="rId9"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gif"/><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4.xml"/><Relationship Id="rId6" Type="http://schemas.openxmlformats.org/officeDocument/2006/relationships/image" Target="../media/image29.jpg"/><Relationship Id="rId11" Type="http://schemas.openxmlformats.org/officeDocument/2006/relationships/slide" Target="slide3.xml"/><Relationship Id="rId5" Type="http://schemas.openxmlformats.org/officeDocument/2006/relationships/image" Target="../media/image28.gif"/><Relationship Id="rId10" Type="http://schemas.openxmlformats.org/officeDocument/2006/relationships/slide" Target="slide7.xml"/><Relationship Id="rId4" Type="http://schemas.openxmlformats.org/officeDocument/2006/relationships/image" Target="../media/image27.jpeg"/><Relationship Id="rId9"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32.jpg"/><Relationship Id="rId7" Type="http://schemas.openxmlformats.org/officeDocument/2006/relationships/slide" Target="slide8.xml"/><Relationship Id="rId2" Type="http://schemas.openxmlformats.org/officeDocument/2006/relationships/slideLayout" Target="../slideLayouts/slideLayout2.xml"/><Relationship Id="rId1" Type="http://schemas.openxmlformats.org/officeDocument/2006/relationships/video" Target="https://www.youtube.com/embed/KD_YRnuuKyY" TargetMode="External"/><Relationship Id="rId6" Type="http://schemas.openxmlformats.org/officeDocument/2006/relationships/slide" Target="slide6.xml"/><Relationship Id="rId5" Type="http://schemas.openxmlformats.org/officeDocument/2006/relationships/image" Target="../media/image34.pn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g"/><Relationship Id="rId1" Type="http://schemas.openxmlformats.org/officeDocument/2006/relationships/slideLayout" Target="../slideLayouts/slideLayout4.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image" Target="../media/image37.jpeg"/></Relationships>
</file>

<file path=ppt/slides/_rels/slide9.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image" Target="../media/image38.jpeg"/><Relationship Id="rId7" Type="http://schemas.openxmlformats.org/officeDocument/2006/relationships/slide" Target="slide8.xml"/><Relationship Id="rId2" Type="http://schemas.openxmlformats.org/officeDocument/2006/relationships/slideLayout" Target="../slideLayouts/slideLayout4.xml"/><Relationship Id="rId1" Type="http://schemas.openxmlformats.org/officeDocument/2006/relationships/video" Target="https://www.youtube.com/embed/0X94oZgJis4" TargetMode="External"/><Relationship Id="rId6" Type="http://schemas.openxmlformats.org/officeDocument/2006/relationships/image" Target="../media/image40.JPG"/><Relationship Id="rId5" Type="http://schemas.openxmlformats.org/officeDocument/2006/relationships/image" Target="../media/image39.gif"/><Relationship Id="rId4" Type="http://schemas.openxmlformats.org/officeDocument/2006/relationships/image" Target="../media/image34.png"/><Relationship Id="rId9"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95286"/>
            <a:ext cx="9440034" cy="1828801"/>
          </a:xfrm>
        </p:spPr>
        <p:txBody>
          <a:bodyPr>
            <a:normAutofit fontScale="90000"/>
          </a:bodyPr>
          <a:lstStyle/>
          <a:p>
            <a:r>
              <a:rPr lang="en-US" sz="6000" dirty="0" smtClean="0">
                <a:solidFill>
                  <a:srgbClr val="F3F824"/>
                </a:solidFill>
                <a:latin typeface="Broadway" panose="04040905080B02020502" pitchFamily="82" charset="0"/>
              </a:rPr>
              <a:t>THE HISTORY</a:t>
            </a:r>
            <a:br>
              <a:rPr lang="en-US" sz="6000" dirty="0" smtClean="0">
                <a:solidFill>
                  <a:srgbClr val="F3F824"/>
                </a:solidFill>
                <a:latin typeface="Broadway" panose="04040905080B02020502" pitchFamily="82" charset="0"/>
              </a:rPr>
            </a:br>
            <a:r>
              <a:rPr lang="en-US" sz="6000" dirty="0" smtClean="0">
                <a:solidFill>
                  <a:srgbClr val="F3F824"/>
                </a:solidFill>
                <a:latin typeface="Broadway" panose="04040905080B02020502" pitchFamily="82" charset="0"/>
              </a:rPr>
              <a:t>OF FILM </a:t>
            </a:r>
            <a:endParaRPr lang="en-US" sz="6000" dirty="0">
              <a:solidFill>
                <a:srgbClr val="F3F824"/>
              </a:solidFill>
              <a:latin typeface="Broadway" panose="04040905080B02020502" pitchFamily="82" charset="0"/>
            </a:endParaRPr>
          </a:p>
        </p:txBody>
      </p:sp>
      <p:sp>
        <p:nvSpPr>
          <p:cNvPr id="3" name="Subtitle 2"/>
          <p:cNvSpPr>
            <a:spLocks noGrp="1"/>
          </p:cNvSpPr>
          <p:nvPr>
            <p:ph type="subTitle" idx="1"/>
          </p:nvPr>
        </p:nvSpPr>
        <p:spPr>
          <a:xfrm>
            <a:off x="1370693" y="4667285"/>
            <a:ext cx="9440034" cy="1049867"/>
          </a:xfrm>
        </p:spPr>
        <p:txBody>
          <a:bodyPr>
            <a:normAutofit/>
          </a:bodyPr>
          <a:lstStyle/>
          <a:p>
            <a:r>
              <a:rPr lang="en-US" sz="2400" dirty="0" smtClean="0">
                <a:solidFill>
                  <a:srgbClr val="F3F824"/>
                </a:solidFill>
              </a:rPr>
              <a:t>A Victor </a:t>
            </a:r>
            <a:r>
              <a:rPr lang="en-US" sz="2400" dirty="0" err="1" smtClean="0">
                <a:solidFill>
                  <a:srgbClr val="F3F824"/>
                </a:solidFill>
              </a:rPr>
              <a:t>Mesen</a:t>
            </a:r>
            <a:endParaRPr lang="en-US" sz="2400" dirty="0" smtClean="0">
              <a:solidFill>
                <a:srgbClr val="F3F824"/>
              </a:solidFill>
            </a:endParaRPr>
          </a:p>
          <a:p>
            <a:r>
              <a:rPr lang="en-US" sz="2400" dirty="0" smtClean="0">
                <a:solidFill>
                  <a:srgbClr val="F3F824"/>
                </a:solidFill>
              </a:rPr>
              <a:t>PowerPoint Production</a:t>
            </a:r>
            <a:r>
              <a:rPr lang="en-US" sz="2400" dirty="0" smtClean="0"/>
              <a:t> </a:t>
            </a:r>
          </a:p>
          <a:p>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8952" y="1858385"/>
            <a:ext cx="8345510" cy="28089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6694" y="2553038"/>
            <a:ext cx="1936582" cy="742648"/>
          </a:xfrm>
          <a:prstGeom prst="rect">
            <a:avLst/>
          </a:prstGeom>
        </p:spPr>
      </p:pic>
      <p:sp>
        <p:nvSpPr>
          <p:cNvPr id="5" name="Right Arrow 4"/>
          <p:cNvSpPr/>
          <p:nvPr/>
        </p:nvSpPr>
        <p:spPr>
          <a:xfrm>
            <a:off x="9131300" y="5346700"/>
            <a:ext cx="1876112" cy="817044"/>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latin typeface="Playbill" panose="040506030A0602020202" pitchFamily="82" charset="0"/>
                <a:hlinkClick r:id="rId5" action="ppaction://hlinksldjump"/>
              </a:rPr>
              <a:t>Go to Next Slide</a:t>
            </a:r>
            <a:endParaRPr lang="en-US" sz="2800" dirty="0">
              <a:solidFill>
                <a:schemeClr val="tx1"/>
              </a:solidFill>
              <a:latin typeface="Playbill" panose="040506030A0602020202" pitchFamily="82" charset="0"/>
            </a:endParaRPr>
          </a:p>
        </p:txBody>
      </p:sp>
    </p:spTree>
    <p:extLst>
      <p:ext uri="{BB962C8B-B14F-4D97-AF65-F5344CB8AC3E}">
        <p14:creationId xmlns:p14="http://schemas.microsoft.com/office/powerpoint/2010/main" val="3345952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sndAc>
          <p:stSnd>
            <p:snd r:embed="rId2" name="drumroll.wav"/>
          </p:stSnd>
        </p:sndAc>
      </p:transition>
    </mc:Choice>
    <mc:Fallback xmlns="">
      <p:transition spd="slow">
        <p:fade/>
        <p:sndAc>
          <p:stSnd>
            <p:snd r:embed="rId6" name="drumroll.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377288"/>
            <a:ext cx="10353762" cy="970450"/>
          </a:xfrm>
        </p:spPr>
        <p:txBody>
          <a:bodyPr/>
          <a:lstStyle/>
          <a:p>
            <a:r>
              <a:rPr lang="en-US" dirty="0" smtClean="0">
                <a:solidFill>
                  <a:srgbClr val="EAEA1A"/>
                </a:solidFill>
                <a:latin typeface="Broadway" panose="04040905080B02020502" pitchFamily="82" charset="0"/>
              </a:rPr>
              <a:t>Citizen Kane (1941)</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281840" y="1466037"/>
            <a:ext cx="1820738" cy="2234721"/>
          </a:xfrm>
        </p:spPr>
      </p:pic>
      <p:sp>
        <p:nvSpPr>
          <p:cNvPr id="4" name="Content Placeholder 3"/>
          <p:cNvSpPr>
            <a:spLocks noGrp="1"/>
          </p:cNvSpPr>
          <p:nvPr>
            <p:ph sz="half" idx="2"/>
          </p:nvPr>
        </p:nvSpPr>
        <p:spPr>
          <a:xfrm>
            <a:off x="6563500" y="1466037"/>
            <a:ext cx="5064665" cy="4058751"/>
          </a:xfrm>
        </p:spPr>
        <p:txBody>
          <a:bodyPr>
            <a:normAutofit fontScale="70000" lnSpcReduction="20000"/>
          </a:bodyPr>
          <a:lstStyle/>
          <a:p>
            <a:pPr algn="just"/>
            <a:r>
              <a:rPr lang="en-US" b="1" dirty="0" smtClean="0"/>
              <a:t>Orson Welles’s </a:t>
            </a:r>
            <a:r>
              <a:rPr lang="en-US" b="1" i="1" dirty="0" smtClean="0"/>
              <a:t>Citizen Kane</a:t>
            </a:r>
            <a:r>
              <a:rPr lang="en-US" b="1" dirty="0" smtClean="0"/>
              <a:t> remains, according to the </a:t>
            </a:r>
            <a:r>
              <a:rPr lang="en-US" b="1" dirty="0" smtClean="0">
                <a:hlinkClick r:id="rId4"/>
              </a:rPr>
              <a:t>American Film Institute and filmmakers that were inspired by it, as one of the greatest films ever made. </a:t>
            </a:r>
            <a:endParaRPr lang="en-US" b="1" dirty="0" smtClean="0"/>
          </a:p>
          <a:p>
            <a:pPr algn="just"/>
            <a:r>
              <a:rPr lang="en-US" b="1" dirty="0" smtClean="0"/>
              <a:t>The reason for all this acclaim is because </a:t>
            </a:r>
            <a:r>
              <a:rPr lang="en-US" b="1" i="1" dirty="0" smtClean="0"/>
              <a:t>Citizen Kane </a:t>
            </a:r>
            <a:r>
              <a:rPr lang="en-US" b="1" dirty="0" smtClean="0"/>
              <a:t>was way ahead of its time. Introducing deep focus photography, cutting edge editing, and the fact that the star of the film, Orson Welles, was the co-screenwriter, producer, and director.  All at the young age of 24!</a:t>
            </a:r>
          </a:p>
          <a:p>
            <a:pPr algn="just"/>
            <a:r>
              <a:rPr lang="en-US" b="1" dirty="0" smtClean="0"/>
              <a:t>But the main reason the film still stands today is it portrays the timeless tale of a newspaper tycoon’s rise to success only to suffer a sad and lonely downfall. The film is rumored to have been inspired by real life newspaper magnet William Randolph Hearst, so much it lead to a </a:t>
            </a:r>
            <a:r>
              <a:rPr lang="en-US" b="1" dirty="0" smtClean="0">
                <a:hlinkClick r:id="rId5"/>
              </a:rPr>
              <a:t>long running feud that nearly forced the picture from ever being released.</a:t>
            </a:r>
            <a:r>
              <a:rPr lang="en-US" b="1" dirty="0"/>
              <a:t> </a:t>
            </a:r>
            <a:r>
              <a:rPr lang="en-US" b="1" dirty="0" smtClean="0"/>
              <a:t> Luckily, that never happened and the picture went on to land in the passages of film history.  Welles’s directing certainly makes this landmark motion picture something to watch in one’s lifetime.  </a:t>
            </a:r>
            <a:endParaRPr lang="en-US" b="1" dirty="0"/>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48856" y="1615911"/>
            <a:ext cx="3387194" cy="2162997"/>
          </a:xfrm>
          <a:prstGeom prst="rect">
            <a:avLst/>
          </a:prstGeom>
        </p:spPr>
      </p:pic>
      <p:pic>
        <p:nvPicPr>
          <p:cNvPr id="3" name="uNaDrnxp3L0"/>
          <p:cNvPicPr>
            <a:picLocks noRot="1" noChangeAspect="1"/>
          </p:cNvPicPr>
          <p:nvPr>
            <a:videoFile r:link="rId1"/>
          </p:nvPr>
        </p:nvPicPr>
        <p:blipFill>
          <a:blip r:embed="rId7"/>
          <a:stretch>
            <a:fillRect/>
          </a:stretch>
        </p:blipFill>
        <p:spPr>
          <a:xfrm>
            <a:off x="1077909" y="3968931"/>
            <a:ext cx="3736979" cy="1836009"/>
          </a:xfrm>
          <a:prstGeom prst="rect">
            <a:avLst/>
          </a:prstGeom>
        </p:spPr>
      </p:pic>
      <p:sp>
        <p:nvSpPr>
          <p:cNvPr id="6" name="Left Arrow 5"/>
          <p:cNvSpPr/>
          <p:nvPr/>
        </p:nvSpPr>
        <p:spPr>
          <a:xfrm>
            <a:off x="281840" y="5867125"/>
            <a:ext cx="1365062" cy="735538"/>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Back </a:t>
            </a:r>
            <a:endParaRPr lang="en-US" sz="2800" dirty="0">
              <a:latin typeface="Playbill" panose="040506030A0602020202" pitchFamily="82" charset="0"/>
            </a:endParaRPr>
          </a:p>
        </p:txBody>
      </p:sp>
      <p:sp>
        <p:nvSpPr>
          <p:cNvPr id="7" name="Right Arrow 6"/>
          <p:cNvSpPr/>
          <p:nvPr/>
        </p:nvSpPr>
        <p:spPr>
          <a:xfrm>
            <a:off x="9986964" y="5833005"/>
            <a:ext cx="1900236" cy="803778"/>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To Next Slide</a:t>
            </a:r>
            <a:endParaRPr lang="en-US" sz="2800" dirty="0">
              <a:latin typeface="Playbill" panose="040506030A0602020202" pitchFamily="82" charset="0"/>
            </a:endParaRPr>
          </a:p>
        </p:txBody>
      </p:sp>
      <p:sp>
        <p:nvSpPr>
          <p:cNvPr id="8" name="Rounded Rectangle 7"/>
          <p:cNvSpPr/>
          <p:nvPr/>
        </p:nvSpPr>
        <p:spPr>
          <a:xfrm>
            <a:off x="4920782" y="6019742"/>
            <a:ext cx="2339788" cy="430305"/>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Back To Sound Intro</a:t>
            </a:r>
            <a:endParaRPr lang="en-US" sz="2800" dirty="0">
              <a:latin typeface="Playbill" panose="040506030A0602020202" pitchFamily="82" charset="0"/>
            </a:endParaRPr>
          </a:p>
        </p:txBody>
      </p:sp>
    </p:spTree>
    <p:extLst>
      <p:ext uri="{BB962C8B-B14F-4D97-AF65-F5344CB8AC3E}">
        <p14:creationId xmlns:p14="http://schemas.microsoft.com/office/powerpoint/2010/main" val="4545298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6011" y="207948"/>
            <a:ext cx="10353762" cy="970450"/>
          </a:xfrm>
        </p:spPr>
        <p:txBody>
          <a:bodyPr/>
          <a:lstStyle/>
          <a:p>
            <a:r>
              <a:rPr lang="en-US" dirty="0" smtClean="0">
                <a:solidFill>
                  <a:srgbClr val="EAEA1A"/>
                </a:solidFill>
                <a:latin typeface="Broadway" panose="04040905080B02020502" pitchFamily="82" charset="0"/>
              </a:rPr>
              <a:t>The Movie Screen Gets Bigger </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54410" y="1178398"/>
            <a:ext cx="2807041" cy="1763287"/>
          </a:xfrm>
        </p:spPr>
      </p:pic>
      <p:sp>
        <p:nvSpPr>
          <p:cNvPr id="4" name="Content Placeholder 3"/>
          <p:cNvSpPr>
            <a:spLocks noGrp="1"/>
          </p:cNvSpPr>
          <p:nvPr>
            <p:ph sz="half" idx="2"/>
          </p:nvPr>
        </p:nvSpPr>
        <p:spPr/>
        <p:txBody>
          <a:bodyPr>
            <a:normAutofit fontScale="70000" lnSpcReduction="20000"/>
          </a:bodyPr>
          <a:lstStyle/>
          <a:p>
            <a:pPr algn="just"/>
            <a:r>
              <a:rPr lang="en-US" b="1" dirty="0" smtClean="0"/>
              <a:t>By the 1950’s, the new medium of Television was taking audiences away from movie theatres.  Scared of losing business, the film industry decided to compete with Television by expanding the screen’s aspect ratio (the relationship between the frame’s two dimensions: the width of the image related to its height </a:t>
            </a:r>
            <a:r>
              <a:rPr lang="en-US" b="1" i="1" dirty="0" smtClean="0"/>
              <a:t>(Looking at Movies, </a:t>
            </a:r>
            <a:r>
              <a:rPr lang="en-US" b="1" i="1" dirty="0" err="1" smtClean="0"/>
              <a:t>Barsam</a:t>
            </a:r>
            <a:r>
              <a:rPr lang="en-US" b="1" i="1" dirty="0" smtClean="0"/>
              <a:t> and Monahan, pg. 493) .</a:t>
            </a:r>
          </a:p>
          <a:p>
            <a:pPr algn="just"/>
            <a:r>
              <a:rPr lang="en-US" b="1" dirty="0" smtClean="0"/>
              <a:t>Up to 1953, the typical movie screen aspect ratio was 4:3.  The new aspect ratio was expanded to today’s movie screens which are 16:9.  </a:t>
            </a:r>
          </a:p>
          <a:p>
            <a:pPr algn="just"/>
            <a:r>
              <a:rPr lang="en-US" b="1" dirty="0" smtClean="0"/>
              <a:t>These changes were accompanied by the arrival of new screen processes such as </a:t>
            </a:r>
            <a:r>
              <a:rPr lang="en-US" b="1" i="1" dirty="0" err="1" smtClean="0"/>
              <a:t>VistaVision</a:t>
            </a:r>
            <a:r>
              <a:rPr lang="en-US" b="1" i="1" dirty="0" smtClean="0"/>
              <a:t>, Cinerama, </a:t>
            </a:r>
            <a:r>
              <a:rPr lang="en-US" b="1" i="1" dirty="0" err="1" smtClean="0"/>
              <a:t>CinemaScope</a:t>
            </a:r>
            <a:r>
              <a:rPr lang="en-US" b="1" i="1" dirty="0" smtClean="0"/>
              <a:t>, </a:t>
            </a:r>
            <a:r>
              <a:rPr lang="en-US" b="1" dirty="0" smtClean="0"/>
              <a:t>and </a:t>
            </a:r>
            <a:r>
              <a:rPr lang="en-US" b="1" i="1" dirty="0" smtClean="0"/>
              <a:t>Super Panavision 70 D.</a:t>
            </a:r>
          </a:p>
          <a:p>
            <a:pPr algn="just"/>
            <a:r>
              <a:rPr lang="en-US" b="1" dirty="0" smtClean="0"/>
              <a:t>The new widescreen processes were an instant success producing some of the most visually stunning movies ever made like </a:t>
            </a:r>
            <a:r>
              <a:rPr lang="en-US" b="1" i="1" dirty="0" smtClean="0"/>
              <a:t>The Robe </a:t>
            </a:r>
            <a:r>
              <a:rPr lang="en-US" b="1" dirty="0" smtClean="0"/>
              <a:t>(1953), </a:t>
            </a:r>
            <a:r>
              <a:rPr lang="en-US" b="1" i="1" dirty="0" smtClean="0"/>
              <a:t>The Ten Commandments </a:t>
            </a:r>
            <a:r>
              <a:rPr lang="en-US" b="1" dirty="0" smtClean="0"/>
              <a:t>(1956), </a:t>
            </a:r>
            <a:r>
              <a:rPr lang="en-US" b="1" i="1" dirty="0" smtClean="0"/>
              <a:t>Ben-</a:t>
            </a:r>
            <a:r>
              <a:rPr lang="en-US" b="1" i="1" dirty="0" err="1" smtClean="0"/>
              <a:t>Hur</a:t>
            </a:r>
            <a:r>
              <a:rPr lang="en-US" b="1" dirty="0"/>
              <a:t> </a:t>
            </a:r>
            <a:r>
              <a:rPr lang="en-US" b="1" dirty="0" smtClean="0"/>
              <a:t>(1959), and </a:t>
            </a:r>
            <a:r>
              <a:rPr lang="en-US" b="1" i="1" dirty="0" smtClean="0"/>
              <a:t>Lawrence of Arabia </a:t>
            </a:r>
            <a:r>
              <a:rPr lang="en-US" b="1" dirty="0" smtClean="0"/>
              <a:t>(1962).  </a:t>
            </a:r>
            <a:r>
              <a:rPr lang="en-US" b="1" i="1" dirty="0" smtClean="0"/>
              <a:t> </a:t>
            </a:r>
            <a:r>
              <a:rPr lang="en-US" b="1" dirty="0" smtClean="0"/>
              <a:t>   </a:t>
            </a:r>
            <a:endParaRPr lang="en-US" b="1" dirty="0"/>
          </a:p>
        </p:txBody>
      </p:sp>
      <p:pic>
        <p:nvPicPr>
          <p:cNvPr id="3" name="EiLmKxiTT3g"/>
          <p:cNvPicPr>
            <a:picLocks noRot="1" noChangeAspect="1"/>
          </p:cNvPicPr>
          <p:nvPr>
            <a:videoFile r:link="rId1"/>
          </p:nvPr>
        </p:nvPicPr>
        <p:blipFill>
          <a:blip r:embed="rId4"/>
          <a:stretch>
            <a:fillRect/>
          </a:stretch>
        </p:blipFill>
        <p:spPr>
          <a:xfrm>
            <a:off x="302068" y="3219450"/>
            <a:ext cx="5357611" cy="2571750"/>
          </a:xfrm>
          <a:prstGeom prst="rect">
            <a:avLst/>
          </a:prstGeom>
        </p:spPr>
      </p:pic>
      <p:sp>
        <p:nvSpPr>
          <p:cNvPr id="6" name="Left Arrow 5"/>
          <p:cNvSpPr/>
          <p:nvPr/>
        </p:nvSpPr>
        <p:spPr>
          <a:xfrm>
            <a:off x="250689" y="5971495"/>
            <a:ext cx="1285875" cy="742950"/>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5" action="ppaction://hlinksldjump"/>
              </a:rPr>
              <a:t>Go Back</a:t>
            </a:r>
            <a:endParaRPr lang="en-US" sz="2800" dirty="0">
              <a:latin typeface="Playbill" panose="040506030A0602020202" pitchFamily="82" charset="0"/>
            </a:endParaRPr>
          </a:p>
        </p:txBody>
      </p:sp>
      <p:sp>
        <p:nvSpPr>
          <p:cNvPr id="7" name="Right Arrow 6"/>
          <p:cNvSpPr/>
          <p:nvPr/>
        </p:nvSpPr>
        <p:spPr>
          <a:xfrm>
            <a:off x="10101263" y="5971495"/>
            <a:ext cx="1873525" cy="709613"/>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6" action="ppaction://hlinksldjump"/>
              </a:rPr>
              <a:t>Go To Next Slide </a:t>
            </a:r>
            <a:endParaRPr lang="en-US" sz="2800" dirty="0">
              <a:latin typeface="Playbill" panose="040506030A0602020202" pitchFamily="82" charset="0"/>
            </a:endParaRPr>
          </a:p>
        </p:txBody>
      </p:sp>
      <p:sp>
        <p:nvSpPr>
          <p:cNvPr id="8" name="Rounded Rectangle 7"/>
          <p:cNvSpPr/>
          <p:nvPr/>
        </p:nvSpPr>
        <p:spPr>
          <a:xfrm>
            <a:off x="5046445" y="6094199"/>
            <a:ext cx="2312894" cy="497541"/>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7" action="ppaction://hlinksldjump"/>
              </a:rPr>
              <a:t>Go Back To Sound Intro </a:t>
            </a:r>
            <a:endParaRPr lang="en-US" sz="2800" dirty="0">
              <a:latin typeface="Playbill" panose="040506030A0602020202" pitchFamily="82" charset="0"/>
            </a:endParaRPr>
          </a:p>
        </p:txBody>
      </p:sp>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62310" y="1178398"/>
            <a:ext cx="1497369" cy="1823016"/>
          </a:xfrm>
          <a:prstGeom prst="rect">
            <a:avLst/>
          </a:prstGeom>
        </p:spPr>
      </p:pic>
    </p:spTree>
    <p:extLst>
      <p:ext uri="{BB962C8B-B14F-4D97-AF65-F5344CB8AC3E}">
        <p14:creationId xmlns:p14="http://schemas.microsoft.com/office/powerpoint/2010/main" val="245875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158839"/>
            <a:ext cx="10353762" cy="970450"/>
          </a:xfrm>
        </p:spPr>
        <p:txBody>
          <a:bodyPr/>
          <a:lstStyle/>
          <a:p>
            <a:r>
              <a:rPr lang="en-US" dirty="0" smtClean="0">
                <a:solidFill>
                  <a:srgbClr val="EAEA1A"/>
                </a:solidFill>
                <a:latin typeface="Broadway" panose="04040905080B02020502" pitchFamily="82" charset="0"/>
              </a:rPr>
              <a:t>New Styles of Filmmaking</a:t>
            </a:r>
            <a:endParaRPr lang="en-US" dirty="0">
              <a:solidFill>
                <a:srgbClr val="EAEA1A"/>
              </a:solidFill>
              <a:latin typeface="Broadway" panose="04040905080B02020502" pitchFamily="82" charset="0"/>
            </a:endParaRPr>
          </a:p>
        </p:txBody>
      </p:sp>
      <p:pic>
        <p:nvPicPr>
          <p:cNvPr id="5" name="ol_EimFQhgs"/>
          <p:cNvPicPr>
            <a:picLocks noGrp="1" noRot="1" noChangeAspect="1"/>
          </p:cNvPicPr>
          <p:nvPr>
            <p:ph sz="half" idx="1"/>
            <a:videoFile r:link="rId1"/>
          </p:nvPr>
        </p:nvPicPr>
        <p:blipFill>
          <a:blip r:embed="rId6"/>
          <a:stretch>
            <a:fillRect/>
          </a:stretch>
        </p:blipFill>
        <p:spPr>
          <a:xfrm>
            <a:off x="344570" y="3369258"/>
            <a:ext cx="2652017" cy="1491760"/>
          </a:xfrm>
          <a:prstGeom prst="rect">
            <a:avLst/>
          </a:prstGeom>
        </p:spPr>
      </p:pic>
      <p:sp>
        <p:nvSpPr>
          <p:cNvPr id="4" name="Content Placeholder 3"/>
          <p:cNvSpPr>
            <a:spLocks noGrp="1"/>
          </p:cNvSpPr>
          <p:nvPr>
            <p:ph sz="half" idx="2"/>
          </p:nvPr>
        </p:nvSpPr>
        <p:spPr>
          <a:xfrm>
            <a:off x="6331681" y="1294567"/>
            <a:ext cx="5064665" cy="4312149"/>
          </a:xfrm>
        </p:spPr>
        <p:txBody>
          <a:bodyPr>
            <a:noAutofit/>
          </a:bodyPr>
          <a:lstStyle/>
          <a:p>
            <a:pPr algn="just"/>
            <a:r>
              <a:rPr lang="en-US" sz="1100" b="1" dirty="0" smtClean="0"/>
              <a:t>Russia (Soviet Union)- during the silent era, Russian filmmakers like Lev </a:t>
            </a:r>
            <a:r>
              <a:rPr lang="en-US" sz="1100" b="1" dirty="0" err="1" smtClean="0"/>
              <a:t>Kuleshov</a:t>
            </a:r>
            <a:r>
              <a:rPr lang="en-US" sz="1100" b="1" dirty="0" smtClean="0"/>
              <a:t> and Sergei Eisenstein experimented with new ways of film editing to add emotion or meaning within a story.  One of them was the </a:t>
            </a:r>
            <a:r>
              <a:rPr lang="en-US" sz="1100" b="1" dirty="0" err="1" smtClean="0"/>
              <a:t>Kuleshov</a:t>
            </a:r>
            <a:r>
              <a:rPr lang="en-US" sz="1100" b="1" dirty="0" smtClean="0"/>
              <a:t> Effect, which took one image of a person and intercut it with other shots (a bowl of soup, a girl in a casket, a woman lounging on a coach).  When putting them together, it adds meaning to the preceding image before it (the image of a man cuts to a bowl of soup implies he is hungry).  And montage editing like in the infamous Odessa Steps sequence in Eisenstein’s </a:t>
            </a:r>
            <a:r>
              <a:rPr lang="en-US" sz="1100" b="1" i="1" dirty="0" smtClean="0"/>
              <a:t>Battleship Potemkin </a:t>
            </a:r>
            <a:r>
              <a:rPr lang="en-US" sz="1100" b="1" dirty="0" smtClean="0"/>
              <a:t>(1925).</a:t>
            </a:r>
          </a:p>
          <a:p>
            <a:pPr algn="just"/>
            <a:r>
              <a:rPr lang="en-US" sz="1100" b="1" dirty="0" smtClean="0"/>
              <a:t>France- inspired by American filmmakers like John Ford and Alfred Hitchcock, young </a:t>
            </a:r>
            <a:r>
              <a:rPr lang="en-US" sz="1100" b="1" dirty="0"/>
              <a:t>d</a:t>
            </a:r>
            <a:r>
              <a:rPr lang="en-US" sz="1100" b="1" dirty="0" smtClean="0"/>
              <a:t>irectors like Francis Truffaut and Jean Paul Goddard made films that used a new style of filmmaking that emphasized shooting on real locations than in a studio setting and using a style of editing that broke continuity like jump cuts to add a new dimension to the stories they were telling.  Such films include </a:t>
            </a:r>
            <a:r>
              <a:rPr lang="en-US" sz="1100" b="1" i="1" dirty="0" smtClean="0"/>
              <a:t>The 400 Blows </a:t>
            </a:r>
            <a:r>
              <a:rPr lang="en-US" sz="1100" b="1" dirty="0" smtClean="0"/>
              <a:t>(1959) and </a:t>
            </a:r>
            <a:r>
              <a:rPr lang="en-US" sz="1100" b="1" i="1" dirty="0" smtClean="0"/>
              <a:t>Breathless </a:t>
            </a:r>
            <a:r>
              <a:rPr lang="en-US" sz="1100" b="1" dirty="0" smtClean="0"/>
              <a:t>(1960). </a:t>
            </a:r>
          </a:p>
          <a:p>
            <a:pPr algn="just"/>
            <a:r>
              <a:rPr lang="en-US" sz="1100" b="1" dirty="0" smtClean="0"/>
              <a:t>Japan- the country of Japan is important to mention when examining film history, especially for its native son, </a:t>
            </a:r>
            <a:r>
              <a:rPr lang="en-US" sz="1100" b="1" dirty="0" err="1" smtClean="0"/>
              <a:t>Akiro</a:t>
            </a:r>
            <a:r>
              <a:rPr lang="en-US" sz="1100" b="1" dirty="0" smtClean="0"/>
              <a:t>  Kurosawa.  Throughout his career, he made nearly 30 films from </a:t>
            </a:r>
            <a:r>
              <a:rPr lang="en-US" sz="1100" b="1" i="1" dirty="0" err="1" smtClean="0"/>
              <a:t>Rashomon</a:t>
            </a:r>
            <a:r>
              <a:rPr lang="en-US" sz="1100" b="1" i="1" dirty="0" smtClean="0"/>
              <a:t> </a:t>
            </a:r>
            <a:r>
              <a:rPr lang="en-US" sz="1100" b="1" dirty="0" smtClean="0"/>
              <a:t>(1950) to</a:t>
            </a:r>
            <a:r>
              <a:rPr lang="en-US" sz="1100" b="1" i="1" dirty="0" smtClean="0"/>
              <a:t> The Seven Samurai </a:t>
            </a:r>
            <a:r>
              <a:rPr lang="en-US" sz="1100" b="1" dirty="0" smtClean="0"/>
              <a:t>(1954).   His love of American Westerns helped to fuel the action and styles that made his films inspiring to the next generation of moviemakers all over the world. </a:t>
            </a:r>
          </a:p>
          <a:p>
            <a:pPr marL="36900" indent="0" algn="just">
              <a:buNone/>
            </a:pPr>
            <a:r>
              <a:rPr lang="en-US" sz="1100" b="1" dirty="0" smtClean="0"/>
              <a:t>      </a:t>
            </a:r>
            <a:endParaRPr lang="en-US" sz="1100" b="1" dirty="0"/>
          </a:p>
        </p:txBody>
      </p:sp>
      <p:pic>
        <p:nvPicPr>
          <p:cNvPr id="6" name="_gGl3LJ7vHc"/>
          <p:cNvPicPr>
            <a:picLocks noRot="1" noChangeAspect="1"/>
          </p:cNvPicPr>
          <p:nvPr>
            <a:videoFile r:link="rId2"/>
          </p:nvPr>
        </p:nvPicPr>
        <p:blipFill>
          <a:blip r:embed="rId6"/>
          <a:stretch>
            <a:fillRect/>
          </a:stretch>
        </p:blipFill>
        <p:spPr>
          <a:xfrm>
            <a:off x="344570" y="1294567"/>
            <a:ext cx="2658055" cy="1495156"/>
          </a:xfrm>
          <a:prstGeom prst="rect">
            <a:avLst/>
          </a:prstGeom>
        </p:spPr>
      </p:pic>
      <p:pic>
        <p:nvPicPr>
          <p:cNvPr id="7" name="laJ_1P-Py2k"/>
          <p:cNvPicPr>
            <a:picLocks noRot="1" noChangeAspect="1"/>
          </p:cNvPicPr>
          <p:nvPr>
            <a:videoFile r:link="rId3"/>
          </p:nvPr>
        </p:nvPicPr>
        <p:blipFill>
          <a:blip r:embed="rId6"/>
          <a:stretch>
            <a:fillRect/>
          </a:stretch>
        </p:blipFill>
        <p:spPr>
          <a:xfrm>
            <a:off x="3406863" y="1294567"/>
            <a:ext cx="2658055" cy="1495156"/>
          </a:xfrm>
          <a:prstGeom prst="rect">
            <a:avLst/>
          </a:prstGeom>
        </p:spPr>
      </p:pic>
      <p:pic>
        <p:nvPicPr>
          <p:cNvPr id="3" name="doaQC-S8de8"/>
          <p:cNvPicPr>
            <a:picLocks noRot="1" noChangeAspect="1"/>
          </p:cNvPicPr>
          <p:nvPr>
            <a:videoFile r:link="rId4"/>
          </p:nvPr>
        </p:nvPicPr>
        <p:blipFill>
          <a:blip r:embed="rId6"/>
          <a:stretch>
            <a:fillRect/>
          </a:stretch>
        </p:blipFill>
        <p:spPr>
          <a:xfrm>
            <a:off x="3406863" y="3408011"/>
            <a:ext cx="2586141" cy="1454705"/>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76323" y="2816654"/>
            <a:ext cx="788509" cy="525673"/>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05678" y="2816653"/>
            <a:ext cx="788509" cy="525673"/>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76323" y="4941421"/>
            <a:ext cx="668387" cy="452205"/>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V="1">
            <a:off x="4253194" y="4941420"/>
            <a:ext cx="771185" cy="539583"/>
          </a:xfrm>
          <a:prstGeom prst="rect">
            <a:avLst/>
          </a:prstGeom>
        </p:spPr>
      </p:pic>
      <p:sp>
        <p:nvSpPr>
          <p:cNvPr id="11" name="Left Arrow 10"/>
          <p:cNvSpPr/>
          <p:nvPr/>
        </p:nvSpPr>
        <p:spPr>
          <a:xfrm>
            <a:off x="344568" y="5943601"/>
            <a:ext cx="3302273" cy="62865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Back To Bigger Movie Screens</a:t>
            </a:r>
            <a:endParaRPr lang="en-US" sz="2800" dirty="0">
              <a:latin typeface="Playbill" panose="040506030A0602020202" pitchFamily="82" charset="0"/>
            </a:endParaRPr>
          </a:p>
        </p:txBody>
      </p:sp>
      <p:sp>
        <p:nvSpPr>
          <p:cNvPr id="13" name="Right Arrow 12"/>
          <p:cNvSpPr/>
          <p:nvPr/>
        </p:nvSpPr>
        <p:spPr>
          <a:xfrm>
            <a:off x="9972675" y="5886451"/>
            <a:ext cx="1914525" cy="6858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40273225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5905" y="196241"/>
            <a:ext cx="10353762" cy="970450"/>
          </a:xfrm>
        </p:spPr>
        <p:txBody>
          <a:bodyPr>
            <a:normAutofit fontScale="90000"/>
          </a:bodyPr>
          <a:lstStyle/>
          <a:p>
            <a:r>
              <a:rPr lang="en-US" dirty="0" smtClean="0">
                <a:solidFill>
                  <a:srgbClr val="EAEA1A"/>
                </a:solidFill>
                <a:latin typeface="Broadway" panose="04040905080B02020502" pitchFamily="82" charset="0"/>
              </a:rPr>
              <a:t>The New American Cinema (1960’s and 1970’s)</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5">
            <a:extLst>
              <a:ext uri="{28A0092B-C50C-407E-A947-70E740481C1C}">
                <a14:useLocalDpi xmlns:a14="http://schemas.microsoft.com/office/drawing/2010/main" val="0"/>
              </a:ext>
            </a:extLst>
          </a:blip>
          <a:stretch>
            <a:fillRect/>
          </a:stretch>
        </p:blipFill>
        <p:spPr>
          <a:xfrm>
            <a:off x="434937" y="1166691"/>
            <a:ext cx="2133911" cy="1601561"/>
          </a:xfrm>
        </p:spPr>
      </p:pic>
      <p:sp>
        <p:nvSpPr>
          <p:cNvPr id="4" name="Content Placeholder 3"/>
          <p:cNvSpPr>
            <a:spLocks noGrp="1"/>
          </p:cNvSpPr>
          <p:nvPr>
            <p:ph sz="half" idx="2"/>
          </p:nvPr>
        </p:nvSpPr>
        <p:spPr>
          <a:xfrm>
            <a:off x="6591199" y="1268986"/>
            <a:ext cx="5064665" cy="4058751"/>
          </a:xfrm>
        </p:spPr>
        <p:txBody>
          <a:bodyPr>
            <a:normAutofit fontScale="70000" lnSpcReduction="20000"/>
          </a:bodyPr>
          <a:lstStyle/>
          <a:p>
            <a:pPr algn="just"/>
            <a:r>
              <a:rPr lang="en-US" b="1" dirty="0" smtClean="0"/>
              <a:t>By the 1960’s, the studio system that dominated Hollywood was coming to an end, paying the way for young filmmakers getting a chance to make their own films without intervention from the studios.</a:t>
            </a:r>
          </a:p>
          <a:p>
            <a:pPr algn="just"/>
            <a:r>
              <a:rPr lang="en-US" b="1" dirty="0" smtClean="0"/>
              <a:t>The movies these new breed of directors created spoke to a generation that was suffering thru the turmoil of the 1960’s. For instance, the assassinations of President Kennedy, Martin Luther King Jr, Bobby Kennedy, racial and social </a:t>
            </a:r>
            <a:r>
              <a:rPr lang="en-US" b="1" dirty="0"/>
              <a:t>u</a:t>
            </a:r>
            <a:r>
              <a:rPr lang="en-US" b="1" dirty="0" smtClean="0"/>
              <a:t>nrest, and The Vietnam War provided the canvas to create films that reflected the changing times.  </a:t>
            </a:r>
          </a:p>
          <a:p>
            <a:pPr algn="just"/>
            <a:r>
              <a:rPr lang="en-US" b="1" dirty="0" smtClean="0"/>
              <a:t>These films pushed the limits of sex and violence like </a:t>
            </a:r>
            <a:r>
              <a:rPr lang="en-US" b="1" i="1" dirty="0" smtClean="0"/>
              <a:t>The Graduate </a:t>
            </a:r>
            <a:r>
              <a:rPr lang="en-US" b="1" dirty="0" smtClean="0"/>
              <a:t>(1967), </a:t>
            </a:r>
            <a:r>
              <a:rPr lang="en-US" b="1" i="1" dirty="0" smtClean="0"/>
              <a:t>Bonnie and Clyde </a:t>
            </a:r>
            <a:r>
              <a:rPr lang="en-US" b="1" dirty="0" smtClean="0"/>
              <a:t>(1967), </a:t>
            </a:r>
            <a:r>
              <a:rPr lang="en-US" b="1" i="1" dirty="0" smtClean="0"/>
              <a:t>Easy Rider </a:t>
            </a:r>
            <a:r>
              <a:rPr lang="en-US" b="1" dirty="0" smtClean="0"/>
              <a:t>(1969), </a:t>
            </a:r>
            <a:r>
              <a:rPr lang="en-US" b="1" i="1" dirty="0" smtClean="0"/>
              <a:t>The Wild Bunch</a:t>
            </a:r>
            <a:r>
              <a:rPr lang="en-US" b="1" dirty="0"/>
              <a:t> </a:t>
            </a:r>
            <a:r>
              <a:rPr lang="en-US" b="1" dirty="0" smtClean="0"/>
              <a:t>(1969), </a:t>
            </a:r>
            <a:r>
              <a:rPr lang="en-US" b="1" i="1" dirty="0" smtClean="0"/>
              <a:t>Midnight Cowboy (</a:t>
            </a:r>
            <a:r>
              <a:rPr lang="en-US" b="1" dirty="0" smtClean="0"/>
              <a:t>1969),  </a:t>
            </a:r>
            <a:r>
              <a:rPr lang="en-US" b="1" i="1" dirty="0" smtClean="0"/>
              <a:t>The Godfather </a:t>
            </a:r>
            <a:r>
              <a:rPr lang="en-US" b="1" dirty="0" smtClean="0"/>
              <a:t>(1972),</a:t>
            </a:r>
            <a:r>
              <a:rPr lang="en-US" b="1" i="1" dirty="0" smtClean="0"/>
              <a:t>The Texas Chainsaw Massacre </a:t>
            </a:r>
            <a:r>
              <a:rPr lang="en-US" b="1" dirty="0" smtClean="0"/>
              <a:t>(1974), </a:t>
            </a:r>
            <a:r>
              <a:rPr lang="en-US" b="1" i="1" dirty="0" smtClean="0"/>
              <a:t>Taxi Driver </a:t>
            </a:r>
            <a:r>
              <a:rPr lang="en-US" b="1" dirty="0" smtClean="0"/>
              <a:t>(1976), and </a:t>
            </a:r>
            <a:r>
              <a:rPr lang="en-US" b="1" i="1" dirty="0" smtClean="0"/>
              <a:t>The Deer Hunter </a:t>
            </a:r>
            <a:r>
              <a:rPr lang="en-US" b="1" dirty="0" smtClean="0"/>
              <a:t>(1978).</a:t>
            </a:r>
          </a:p>
          <a:p>
            <a:pPr algn="just"/>
            <a:r>
              <a:rPr lang="en-US" b="1" dirty="0" smtClean="0"/>
              <a:t>This new change in film also introduced the filmmakers we know and love today. They include Francis Ford Coppola (</a:t>
            </a:r>
            <a:r>
              <a:rPr lang="en-US" b="1" i="1" dirty="0" smtClean="0"/>
              <a:t>The Godfather </a:t>
            </a:r>
            <a:r>
              <a:rPr lang="en-US" b="1" dirty="0" smtClean="0"/>
              <a:t>and </a:t>
            </a:r>
            <a:r>
              <a:rPr lang="en-US" b="1" i="1" dirty="0" smtClean="0"/>
              <a:t>Apocalypse Now ),  </a:t>
            </a:r>
            <a:r>
              <a:rPr lang="en-US" b="1" dirty="0" smtClean="0"/>
              <a:t>George Lucas (</a:t>
            </a:r>
            <a:r>
              <a:rPr lang="en-US" b="1" i="1" dirty="0" smtClean="0"/>
              <a:t>THX 1138</a:t>
            </a:r>
            <a:r>
              <a:rPr lang="en-US" b="1" dirty="0"/>
              <a:t> </a:t>
            </a:r>
            <a:r>
              <a:rPr lang="en-US" b="1" dirty="0" smtClean="0"/>
              <a:t>and </a:t>
            </a:r>
            <a:r>
              <a:rPr lang="en-US" b="1" i="1" dirty="0" smtClean="0"/>
              <a:t>Star Wars</a:t>
            </a:r>
            <a:r>
              <a:rPr lang="en-US" b="1" dirty="0" smtClean="0"/>
              <a:t>),  Martin Scorsese (</a:t>
            </a:r>
            <a:r>
              <a:rPr lang="en-US" b="1" i="1" dirty="0" smtClean="0"/>
              <a:t>Taxi Driver </a:t>
            </a:r>
            <a:r>
              <a:rPr lang="en-US" b="1" dirty="0" smtClean="0"/>
              <a:t>and </a:t>
            </a:r>
            <a:r>
              <a:rPr lang="en-US" b="1" i="1" dirty="0" smtClean="0"/>
              <a:t>Raging Bull</a:t>
            </a:r>
            <a:r>
              <a:rPr lang="en-US" b="1" dirty="0" smtClean="0"/>
              <a:t>), and Steven Spielberg (</a:t>
            </a:r>
            <a:r>
              <a:rPr lang="en-US" b="1" i="1" dirty="0" smtClean="0"/>
              <a:t>Jaws </a:t>
            </a:r>
            <a:r>
              <a:rPr lang="en-US" b="1" dirty="0" smtClean="0"/>
              <a:t>and </a:t>
            </a:r>
            <a:r>
              <a:rPr lang="en-US" b="1" i="1" dirty="0" smtClean="0"/>
              <a:t>Close Encounters of the Third Kind</a:t>
            </a:r>
            <a:r>
              <a:rPr lang="en-US" b="1" dirty="0" smtClean="0"/>
              <a:t>).</a:t>
            </a:r>
            <a:endParaRPr lang="en-US" b="1" dirty="0"/>
          </a:p>
        </p:txBody>
      </p:sp>
      <p:pic>
        <p:nvPicPr>
          <p:cNvPr id="6" name="XxJDOkr_UhE"/>
          <p:cNvPicPr>
            <a:picLocks noRot="1" noChangeAspect="1"/>
          </p:cNvPicPr>
          <p:nvPr>
            <a:videoFile r:link="rId1"/>
          </p:nvPr>
        </p:nvPicPr>
        <p:blipFill>
          <a:blip r:embed="rId6"/>
          <a:stretch>
            <a:fillRect/>
          </a:stretch>
        </p:blipFill>
        <p:spPr>
          <a:xfrm>
            <a:off x="2903779" y="1166691"/>
            <a:ext cx="2582621" cy="1452724"/>
          </a:xfrm>
          <a:prstGeom prst="rect">
            <a:avLst/>
          </a:prstGeom>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4936" y="2936124"/>
            <a:ext cx="2133911" cy="1344161"/>
          </a:xfrm>
          <a:prstGeom prst="rect">
            <a:avLst/>
          </a:prstGeom>
        </p:spPr>
      </p:pic>
      <p:pic>
        <p:nvPicPr>
          <p:cNvPr id="7" name="hZpm1zj9510"/>
          <p:cNvPicPr>
            <a:picLocks noRot="1" noChangeAspect="1"/>
          </p:cNvPicPr>
          <p:nvPr>
            <a:videoFile r:link="rId2"/>
          </p:nvPr>
        </p:nvPicPr>
        <p:blipFill>
          <a:blip r:embed="rId6"/>
          <a:stretch>
            <a:fillRect/>
          </a:stretch>
        </p:blipFill>
        <p:spPr>
          <a:xfrm>
            <a:off x="2903778" y="2885009"/>
            <a:ext cx="2582621" cy="1409711"/>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4936" y="4452332"/>
            <a:ext cx="2133911" cy="1353446"/>
          </a:xfrm>
          <a:prstGeom prst="rect">
            <a:avLst/>
          </a:prstGeom>
        </p:spPr>
      </p:pic>
      <p:pic>
        <p:nvPicPr>
          <p:cNvPr id="9" name="dNE2PvbesQU"/>
          <p:cNvPicPr>
            <a:picLocks noRot="1" noChangeAspect="1"/>
          </p:cNvPicPr>
          <p:nvPr>
            <a:videoFile r:link="rId3"/>
          </p:nvPr>
        </p:nvPicPr>
        <p:blipFill>
          <a:blip r:embed="rId6"/>
          <a:stretch>
            <a:fillRect/>
          </a:stretch>
        </p:blipFill>
        <p:spPr>
          <a:xfrm>
            <a:off x="2903778" y="4452332"/>
            <a:ext cx="2582621" cy="1452724"/>
          </a:xfrm>
          <a:prstGeom prst="rect">
            <a:avLst/>
          </a:prstGeom>
        </p:spPr>
      </p:pic>
      <p:sp>
        <p:nvSpPr>
          <p:cNvPr id="10" name="Left Arrow 9"/>
          <p:cNvSpPr/>
          <p:nvPr/>
        </p:nvSpPr>
        <p:spPr>
          <a:xfrm>
            <a:off x="434936" y="6065876"/>
            <a:ext cx="1422439" cy="571500"/>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a:t>
            </a:r>
            <a:endParaRPr lang="en-US" sz="2800" dirty="0">
              <a:latin typeface="Playbill" panose="040506030A0602020202" pitchFamily="82" charset="0"/>
            </a:endParaRPr>
          </a:p>
        </p:txBody>
      </p:sp>
      <p:sp>
        <p:nvSpPr>
          <p:cNvPr id="11" name="Right Arrow 10"/>
          <p:cNvSpPr/>
          <p:nvPr/>
        </p:nvSpPr>
        <p:spPr>
          <a:xfrm>
            <a:off x="10152347" y="5972871"/>
            <a:ext cx="1854639" cy="743547"/>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Next Slide </a:t>
            </a:r>
            <a:endParaRPr lang="en-US" sz="2800" dirty="0">
              <a:latin typeface="Playbill" panose="040506030A0602020202" pitchFamily="82" charset="0"/>
            </a:endParaRPr>
          </a:p>
        </p:txBody>
      </p:sp>
      <p:sp>
        <p:nvSpPr>
          <p:cNvPr id="12" name="Rounded Rectangle 11"/>
          <p:cNvSpPr/>
          <p:nvPr/>
        </p:nvSpPr>
        <p:spPr>
          <a:xfrm>
            <a:off x="4322757" y="6139965"/>
            <a:ext cx="3160058" cy="40936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 To Bigger Movie Screens </a:t>
            </a:r>
            <a:endParaRPr lang="en-US" sz="2800" dirty="0">
              <a:latin typeface="Playbill" panose="040506030A0602020202" pitchFamily="82" charset="0"/>
            </a:endParaRPr>
          </a:p>
        </p:txBody>
      </p:sp>
    </p:spTree>
    <p:extLst>
      <p:ext uri="{BB962C8B-B14F-4D97-AF65-F5344CB8AC3E}">
        <p14:creationId xmlns:p14="http://schemas.microsoft.com/office/powerpoint/2010/main" val="31537253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101933"/>
            <a:ext cx="10353762" cy="970450"/>
          </a:xfrm>
        </p:spPr>
        <p:txBody>
          <a:bodyPr/>
          <a:lstStyle/>
          <a:p>
            <a:r>
              <a:rPr lang="en-US" dirty="0" smtClean="0">
                <a:solidFill>
                  <a:srgbClr val="EAEA1A"/>
                </a:solidFill>
                <a:latin typeface="Broadway" panose="04040905080B02020502" pitchFamily="82" charset="0"/>
              </a:rPr>
              <a:t>Special Effects</a:t>
            </a:r>
            <a:endParaRPr lang="en-US" dirty="0">
              <a:solidFill>
                <a:srgbClr val="EAEA1A"/>
              </a:solidFill>
              <a:latin typeface="Broadway" panose="04040905080B02020502" pitchFamily="82" charset="0"/>
            </a:endParaRPr>
          </a:p>
        </p:txBody>
      </p:sp>
      <p:pic>
        <p:nvPicPr>
          <p:cNvPr id="5" name="UgGCScAV7qU"/>
          <p:cNvPicPr>
            <a:picLocks noGrp="1" noRot="1" noChangeAspect="1"/>
          </p:cNvPicPr>
          <p:nvPr>
            <p:ph sz="half" idx="1"/>
            <a:videoFile r:link="rId1"/>
          </p:nvPr>
        </p:nvPicPr>
        <p:blipFill>
          <a:blip r:embed="rId5"/>
          <a:stretch>
            <a:fillRect/>
          </a:stretch>
        </p:blipFill>
        <p:spPr>
          <a:xfrm>
            <a:off x="2718147" y="1072383"/>
            <a:ext cx="3023747" cy="1700858"/>
          </a:xfrm>
          <a:prstGeom prst="rect">
            <a:avLst/>
          </a:prstGeom>
        </p:spPr>
      </p:pic>
      <p:sp>
        <p:nvSpPr>
          <p:cNvPr id="4" name="Content Placeholder 3"/>
          <p:cNvSpPr>
            <a:spLocks noGrp="1"/>
          </p:cNvSpPr>
          <p:nvPr>
            <p:ph sz="half" idx="2"/>
          </p:nvPr>
        </p:nvSpPr>
        <p:spPr>
          <a:xfrm>
            <a:off x="6202892" y="1392160"/>
            <a:ext cx="5241396" cy="4279978"/>
          </a:xfrm>
        </p:spPr>
        <p:txBody>
          <a:bodyPr>
            <a:normAutofit fontScale="55000" lnSpcReduction="20000"/>
          </a:bodyPr>
          <a:lstStyle/>
          <a:p>
            <a:pPr algn="just"/>
            <a:r>
              <a:rPr lang="en-US" b="1" dirty="0" smtClean="0"/>
              <a:t>While The New American Cinema was taking shape, advancements in filmmaking technology was helping audiences to experience new worlds.  Before CGI, according to </a:t>
            </a:r>
            <a:r>
              <a:rPr lang="en-US" b="1" dirty="0" err="1" smtClean="0"/>
              <a:t>Barsam</a:t>
            </a:r>
            <a:r>
              <a:rPr lang="en-US" b="1" dirty="0"/>
              <a:t> </a:t>
            </a:r>
            <a:r>
              <a:rPr lang="en-US" b="1" dirty="0" smtClean="0"/>
              <a:t>and Monahan's </a:t>
            </a:r>
            <a:r>
              <a:rPr lang="en-US" b="1" i="1" dirty="0" smtClean="0"/>
              <a:t>Looking at Movies</a:t>
            </a:r>
            <a:r>
              <a:rPr lang="en-US" b="1" dirty="0" smtClean="0"/>
              <a:t> (Fifth Edition), early special effects were done by manipulating film or photographing man made illusions in a laboratory, creating effects by manipulating functions within the camera, or building miniature sets or props to be photographed for a process shot (filming action in front of a projector screen) (pg. 261-265). </a:t>
            </a:r>
          </a:p>
          <a:p>
            <a:pPr algn="just"/>
            <a:r>
              <a:rPr lang="en-US" b="1" dirty="0" smtClean="0"/>
              <a:t>By the 1960’s, special effect technology was making new strides.  The film that started this progression was Stanley Kubrick’s sci-fi masterpiece </a:t>
            </a:r>
            <a:r>
              <a:rPr lang="en-US" b="1" i="1" dirty="0" smtClean="0"/>
              <a:t>2001: A Space Odyssey </a:t>
            </a:r>
            <a:r>
              <a:rPr lang="en-US" b="1" dirty="0" smtClean="0"/>
              <a:t>(1968).  Along with up and coming visual effect artists like Douglas Trumbull, Tom Howard, Wally </a:t>
            </a:r>
            <a:r>
              <a:rPr lang="en-US" b="1" dirty="0" err="1" smtClean="0"/>
              <a:t>Veeres</a:t>
            </a:r>
            <a:r>
              <a:rPr lang="en-US" b="1" dirty="0" smtClean="0"/>
              <a:t>, and Kubrick himself </a:t>
            </a:r>
            <a:r>
              <a:rPr lang="en-US" b="1" dirty="0" smtClean="0">
                <a:hlinkClick r:id="rId6"/>
              </a:rPr>
              <a:t>used a mixture of silt scan photography, miniature models, and building huge sets like the space craft </a:t>
            </a:r>
            <a:r>
              <a:rPr lang="en-US" b="1" i="1" dirty="0" smtClean="0">
                <a:hlinkClick r:id="rId6"/>
              </a:rPr>
              <a:t>Discovery. </a:t>
            </a:r>
            <a:r>
              <a:rPr lang="en-US" b="1" i="1" dirty="0">
                <a:hlinkClick r:id="rId6"/>
              </a:rPr>
              <a:t> </a:t>
            </a:r>
            <a:r>
              <a:rPr lang="en-US" b="1" dirty="0" smtClean="0">
                <a:hlinkClick r:id="rId6"/>
              </a:rPr>
              <a:t>This was, at the time, a challenging and costly adventure. </a:t>
            </a:r>
            <a:r>
              <a:rPr lang="en-US" b="1" dirty="0" smtClean="0"/>
              <a:t> But the result proved to work as the film trailer on the left shows. </a:t>
            </a:r>
          </a:p>
          <a:p>
            <a:pPr algn="just"/>
            <a:r>
              <a:rPr lang="en-US" b="1" dirty="0" smtClean="0"/>
              <a:t>Nine years later, </a:t>
            </a:r>
            <a:r>
              <a:rPr lang="en-US" b="1" i="1" dirty="0" smtClean="0"/>
              <a:t>Star Wars </a:t>
            </a:r>
            <a:r>
              <a:rPr lang="en-US" b="1" dirty="0" smtClean="0"/>
              <a:t>(1977) was released.  The film used a mix of standard special effects techniques with the latest advancement of CGI computer technology to create the awesome action sequences.  The following video explains it all in this portion of </a:t>
            </a:r>
            <a:r>
              <a:rPr lang="en-US" b="1" i="1" dirty="0" smtClean="0"/>
              <a:t>The Making of Star Wars.</a:t>
            </a:r>
            <a:r>
              <a:rPr lang="en-US" b="1" dirty="0" smtClean="0"/>
              <a:t> </a:t>
            </a:r>
          </a:p>
          <a:p>
            <a:pPr algn="just"/>
            <a:r>
              <a:rPr lang="en-US" b="1" dirty="0" smtClean="0"/>
              <a:t>Today, special effects technology has evolved to incredible depth ever since </a:t>
            </a:r>
            <a:r>
              <a:rPr lang="en-US" b="1" i="1" dirty="0" smtClean="0"/>
              <a:t>Star Wars</a:t>
            </a:r>
            <a:r>
              <a:rPr lang="en-US" b="1" dirty="0" smtClean="0"/>
              <a:t>.  The range of special effects technology include motion capture (the technique of replicating actual human movement by using dots that track every movement to be recorded into the computer).  Everything we see in films like </a:t>
            </a:r>
            <a:r>
              <a:rPr lang="en-US" b="1" i="1" dirty="0" smtClean="0"/>
              <a:t>Guardians of the Galaxy </a:t>
            </a:r>
            <a:r>
              <a:rPr lang="en-US" b="1" dirty="0" smtClean="0"/>
              <a:t>and </a:t>
            </a:r>
            <a:r>
              <a:rPr lang="en-US" b="1" i="1" dirty="0" smtClean="0"/>
              <a:t>Gravity </a:t>
            </a:r>
            <a:r>
              <a:rPr lang="en-US" b="1" dirty="0" smtClean="0"/>
              <a:t>have been accomplished with a sophisticated CGI computer system.</a:t>
            </a:r>
            <a:r>
              <a:rPr lang="en-US" b="1" i="1" dirty="0" smtClean="0"/>
              <a:t> </a:t>
            </a:r>
            <a:r>
              <a:rPr lang="en-US" b="1" dirty="0" smtClean="0"/>
              <a:t>  Here’s a short video of the use of motion capture technology in </a:t>
            </a:r>
            <a:r>
              <a:rPr lang="en-US" b="1" dirty="0"/>
              <a:t>a</a:t>
            </a:r>
            <a:r>
              <a:rPr lang="en-US" b="1" dirty="0" smtClean="0"/>
              <a:t> behind the scenes look of </a:t>
            </a:r>
            <a:r>
              <a:rPr lang="en-US" b="1" i="1" dirty="0" smtClean="0"/>
              <a:t>Dawn of the Planet of the Apes </a:t>
            </a:r>
            <a:r>
              <a:rPr lang="en-US" b="1" dirty="0" smtClean="0"/>
              <a:t>(2014). </a:t>
            </a:r>
            <a:endParaRPr lang="en-US" b="1" dirty="0"/>
          </a:p>
        </p:txBody>
      </p:sp>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2942" y="984780"/>
            <a:ext cx="1726057" cy="1939605"/>
          </a:xfrm>
          <a:prstGeom prst="rect">
            <a:avLst/>
          </a:prstGeom>
        </p:spPr>
      </p:pic>
      <p:pic>
        <p:nvPicPr>
          <p:cNvPr id="7" name="mIlYk7KQe-s"/>
          <p:cNvPicPr>
            <a:picLocks noRot="1" noChangeAspect="1"/>
          </p:cNvPicPr>
          <p:nvPr>
            <a:videoFile r:link="rId2"/>
          </p:nvPr>
        </p:nvPicPr>
        <p:blipFill>
          <a:blip r:embed="rId5"/>
          <a:stretch>
            <a:fillRect/>
          </a:stretch>
        </p:blipFill>
        <p:spPr>
          <a:xfrm>
            <a:off x="2718147" y="2924385"/>
            <a:ext cx="3023747" cy="1470627"/>
          </a:xfrm>
          <a:prstGeom prst="rect">
            <a:avLst/>
          </a:prstGeom>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2942" y="3050754"/>
            <a:ext cx="1688338" cy="2500040"/>
          </a:xfrm>
          <a:prstGeom prst="rect">
            <a:avLst/>
          </a:prstGeom>
        </p:spPr>
      </p:pic>
      <p:pic>
        <p:nvPicPr>
          <p:cNvPr id="8" name="JzruDFoBvts"/>
          <p:cNvPicPr>
            <a:picLocks noRot="1" noChangeAspect="1"/>
          </p:cNvPicPr>
          <p:nvPr>
            <a:videoFile r:link="rId3"/>
          </p:nvPr>
        </p:nvPicPr>
        <p:blipFill>
          <a:blip r:embed="rId5"/>
          <a:stretch>
            <a:fillRect/>
          </a:stretch>
        </p:blipFill>
        <p:spPr>
          <a:xfrm>
            <a:off x="2718147" y="4469349"/>
            <a:ext cx="3023747" cy="1417102"/>
          </a:xfrm>
          <a:prstGeom prst="rect">
            <a:avLst/>
          </a:prstGeom>
        </p:spPr>
      </p:pic>
      <p:sp>
        <p:nvSpPr>
          <p:cNvPr id="9" name="Left Arrow 8"/>
          <p:cNvSpPr/>
          <p:nvPr/>
        </p:nvSpPr>
        <p:spPr>
          <a:xfrm>
            <a:off x="179774" y="5960788"/>
            <a:ext cx="3838450" cy="645632"/>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To The New American Cinema </a:t>
            </a:r>
            <a:endParaRPr lang="en-US" sz="2800" dirty="0">
              <a:latin typeface="Playbill" panose="040506030A0602020202" pitchFamily="82" charset="0"/>
            </a:endParaRPr>
          </a:p>
        </p:txBody>
      </p:sp>
      <p:sp>
        <p:nvSpPr>
          <p:cNvPr id="10" name="Right Arrow 9"/>
          <p:cNvSpPr/>
          <p:nvPr/>
        </p:nvSpPr>
        <p:spPr>
          <a:xfrm>
            <a:off x="10001251" y="5886451"/>
            <a:ext cx="1856598" cy="659919"/>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284281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359080"/>
            <a:ext cx="10353762" cy="970450"/>
          </a:xfrm>
        </p:spPr>
        <p:txBody>
          <a:bodyPr/>
          <a:lstStyle/>
          <a:p>
            <a:r>
              <a:rPr lang="en-US" dirty="0" smtClean="0">
                <a:solidFill>
                  <a:srgbClr val="EAEA1A"/>
                </a:solidFill>
                <a:latin typeface="Broadway" panose="04040905080B02020502" pitchFamily="82" charset="0"/>
              </a:rPr>
              <a:t>Independent Filmmakers</a:t>
            </a:r>
            <a:endParaRPr lang="en-US" dirty="0">
              <a:solidFill>
                <a:srgbClr val="EAEA1A"/>
              </a:solidFill>
              <a:latin typeface="Broadway" panose="04040905080B02020502" pitchFamily="82" charset="0"/>
            </a:endParaRPr>
          </a:p>
        </p:txBody>
      </p:sp>
      <p:pic>
        <p:nvPicPr>
          <p:cNvPr id="5" name="5Ny631yQ-DM"/>
          <p:cNvPicPr>
            <a:picLocks noGrp="1" noRot="1" noChangeAspect="1"/>
          </p:cNvPicPr>
          <p:nvPr>
            <p:ph sz="half" idx="1"/>
            <a:videoFile r:link="rId1"/>
          </p:nvPr>
        </p:nvPicPr>
        <p:blipFill>
          <a:blip r:embed="rId4"/>
          <a:stretch>
            <a:fillRect/>
          </a:stretch>
        </p:blipFill>
        <p:spPr>
          <a:xfrm>
            <a:off x="2598299" y="1517420"/>
            <a:ext cx="3251355" cy="1608824"/>
          </a:xfrm>
          <a:prstGeom prst="rect">
            <a:avLst/>
          </a:prstGeom>
        </p:spPr>
      </p:pic>
      <p:sp>
        <p:nvSpPr>
          <p:cNvPr id="4" name="Content Placeholder 3"/>
          <p:cNvSpPr>
            <a:spLocks noGrp="1"/>
          </p:cNvSpPr>
          <p:nvPr>
            <p:ph sz="half" idx="2"/>
          </p:nvPr>
        </p:nvSpPr>
        <p:spPr/>
        <p:txBody>
          <a:bodyPr>
            <a:normAutofit fontScale="77500" lnSpcReduction="20000"/>
          </a:bodyPr>
          <a:lstStyle/>
          <a:p>
            <a:pPr algn="just"/>
            <a:r>
              <a:rPr lang="en-US" b="1" dirty="0" smtClean="0"/>
              <a:t>By the 1980’s and 1990’s, a new generation of filmmakers and independent studios started to come up and introduced new talents to moviegoers everywhere. </a:t>
            </a:r>
          </a:p>
          <a:p>
            <a:pPr algn="just"/>
            <a:r>
              <a:rPr lang="en-US" b="1" dirty="0" smtClean="0"/>
              <a:t>This new openness allowed new artists to break old barriers and add diversity to film. Women, African Americans, and other cultures could now get behind the camera and make movies of their very own.  One of the most prevalent to emerge was Spike Lee, whose films include </a:t>
            </a:r>
            <a:r>
              <a:rPr lang="en-US" b="1" i="1" dirty="0" smtClean="0"/>
              <a:t>She’s </a:t>
            </a:r>
            <a:r>
              <a:rPr lang="en-US" b="1" i="1" dirty="0" err="1" smtClean="0"/>
              <a:t>Gotta</a:t>
            </a:r>
            <a:r>
              <a:rPr lang="en-US" b="1" i="1" dirty="0" smtClean="0"/>
              <a:t> Have It </a:t>
            </a:r>
            <a:r>
              <a:rPr lang="en-US" b="1" dirty="0" smtClean="0"/>
              <a:t>(1986),  </a:t>
            </a:r>
            <a:r>
              <a:rPr lang="en-US" b="1" i="1" dirty="0" smtClean="0"/>
              <a:t>Do The Right Thing </a:t>
            </a:r>
            <a:r>
              <a:rPr lang="en-US" b="1" dirty="0" smtClean="0"/>
              <a:t>(1989), and </a:t>
            </a:r>
            <a:r>
              <a:rPr lang="en-US" b="1" i="1" dirty="0" smtClean="0"/>
              <a:t>Malcom X</a:t>
            </a:r>
            <a:r>
              <a:rPr lang="en-US" b="1" dirty="0" smtClean="0"/>
              <a:t> (1992), established his role as a true artist reflecting the struggles and hopes of African Americans.</a:t>
            </a:r>
          </a:p>
          <a:p>
            <a:pPr algn="just"/>
            <a:r>
              <a:rPr lang="en-US" b="1" dirty="0" smtClean="0"/>
              <a:t>Around this time, other artists including the Coen Brothers, David Fincher, Bryan Singer, and  Quentin Tarantino dominated the film industry with movies such as </a:t>
            </a:r>
            <a:r>
              <a:rPr lang="en-US" b="1" i="1" dirty="0" smtClean="0"/>
              <a:t>Fargo </a:t>
            </a:r>
            <a:r>
              <a:rPr lang="en-US" b="1" dirty="0" smtClean="0"/>
              <a:t>(1996), </a:t>
            </a:r>
            <a:r>
              <a:rPr lang="en-US" b="1" i="1" dirty="0" smtClean="0"/>
              <a:t>Se7en</a:t>
            </a:r>
            <a:r>
              <a:rPr lang="en-US" b="1" dirty="0" smtClean="0"/>
              <a:t> (1995), </a:t>
            </a:r>
            <a:r>
              <a:rPr lang="en-US" b="1" i="1" dirty="0" smtClean="0"/>
              <a:t>The Usual Suspects</a:t>
            </a:r>
            <a:r>
              <a:rPr lang="en-US" b="1" dirty="0" smtClean="0"/>
              <a:t> (1995), and </a:t>
            </a:r>
            <a:r>
              <a:rPr lang="en-US" b="1" i="1" dirty="0" smtClean="0"/>
              <a:t>Pulp Fiction </a:t>
            </a:r>
            <a:r>
              <a:rPr lang="en-US" b="1" dirty="0" smtClean="0"/>
              <a:t>(1994). </a:t>
            </a:r>
            <a:endParaRPr lang="en-US" b="1" dirty="0"/>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5715" y="1329530"/>
            <a:ext cx="2034230" cy="1984605"/>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1567" y="3694396"/>
            <a:ext cx="2302526" cy="1503124"/>
          </a:xfrm>
          <a:prstGeom prst="rect">
            <a:avLst/>
          </a:prstGeom>
        </p:spPr>
      </p:pic>
      <p:pic>
        <p:nvPicPr>
          <p:cNvPr id="8" name="5ZAhzsi1ybM"/>
          <p:cNvPicPr>
            <a:picLocks noRot="1" noChangeAspect="1"/>
          </p:cNvPicPr>
          <p:nvPr>
            <a:videoFile r:link="rId2"/>
          </p:nvPr>
        </p:nvPicPr>
        <p:blipFill>
          <a:blip r:embed="rId4"/>
          <a:stretch>
            <a:fillRect/>
          </a:stretch>
        </p:blipFill>
        <p:spPr>
          <a:xfrm>
            <a:off x="2598299" y="3662098"/>
            <a:ext cx="3251355" cy="1528958"/>
          </a:xfrm>
          <a:prstGeom prst="rect">
            <a:avLst/>
          </a:prstGeom>
        </p:spPr>
      </p:pic>
      <p:sp>
        <p:nvSpPr>
          <p:cNvPr id="3" name="Left Arrow 2"/>
          <p:cNvSpPr/>
          <p:nvPr/>
        </p:nvSpPr>
        <p:spPr>
          <a:xfrm>
            <a:off x="345715" y="5977424"/>
            <a:ext cx="1540235" cy="681038"/>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7" action="ppaction://hlinksldjump"/>
              </a:rPr>
              <a:t>Go Back</a:t>
            </a:r>
            <a:endParaRPr lang="en-US" sz="2800" dirty="0">
              <a:latin typeface="Playbill" panose="040506030A0602020202" pitchFamily="82" charset="0"/>
            </a:endParaRPr>
          </a:p>
        </p:txBody>
      </p:sp>
      <p:sp>
        <p:nvSpPr>
          <p:cNvPr id="9" name="Right Arrow 8"/>
          <p:cNvSpPr/>
          <p:nvPr/>
        </p:nvSpPr>
        <p:spPr>
          <a:xfrm>
            <a:off x="9986964" y="5986950"/>
            <a:ext cx="1973538" cy="671512"/>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To Next Slide</a:t>
            </a:r>
            <a:endParaRPr lang="en-US" sz="2800" dirty="0">
              <a:latin typeface="Playbill" panose="040506030A0602020202" pitchFamily="82" charset="0"/>
            </a:endParaRPr>
          </a:p>
        </p:txBody>
      </p:sp>
      <p:sp>
        <p:nvSpPr>
          <p:cNvPr id="10" name="Rounded Rectangle 9"/>
          <p:cNvSpPr/>
          <p:nvPr/>
        </p:nvSpPr>
        <p:spPr>
          <a:xfrm>
            <a:off x="4207288" y="6119869"/>
            <a:ext cx="3766776" cy="427297"/>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To The New American Cinema </a:t>
            </a:r>
            <a:endParaRPr lang="en-US" sz="2800" dirty="0">
              <a:latin typeface="Playbill" panose="040506030A0602020202" pitchFamily="82" charset="0"/>
            </a:endParaRPr>
          </a:p>
        </p:txBody>
      </p:sp>
    </p:spTree>
    <p:extLst>
      <p:ext uri="{BB962C8B-B14F-4D97-AF65-F5344CB8AC3E}">
        <p14:creationId xmlns:p14="http://schemas.microsoft.com/office/powerpoint/2010/main" val="15215602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87628"/>
            <a:ext cx="10353762" cy="970450"/>
          </a:xfrm>
        </p:spPr>
        <p:txBody>
          <a:bodyPr>
            <a:normAutofit fontScale="90000"/>
          </a:bodyPr>
          <a:lstStyle/>
          <a:p>
            <a:r>
              <a:rPr lang="en-US" dirty="0" smtClean="0">
                <a:solidFill>
                  <a:srgbClr val="EAEA1A"/>
                </a:solidFill>
                <a:latin typeface="Broadway" panose="04040905080B02020502" pitchFamily="82" charset="0"/>
              </a:rPr>
              <a:t>What’s In Store for Movies in the Future?</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586384" y="2575093"/>
            <a:ext cx="1613475" cy="1186731"/>
          </a:xfrm>
        </p:spPr>
      </p:pic>
      <p:sp>
        <p:nvSpPr>
          <p:cNvPr id="4" name="Content Placeholder 3"/>
          <p:cNvSpPr>
            <a:spLocks noGrp="1"/>
          </p:cNvSpPr>
          <p:nvPr>
            <p:ph sz="half" idx="2"/>
          </p:nvPr>
        </p:nvSpPr>
        <p:spPr/>
        <p:txBody>
          <a:bodyPr>
            <a:normAutofit fontScale="47500" lnSpcReduction="20000"/>
          </a:bodyPr>
          <a:lstStyle/>
          <a:p>
            <a:pPr algn="just"/>
            <a:r>
              <a:rPr lang="en-US" b="1" dirty="0" smtClean="0"/>
              <a:t>As movies entered into the 21</a:t>
            </a:r>
            <a:r>
              <a:rPr lang="en-US" b="1" baseline="30000" dirty="0" smtClean="0"/>
              <a:t>st</a:t>
            </a:r>
            <a:r>
              <a:rPr lang="en-US" b="1" dirty="0" smtClean="0"/>
              <a:t> Century, the medium continues to remain popular.</a:t>
            </a:r>
          </a:p>
          <a:p>
            <a:pPr algn="just"/>
            <a:r>
              <a:rPr lang="en-US" b="1" dirty="0" smtClean="0"/>
              <a:t>Part of this staying power is the continuing evolvement of motion picture technology and ways of seeing them. With the advent of smartphones and steaming services like </a:t>
            </a:r>
            <a:r>
              <a:rPr lang="en-US" b="1" i="1" dirty="0" smtClean="0"/>
              <a:t>Netflix</a:t>
            </a:r>
            <a:r>
              <a:rPr lang="en-US" b="1" dirty="0" smtClean="0"/>
              <a:t> and </a:t>
            </a:r>
            <a:r>
              <a:rPr lang="en-US" b="1" i="1" dirty="0" smtClean="0"/>
              <a:t>Hulu</a:t>
            </a:r>
            <a:r>
              <a:rPr lang="en-US" b="1" dirty="0" smtClean="0"/>
              <a:t> watching movies has become much more mobile and accessible in a home entertainment setting. </a:t>
            </a:r>
          </a:p>
          <a:p>
            <a:pPr algn="just"/>
            <a:r>
              <a:rPr lang="en-US" b="1" dirty="0" smtClean="0"/>
              <a:t>Over the years, according to </a:t>
            </a:r>
            <a:r>
              <a:rPr lang="en-US" b="1" i="1" dirty="0" smtClean="0"/>
              <a:t>Looking at Movies, </a:t>
            </a:r>
            <a:r>
              <a:rPr lang="en-US" b="1" dirty="0" smtClean="0"/>
              <a:t>very slowly, some companies that used to produced film stock for film cameras no longer plan to produce them, in favor of switching to digital photographic technology (pg. 404).  One thing that has changed over the years is we now have access to Digital Single Lens Reflex (DSLR) cameras which have special modes that shoot video but replicate the look of film, due to the full frame sensor size that is required to give the image that you are shooting that particular look.  Now, people who want to make a movie do not have to be limited to heavy and expensive motion picture cameras or outdated handheld camcorders. </a:t>
            </a:r>
          </a:p>
          <a:p>
            <a:pPr algn="just"/>
            <a:r>
              <a:rPr lang="en-US" b="1" dirty="0" smtClean="0"/>
              <a:t>One possible dramatic change for films in the future is the way we experience them.  In his editorial, </a:t>
            </a:r>
            <a:r>
              <a:rPr lang="en-US" b="1" i="1" dirty="0" smtClean="0">
                <a:hlinkClick r:id="rId3"/>
              </a:rPr>
              <a:t>Movies In The Future </a:t>
            </a:r>
            <a:r>
              <a:rPr lang="en-US" b="1" dirty="0" smtClean="0"/>
              <a:t>, Frank Rose believes movies will remain, but the presentation of film could be more like a virtual reality experience.  Latest inventions like the Oculus Rift, a virtual reality set that is a strap-on device, makes this vision highly likely.   The idea is that a theatre could be a big virtual reality setting where the entire film is a 3-D experience  that makes the moviegoer feel like they are actually in the movie.  Even the legendary filmmaker Steven Spielberg is a huge supporter of the idea.  Yet for the moment, technology and conventions of filmmaking is not able to replicate the bold vision that Rose and Spielberg believe could be possible.  Only time will tell if this ambitious step for movies will come to pass,  but maybe in the distant future, the next coming attraction will add meaning to what is the chief purpose of going to the movies is, escaping from reality into illusion.                </a:t>
            </a:r>
            <a:endParaRPr lang="en-US" b="1"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0562" y="2578134"/>
            <a:ext cx="1776645" cy="1183690"/>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35389" y="1115832"/>
            <a:ext cx="2561437" cy="1371278"/>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3500" y="4008867"/>
            <a:ext cx="2782608" cy="1769253"/>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9362" y="3999341"/>
            <a:ext cx="2722568" cy="1769253"/>
          </a:xfrm>
          <a:prstGeom prst="rect">
            <a:avLst/>
          </a:prstGeom>
        </p:spPr>
      </p:pic>
      <p:sp>
        <p:nvSpPr>
          <p:cNvPr id="9" name="Left Arrow 8"/>
          <p:cNvSpPr/>
          <p:nvPr/>
        </p:nvSpPr>
        <p:spPr>
          <a:xfrm>
            <a:off x="332578" y="6025163"/>
            <a:ext cx="1366743" cy="614363"/>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Back</a:t>
            </a:r>
            <a:endParaRPr lang="en-US" sz="2800" dirty="0">
              <a:latin typeface="Playbill" panose="040506030A0602020202" pitchFamily="82" charset="0"/>
            </a:endParaRPr>
          </a:p>
        </p:txBody>
      </p:sp>
      <p:sp>
        <p:nvSpPr>
          <p:cNvPr id="10" name="Right Arrow 9"/>
          <p:cNvSpPr/>
          <p:nvPr/>
        </p:nvSpPr>
        <p:spPr>
          <a:xfrm>
            <a:off x="9829800" y="6025163"/>
            <a:ext cx="1841169" cy="637568"/>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To Next Slide </a:t>
            </a:r>
            <a:endParaRPr lang="en-US" sz="2800" dirty="0">
              <a:latin typeface="Playbill" panose="040506030A0602020202" pitchFamily="82" charset="0"/>
            </a:endParaRPr>
          </a:p>
        </p:txBody>
      </p:sp>
      <p:sp>
        <p:nvSpPr>
          <p:cNvPr id="11" name="Rounded Rectangle 10"/>
          <p:cNvSpPr/>
          <p:nvPr/>
        </p:nvSpPr>
        <p:spPr>
          <a:xfrm>
            <a:off x="4510646" y="6172123"/>
            <a:ext cx="3160059" cy="396402"/>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The New American Cinema</a:t>
            </a:r>
            <a:endParaRPr lang="en-US" sz="2800" dirty="0">
              <a:latin typeface="Playbill" panose="040506030A0602020202" pitchFamily="82" charset="0"/>
            </a:endParaRPr>
          </a:p>
        </p:txBody>
      </p:sp>
    </p:spTree>
    <p:extLst>
      <p:ext uri="{BB962C8B-B14F-4D97-AF65-F5344CB8AC3E}">
        <p14:creationId xmlns:p14="http://schemas.microsoft.com/office/powerpoint/2010/main" val="40360513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07631"/>
            <a:ext cx="10353762" cy="970450"/>
          </a:xfrm>
        </p:spPr>
        <p:txBody>
          <a:bodyPr/>
          <a:lstStyle/>
          <a:p>
            <a:r>
              <a:rPr lang="en-US" dirty="0" smtClean="0">
                <a:solidFill>
                  <a:srgbClr val="EAEA1A"/>
                </a:solidFill>
                <a:latin typeface="Broadway" panose="04040905080B02020502" pitchFamily="82" charset="0"/>
              </a:rPr>
              <a:t>Conclusion</a:t>
            </a:r>
            <a:r>
              <a:rPr lang="en-US" dirty="0" smtClean="0">
                <a:latin typeface="Broadway" panose="04040905080B02020502" pitchFamily="82" charset="0"/>
              </a:rPr>
              <a:t> </a:t>
            </a:r>
            <a:endParaRPr lang="en-US" dirty="0">
              <a:latin typeface="Broadway" panose="04040905080B02020502" pitchFamily="82"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68442" y="1034378"/>
            <a:ext cx="1386124" cy="2079186"/>
          </a:xfrm>
        </p:spPr>
      </p:pic>
      <p:sp>
        <p:nvSpPr>
          <p:cNvPr id="4" name="Content Placeholder 3"/>
          <p:cNvSpPr>
            <a:spLocks noGrp="1"/>
          </p:cNvSpPr>
          <p:nvPr>
            <p:ph sz="half" idx="2"/>
          </p:nvPr>
        </p:nvSpPr>
        <p:spPr>
          <a:xfrm>
            <a:off x="6621992" y="1429517"/>
            <a:ext cx="5064665" cy="4058751"/>
          </a:xfrm>
        </p:spPr>
        <p:txBody>
          <a:bodyPr>
            <a:normAutofit fontScale="55000" lnSpcReduction="20000"/>
          </a:bodyPr>
          <a:lstStyle/>
          <a:p>
            <a:pPr algn="just"/>
            <a:r>
              <a:rPr lang="en-US" b="1" dirty="0" smtClean="0"/>
              <a:t>After going thru the important changes that film has made over the last 100 years of its existence, One question remains, why do the movies have such staying power while other forms of entertainment seem to lose it? </a:t>
            </a:r>
          </a:p>
          <a:p>
            <a:pPr algn="just"/>
            <a:r>
              <a:rPr lang="en-US" b="1" dirty="0" smtClean="0"/>
              <a:t>Perhaps the movies remain popular because they’re unlike other forms of entertainment.  They don’t break for commercials like a TV show or are designed to be put on the small screen like a smartphone.  Everything that goes into a movie, (sound, special effects, lighting, sets, cinematography, and actors) adds to the enjoyment the audience takes away from the visual story that is unfolding on the big screen.</a:t>
            </a:r>
          </a:p>
          <a:p>
            <a:pPr algn="just"/>
            <a:r>
              <a:rPr lang="en-US" b="1" dirty="0" smtClean="0"/>
              <a:t>Plus, any movie you watch hopefully creates a lot of personal memories that stay with you.  Like the film you saw that made you laugh, made you cry, scared you, or made you fall in love.  </a:t>
            </a:r>
            <a:endParaRPr lang="en-US" b="1" dirty="0"/>
          </a:p>
          <a:p>
            <a:pPr algn="just"/>
            <a:r>
              <a:rPr lang="en-US" b="1" dirty="0" smtClean="0"/>
              <a:t>Whatever the reasons, the movies will continue being the ultimate artistic and entertaining platform ever created.  New generations of film lovers will find an appreciation of cinema, so much so it may drive a new breed of filmmakers to take the art of film and make movies of their own.  As new innovations in filmmaking and viewing films continue, the motion picture will go on to present more compelling stories and take us to far away places that will ignite our imaginations.      </a:t>
            </a:r>
            <a:endParaRPr lang="en-US" b="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3393" y="1429517"/>
            <a:ext cx="2209499" cy="143261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8442" y="3474266"/>
            <a:ext cx="3260412" cy="193994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70951" y="1405195"/>
            <a:ext cx="2207777" cy="1456933"/>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09473" y="3474266"/>
            <a:ext cx="2688907" cy="1939945"/>
          </a:xfrm>
          <a:prstGeom prst="rect">
            <a:avLst/>
          </a:prstGeom>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50976" y="3928658"/>
            <a:ext cx="916971" cy="816104"/>
          </a:xfrm>
          <a:prstGeom prst="rect">
            <a:avLst/>
          </a:prstGeom>
        </p:spPr>
      </p:pic>
      <p:sp>
        <p:nvSpPr>
          <p:cNvPr id="10" name="Left Arrow 9"/>
          <p:cNvSpPr/>
          <p:nvPr/>
        </p:nvSpPr>
        <p:spPr>
          <a:xfrm>
            <a:off x="309282" y="5926799"/>
            <a:ext cx="1361669" cy="571674"/>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Back </a:t>
            </a:r>
            <a:endParaRPr lang="en-US" sz="2800" dirty="0">
              <a:latin typeface="Playbill" panose="040506030A0602020202" pitchFamily="82" charset="0"/>
            </a:endParaRPr>
          </a:p>
        </p:txBody>
      </p:sp>
      <p:sp>
        <p:nvSpPr>
          <p:cNvPr id="11" name="Right Arrow 10"/>
          <p:cNvSpPr/>
          <p:nvPr/>
        </p:nvSpPr>
        <p:spPr>
          <a:xfrm>
            <a:off x="9955369" y="5876495"/>
            <a:ext cx="1910582" cy="672282"/>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To Next Slide</a:t>
            </a:r>
            <a:endParaRPr lang="en-US" sz="2800" dirty="0">
              <a:latin typeface="Playbill" panose="040506030A0602020202" pitchFamily="82" charset="0"/>
            </a:endParaRPr>
          </a:p>
        </p:txBody>
      </p:sp>
      <p:sp>
        <p:nvSpPr>
          <p:cNvPr id="12" name="Rounded Rectangle 11"/>
          <p:cNvSpPr/>
          <p:nvPr/>
        </p:nvSpPr>
        <p:spPr>
          <a:xfrm>
            <a:off x="4205458" y="6026349"/>
            <a:ext cx="3770436" cy="37257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Back To The New American Cinema</a:t>
            </a:r>
            <a:endParaRPr lang="en-US" sz="2800" dirty="0">
              <a:latin typeface="Playbill" panose="040506030A0602020202" pitchFamily="82" charset="0"/>
            </a:endParaRPr>
          </a:p>
        </p:txBody>
      </p:sp>
    </p:spTree>
    <p:extLst>
      <p:ext uri="{BB962C8B-B14F-4D97-AF65-F5344CB8AC3E}">
        <p14:creationId xmlns:p14="http://schemas.microsoft.com/office/powerpoint/2010/main" val="21463673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0143" y="1048340"/>
            <a:ext cx="8287046" cy="4661464"/>
          </a:xfrm>
          <a:prstGeom prst="rect">
            <a:avLst/>
          </a:prstGeom>
          <a:solidFill>
            <a:srgbClr val="FF0000"/>
          </a:solidFill>
        </p:spPr>
      </p:pic>
      <p:sp>
        <p:nvSpPr>
          <p:cNvPr id="8" name="TextBox 7"/>
          <p:cNvSpPr txBox="1"/>
          <p:nvPr/>
        </p:nvSpPr>
        <p:spPr>
          <a:xfrm>
            <a:off x="3914076" y="2622714"/>
            <a:ext cx="4259179" cy="646331"/>
          </a:xfrm>
          <a:prstGeom prst="rect">
            <a:avLst/>
          </a:prstGeom>
          <a:noFill/>
        </p:spPr>
        <p:txBody>
          <a:bodyPr wrap="square" rtlCol="0">
            <a:spAutoFit/>
          </a:bodyPr>
          <a:lstStyle/>
          <a:p>
            <a:pPr algn="ctr"/>
            <a:r>
              <a:rPr lang="en-US" sz="3600" dirty="0" smtClean="0">
                <a:solidFill>
                  <a:srgbClr val="FF0000"/>
                </a:solidFill>
                <a:latin typeface="Broadway" panose="04040905080B02020502" pitchFamily="82" charset="0"/>
              </a:rPr>
              <a:t>THE END </a:t>
            </a:r>
            <a:endParaRPr lang="en-US" sz="3600" dirty="0">
              <a:solidFill>
                <a:srgbClr val="FF0000"/>
              </a:solidFill>
            </a:endParaRPr>
          </a:p>
        </p:txBody>
      </p:sp>
      <p:sp>
        <p:nvSpPr>
          <p:cNvPr id="2" name="Left Arrow 1"/>
          <p:cNvSpPr/>
          <p:nvPr/>
        </p:nvSpPr>
        <p:spPr>
          <a:xfrm>
            <a:off x="341799" y="5956479"/>
            <a:ext cx="1558344" cy="618186"/>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4" action="ppaction://hlinksldjump"/>
              </a:rPr>
              <a:t>Go Back</a:t>
            </a:r>
            <a:endParaRPr lang="en-US" sz="2800" dirty="0">
              <a:latin typeface="Playbill" panose="040506030A0602020202" pitchFamily="82" charset="0"/>
            </a:endParaRPr>
          </a:p>
        </p:txBody>
      </p:sp>
      <p:sp>
        <p:nvSpPr>
          <p:cNvPr id="4" name="Rounded Rectangle 3"/>
          <p:cNvSpPr/>
          <p:nvPr/>
        </p:nvSpPr>
        <p:spPr>
          <a:xfrm>
            <a:off x="9903854" y="6027313"/>
            <a:ext cx="2163651" cy="476519"/>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5" action="ppaction://hlinksldjump"/>
              </a:rPr>
              <a:t>Go Back To Beginning </a:t>
            </a:r>
            <a:endParaRPr lang="en-US" sz="2800" dirty="0">
              <a:latin typeface="Playbill" panose="040506030A0602020202" pitchFamily="82" charset="0"/>
            </a:endParaRPr>
          </a:p>
        </p:txBody>
      </p:sp>
    </p:spTree>
    <p:extLst>
      <p:ext uri="{BB962C8B-B14F-4D97-AF65-F5344CB8AC3E}">
        <p14:creationId xmlns:p14="http://schemas.microsoft.com/office/powerpoint/2010/main" val="1829683878"/>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applause.wav"/>
          </p:stSnd>
        </p:sndAc>
      </p:transition>
    </mc:Choice>
    <mc:Fallback xmlns="">
      <p:transition spd="slow">
        <p:sndAc>
          <p:stSnd>
            <p:snd r:embed="rId6" name="applaus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6811" y="203590"/>
            <a:ext cx="10353762" cy="970450"/>
          </a:xfrm>
        </p:spPr>
        <p:txBody>
          <a:bodyPr/>
          <a:lstStyle/>
          <a:p>
            <a:r>
              <a:rPr lang="en-US" dirty="0" smtClean="0">
                <a:solidFill>
                  <a:srgbClr val="F3F824"/>
                </a:solidFill>
                <a:latin typeface="Broadway" panose="04040905080B02020502" pitchFamily="82" charset="0"/>
              </a:rPr>
              <a:t>M ….O….V..I..E….S</a:t>
            </a:r>
            <a:endParaRPr lang="en-US" dirty="0">
              <a:solidFill>
                <a:srgbClr val="F3F824"/>
              </a:solidFill>
              <a:latin typeface="Broadway" panose="04040905080B02020502" pitchFamily="82"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0230" y="1389381"/>
            <a:ext cx="7006923" cy="4348178"/>
          </a:xfrm>
          <a:prstGeom prst="rect">
            <a:avLst/>
          </a:prstGeom>
        </p:spPr>
      </p:pic>
      <p:sp>
        <p:nvSpPr>
          <p:cNvPr id="3" name="Left Arrow 2"/>
          <p:cNvSpPr/>
          <p:nvPr/>
        </p:nvSpPr>
        <p:spPr>
          <a:xfrm>
            <a:off x="140447" y="5887796"/>
            <a:ext cx="3328894" cy="838200"/>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3" action="ppaction://hlinksldjump"/>
              </a:rPr>
              <a:t>Go Back To The History of Films </a:t>
            </a:r>
            <a:endParaRPr lang="en-US" sz="2800" dirty="0">
              <a:latin typeface="Playbill" panose="040506030A0602020202" pitchFamily="82" charset="0"/>
            </a:endParaRPr>
          </a:p>
        </p:txBody>
      </p:sp>
      <p:sp>
        <p:nvSpPr>
          <p:cNvPr id="5" name="Right Arrow 4"/>
          <p:cNvSpPr/>
          <p:nvPr/>
        </p:nvSpPr>
        <p:spPr>
          <a:xfrm>
            <a:off x="10114671" y="5952901"/>
            <a:ext cx="1868389" cy="784897"/>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4"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837884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1.45833E-6 4.44444E-6 L 1.45833E-6 -0.07223 " pathEditMode="relative" rAng="0" ptsTypes="AA">
                                      <p:cBhvr>
                                        <p:cTn id="6" dur="1000" accel="50000" decel="50000" autoRev="1" fill="hold">
                                          <p:stCondLst>
                                            <p:cond delay="0"/>
                                          </p:stCondLst>
                                        </p:cTn>
                                        <p:tgtEl>
                                          <p:spTgt spid="2"/>
                                        </p:tgtEl>
                                        <p:attrNameLst>
                                          <p:attrName>ppt_x</p:attrName>
                                          <p:attrName>ppt_y</p:attrName>
                                        </p:attrNameLst>
                                      </p:cBhvr>
                                      <p:rCtr x="0" y="-3611"/>
                                    </p:animMotion>
                                    <p:animRot by="1500000">
                                      <p:cBhvr>
                                        <p:cTn id="7" dur="500" fill="hold">
                                          <p:stCondLst>
                                            <p:cond delay="0"/>
                                          </p:stCondLst>
                                        </p:cTn>
                                        <p:tgtEl>
                                          <p:spTgt spid="2"/>
                                        </p:tgtEl>
                                        <p:attrNameLst>
                                          <p:attrName>r</p:attrName>
                                        </p:attrNameLst>
                                      </p:cBhvr>
                                    </p:animRot>
                                    <p:animRot by="-1500000">
                                      <p:cBhvr>
                                        <p:cTn id="8" dur="500" fill="hold">
                                          <p:stCondLst>
                                            <p:cond delay="500"/>
                                          </p:stCondLst>
                                        </p:cTn>
                                        <p:tgtEl>
                                          <p:spTgt spid="2"/>
                                        </p:tgtEl>
                                        <p:attrNameLst>
                                          <p:attrName>r</p:attrName>
                                        </p:attrNameLst>
                                      </p:cBhvr>
                                    </p:animRot>
                                    <p:animRot by="-1500000">
                                      <p:cBhvr>
                                        <p:cTn id="9" dur="500" fill="hold">
                                          <p:stCondLst>
                                            <p:cond delay="1000"/>
                                          </p:stCondLst>
                                        </p:cTn>
                                        <p:tgtEl>
                                          <p:spTgt spid="2"/>
                                        </p:tgtEl>
                                        <p:attrNameLst>
                                          <p:attrName>r</p:attrName>
                                        </p:attrNameLst>
                                      </p:cBhvr>
                                    </p:animRot>
                                    <p:animRot by="1500000">
                                      <p:cBhvr>
                                        <p:cTn id="10" dur="500" fill="hold">
                                          <p:stCondLst>
                                            <p:cond delay="15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3795" y="204279"/>
            <a:ext cx="10353762" cy="970450"/>
          </a:xfrm>
        </p:spPr>
        <p:txBody>
          <a:bodyPr/>
          <a:lstStyle/>
          <a:p>
            <a:r>
              <a:rPr lang="en-US" dirty="0" smtClean="0">
                <a:solidFill>
                  <a:srgbClr val="EAEA1A"/>
                </a:solidFill>
                <a:latin typeface="Broadway" panose="04040905080B02020502" pitchFamily="82" charset="0"/>
              </a:rPr>
              <a:t>Yes………. Movies</a:t>
            </a:r>
            <a:endParaRPr lang="en-US" dirty="0">
              <a:solidFill>
                <a:srgbClr val="EAEA1A"/>
              </a:solidFill>
              <a:latin typeface="Broadway" panose="04040905080B02020502" pitchFamily="82" charset="0"/>
            </a:endParaRPr>
          </a:p>
        </p:txBody>
      </p:sp>
      <p:pic>
        <p:nvPicPr>
          <p:cNvPr id="7" name="Content Placeholder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34852" y="1174729"/>
            <a:ext cx="2442799" cy="1387560"/>
          </a:xfrm>
        </p:spPr>
      </p:pic>
      <p:sp>
        <p:nvSpPr>
          <p:cNvPr id="6" name="Content Placeholder 5"/>
          <p:cNvSpPr>
            <a:spLocks noGrp="1"/>
          </p:cNvSpPr>
          <p:nvPr>
            <p:ph sz="half" idx="2"/>
          </p:nvPr>
        </p:nvSpPr>
        <p:spPr>
          <a:xfrm>
            <a:off x="6040192" y="1732449"/>
            <a:ext cx="5227365" cy="4058751"/>
          </a:xfrm>
        </p:spPr>
        <p:txBody>
          <a:bodyPr>
            <a:normAutofit/>
          </a:bodyPr>
          <a:lstStyle/>
          <a:p>
            <a:pPr algn="just"/>
            <a:r>
              <a:rPr lang="en-US" b="1" dirty="0" smtClean="0"/>
              <a:t>The movies remain one of the most popular forms of art and entertainment ever created.</a:t>
            </a:r>
          </a:p>
          <a:p>
            <a:pPr algn="just"/>
            <a:r>
              <a:rPr lang="en-US" b="1" dirty="0" smtClean="0"/>
              <a:t>Movies can make us laugh, cry, be terrified, or fall in love. </a:t>
            </a:r>
            <a:r>
              <a:rPr lang="en-US" b="1" dirty="0"/>
              <a:t> </a:t>
            </a:r>
            <a:r>
              <a:rPr lang="en-US" b="1" dirty="0" smtClean="0"/>
              <a:t>Whatever kind of movie you watch, there’s no doubt that you will be entertained.</a:t>
            </a:r>
          </a:p>
          <a:p>
            <a:pPr algn="just"/>
            <a:r>
              <a:rPr lang="en-US" b="1" dirty="0" smtClean="0"/>
              <a:t>Yet, the story of how the movies came into being is just as fascinating of a story as any high flying adventure</a:t>
            </a:r>
            <a:r>
              <a:rPr lang="en-US" b="1" dirty="0"/>
              <a:t> </a:t>
            </a:r>
            <a:r>
              <a:rPr lang="en-US" b="1" dirty="0" smtClean="0"/>
              <a:t>on the big screen.   </a:t>
            </a:r>
            <a:endParaRPr lang="en-US" b="1"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5377" y="2883515"/>
            <a:ext cx="2507087" cy="1298448"/>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55377" y="1211647"/>
            <a:ext cx="2507087" cy="1313724"/>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3795" y="2758602"/>
            <a:ext cx="1330059" cy="1548274"/>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7015" y="4503189"/>
            <a:ext cx="2123617" cy="1427041"/>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55377" y="4466455"/>
            <a:ext cx="2507087" cy="1463775"/>
          </a:xfrm>
          <a:prstGeom prst="rect">
            <a:avLst/>
          </a:prstGeom>
        </p:spPr>
      </p:pic>
      <p:sp>
        <p:nvSpPr>
          <p:cNvPr id="10" name="Left Arrow 9"/>
          <p:cNvSpPr/>
          <p:nvPr/>
        </p:nvSpPr>
        <p:spPr>
          <a:xfrm>
            <a:off x="334851" y="6028386"/>
            <a:ext cx="1579673" cy="6096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a:t>
            </a:r>
            <a:endParaRPr lang="en-US" sz="2800" dirty="0">
              <a:latin typeface="Playbill" panose="040506030A0602020202" pitchFamily="82" charset="0"/>
            </a:endParaRPr>
          </a:p>
        </p:txBody>
      </p:sp>
      <p:sp>
        <p:nvSpPr>
          <p:cNvPr id="11" name="Right Arrow 10"/>
          <p:cNvSpPr/>
          <p:nvPr/>
        </p:nvSpPr>
        <p:spPr>
          <a:xfrm>
            <a:off x="10072914" y="5930230"/>
            <a:ext cx="1923305" cy="805913"/>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3560256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sndAc>
          <p:stSnd>
            <p:snd r:embed="rId2" name="explode.wav"/>
          </p:stSnd>
        </p:sndAc>
      </p:transition>
    </mc:Choice>
    <mc:Fallback xmlns="">
      <p:transition spd="slow">
        <p:fade/>
        <p:sndAc>
          <p:stSnd>
            <p:snd r:embed="rId11" name="explod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1250"/>
                            </p:stCondLst>
                            <p:childTnLst>
                              <p:par>
                                <p:cTn id="10" presetID="1" presetClass="entr" presetSubtype="0" fill="hold" nodeType="afterEffect">
                                  <p:stCondLst>
                                    <p:cond delay="500"/>
                                  </p:stCondLst>
                                  <p:childTnLst>
                                    <p:set>
                                      <p:cBhvr>
                                        <p:cTn id="11" dur="1" fill="hold">
                                          <p:stCondLst>
                                            <p:cond delay="0"/>
                                          </p:stCondLst>
                                        </p:cTn>
                                        <p:tgtEl>
                                          <p:spTgt spid="2"/>
                                        </p:tgtEl>
                                        <p:attrNameLst>
                                          <p:attrName>style.visibility</p:attrName>
                                        </p:attrNameLst>
                                      </p:cBhvr>
                                      <p:to>
                                        <p:strVal val="visible"/>
                                      </p:to>
                                    </p:set>
                                  </p:childTnLst>
                                </p:cTn>
                              </p:par>
                            </p:childTnLst>
                          </p:cTn>
                        </p:par>
                        <p:par>
                          <p:cTn id="12" fill="hold">
                            <p:stCondLst>
                              <p:cond delay="1750"/>
                            </p:stCondLst>
                            <p:childTnLst>
                              <p:par>
                                <p:cTn id="13" presetID="1" presetClass="entr" presetSubtype="0" fill="hold" nodeType="afterEffect">
                                  <p:stCondLst>
                                    <p:cond delay="75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2500"/>
                            </p:stCondLst>
                            <p:childTnLst>
                              <p:par>
                                <p:cTn id="16" presetID="49" presetClass="entr" presetSubtype="0" decel="100000" fill="hold" nodeType="afterEffect">
                                  <p:stCondLst>
                                    <p:cond delay="5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childTnLst>
                          </p:cTn>
                        </p:par>
                        <p:par>
                          <p:cTn id="22" fill="hold">
                            <p:stCondLst>
                              <p:cond delay="3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08310"/>
            <a:ext cx="10353762" cy="970450"/>
          </a:xfrm>
        </p:spPr>
        <p:txBody>
          <a:bodyPr/>
          <a:lstStyle/>
          <a:p>
            <a:r>
              <a:rPr lang="en-US" dirty="0" smtClean="0">
                <a:solidFill>
                  <a:srgbClr val="EAEA1A"/>
                </a:solidFill>
                <a:latin typeface="Broadway" panose="04040905080B02020502" pitchFamily="82" charset="0"/>
              </a:rPr>
              <a:t>It Started With A Horse and a Bet…</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22304" y="3976352"/>
            <a:ext cx="2637374" cy="1664594"/>
          </a:xfrm>
        </p:spPr>
      </p:pic>
      <p:sp>
        <p:nvSpPr>
          <p:cNvPr id="4" name="Content Placeholder 3"/>
          <p:cNvSpPr>
            <a:spLocks noGrp="1"/>
          </p:cNvSpPr>
          <p:nvPr>
            <p:ph sz="half" idx="2"/>
          </p:nvPr>
        </p:nvSpPr>
        <p:spPr>
          <a:xfrm>
            <a:off x="6202892" y="1582195"/>
            <a:ext cx="5064665" cy="4058751"/>
          </a:xfrm>
        </p:spPr>
        <p:txBody>
          <a:bodyPr>
            <a:normAutofit fontScale="92500" lnSpcReduction="10000"/>
          </a:bodyPr>
          <a:lstStyle/>
          <a:p>
            <a:pPr algn="just">
              <a:buFont typeface="Wingdings" panose="05000000000000000000" pitchFamily="2" charset="2"/>
              <a:buChar char="v"/>
            </a:pPr>
            <a:r>
              <a:rPr lang="en-US" sz="1600" b="1" dirty="0" smtClean="0"/>
              <a:t>In 1878, the photographer </a:t>
            </a:r>
            <a:r>
              <a:rPr lang="en-US" sz="1600" b="1" dirty="0" err="1" smtClean="0"/>
              <a:t>Eadweard</a:t>
            </a:r>
            <a:r>
              <a:rPr lang="en-US" sz="1600" b="1" dirty="0" smtClean="0"/>
              <a:t> Muybridge conducted an experiment in which he set up a series of cameras along a polo race track to settle a friend’s bet to prove that all four of the horse’s hooves moved together of the ground when in motion.  With strings connected to the cameras, Muybridge told the jockey (as see you on the left) to take off. The horse riding by would cut the string that activated the shutter for each camera. As a result, Muybridge was able to capture the different stages of the horse in motion. When put together, it created a series of movement that made the pictures come to life.  Setting the stage for what movies are today.  </a:t>
            </a:r>
          </a:p>
          <a:p>
            <a:pPr algn="just"/>
            <a:r>
              <a:rPr lang="en-US" sz="1600" b="1" dirty="0" smtClean="0"/>
              <a:t>Muybridge also used this experiment to invent the </a:t>
            </a:r>
            <a:r>
              <a:rPr lang="en-US" sz="1600" b="1" dirty="0" err="1"/>
              <a:t>Z</a:t>
            </a:r>
            <a:r>
              <a:rPr lang="en-US" sz="1600" b="1" dirty="0" err="1" smtClean="0"/>
              <a:t>ooprixascope</a:t>
            </a:r>
            <a:r>
              <a:rPr lang="en-US" sz="1600" b="1" dirty="0" smtClean="0"/>
              <a:t> (a device that took a series of photographs and rotated them around on a glass disk to be projected onto a screen).  This is considered by many to be the very first design of a movie projector.    </a:t>
            </a:r>
            <a:endParaRPr lang="en-US" sz="1600" b="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570" y="1178760"/>
            <a:ext cx="1634364" cy="2045849"/>
          </a:xfrm>
          <a:prstGeom prst="rect">
            <a:avLst/>
          </a:prstGeom>
        </p:spPr>
      </p:pic>
      <p:pic>
        <p:nvPicPr>
          <p:cNvPr id="1026" name="Picture 2" descr="Image result for muybridge experiment setu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V="1">
            <a:off x="2667772" y="1270411"/>
            <a:ext cx="2897747" cy="186621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40043" y="4103096"/>
            <a:ext cx="1688104" cy="1688104"/>
          </a:xfrm>
          <a:prstGeom prst="rect">
            <a:avLst/>
          </a:prstGeom>
        </p:spPr>
      </p:pic>
      <p:sp>
        <p:nvSpPr>
          <p:cNvPr id="7" name="TextBox 6"/>
          <p:cNvSpPr txBox="1"/>
          <p:nvPr/>
        </p:nvSpPr>
        <p:spPr>
          <a:xfrm>
            <a:off x="2743200" y="3217659"/>
            <a:ext cx="3137473" cy="738664"/>
          </a:xfrm>
          <a:prstGeom prst="rect">
            <a:avLst/>
          </a:prstGeom>
          <a:noFill/>
        </p:spPr>
        <p:txBody>
          <a:bodyPr wrap="square" rtlCol="0">
            <a:spAutoFit/>
          </a:bodyPr>
          <a:lstStyle/>
          <a:p>
            <a:r>
              <a:rPr lang="en-US" sz="1400" b="1" dirty="0" smtClean="0"/>
              <a:t>The actual race track used for Muybridge’s experiment at Palo Alto, California. </a:t>
            </a:r>
            <a:endParaRPr lang="en-US" sz="1400" b="1" dirty="0"/>
          </a:p>
        </p:txBody>
      </p:sp>
      <p:sp>
        <p:nvSpPr>
          <p:cNvPr id="8" name="Left Arrow 7"/>
          <p:cNvSpPr/>
          <p:nvPr/>
        </p:nvSpPr>
        <p:spPr>
          <a:xfrm>
            <a:off x="280543" y="5922291"/>
            <a:ext cx="2520896" cy="616794"/>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6" action="ppaction://hlinksldjump"/>
              </a:rPr>
              <a:t>Go Back To Yes, Movies</a:t>
            </a:r>
            <a:endParaRPr lang="en-US" sz="2800" dirty="0">
              <a:latin typeface="Playbill" panose="040506030A0602020202" pitchFamily="82" charset="0"/>
            </a:endParaRPr>
          </a:p>
        </p:txBody>
      </p:sp>
      <p:sp>
        <p:nvSpPr>
          <p:cNvPr id="9" name="Right Arrow 8"/>
          <p:cNvSpPr/>
          <p:nvPr/>
        </p:nvSpPr>
        <p:spPr>
          <a:xfrm>
            <a:off x="10235267" y="5837782"/>
            <a:ext cx="1871662" cy="78581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7" action="ppaction://hlinksldjump"/>
              </a:rPr>
              <a:t>Go To Next Slide</a:t>
            </a:r>
            <a:endParaRPr lang="en-US" sz="2800" dirty="0">
              <a:latin typeface="Playbill" panose="040506030A0602020202" pitchFamily="82" charset="0"/>
            </a:endParaRPr>
          </a:p>
        </p:txBody>
      </p:sp>
      <p:sp>
        <p:nvSpPr>
          <p:cNvPr id="10" name="TextBox 9"/>
          <p:cNvSpPr txBox="1"/>
          <p:nvPr/>
        </p:nvSpPr>
        <p:spPr>
          <a:xfrm>
            <a:off x="3272593" y="5837782"/>
            <a:ext cx="1688104" cy="523220"/>
          </a:xfrm>
          <a:prstGeom prst="rect">
            <a:avLst/>
          </a:prstGeom>
          <a:noFill/>
        </p:spPr>
        <p:txBody>
          <a:bodyPr wrap="square" rtlCol="0">
            <a:spAutoFit/>
          </a:bodyPr>
          <a:lstStyle/>
          <a:p>
            <a:r>
              <a:rPr lang="en-US" sz="1400" b="1" dirty="0" smtClean="0">
                <a:effectLst>
                  <a:outerShdw blurRad="38100" dist="38100" dir="2700000" algn="tl">
                    <a:srgbClr val="000000">
                      <a:alpha val="43137"/>
                    </a:srgbClr>
                  </a:outerShdw>
                </a:effectLst>
              </a:rPr>
              <a:t>Muybridge’s </a:t>
            </a:r>
            <a:r>
              <a:rPr lang="en-US" sz="1400" b="1" dirty="0" err="1" smtClean="0">
                <a:effectLst>
                  <a:outerShdw blurRad="38100" dist="38100" dir="2700000" algn="tl">
                    <a:srgbClr val="000000">
                      <a:alpha val="43137"/>
                    </a:srgbClr>
                  </a:outerShdw>
                </a:effectLst>
              </a:rPr>
              <a:t>Zooprixascope</a:t>
            </a:r>
            <a:endParaRPr lang="en-US" sz="1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4660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fltVal val="0"/>
                                          </p:val>
                                        </p:tav>
                                        <p:tav tm="100000">
                                          <p:val>
                                            <p:strVal val="#ppt_w"/>
                                          </p:val>
                                        </p:tav>
                                      </p:tavLst>
                                    </p:anim>
                                    <p:anim calcmode="lin" valueType="num">
                                      <p:cBhvr>
                                        <p:cTn id="13" dur="1000" fill="hold"/>
                                        <p:tgtEl>
                                          <p:spTgt spid="1026"/>
                                        </p:tgtEl>
                                        <p:attrNameLst>
                                          <p:attrName>ppt_h</p:attrName>
                                        </p:attrNameLst>
                                      </p:cBhvr>
                                      <p:tavLst>
                                        <p:tav tm="0">
                                          <p:val>
                                            <p:fltVal val="0"/>
                                          </p:val>
                                        </p:tav>
                                        <p:tav tm="100000">
                                          <p:val>
                                            <p:strVal val="#ppt_h"/>
                                          </p:val>
                                        </p:tav>
                                      </p:tavLst>
                                    </p:anim>
                                    <p:anim calcmode="lin" valueType="num">
                                      <p:cBhvr>
                                        <p:cTn id="14" dur="1000" fill="hold"/>
                                        <p:tgtEl>
                                          <p:spTgt spid="1026"/>
                                        </p:tgtEl>
                                        <p:attrNameLst>
                                          <p:attrName>style.rotation</p:attrName>
                                        </p:attrNameLst>
                                      </p:cBhvr>
                                      <p:tavLst>
                                        <p:tav tm="0">
                                          <p:val>
                                            <p:fltVal val="90"/>
                                          </p:val>
                                        </p:tav>
                                        <p:tav tm="100000">
                                          <p:val>
                                            <p:fltVal val="0"/>
                                          </p:val>
                                        </p:tav>
                                      </p:tavLst>
                                    </p:anim>
                                    <p:animEffect transition="in" filter="fade">
                                      <p:cBhvr>
                                        <p:cTn id="15" dur="1000"/>
                                        <p:tgtEl>
                                          <p:spTgt spid="1026"/>
                                        </p:tgtEl>
                                      </p:cBhvr>
                                    </p:animEffect>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nodeType="afterEffect">
                                  <p:stCondLst>
                                    <p:cond delay="100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8894" y="214890"/>
            <a:ext cx="10353762" cy="970450"/>
          </a:xfrm>
        </p:spPr>
        <p:txBody>
          <a:bodyPr/>
          <a:lstStyle/>
          <a:p>
            <a:r>
              <a:rPr lang="en-US" dirty="0" smtClean="0">
                <a:solidFill>
                  <a:srgbClr val="EAEA1A"/>
                </a:solidFill>
                <a:latin typeface="Broadway" panose="04040905080B02020502" pitchFamily="82" charset="0"/>
              </a:rPr>
              <a:t>Lumière </a:t>
            </a:r>
            <a:r>
              <a:rPr lang="en-US" dirty="0" smtClean="0">
                <a:solidFill>
                  <a:srgbClr val="EAEA1A"/>
                </a:solidFill>
                <a:latin typeface="Broadway" panose="04040905080B02020502" pitchFamily="82" charset="0"/>
              </a:rPr>
              <a:t>Bros, </a:t>
            </a:r>
            <a:r>
              <a:rPr lang="en-US" dirty="0" err="1" smtClean="0">
                <a:solidFill>
                  <a:srgbClr val="EAEA1A"/>
                </a:solidFill>
                <a:latin typeface="Broadway" panose="04040905080B02020502" pitchFamily="82" charset="0"/>
              </a:rPr>
              <a:t>Méliès</a:t>
            </a:r>
            <a:r>
              <a:rPr lang="en-US" dirty="0" smtClean="0">
                <a:solidFill>
                  <a:srgbClr val="EAEA1A"/>
                </a:solidFill>
                <a:latin typeface="Broadway" panose="04040905080B02020502" pitchFamily="82" charset="0"/>
              </a:rPr>
              <a:t>, and Edison</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512061" y="1225090"/>
            <a:ext cx="937015" cy="1263391"/>
          </a:xfrm>
        </p:spPr>
      </p:pic>
      <p:sp>
        <p:nvSpPr>
          <p:cNvPr id="4" name="Content Placeholder 3"/>
          <p:cNvSpPr>
            <a:spLocks noGrp="1"/>
          </p:cNvSpPr>
          <p:nvPr>
            <p:ph sz="half" idx="2"/>
          </p:nvPr>
        </p:nvSpPr>
        <p:spPr>
          <a:xfrm>
            <a:off x="6272011" y="1358961"/>
            <a:ext cx="5135321" cy="4462290"/>
          </a:xfrm>
        </p:spPr>
        <p:txBody>
          <a:bodyPr>
            <a:normAutofit fontScale="62500" lnSpcReduction="20000"/>
          </a:bodyPr>
          <a:lstStyle/>
          <a:p>
            <a:pPr algn="just"/>
            <a:r>
              <a:rPr lang="en-US" b="1" dirty="0" smtClean="0">
                <a:effectLst/>
              </a:rPr>
              <a:t>After Muybridge’s experiments, motion picture technology began to evolve.  One of those leading the charge was </a:t>
            </a:r>
            <a:r>
              <a:rPr lang="en-US" b="1" dirty="0" err="1" smtClean="0">
                <a:effectLst/>
              </a:rPr>
              <a:t>Auguste</a:t>
            </a:r>
            <a:r>
              <a:rPr lang="en-US" b="1" dirty="0" smtClean="0">
                <a:effectLst/>
              </a:rPr>
              <a:t> and Louis </a:t>
            </a:r>
            <a:r>
              <a:rPr lang="en-US" b="1" dirty="0" err="1" smtClean="0">
                <a:effectLst/>
              </a:rPr>
              <a:t>Lumiere</a:t>
            </a:r>
            <a:r>
              <a:rPr lang="en-US" b="1" dirty="0" smtClean="0">
                <a:effectLst/>
              </a:rPr>
              <a:t>, inventors who were creating early examples of  motion picture cameras and projection systems. Over their lifetime, they made many short films that displayed what the motion picture camera could capture.  (On the left, is a clip of their earlier works showing a train arriving at a station during the 1890’s). </a:t>
            </a:r>
          </a:p>
          <a:p>
            <a:pPr algn="just"/>
            <a:r>
              <a:rPr lang="en-US" b="1" dirty="0" smtClean="0">
                <a:effectLst/>
              </a:rPr>
              <a:t>Around this time, Georges </a:t>
            </a:r>
            <a:r>
              <a:rPr lang="en-US" b="1" dirty="0" err="1" smtClean="0">
                <a:effectLst/>
              </a:rPr>
              <a:t>Melies</a:t>
            </a:r>
            <a:r>
              <a:rPr lang="en-US" b="1" dirty="0" smtClean="0">
                <a:effectLst/>
              </a:rPr>
              <a:t>, a French actor and magician, was inspired to make motion pictures of his own. </a:t>
            </a:r>
            <a:r>
              <a:rPr lang="en-US" b="1" dirty="0" err="1" smtClean="0">
                <a:effectLst/>
              </a:rPr>
              <a:t>Melies</a:t>
            </a:r>
            <a:r>
              <a:rPr lang="en-US" b="1" dirty="0" smtClean="0">
                <a:effectLst/>
              </a:rPr>
              <a:t> used innovative cinematic techniques to create illusions that set the stage for special effects in film.  His most famous masterpiece was his science fiction adaption of Julie Verne's novel, </a:t>
            </a:r>
            <a:r>
              <a:rPr lang="en-US" b="1" i="1" dirty="0" smtClean="0">
                <a:effectLst/>
              </a:rPr>
              <a:t>A Trip to the Moon </a:t>
            </a:r>
            <a:r>
              <a:rPr lang="en-US" b="1" dirty="0" smtClean="0">
                <a:effectLst/>
              </a:rPr>
              <a:t>(1902).  (See clip on the left)</a:t>
            </a:r>
          </a:p>
          <a:p>
            <a:pPr algn="just"/>
            <a:r>
              <a:rPr lang="en-US" b="1" dirty="0" smtClean="0">
                <a:effectLst/>
              </a:rPr>
              <a:t>But the first examples of motion pictures in America began with the Wizard of Menlo Park, Thomas Edison.  Edison, along with his assistant, William Kennedy Dixon,  invented the kinetoscope (a film projection system that allowed an individual to look thru a peephole to see a short film, illuminated by an electric light bulb).  He also created the first ever motion picture studio he named The Black Maria.  While The </a:t>
            </a:r>
            <a:r>
              <a:rPr lang="en-US" b="1" dirty="0" err="1" smtClean="0">
                <a:effectLst/>
              </a:rPr>
              <a:t>Lumiere</a:t>
            </a:r>
            <a:r>
              <a:rPr lang="en-US" b="1" dirty="0" smtClean="0">
                <a:effectLst/>
              </a:rPr>
              <a:t> Brothers and </a:t>
            </a:r>
            <a:r>
              <a:rPr lang="en-US" b="1" dirty="0" err="1" smtClean="0">
                <a:effectLst/>
              </a:rPr>
              <a:t>Melies</a:t>
            </a:r>
            <a:r>
              <a:rPr lang="en-US" b="1" dirty="0" smtClean="0">
                <a:effectLst/>
              </a:rPr>
              <a:t> were innovators of film, Edison helped to make the movies  become mainstream for the public to see .  (A clip of </a:t>
            </a:r>
            <a:r>
              <a:rPr lang="en-US" b="1" i="1" dirty="0" smtClean="0">
                <a:effectLst/>
              </a:rPr>
              <a:t>The Sneeze, </a:t>
            </a:r>
            <a:r>
              <a:rPr lang="en-US" b="1" dirty="0" smtClean="0">
                <a:effectLst/>
              </a:rPr>
              <a:t>1894 on the left). </a:t>
            </a:r>
          </a:p>
          <a:p>
            <a:endParaRPr lang="en-US" b="1" dirty="0" smtClean="0">
              <a:effectLst/>
            </a:endParaRPr>
          </a:p>
          <a:p>
            <a:endParaRPr lang="en-US" b="1" dirty="0">
              <a:effectLst/>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9754" y="1156894"/>
            <a:ext cx="2215721" cy="1477147"/>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3835" y="2708215"/>
            <a:ext cx="976068" cy="1394383"/>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79754" y="2728268"/>
            <a:ext cx="2215721" cy="1394383"/>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12061" y="4220916"/>
            <a:ext cx="1019617" cy="1550125"/>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9754" y="4216878"/>
            <a:ext cx="2215721" cy="1554163"/>
          </a:xfrm>
          <a:prstGeom prst="rect">
            <a:avLst/>
          </a:prstGeom>
        </p:spPr>
      </p:pic>
      <p:sp>
        <p:nvSpPr>
          <p:cNvPr id="3" name="TextBox 2"/>
          <p:cNvSpPr txBox="1"/>
          <p:nvPr/>
        </p:nvSpPr>
        <p:spPr>
          <a:xfrm>
            <a:off x="128789" y="1358961"/>
            <a:ext cx="1197735" cy="923330"/>
          </a:xfrm>
          <a:prstGeom prst="rect">
            <a:avLst/>
          </a:prstGeom>
          <a:noFill/>
        </p:spPr>
        <p:txBody>
          <a:bodyPr wrap="square" rtlCol="0">
            <a:spAutoFit/>
          </a:bodyPr>
          <a:lstStyle/>
          <a:p>
            <a:r>
              <a:rPr lang="en-US" b="1" dirty="0" err="1" smtClean="0"/>
              <a:t>Auguste</a:t>
            </a:r>
            <a:r>
              <a:rPr lang="en-US" b="1" dirty="0" smtClean="0"/>
              <a:t> and Louis </a:t>
            </a:r>
            <a:r>
              <a:rPr lang="en-US" b="1" dirty="0" err="1" smtClean="0"/>
              <a:t>Lumiere</a:t>
            </a:r>
            <a:endParaRPr lang="en-US" b="1" dirty="0"/>
          </a:p>
        </p:txBody>
      </p:sp>
      <p:sp>
        <p:nvSpPr>
          <p:cNvPr id="11" name="TextBox 10"/>
          <p:cNvSpPr txBox="1"/>
          <p:nvPr/>
        </p:nvSpPr>
        <p:spPr>
          <a:xfrm>
            <a:off x="167425" y="3129566"/>
            <a:ext cx="1197736" cy="646331"/>
          </a:xfrm>
          <a:prstGeom prst="rect">
            <a:avLst/>
          </a:prstGeom>
          <a:noFill/>
        </p:spPr>
        <p:txBody>
          <a:bodyPr wrap="square" rtlCol="0">
            <a:spAutoFit/>
          </a:bodyPr>
          <a:lstStyle/>
          <a:p>
            <a:r>
              <a:rPr lang="en-US" b="1" dirty="0" smtClean="0"/>
              <a:t>Georges </a:t>
            </a:r>
            <a:r>
              <a:rPr lang="en-US" b="1" dirty="0" err="1" smtClean="0"/>
              <a:t>Melies</a:t>
            </a:r>
            <a:endParaRPr lang="en-US" b="1" dirty="0"/>
          </a:p>
        </p:txBody>
      </p:sp>
      <p:sp>
        <p:nvSpPr>
          <p:cNvPr id="12" name="TextBox 11"/>
          <p:cNvSpPr txBox="1"/>
          <p:nvPr/>
        </p:nvSpPr>
        <p:spPr>
          <a:xfrm>
            <a:off x="128789" y="4623172"/>
            <a:ext cx="1197735" cy="923330"/>
          </a:xfrm>
          <a:prstGeom prst="rect">
            <a:avLst/>
          </a:prstGeom>
          <a:noFill/>
        </p:spPr>
        <p:txBody>
          <a:bodyPr wrap="square" rtlCol="0">
            <a:spAutoFit/>
          </a:bodyPr>
          <a:lstStyle/>
          <a:p>
            <a:r>
              <a:rPr lang="en-US" b="1" dirty="0" smtClean="0"/>
              <a:t>Thomas Alva Edison</a:t>
            </a:r>
            <a:endParaRPr lang="en-US" b="1" dirty="0"/>
          </a:p>
        </p:txBody>
      </p:sp>
      <p:sp>
        <p:nvSpPr>
          <p:cNvPr id="13" name="Left Arrow 12"/>
          <p:cNvSpPr/>
          <p:nvPr/>
        </p:nvSpPr>
        <p:spPr>
          <a:xfrm>
            <a:off x="199400" y="5972175"/>
            <a:ext cx="1486525" cy="62865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Back</a:t>
            </a:r>
            <a:endParaRPr lang="en-US" sz="2800" dirty="0">
              <a:latin typeface="Playbill" panose="040506030A0602020202" pitchFamily="82" charset="0"/>
            </a:endParaRPr>
          </a:p>
        </p:txBody>
      </p:sp>
      <p:sp>
        <p:nvSpPr>
          <p:cNvPr id="14" name="Right Arrow 13"/>
          <p:cNvSpPr/>
          <p:nvPr/>
        </p:nvSpPr>
        <p:spPr>
          <a:xfrm>
            <a:off x="10102541" y="5972175"/>
            <a:ext cx="1937786" cy="70411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a:t>
            </a:r>
            <a:r>
              <a:rPr lang="en-US" sz="2800" dirty="0">
                <a:latin typeface="Playbill" panose="040506030A0602020202" pitchFamily="82" charset="0"/>
                <a:hlinkClick r:id="rId9" action="ppaction://hlinksldjump"/>
              </a:rPr>
              <a:t>T</a:t>
            </a:r>
            <a:r>
              <a:rPr lang="en-US" sz="2800" dirty="0" smtClean="0">
                <a:latin typeface="Playbill" panose="040506030A0602020202" pitchFamily="82" charset="0"/>
                <a:hlinkClick r:id="rId9" action="ppaction://hlinksldjump"/>
              </a:rPr>
              <a:t>o Next Slide</a:t>
            </a:r>
            <a:endParaRPr lang="en-US" sz="2800" dirty="0">
              <a:latin typeface="Playbill" panose="040506030A0602020202" pitchFamily="82" charset="0"/>
            </a:endParaRPr>
          </a:p>
        </p:txBody>
      </p:sp>
      <p:sp>
        <p:nvSpPr>
          <p:cNvPr id="15" name="Rounded Rectangle 14"/>
          <p:cNvSpPr/>
          <p:nvPr/>
        </p:nvSpPr>
        <p:spPr>
          <a:xfrm>
            <a:off x="5022290" y="6116642"/>
            <a:ext cx="2346969" cy="41517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Back To Yes, Movies</a:t>
            </a:r>
            <a:endParaRPr lang="en-US" sz="2800" dirty="0">
              <a:latin typeface="Playbill" panose="040506030A0602020202" pitchFamily="82" charset="0"/>
            </a:endParaRPr>
          </a:p>
        </p:txBody>
      </p:sp>
    </p:spTree>
    <p:extLst>
      <p:ext uri="{BB962C8B-B14F-4D97-AF65-F5344CB8AC3E}">
        <p14:creationId xmlns:p14="http://schemas.microsoft.com/office/powerpoint/2010/main" val="4012985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120203"/>
            <a:ext cx="10353762" cy="970450"/>
          </a:xfrm>
        </p:spPr>
        <p:txBody>
          <a:bodyPr/>
          <a:lstStyle/>
          <a:p>
            <a:r>
              <a:rPr lang="en-US" dirty="0" smtClean="0">
                <a:solidFill>
                  <a:srgbClr val="EAEA1A"/>
                </a:solidFill>
                <a:latin typeface="Broadway" panose="04040905080B02020502" pitchFamily="82" charset="0"/>
              </a:rPr>
              <a:t>Great Films of the Silent Era</a:t>
            </a:r>
            <a:endParaRPr lang="en-US" dirty="0">
              <a:solidFill>
                <a:srgbClr val="EAEA1A"/>
              </a:solidFill>
              <a:latin typeface="Broadway" panose="04040905080B02020502" pitchFamily="82"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90780" y="1019270"/>
            <a:ext cx="1257711" cy="1701053"/>
          </a:xfrm>
        </p:spPr>
      </p:pic>
      <p:sp>
        <p:nvSpPr>
          <p:cNvPr id="4" name="Content Placeholder 3"/>
          <p:cNvSpPr>
            <a:spLocks noGrp="1"/>
          </p:cNvSpPr>
          <p:nvPr>
            <p:ph sz="half" idx="2"/>
          </p:nvPr>
        </p:nvSpPr>
        <p:spPr>
          <a:xfrm>
            <a:off x="6202892" y="1423356"/>
            <a:ext cx="5064665" cy="4513038"/>
          </a:xfrm>
        </p:spPr>
        <p:txBody>
          <a:bodyPr>
            <a:normAutofit fontScale="77500" lnSpcReduction="20000"/>
          </a:bodyPr>
          <a:lstStyle/>
          <a:p>
            <a:pPr algn="just"/>
            <a:r>
              <a:rPr lang="en-US" b="1" dirty="0" smtClean="0"/>
              <a:t>Charlie Chaplin- was cinema’s first beloved funny man.  With his trademark </a:t>
            </a:r>
            <a:r>
              <a:rPr lang="en-US" b="1" dirty="0" err="1" smtClean="0"/>
              <a:t>character,The</a:t>
            </a:r>
            <a:r>
              <a:rPr lang="en-US" b="1" dirty="0" smtClean="0"/>
              <a:t> Tramp, he delighted movie goers around the world with iconic films such as </a:t>
            </a:r>
            <a:r>
              <a:rPr lang="en-US" b="1" i="1" dirty="0" smtClean="0"/>
              <a:t>The Gold Rush </a:t>
            </a:r>
            <a:r>
              <a:rPr lang="en-US" b="1" dirty="0" smtClean="0"/>
              <a:t>(1925) and </a:t>
            </a:r>
            <a:r>
              <a:rPr lang="en-US" b="1" i="1" dirty="0" smtClean="0"/>
              <a:t>City Lights</a:t>
            </a:r>
            <a:r>
              <a:rPr lang="en-US" b="1" dirty="0" smtClean="0"/>
              <a:t> (1931). </a:t>
            </a:r>
          </a:p>
          <a:p>
            <a:pPr algn="just"/>
            <a:r>
              <a:rPr lang="en-US" b="1" i="1" dirty="0" smtClean="0"/>
              <a:t>The Great Train Robbery </a:t>
            </a:r>
            <a:r>
              <a:rPr lang="en-US" b="1" dirty="0" smtClean="0"/>
              <a:t>(1903)- directed by Edwin S. Porter, this Thomas Edison production about train robbers in the Old Wild West was the first blockbuster movie.  Using different camera shots and editing, this film was an early form of a narrative structure (telling a story).</a:t>
            </a:r>
          </a:p>
          <a:p>
            <a:pPr algn="just"/>
            <a:r>
              <a:rPr lang="en-US" b="1" i="1" dirty="0" smtClean="0"/>
              <a:t>The Birth of a Nation </a:t>
            </a:r>
            <a:r>
              <a:rPr lang="en-US" b="1" dirty="0" smtClean="0"/>
              <a:t>(1915)- Director D.W. Griffith made his name in the annals of cinema history with this sweeping Civil War epic.  Most consider this silent classic to be the blueprint for the way movies are made today.  Yet this significant piece of work was controversial for its negative portrayal of African Americans and The Ku Klux Klan as heroes.   A bitter debate that rages to this very day</a:t>
            </a:r>
            <a:r>
              <a:rPr lang="en-US" dirty="0" smtClean="0"/>
              <a:t>.  </a:t>
            </a:r>
            <a:endParaRPr lang="en-US" i="1" dirty="0" smtClean="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8908" y="1108886"/>
            <a:ext cx="2022180" cy="139934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525" y="2908112"/>
            <a:ext cx="1976521" cy="1166147"/>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4227" y="2776046"/>
            <a:ext cx="1667628" cy="1340773"/>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86572" y="4384632"/>
            <a:ext cx="2179108" cy="1452739"/>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26097" y="4349995"/>
            <a:ext cx="1816378" cy="1522011"/>
          </a:xfrm>
          <a:prstGeom prst="rect">
            <a:avLst/>
          </a:prstGeom>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3865" y="4285610"/>
            <a:ext cx="1084097" cy="1650784"/>
          </a:xfrm>
          <a:prstGeom prst="rect">
            <a:avLst/>
          </a:prstGeom>
        </p:spPr>
      </p:pic>
      <p:sp>
        <p:nvSpPr>
          <p:cNvPr id="12" name="TextBox 11"/>
          <p:cNvSpPr txBox="1"/>
          <p:nvPr/>
        </p:nvSpPr>
        <p:spPr>
          <a:xfrm>
            <a:off x="4597758" y="1675616"/>
            <a:ext cx="1344717" cy="646331"/>
          </a:xfrm>
          <a:prstGeom prst="rect">
            <a:avLst/>
          </a:prstGeom>
          <a:noFill/>
        </p:spPr>
        <p:txBody>
          <a:bodyPr wrap="square" rtlCol="0">
            <a:spAutoFit/>
          </a:bodyPr>
          <a:lstStyle/>
          <a:p>
            <a:r>
              <a:rPr lang="en-US" b="1" dirty="0" smtClean="0"/>
              <a:t>Charlie Chaplin</a:t>
            </a:r>
            <a:endParaRPr lang="en-US" b="1" dirty="0"/>
          </a:p>
        </p:txBody>
      </p:sp>
      <p:sp>
        <p:nvSpPr>
          <p:cNvPr id="13" name="TextBox 12"/>
          <p:cNvSpPr txBox="1"/>
          <p:nvPr/>
        </p:nvSpPr>
        <p:spPr>
          <a:xfrm>
            <a:off x="4467850" y="2741410"/>
            <a:ext cx="1622826" cy="1200329"/>
          </a:xfrm>
          <a:prstGeom prst="rect">
            <a:avLst/>
          </a:prstGeom>
          <a:noFill/>
        </p:spPr>
        <p:txBody>
          <a:bodyPr wrap="square" rtlCol="0">
            <a:spAutoFit/>
          </a:bodyPr>
          <a:lstStyle/>
          <a:p>
            <a:r>
              <a:rPr lang="en-US" b="1" i="1" dirty="0" smtClean="0"/>
              <a:t>The Great Train Robbery</a:t>
            </a:r>
            <a:r>
              <a:rPr lang="en-US" b="1" dirty="0" smtClean="0"/>
              <a:t>, Edwin S. Porter, (1903)</a:t>
            </a:r>
            <a:endParaRPr lang="en-US" b="1" i="1" dirty="0"/>
          </a:p>
        </p:txBody>
      </p:sp>
      <p:sp>
        <p:nvSpPr>
          <p:cNvPr id="9" name="Left Arrow 8"/>
          <p:cNvSpPr/>
          <p:nvPr/>
        </p:nvSpPr>
        <p:spPr>
          <a:xfrm>
            <a:off x="197964" y="6147745"/>
            <a:ext cx="1431662" cy="614362"/>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a:t>
            </a:r>
            <a:endParaRPr lang="en-US" sz="2800" dirty="0">
              <a:latin typeface="Playbill" panose="040506030A0602020202" pitchFamily="82" charset="0"/>
            </a:endParaRPr>
          </a:p>
        </p:txBody>
      </p:sp>
      <p:sp>
        <p:nvSpPr>
          <p:cNvPr id="14" name="Right Arrow 13"/>
          <p:cNvSpPr/>
          <p:nvPr/>
        </p:nvSpPr>
        <p:spPr>
          <a:xfrm>
            <a:off x="10072688" y="6147746"/>
            <a:ext cx="1914525" cy="62150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0" action="ppaction://hlinksldjump"/>
              </a:rPr>
              <a:t>Go To Next Slide</a:t>
            </a:r>
            <a:endParaRPr lang="en-US" sz="2800" dirty="0">
              <a:latin typeface="Playbill" panose="040506030A0602020202" pitchFamily="82" charset="0"/>
            </a:endParaRPr>
          </a:p>
        </p:txBody>
      </p:sp>
      <p:sp>
        <p:nvSpPr>
          <p:cNvPr id="15" name="Rounded Rectangle 14"/>
          <p:cNvSpPr/>
          <p:nvPr/>
        </p:nvSpPr>
        <p:spPr>
          <a:xfrm>
            <a:off x="4922070" y="6169570"/>
            <a:ext cx="2337212" cy="415095"/>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11" action="ppaction://hlinksldjump"/>
              </a:rPr>
              <a:t>Go Back To Yes, Movies</a:t>
            </a:r>
            <a:endParaRPr lang="en-US" sz="2800" dirty="0">
              <a:latin typeface="Playbill" panose="040506030A0602020202" pitchFamily="82" charset="0"/>
            </a:endParaRPr>
          </a:p>
        </p:txBody>
      </p:sp>
    </p:spTree>
    <p:extLst>
      <p:ext uri="{BB962C8B-B14F-4D97-AF65-F5344CB8AC3E}">
        <p14:creationId xmlns:p14="http://schemas.microsoft.com/office/powerpoint/2010/main" val="42125514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solidFill>
                  <a:srgbClr val="EAEA1A"/>
                </a:solidFill>
                <a:latin typeface="Broadway" panose="04040905080B02020502" pitchFamily="82" charset="0"/>
              </a:rPr>
              <a:t>After Silence, Here Comes….</a:t>
            </a:r>
            <a:endParaRPr lang="en-US" dirty="0">
              <a:solidFill>
                <a:srgbClr val="EAEA1A"/>
              </a:solidFill>
              <a:latin typeface="Broadway" panose="04040905080B02020502" pitchFamily="82" charset="0"/>
            </a:endParaRPr>
          </a:p>
        </p:txBody>
      </p:sp>
      <p:sp>
        <p:nvSpPr>
          <p:cNvPr id="6" name="Content Placeholder 5"/>
          <p:cNvSpPr>
            <a:spLocks noGrp="1"/>
          </p:cNvSpPr>
          <p:nvPr>
            <p:ph idx="1"/>
          </p:nvPr>
        </p:nvSpPr>
        <p:spPr>
          <a:xfrm>
            <a:off x="913795" y="1721824"/>
            <a:ext cx="10353762" cy="4058751"/>
          </a:xfrm>
        </p:spPr>
        <p:txBody>
          <a:bodyPr>
            <a:normAutofit fontScale="55000" lnSpcReduction="20000"/>
          </a:bodyPr>
          <a:lstStyle/>
          <a:p>
            <a:pPr marL="36900" indent="0">
              <a:buNone/>
            </a:pPr>
            <a:r>
              <a:rPr lang="en-US" sz="4400" b="1" dirty="0"/>
              <a:t> </a:t>
            </a:r>
            <a:r>
              <a:rPr lang="en-US" sz="4400" b="1" dirty="0" smtClean="0"/>
              <a:t>                        </a:t>
            </a:r>
            <a:r>
              <a:rPr lang="en-US" sz="7700" b="1" dirty="0" smtClean="0">
                <a:solidFill>
                  <a:srgbClr val="EAEA1A"/>
                </a:solidFill>
              </a:rPr>
              <a:t>S …O…..U…..N……D</a:t>
            </a:r>
          </a:p>
          <a:p>
            <a:endParaRPr lang="en-US" sz="4400" b="1" dirty="0"/>
          </a:p>
          <a:p>
            <a:endParaRPr lang="en-US" sz="4400" b="1" dirty="0" smtClean="0"/>
          </a:p>
          <a:p>
            <a:endParaRPr lang="en-US" sz="4400" b="1" dirty="0"/>
          </a:p>
          <a:p>
            <a:endParaRPr lang="en-US" sz="4400" b="1" dirty="0" smtClean="0"/>
          </a:p>
          <a:p>
            <a:pPr marL="36900" indent="0">
              <a:buNone/>
            </a:pPr>
            <a:r>
              <a:rPr lang="en-US" sz="4400" b="1" dirty="0"/>
              <a:t> </a:t>
            </a:r>
            <a:r>
              <a:rPr lang="en-US" sz="4400" b="1" dirty="0" smtClean="0"/>
              <a:t> </a:t>
            </a:r>
          </a:p>
          <a:p>
            <a:pPr marL="36900" indent="0">
              <a:buNone/>
            </a:pPr>
            <a:endParaRPr lang="en-US" sz="4400" b="1" dirty="0" smtClean="0"/>
          </a:p>
          <a:p>
            <a:pPr marL="36900" indent="0">
              <a:buNone/>
            </a:pPr>
            <a:r>
              <a:rPr lang="en-US" sz="4400" b="1" dirty="0"/>
              <a:t> </a:t>
            </a:r>
            <a:r>
              <a:rPr lang="en-US" sz="4400" b="1" dirty="0" smtClean="0"/>
              <a:t>                        </a:t>
            </a:r>
            <a:r>
              <a:rPr lang="en-US" sz="4400" b="1" i="1" dirty="0" smtClean="0"/>
              <a:t>The Jazz Singer, </a:t>
            </a:r>
            <a:r>
              <a:rPr lang="en-US" sz="4400" b="1" dirty="0" smtClean="0"/>
              <a:t>Dir. Alan Crosland, (1927) </a:t>
            </a:r>
            <a:endParaRPr lang="en-US" sz="4400" b="1"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1431" y="2482789"/>
            <a:ext cx="1601562" cy="243094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20054" y="2588668"/>
            <a:ext cx="2973227" cy="2325064"/>
          </a:xfrm>
          <a:prstGeom prst="rect">
            <a:avLst/>
          </a:prstGeom>
        </p:spPr>
      </p:pic>
      <p:pic>
        <p:nvPicPr>
          <p:cNvPr id="2" name="KD_YRnuuKyY"/>
          <p:cNvPicPr>
            <a:picLocks noRot="1" noChangeAspect="1"/>
          </p:cNvPicPr>
          <p:nvPr>
            <a:videoFile r:link="rId1"/>
          </p:nvPr>
        </p:nvPicPr>
        <p:blipFill>
          <a:blip r:embed="rId5"/>
          <a:stretch>
            <a:fillRect/>
          </a:stretch>
        </p:blipFill>
        <p:spPr>
          <a:xfrm>
            <a:off x="3550629" y="2482789"/>
            <a:ext cx="4321677" cy="2430943"/>
          </a:xfrm>
          <a:prstGeom prst="rect">
            <a:avLst/>
          </a:prstGeom>
        </p:spPr>
      </p:pic>
      <p:sp>
        <p:nvSpPr>
          <p:cNvPr id="3" name="Left Arrow 2"/>
          <p:cNvSpPr/>
          <p:nvPr/>
        </p:nvSpPr>
        <p:spPr>
          <a:xfrm>
            <a:off x="242282" y="5791200"/>
            <a:ext cx="1543656" cy="785812"/>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6" action="ppaction://hlinksldjump"/>
              </a:rPr>
              <a:t>Go Back</a:t>
            </a:r>
            <a:endParaRPr lang="en-US" sz="2800" dirty="0">
              <a:latin typeface="Playbill" panose="040506030A0602020202" pitchFamily="82" charset="0"/>
            </a:endParaRPr>
          </a:p>
        </p:txBody>
      </p:sp>
      <p:sp>
        <p:nvSpPr>
          <p:cNvPr id="4" name="Right Arrow 3"/>
          <p:cNvSpPr/>
          <p:nvPr/>
        </p:nvSpPr>
        <p:spPr>
          <a:xfrm>
            <a:off x="10057450" y="5812631"/>
            <a:ext cx="1871662" cy="74295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7" action="ppaction://hlinksldjump"/>
              </a:rPr>
              <a:t>Go To Next Slide</a:t>
            </a:r>
            <a:endParaRPr lang="en-US" sz="2800" dirty="0">
              <a:latin typeface="Playbill" panose="040506030A0602020202" pitchFamily="82" charset="0"/>
            </a:endParaRPr>
          </a:p>
        </p:txBody>
      </p:sp>
      <p:sp>
        <p:nvSpPr>
          <p:cNvPr id="8" name="Rounded Rectangle 7"/>
          <p:cNvSpPr/>
          <p:nvPr/>
        </p:nvSpPr>
        <p:spPr>
          <a:xfrm>
            <a:off x="4765183" y="6035094"/>
            <a:ext cx="2326404" cy="365705"/>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Back To Yes, Movies </a:t>
            </a:r>
            <a:endParaRPr lang="en-US" sz="2800" dirty="0">
              <a:latin typeface="Playbill" panose="040506030A0602020202" pitchFamily="82" charset="0"/>
            </a:endParaRPr>
          </a:p>
        </p:txBody>
      </p:sp>
    </p:spTree>
    <p:extLst>
      <p:ext uri="{BB962C8B-B14F-4D97-AF65-F5344CB8AC3E}">
        <p14:creationId xmlns:p14="http://schemas.microsoft.com/office/powerpoint/2010/main" val="7767556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68403"/>
            <a:ext cx="10353762" cy="970450"/>
          </a:xfrm>
        </p:spPr>
        <p:txBody>
          <a:bodyPr/>
          <a:lstStyle/>
          <a:p>
            <a:r>
              <a:rPr lang="en-US" dirty="0" smtClean="0">
                <a:solidFill>
                  <a:srgbClr val="EAEA1A"/>
                </a:solidFill>
                <a:latin typeface="Broadway" panose="04040905080B02020502" pitchFamily="82" charset="0"/>
              </a:rPr>
              <a:t>The Early Days of Sound</a:t>
            </a:r>
            <a:endParaRPr lang="en-US" dirty="0">
              <a:solidFill>
                <a:srgbClr val="EAEA1A"/>
              </a:solidFill>
              <a:latin typeface="Broadway" panose="04040905080B02020502" pitchFamily="82" charset="0"/>
            </a:endParaRPr>
          </a:p>
        </p:txBody>
      </p:sp>
      <p:pic>
        <p:nvPicPr>
          <p:cNvPr id="3" name="Content Placeholder 2"/>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66726" y="1315129"/>
            <a:ext cx="3103808" cy="1731164"/>
          </a:xfrm>
        </p:spPr>
      </p:pic>
      <p:sp>
        <p:nvSpPr>
          <p:cNvPr id="5" name="Content Placeholder 4"/>
          <p:cNvSpPr>
            <a:spLocks noGrp="1"/>
          </p:cNvSpPr>
          <p:nvPr>
            <p:ph sz="half" idx="2"/>
          </p:nvPr>
        </p:nvSpPr>
        <p:spPr/>
        <p:txBody>
          <a:bodyPr>
            <a:normAutofit fontScale="70000" lnSpcReduction="20000"/>
          </a:bodyPr>
          <a:lstStyle/>
          <a:p>
            <a:pPr algn="just"/>
            <a:r>
              <a:rPr lang="en-US" b="1" dirty="0" smtClean="0"/>
              <a:t>Before </a:t>
            </a:r>
            <a:r>
              <a:rPr lang="en-US" b="1" i="1" dirty="0" smtClean="0"/>
              <a:t>The Jazz Singer</a:t>
            </a:r>
            <a:r>
              <a:rPr lang="en-US" b="1" dirty="0" smtClean="0"/>
              <a:t>, pianists and whole orchestras used to play music along with a movie to heighten emotion for the audience watching.  As  </a:t>
            </a:r>
            <a:r>
              <a:rPr lang="en-US" b="1" i="1" dirty="0" smtClean="0"/>
              <a:t>A History of Film </a:t>
            </a:r>
            <a:r>
              <a:rPr lang="en-US" b="1" dirty="0" smtClean="0"/>
              <a:t>points out, there were early attempts by Edison to link sound with moving pictures. These early experiments seem to have worked, but due to the slow frame rate of 16 frames per second and theatre sound projections none existent, film sound was still years away (pg. 104-105).  </a:t>
            </a:r>
          </a:p>
          <a:p>
            <a:pPr algn="just"/>
            <a:r>
              <a:rPr lang="en-US" b="1" dirty="0" smtClean="0"/>
              <a:t>By the 1920’s, according to Jack C. Ellis and Virginia Wright </a:t>
            </a:r>
            <a:r>
              <a:rPr lang="en-US" b="1" dirty="0" err="1" smtClean="0"/>
              <a:t>Wexman’s</a:t>
            </a:r>
            <a:r>
              <a:rPr lang="en-US" b="1" dirty="0" smtClean="0"/>
              <a:t> book </a:t>
            </a:r>
            <a:r>
              <a:rPr lang="en-US" b="1" i="1" dirty="0" smtClean="0"/>
              <a:t>A History of Film </a:t>
            </a:r>
            <a:r>
              <a:rPr lang="en-US" b="1" dirty="0" smtClean="0"/>
              <a:t>( Firth Edition, 2002), with the creation of Lee De Forest’s selenium loud speaker and introduction of the latest sound recording technology including Warner Brother’s  </a:t>
            </a:r>
            <a:r>
              <a:rPr lang="en-US" b="1" dirty="0" err="1" smtClean="0"/>
              <a:t>Vitaphone</a:t>
            </a:r>
            <a:r>
              <a:rPr lang="en-US" b="1" dirty="0" smtClean="0"/>
              <a:t> (the sound system used in </a:t>
            </a:r>
            <a:r>
              <a:rPr lang="en-US" b="1" i="1" dirty="0" smtClean="0"/>
              <a:t>The Jazz Singer</a:t>
            </a:r>
            <a:r>
              <a:rPr lang="en-US" b="1" dirty="0" smtClean="0"/>
              <a:t>), recorded sound could now be synchronized with movies (pg. 105).</a:t>
            </a:r>
          </a:p>
          <a:p>
            <a:pPr algn="just"/>
            <a:r>
              <a:rPr lang="en-US" b="1" dirty="0" smtClean="0"/>
              <a:t>Despite some crude ways of recording sound that included actors standing in front of props with hidden microphones, the first sound pictures or “talkies" took over the film industry.  Ushering the end of the silent film era.       </a:t>
            </a:r>
            <a:endParaRPr lang="en-US" b="1"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314" y="3310850"/>
            <a:ext cx="2140824" cy="214549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8111" y="3256581"/>
            <a:ext cx="2956565" cy="2254036"/>
          </a:xfrm>
          <a:prstGeom prst="rect">
            <a:avLst/>
          </a:prstGeom>
        </p:spPr>
      </p:pic>
      <p:sp>
        <p:nvSpPr>
          <p:cNvPr id="4" name="Left Arrow 3"/>
          <p:cNvSpPr/>
          <p:nvPr/>
        </p:nvSpPr>
        <p:spPr>
          <a:xfrm>
            <a:off x="242047" y="5876925"/>
            <a:ext cx="2576064" cy="809626"/>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5" action="ppaction://hlinksldjump"/>
              </a:rPr>
              <a:t>Go Back To Sound Intro </a:t>
            </a:r>
            <a:endParaRPr lang="en-US" sz="2800" dirty="0">
              <a:latin typeface="Playbill" panose="040506030A0602020202" pitchFamily="82" charset="0"/>
            </a:endParaRPr>
          </a:p>
        </p:txBody>
      </p:sp>
      <p:sp>
        <p:nvSpPr>
          <p:cNvPr id="8" name="Right Arrow 7"/>
          <p:cNvSpPr/>
          <p:nvPr/>
        </p:nvSpPr>
        <p:spPr>
          <a:xfrm>
            <a:off x="9972675" y="5900738"/>
            <a:ext cx="1994969" cy="785813"/>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6" action="ppaction://hlinksldjump"/>
              </a:rPr>
              <a:t>Go To Next Slide</a:t>
            </a:r>
            <a:endParaRPr lang="en-US" sz="2800" dirty="0">
              <a:latin typeface="Playbill" panose="040506030A0602020202" pitchFamily="82" charset="0"/>
            </a:endParaRPr>
          </a:p>
        </p:txBody>
      </p:sp>
    </p:spTree>
    <p:extLst>
      <p:ext uri="{BB962C8B-B14F-4D97-AF65-F5344CB8AC3E}">
        <p14:creationId xmlns:p14="http://schemas.microsoft.com/office/powerpoint/2010/main" val="4748485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236113"/>
            <a:ext cx="10353762" cy="970450"/>
          </a:xfrm>
        </p:spPr>
        <p:txBody>
          <a:bodyPr/>
          <a:lstStyle/>
          <a:p>
            <a:r>
              <a:rPr lang="en-US" dirty="0" smtClean="0">
                <a:latin typeface="Broadway" panose="04040905080B02020502" pitchFamily="82" charset="0"/>
              </a:rPr>
              <a:t>From Black and White to </a:t>
            </a:r>
            <a:r>
              <a:rPr lang="en-US" dirty="0" smtClean="0">
                <a:solidFill>
                  <a:srgbClr val="FF0000"/>
                </a:solidFill>
                <a:latin typeface="Broadway" panose="04040905080B02020502" pitchFamily="82" charset="0"/>
              </a:rPr>
              <a:t>C</a:t>
            </a:r>
            <a:r>
              <a:rPr lang="en-US" dirty="0" smtClean="0">
                <a:solidFill>
                  <a:srgbClr val="00B050"/>
                </a:solidFill>
                <a:latin typeface="Broadway" panose="04040905080B02020502" pitchFamily="82" charset="0"/>
              </a:rPr>
              <a:t>o</a:t>
            </a:r>
            <a:r>
              <a:rPr lang="en-US" dirty="0" smtClean="0">
                <a:solidFill>
                  <a:srgbClr val="FFFF00"/>
                </a:solidFill>
                <a:latin typeface="Broadway" panose="04040905080B02020502" pitchFamily="82" charset="0"/>
              </a:rPr>
              <a:t>l</a:t>
            </a:r>
            <a:r>
              <a:rPr lang="en-US" dirty="0" smtClean="0">
                <a:solidFill>
                  <a:srgbClr val="0070C0"/>
                </a:solidFill>
                <a:latin typeface="Broadway" panose="04040905080B02020502" pitchFamily="82" charset="0"/>
              </a:rPr>
              <a:t>o</a:t>
            </a:r>
            <a:r>
              <a:rPr lang="en-US" dirty="0" smtClean="0">
                <a:solidFill>
                  <a:srgbClr val="FFC000"/>
                </a:solidFill>
                <a:latin typeface="Broadway" panose="04040905080B02020502" pitchFamily="82" charset="0"/>
              </a:rPr>
              <a:t>r</a:t>
            </a:r>
            <a:endParaRPr lang="en-US" dirty="0">
              <a:solidFill>
                <a:srgbClr val="FFC000"/>
              </a:solidFill>
              <a:latin typeface="Broadway" panose="04040905080B02020502" pitchFamily="82" charset="0"/>
            </a:endParaRPr>
          </a:p>
        </p:txBody>
      </p:sp>
      <p:sp>
        <p:nvSpPr>
          <p:cNvPr id="4" name="Content Placeholder 3"/>
          <p:cNvSpPr>
            <a:spLocks noGrp="1"/>
          </p:cNvSpPr>
          <p:nvPr>
            <p:ph sz="half" idx="2"/>
          </p:nvPr>
        </p:nvSpPr>
        <p:spPr/>
        <p:txBody>
          <a:bodyPr>
            <a:normAutofit fontScale="85000" lnSpcReduction="20000"/>
          </a:bodyPr>
          <a:lstStyle/>
          <a:p>
            <a:pPr algn="just"/>
            <a:r>
              <a:rPr lang="en-US" b="1" dirty="0" smtClean="0"/>
              <a:t>The idea of color in movies was always something filmmakers were trying to incorporate.   Some early attempts included hand painting different tints of color directly on film strips as this early silent film image on the left displays.  However, the process was difficult and painstaking.</a:t>
            </a:r>
          </a:p>
          <a:p>
            <a:pPr algn="just"/>
            <a:r>
              <a:rPr lang="en-US" b="1" dirty="0" smtClean="0"/>
              <a:t>That all change in the 1930’s with the debut of the color process Technicolor.</a:t>
            </a:r>
          </a:p>
          <a:p>
            <a:pPr algn="just"/>
            <a:r>
              <a:rPr lang="en-US" b="1" dirty="0" smtClean="0"/>
              <a:t>No longer did movies have to be black and white, moviegoers could now see everything in rich, beautiful color.  Such famous Technicolor features of the era include </a:t>
            </a:r>
            <a:r>
              <a:rPr lang="en-US" b="1" i="1" dirty="0" smtClean="0"/>
              <a:t>The Adventures of Robin Hood </a:t>
            </a:r>
            <a:r>
              <a:rPr lang="en-US" b="1" dirty="0" smtClean="0"/>
              <a:t>(1938), </a:t>
            </a:r>
            <a:r>
              <a:rPr lang="en-US" b="1" i="1" dirty="0" smtClean="0"/>
              <a:t>The Wizard of Oz</a:t>
            </a:r>
            <a:r>
              <a:rPr lang="en-US" b="1" dirty="0" smtClean="0"/>
              <a:t> (1939) and the most memorable of them all </a:t>
            </a:r>
            <a:r>
              <a:rPr lang="en-US" b="1" i="1" dirty="0" smtClean="0"/>
              <a:t>Gone with the Wind </a:t>
            </a:r>
            <a:r>
              <a:rPr lang="en-US" b="1" dirty="0" smtClean="0"/>
              <a:t>(1939).    </a:t>
            </a:r>
            <a:endParaRPr lang="en-US" b="1" dirty="0"/>
          </a:p>
        </p:txBody>
      </p:sp>
      <p:pic>
        <p:nvPicPr>
          <p:cNvPr id="7" name="Content Placeholder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73488" y="3443655"/>
            <a:ext cx="1637909" cy="2347545"/>
          </a:xfrm>
        </p:spPr>
      </p:pic>
      <p:pic>
        <p:nvPicPr>
          <p:cNvPr id="3" name="0X94oZgJis4"/>
          <p:cNvPicPr>
            <a:picLocks noRot="1" noChangeAspect="1"/>
          </p:cNvPicPr>
          <p:nvPr>
            <a:videoFile r:link="rId1"/>
          </p:nvPr>
        </p:nvPicPr>
        <p:blipFill>
          <a:blip r:embed="rId4"/>
          <a:stretch>
            <a:fillRect/>
          </a:stretch>
        </p:blipFill>
        <p:spPr>
          <a:xfrm>
            <a:off x="2329388" y="3675475"/>
            <a:ext cx="3761288" cy="211572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798" y="1326524"/>
            <a:ext cx="2631080" cy="1718256"/>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11348" y="1268754"/>
            <a:ext cx="2649073" cy="2091374"/>
          </a:xfrm>
          <a:prstGeom prst="rect">
            <a:avLst/>
          </a:prstGeom>
        </p:spPr>
      </p:pic>
      <p:sp>
        <p:nvSpPr>
          <p:cNvPr id="8" name="Left Arrow 7"/>
          <p:cNvSpPr/>
          <p:nvPr/>
        </p:nvSpPr>
        <p:spPr>
          <a:xfrm>
            <a:off x="373488" y="5992257"/>
            <a:ext cx="1483887" cy="649658"/>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7" action="ppaction://hlinksldjump"/>
              </a:rPr>
              <a:t>Go Back</a:t>
            </a:r>
            <a:endParaRPr lang="en-US" sz="2800" dirty="0">
              <a:latin typeface="Playbill" panose="040506030A0602020202" pitchFamily="82" charset="0"/>
            </a:endParaRPr>
          </a:p>
        </p:txBody>
      </p:sp>
      <p:sp>
        <p:nvSpPr>
          <p:cNvPr id="9" name="Right Arrow 8"/>
          <p:cNvSpPr/>
          <p:nvPr/>
        </p:nvSpPr>
        <p:spPr>
          <a:xfrm>
            <a:off x="10115550" y="6029324"/>
            <a:ext cx="1835166" cy="682825"/>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8" action="ppaction://hlinksldjump"/>
              </a:rPr>
              <a:t>Go To Next Slide</a:t>
            </a:r>
            <a:endParaRPr lang="en-US" sz="2800" dirty="0">
              <a:latin typeface="Playbill" panose="040506030A0602020202" pitchFamily="82" charset="0"/>
            </a:endParaRPr>
          </a:p>
        </p:txBody>
      </p:sp>
      <p:sp>
        <p:nvSpPr>
          <p:cNvPr id="10" name="Rounded Rectangle 9"/>
          <p:cNvSpPr/>
          <p:nvPr/>
        </p:nvSpPr>
        <p:spPr>
          <a:xfrm>
            <a:off x="4940953" y="6128827"/>
            <a:ext cx="2299446" cy="376518"/>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Playbill" panose="040506030A0602020202" pitchFamily="82" charset="0"/>
                <a:hlinkClick r:id="rId9" action="ppaction://hlinksldjump"/>
              </a:rPr>
              <a:t>Go Back To Sound Intro </a:t>
            </a:r>
            <a:endParaRPr lang="en-US" sz="2800" dirty="0">
              <a:latin typeface="Playbill" panose="040506030A0602020202" pitchFamily="82" charset="0"/>
            </a:endParaRPr>
          </a:p>
        </p:txBody>
      </p:sp>
    </p:spTree>
    <p:extLst>
      <p:ext uri="{BB962C8B-B14F-4D97-AF65-F5344CB8AC3E}">
        <p14:creationId xmlns:p14="http://schemas.microsoft.com/office/powerpoint/2010/main" val="32803785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
  <a:themeElements>
    <a:clrScheme name="Slate">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Slate">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emplate>Slate</Template>
  <TotalTime>3942</TotalTime>
  <Words>3326</Words>
  <Application>Microsoft Office PowerPoint</Application>
  <PresentationFormat>Widescreen</PresentationFormat>
  <Paragraphs>127</Paragraphs>
  <Slides>18</Slides>
  <Notes>0</Notes>
  <HiddenSlides>0</HiddenSlides>
  <MMClips>16</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Broadway</vt:lpstr>
      <vt:lpstr>Calisto MT</vt:lpstr>
      <vt:lpstr>Playbill</vt:lpstr>
      <vt:lpstr>Trebuchet MS</vt:lpstr>
      <vt:lpstr>Wingdings</vt:lpstr>
      <vt:lpstr>Wingdings 2</vt:lpstr>
      <vt:lpstr>Slate</vt:lpstr>
      <vt:lpstr>THE HISTORY OF FILM </vt:lpstr>
      <vt:lpstr>M ….O….V..I..E….S</vt:lpstr>
      <vt:lpstr>Yes………. Movies</vt:lpstr>
      <vt:lpstr>It Started With A Horse and a Bet…</vt:lpstr>
      <vt:lpstr>Lumière Bros, Méliès, and Edison</vt:lpstr>
      <vt:lpstr>Great Films of the Silent Era</vt:lpstr>
      <vt:lpstr>After Silence, Here Comes….</vt:lpstr>
      <vt:lpstr>The Early Days of Sound</vt:lpstr>
      <vt:lpstr>From Black and White to Color</vt:lpstr>
      <vt:lpstr>Citizen Kane (1941)</vt:lpstr>
      <vt:lpstr>The Movie Screen Gets Bigger </vt:lpstr>
      <vt:lpstr>New Styles of Filmmaking</vt:lpstr>
      <vt:lpstr>The New American Cinema (1960’s and 1970’s)</vt:lpstr>
      <vt:lpstr>Special Effects</vt:lpstr>
      <vt:lpstr>Independent Filmmakers</vt:lpstr>
      <vt:lpstr>What’s In Store for Movies in the Future?</vt:lpstr>
      <vt:lpstr>Conclusion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HISTORY OF FILM </dc:title>
  <dc:creator>Victor</dc:creator>
  <cp:lastModifiedBy>Victor</cp:lastModifiedBy>
  <cp:revision>445</cp:revision>
  <dcterms:created xsi:type="dcterms:W3CDTF">2017-04-06T13:38:55Z</dcterms:created>
  <dcterms:modified xsi:type="dcterms:W3CDTF">2017-04-20T13:46:37Z</dcterms:modified>
</cp:coreProperties>
</file>