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0F0F"/>
    <a:srgbClr val="EAD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87882A-B8A5-4D8A-AFB8-888ADCA5A971}"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3428679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7882A-B8A5-4D8A-AFB8-888ADCA5A971}"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1061268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7882A-B8A5-4D8A-AFB8-888ADCA5A971}"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394652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7882A-B8A5-4D8A-AFB8-888ADCA5A971}"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3158695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87882A-B8A5-4D8A-AFB8-888ADCA5A971}"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1810775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87882A-B8A5-4D8A-AFB8-888ADCA5A971}"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2586378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87882A-B8A5-4D8A-AFB8-888ADCA5A971}" type="datetimeFigureOut">
              <a:rPr lang="en-US" smtClean="0"/>
              <a:t>4/6/2017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165540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87882A-B8A5-4D8A-AFB8-888ADCA5A971}" type="datetimeFigureOut">
              <a:rPr lang="en-US" smtClean="0"/>
              <a:t>4/6/2017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3901843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87882A-B8A5-4D8A-AFB8-888ADCA5A971}" type="datetimeFigureOut">
              <a:rPr lang="en-US" smtClean="0"/>
              <a:t>4/6/2017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1726956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87882A-B8A5-4D8A-AFB8-888ADCA5A971}"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2008674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87882A-B8A5-4D8A-AFB8-888ADCA5A971}"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3621523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87882A-B8A5-4D8A-AFB8-888ADCA5A971}" type="datetimeFigureOut">
              <a:rPr lang="en-US" smtClean="0"/>
              <a:t>4/6/2017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6BEA49-141D-42A4-A40D-FD88194EE724}" type="slidenum">
              <a:rPr lang="en-US" smtClean="0"/>
              <a:t>‹#›</a:t>
            </a:fld>
            <a:endParaRPr lang="en-US"/>
          </a:p>
        </p:txBody>
      </p:sp>
    </p:spTree>
    <p:extLst>
      <p:ext uri="{BB962C8B-B14F-4D97-AF65-F5344CB8AC3E}">
        <p14:creationId xmlns:p14="http://schemas.microsoft.com/office/powerpoint/2010/main" val="4112283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5.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6.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Interactive Multimedia Project 2 Screen Flows</a:t>
            </a:r>
            <a:endParaRPr lang="en-US" dirty="0"/>
          </a:p>
        </p:txBody>
      </p:sp>
      <p:sp>
        <p:nvSpPr>
          <p:cNvPr id="3" name="Subtitle 2"/>
          <p:cNvSpPr>
            <a:spLocks noGrp="1"/>
          </p:cNvSpPr>
          <p:nvPr>
            <p:ph type="subTitle" idx="1"/>
          </p:nvPr>
        </p:nvSpPr>
        <p:spPr/>
        <p:txBody>
          <a:bodyPr>
            <a:normAutofit lnSpcReduction="10000"/>
          </a:bodyPr>
          <a:lstStyle/>
          <a:p>
            <a:r>
              <a:rPr lang="en-US" dirty="0" smtClean="0"/>
              <a:t>Victor </a:t>
            </a:r>
            <a:r>
              <a:rPr lang="en-US" dirty="0" err="1" smtClean="0"/>
              <a:t>Mesen</a:t>
            </a:r>
            <a:endParaRPr lang="en-US" dirty="0" smtClean="0"/>
          </a:p>
          <a:p>
            <a:r>
              <a:rPr lang="en-US" dirty="0" smtClean="0"/>
              <a:t>CISY 114-02X</a:t>
            </a:r>
          </a:p>
          <a:p>
            <a:r>
              <a:rPr lang="en-US" dirty="0" smtClean="0"/>
              <a:t>Professor Steven Caruso </a:t>
            </a:r>
          </a:p>
          <a:p>
            <a:r>
              <a:rPr lang="en-US" dirty="0" smtClean="0"/>
              <a:t>Spring, 2017</a:t>
            </a:r>
            <a:endParaRPr lang="en-US" dirty="0"/>
          </a:p>
        </p:txBody>
      </p:sp>
      <p:sp>
        <p:nvSpPr>
          <p:cNvPr id="4" name="Right Arrow 3"/>
          <p:cNvSpPr/>
          <p:nvPr/>
        </p:nvSpPr>
        <p:spPr>
          <a:xfrm>
            <a:off x="9861452" y="5257800"/>
            <a:ext cx="1856936" cy="101287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CONTINUED</a:t>
            </a:r>
            <a:endParaRPr lang="en-US" dirty="0">
              <a:latin typeface="Bauhaus 93" panose="04030905020B02020C02" pitchFamily="82" charset="0"/>
            </a:endParaRPr>
          </a:p>
        </p:txBody>
      </p:sp>
    </p:spTree>
    <p:extLst>
      <p:ext uri="{BB962C8B-B14F-4D97-AF65-F5344CB8AC3E}">
        <p14:creationId xmlns:p14="http://schemas.microsoft.com/office/powerpoint/2010/main" val="1685750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91497" y="147414"/>
            <a:ext cx="1720650" cy="5841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First Slide:</a:t>
            </a:r>
          </a:p>
          <a:p>
            <a:pPr algn="ctr"/>
            <a:r>
              <a:rPr lang="en-US" dirty="0" smtClean="0"/>
              <a:t>Title Slide </a:t>
            </a:r>
            <a:endParaRPr lang="en-US" dirty="0"/>
          </a:p>
        </p:txBody>
      </p:sp>
      <p:cxnSp>
        <p:nvCxnSpPr>
          <p:cNvPr id="7" name="Straight Arrow Connector 6"/>
          <p:cNvCxnSpPr/>
          <p:nvPr/>
        </p:nvCxnSpPr>
        <p:spPr>
          <a:xfrm flipH="1">
            <a:off x="6351822" y="731520"/>
            <a:ext cx="1392" cy="343272"/>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474480" y="1074793"/>
            <a:ext cx="1788718" cy="56745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r>
              <a:rPr lang="en-US" dirty="0" smtClean="0"/>
              <a:t>2</a:t>
            </a:r>
            <a:r>
              <a:rPr lang="en-US" baseline="30000" dirty="0" smtClean="0"/>
              <a:t>nd</a:t>
            </a:r>
            <a:r>
              <a:rPr lang="en-US" dirty="0" smtClean="0"/>
              <a:t> Slide: </a:t>
            </a:r>
          </a:p>
          <a:p>
            <a:pPr algn="ctr"/>
            <a:r>
              <a:rPr lang="en-US" dirty="0" smtClean="0"/>
              <a:t>MOVIES!!!</a:t>
            </a:r>
          </a:p>
          <a:p>
            <a:pPr algn="ctr"/>
            <a:endParaRPr lang="en-US" dirty="0" smtClean="0"/>
          </a:p>
        </p:txBody>
      </p:sp>
      <p:cxnSp>
        <p:nvCxnSpPr>
          <p:cNvPr id="13" name="Straight Arrow Connector 12"/>
          <p:cNvCxnSpPr/>
          <p:nvPr/>
        </p:nvCxnSpPr>
        <p:spPr>
          <a:xfrm>
            <a:off x="6351822" y="1642251"/>
            <a:ext cx="0" cy="514363"/>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5474480" y="2150032"/>
            <a:ext cx="1771701" cy="57182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r>
              <a:rPr lang="en-US" baseline="30000" dirty="0" smtClean="0"/>
              <a:t>rd</a:t>
            </a:r>
            <a:r>
              <a:rPr lang="en-US" dirty="0" smtClean="0"/>
              <a:t> Slide:</a:t>
            </a:r>
          </a:p>
          <a:p>
            <a:pPr algn="ctr"/>
            <a:r>
              <a:rPr lang="en-US" dirty="0" smtClean="0"/>
              <a:t>Introduction</a:t>
            </a:r>
            <a:endParaRPr lang="en-US" dirty="0"/>
          </a:p>
        </p:txBody>
      </p:sp>
      <p:cxnSp>
        <p:nvCxnSpPr>
          <p:cNvPr id="21" name="Straight Arrow Connector 20"/>
          <p:cNvCxnSpPr/>
          <p:nvPr/>
        </p:nvCxnSpPr>
        <p:spPr>
          <a:xfrm>
            <a:off x="6351822" y="2721855"/>
            <a:ext cx="0" cy="520504"/>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5474480" y="3242359"/>
            <a:ext cx="1788718" cy="62799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Birth of Motion Pictures</a:t>
            </a:r>
            <a:endParaRPr lang="en-US" dirty="0"/>
          </a:p>
        </p:txBody>
      </p:sp>
      <p:cxnSp>
        <p:nvCxnSpPr>
          <p:cNvPr id="25" name="Straight Arrow Connector 24"/>
          <p:cNvCxnSpPr/>
          <p:nvPr/>
        </p:nvCxnSpPr>
        <p:spPr>
          <a:xfrm>
            <a:off x="6351822" y="3915088"/>
            <a:ext cx="0" cy="53625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5491497" y="4451344"/>
            <a:ext cx="1788718" cy="765235"/>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r>
              <a:rPr lang="en-US" dirty="0" err="1" smtClean="0"/>
              <a:t>Lumiere</a:t>
            </a:r>
            <a:r>
              <a:rPr lang="en-US" dirty="0" smtClean="0"/>
              <a:t> Brothers, </a:t>
            </a:r>
            <a:r>
              <a:rPr lang="en-US" dirty="0" err="1" smtClean="0"/>
              <a:t>Melies</a:t>
            </a:r>
            <a:r>
              <a:rPr lang="en-US" dirty="0" smtClean="0"/>
              <a:t>, and Edison</a:t>
            </a:r>
          </a:p>
          <a:p>
            <a:pPr algn="ctr"/>
            <a:endParaRPr lang="en-US" dirty="0"/>
          </a:p>
        </p:txBody>
      </p:sp>
      <p:cxnSp>
        <p:nvCxnSpPr>
          <p:cNvPr id="28" name="Straight Arrow Connector 27"/>
          <p:cNvCxnSpPr/>
          <p:nvPr/>
        </p:nvCxnSpPr>
        <p:spPr>
          <a:xfrm>
            <a:off x="6350946" y="5216579"/>
            <a:ext cx="0" cy="537107"/>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5491497" y="5797572"/>
            <a:ext cx="1870990" cy="59084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Movies of the </a:t>
            </a:r>
            <a:r>
              <a:rPr lang="en-US" dirty="0" err="1" smtClean="0"/>
              <a:t>Slient</a:t>
            </a:r>
            <a:r>
              <a:rPr lang="en-US" dirty="0" smtClean="0"/>
              <a:t> Era </a:t>
            </a:r>
            <a:endParaRPr lang="en-US" dirty="0"/>
          </a:p>
        </p:txBody>
      </p:sp>
      <p:sp>
        <p:nvSpPr>
          <p:cNvPr id="31" name="Right Arrow 30"/>
          <p:cNvSpPr/>
          <p:nvPr/>
        </p:nvSpPr>
        <p:spPr>
          <a:xfrm>
            <a:off x="9917723" y="5421165"/>
            <a:ext cx="2096087" cy="1343655"/>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CONTINUED</a:t>
            </a:r>
            <a:endParaRPr lang="en-US" dirty="0">
              <a:latin typeface="Bauhaus 93" panose="04030905020B02020C02" pitchFamily="82" charset="0"/>
            </a:endParaRPr>
          </a:p>
        </p:txBody>
      </p:sp>
      <p:sp>
        <p:nvSpPr>
          <p:cNvPr id="32" name="Left Arrow 31"/>
          <p:cNvSpPr/>
          <p:nvPr/>
        </p:nvSpPr>
        <p:spPr>
          <a:xfrm>
            <a:off x="434716" y="5421165"/>
            <a:ext cx="1490006" cy="993607"/>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BACK</a:t>
            </a:r>
            <a:endParaRPr lang="en-US" dirty="0">
              <a:latin typeface="Bauhaus 93" panose="04030905020B02020C02" pitchFamily="82" charset="0"/>
            </a:endParaRPr>
          </a:p>
        </p:txBody>
      </p:sp>
    </p:spTree>
    <p:extLst>
      <p:ext uri="{BB962C8B-B14F-4D97-AF65-F5344CB8AC3E}">
        <p14:creationId xmlns:p14="http://schemas.microsoft.com/office/powerpoint/2010/main" val="4009781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120639" y="154745"/>
            <a:ext cx="1772530" cy="590843"/>
          </a:xfrm>
          <a:prstGeom prst="rect">
            <a:avLst/>
          </a:prstGeom>
          <a:solidFill>
            <a:srgbClr val="EAD64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Introduction Slide to Talkies </a:t>
            </a:r>
            <a:endParaRPr lang="en-US" dirty="0"/>
          </a:p>
        </p:txBody>
      </p:sp>
      <p:cxnSp>
        <p:nvCxnSpPr>
          <p:cNvPr id="5" name="Straight Arrow Connector 4"/>
          <p:cNvCxnSpPr/>
          <p:nvPr/>
        </p:nvCxnSpPr>
        <p:spPr>
          <a:xfrm flipH="1">
            <a:off x="6006904" y="745588"/>
            <a:ext cx="1" cy="478301"/>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120639" y="1237956"/>
            <a:ext cx="1772530" cy="5767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From Black and White to Color </a:t>
            </a:r>
            <a:endParaRPr lang="en-US" dirty="0"/>
          </a:p>
        </p:txBody>
      </p:sp>
      <p:cxnSp>
        <p:nvCxnSpPr>
          <p:cNvPr id="9" name="Straight Arrow Connector 8"/>
          <p:cNvCxnSpPr/>
          <p:nvPr/>
        </p:nvCxnSpPr>
        <p:spPr>
          <a:xfrm>
            <a:off x="6006904" y="1814732"/>
            <a:ext cx="0" cy="57677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5120639" y="2426676"/>
            <a:ext cx="1772530" cy="576776"/>
          </a:xfrm>
          <a:prstGeom prst="rect">
            <a:avLst/>
          </a:prstGeom>
          <a:solidFill>
            <a:srgbClr val="130F0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Citizen Kane (1941)</a:t>
            </a:r>
            <a:endParaRPr lang="en-US" dirty="0"/>
          </a:p>
        </p:txBody>
      </p:sp>
      <p:cxnSp>
        <p:nvCxnSpPr>
          <p:cNvPr id="12" name="Straight Arrow Connector 11"/>
          <p:cNvCxnSpPr/>
          <p:nvPr/>
        </p:nvCxnSpPr>
        <p:spPr>
          <a:xfrm>
            <a:off x="6006904" y="3003452"/>
            <a:ext cx="0" cy="54864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5120639" y="3552092"/>
            <a:ext cx="1772530" cy="61897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Aspect Ratios</a:t>
            </a:r>
            <a:endParaRPr lang="en-US" dirty="0"/>
          </a:p>
        </p:txBody>
      </p:sp>
      <p:cxnSp>
        <p:nvCxnSpPr>
          <p:cNvPr id="15" name="Straight Arrow Connector 14"/>
          <p:cNvCxnSpPr/>
          <p:nvPr/>
        </p:nvCxnSpPr>
        <p:spPr>
          <a:xfrm>
            <a:off x="6006904" y="4171070"/>
            <a:ext cx="0" cy="54864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120639" y="4790048"/>
            <a:ext cx="1772530" cy="5486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 Styles of Filmmaking </a:t>
            </a:r>
            <a:endParaRPr lang="en-US" dirty="0"/>
          </a:p>
        </p:txBody>
      </p:sp>
      <p:cxnSp>
        <p:nvCxnSpPr>
          <p:cNvPr id="18" name="Straight Arrow Connector 17"/>
          <p:cNvCxnSpPr/>
          <p:nvPr/>
        </p:nvCxnSpPr>
        <p:spPr>
          <a:xfrm>
            <a:off x="6006904" y="5338688"/>
            <a:ext cx="0" cy="45016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5120639" y="5788853"/>
            <a:ext cx="1772530" cy="73855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New American Cinema</a:t>
            </a:r>
            <a:endParaRPr lang="en-US" dirty="0"/>
          </a:p>
        </p:txBody>
      </p:sp>
      <p:sp>
        <p:nvSpPr>
          <p:cNvPr id="20" name="Right Arrow 19"/>
          <p:cNvSpPr/>
          <p:nvPr/>
        </p:nvSpPr>
        <p:spPr>
          <a:xfrm>
            <a:off x="9566031" y="5148775"/>
            <a:ext cx="1871004" cy="130829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CONTINUED</a:t>
            </a:r>
            <a:endParaRPr lang="en-US" dirty="0">
              <a:latin typeface="Bauhaus 93" panose="04030905020B02020C02" pitchFamily="82" charset="0"/>
            </a:endParaRPr>
          </a:p>
        </p:txBody>
      </p:sp>
      <p:sp>
        <p:nvSpPr>
          <p:cNvPr id="21" name="Left Arrow 20"/>
          <p:cNvSpPr/>
          <p:nvPr/>
        </p:nvSpPr>
        <p:spPr>
          <a:xfrm>
            <a:off x="434714" y="5354540"/>
            <a:ext cx="1558977" cy="1102527"/>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BACK</a:t>
            </a:r>
            <a:endParaRPr lang="en-US" dirty="0">
              <a:latin typeface="Bauhaus 93" panose="04030905020B02020C02" pitchFamily="82" charset="0"/>
            </a:endParaRPr>
          </a:p>
        </p:txBody>
      </p:sp>
    </p:spTree>
    <p:extLst>
      <p:ext uri="{BB962C8B-B14F-4D97-AF65-F5344CB8AC3E}">
        <p14:creationId xmlns:p14="http://schemas.microsoft.com/office/powerpoint/2010/main" val="759723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092505" y="140677"/>
            <a:ext cx="1955409" cy="66118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Special Effects in</a:t>
            </a:r>
          </a:p>
          <a:p>
            <a:pPr algn="ctr"/>
            <a:r>
              <a:rPr lang="en-US" dirty="0" smtClean="0"/>
              <a:t>Movies</a:t>
            </a:r>
            <a:endParaRPr lang="en-US" dirty="0"/>
          </a:p>
        </p:txBody>
      </p:sp>
      <p:cxnSp>
        <p:nvCxnSpPr>
          <p:cNvPr id="5" name="Straight Arrow Connector 4"/>
          <p:cNvCxnSpPr/>
          <p:nvPr/>
        </p:nvCxnSpPr>
        <p:spPr>
          <a:xfrm>
            <a:off x="6077243" y="801858"/>
            <a:ext cx="0" cy="49237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092504" y="1336431"/>
            <a:ext cx="1955409" cy="61897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Independent Filmmakers </a:t>
            </a:r>
            <a:endParaRPr lang="en-US" dirty="0"/>
          </a:p>
        </p:txBody>
      </p:sp>
      <p:cxnSp>
        <p:nvCxnSpPr>
          <p:cNvPr id="9" name="Straight Arrow Connector 8"/>
          <p:cNvCxnSpPr/>
          <p:nvPr/>
        </p:nvCxnSpPr>
        <p:spPr>
          <a:xfrm flipV="1">
            <a:off x="6077243" y="1955409"/>
            <a:ext cx="0" cy="63304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099538" y="2588455"/>
            <a:ext cx="1955409" cy="759656"/>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What Next for Movies in the Future?</a:t>
            </a:r>
            <a:endParaRPr lang="en-US" dirty="0"/>
          </a:p>
        </p:txBody>
      </p:sp>
      <p:cxnSp>
        <p:nvCxnSpPr>
          <p:cNvPr id="13" name="Straight Arrow Connector 12"/>
          <p:cNvCxnSpPr/>
          <p:nvPr/>
        </p:nvCxnSpPr>
        <p:spPr>
          <a:xfrm flipH="1">
            <a:off x="6077242" y="3432517"/>
            <a:ext cx="1" cy="309489"/>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092504" y="3734971"/>
            <a:ext cx="1955409" cy="618978"/>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Conclusion </a:t>
            </a:r>
            <a:endParaRPr lang="en-US" dirty="0"/>
          </a:p>
        </p:txBody>
      </p:sp>
      <p:cxnSp>
        <p:nvCxnSpPr>
          <p:cNvPr id="16" name="Straight Arrow Connector 15"/>
          <p:cNvCxnSpPr/>
          <p:nvPr/>
        </p:nvCxnSpPr>
        <p:spPr>
          <a:xfrm>
            <a:off x="6077242" y="4353949"/>
            <a:ext cx="0" cy="302457"/>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092503" y="4656403"/>
            <a:ext cx="1955409" cy="6471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Work Cited:</a:t>
            </a:r>
          </a:p>
          <a:p>
            <a:pPr algn="ctr"/>
            <a:r>
              <a:rPr lang="en-US" dirty="0" smtClean="0"/>
              <a:t>No. of Slides Vary</a:t>
            </a:r>
            <a:endParaRPr lang="en-US" dirty="0"/>
          </a:p>
        </p:txBody>
      </p:sp>
      <p:cxnSp>
        <p:nvCxnSpPr>
          <p:cNvPr id="23" name="Straight Arrow Connector 22"/>
          <p:cNvCxnSpPr>
            <a:stCxn id="17" idx="2"/>
          </p:cNvCxnSpPr>
          <p:nvPr/>
        </p:nvCxnSpPr>
        <p:spPr>
          <a:xfrm>
            <a:off x="6070208" y="5303517"/>
            <a:ext cx="0" cy="647117"/>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5092503" y="5950634"/>
            <a:ext cx="1962444" cy="7244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END</a:t>
            </a:r>
            <a:endParaRPr lang="en-US" dirty="0"/>
          </a:p>
        </p:txBody>
      </p:sp>
      <p:sp>
        <p:nvSpPr>
          <p:cNvPr id="26" name="Right Arrow 25"/>
          <p:cNvSpPr/>
          <p:nvPr/>
        </p:nvSpPr>
        <p:spPr>
          <a:xfrm>
            <a:off x="9650437" y="5370340"/>
            <a:ext cx="1814732" cy="1160588"/>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CONTINUED</a:t>
            </a:r>
            <a:endParaRPr lang="en-US" dirty="0">
              <a:latin typeface="Bauhaus 93" panose="04030905020B02020C02" pitchFamily="82" charset="0"/>
            </a:endParaRPr>
          </a:p>
        </p:txBody>
      </p:sp>
      <p:sp>
        <p:nvSpPr>
          <p:cNvPr id="28" name="Left Arrow 27"/>
          <p:cNvSpPr/>
          <p:nvPr/>
        </p:nvSpPr>
        <p:spPr>
          <a:xfrm>
            <a:off x="148170" y="5623562"/>
            <a:ext cx="1364105" cy="907366"/>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BACK</a:t>
            </a:r>
            <a:endParaRPr lang="en-US" dirty="0">
              <a:latin typeface="Bauhaus 93" panose="04030905020B02020C02" pitchFamily="82" charset="0"/>
            </a:endParaRPr>
          </a:p>
        </p:txBody>
      </p:sp>
    </p:spTree>
    <p:extLst>
      <p:ext uri="{BB962C8B-B14F-4D97-AF65-F5344CB8AC3E}">
        <p14:creationId xmlns:p14="http://schemas.microsoft.com/office/powerpoint/2010/main" val="3884528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Navigation System </a:t>
            </a:r>
            <a:endParaRPr lang="en-US" dirty="0"/>
          </a:p>
        </p:txBody>
      </p:sp>
      <p:sp>
        <p:nvSpPr>
          <p:cNvPr id="3" name="Flowchart: Process 2"/>
          <p:cNvSpPr/>
          <p:nvPr/>
        </p:nvSpPr>
        <p:spPr>
          <a:xfrm>
            <a:off x="182880"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owchart: Process 3"/>
          <p:cNvSpPr/>
          <p:nvPr/>
        </p:nvSpPr>
        <p:spPr>
          <a:xfrm>
            <a:off x="838200"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lowchart: Process 4"/>
          <p:cNvSpPr/>
          <p:nvPr/>
        </p:nvSpPr>
        <p:spPr>
          <a:xfrm>
            <a:off x="1493520"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lowchart: Process 5"/>
          <p:cNvSpPr/>
          <p:nvPr/>
        </p:nvSpPr>
        <p:spPr>
          <a:xfrm>
            <a:off x="2148840"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Process 6"/>
          <p:cNvSpPr/>
          <p:nvPr/>
        </p:nvSpPr>
        <p:spPr>
          <a:xfrm>
            <a:off x="2804160"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Process 7"/>
          <p:cNvSpPr/>
          <p:nvPr/>
        </p:nvSpPr>
        <p:spPr>
          <a:xfrm>
            <a:off x="3449515"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lowchart: Process 8"/>
          <p:cNvSpPr/>
          <p:nvPr/>
        </p:nvSpPr>
        <p:spPr>
          <a:xfrm>
            <a:off x="4108937"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Process 9"/>
          <p:cNvSpPr/>
          <p:nvPr/>
        </p:nvSpPr>
        <p:spPr>
          <a:xfrm>
            <a:off x="4768359"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lowchart: Process 10"/>
          <p:cNvSpPr/>
          <p:nvPr/>
        </p:nvSpPr>
        <p:spPr>
          <a:xfrm>
            <a:off x="5427781"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owchart: Process 11"/>
          <p:cNvSpPr/>
          <p:nvPr/>
        </p:nvSpPr>
        <p:spPr>
          <a:xfrm>
            <a:off x="6079289"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owchart: Process 12"/>
          <p:cNvSpPr/>
          <p:nvPr/>
        </p:nvSpPr>
        <p:spPr>
          <a:xfrm>
            <a:off x="6730797"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lowchart: Process 13"/>
          <p:cNvSpPr/>
          <p:nvPr/>
        </p:nvSpPr>
        <p:spPr>
          <a:xfrm>
            <a:off x="7382305"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lowchart: Process 14"/>
          <p:cNvSpPr/>
          <p:nvPr/>
        </p:nvSpPr>
        <p:spPr>
          <a:xfrm>
            <a:off x="8033813"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owchart: Process 15"/>
          <p:cNvSpPr/>
          <p:nvPr/>
        </p:nvSpPr>
        <p:spPr>
          <a:xfrm>
            <a:off x="8685321"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lowchart: Process 16"/>
          <p:cNvSpPr/>
          <p:nvPr/>
        </p:nvSpPr>
        <p:spPr>
          <a:xfrm>
            <a:off x="9364085"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lowchart: Process 17"/>
          <p:cNvSpPr/>
          <p:nvPr/>
        </p:nvSpPr>
        <p:spPr>
          <a:xfrm>
            <a:off x="10042849"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Process 18"/>
          <p:cNvSpPr/>
          <p:nvPr/>
        </p:nvSpPr>
        <p:spPr>
          <a:xfrm>
            <a:off x="10721613"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Process 19"/>
          <p:cNvSpPr/>
          <p:nvPr/>
        </p:nvSpPr>
        <p:spPr>
          <a:xfrm>
            <a:off x="11353800"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rot="16200000">
            <a:off x="168660" y="4197719"/>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29"/>
          <p:cNvSpPr/>
          <p:nvPr/>
        </p:nvSpPr>
        <p:spPr>
          <a:xfrm rot="12330136">
            <a:off x="1035803" y="4546032"/>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Arrow 30"/>
          <p:cNvSpPr/>
          <p:nvPr/>
        </p:nvSpPr>
        <p:spPr>
          <a:xfrm rot="11038692">
            <a:off x="1919655" y="466688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Arrow 31"/>
          <p:cNvSpPr/>
          <p:nvPr/>
        </p:nvSpPr>
        <p:spPr>
          <a:xfrm rot="10800000">
            <a:off x="2738511"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p:cNvSpPr/>
          <p:nvPr/>
        </p:nvSpPr>
        <p:spPr>
          <a:xfrm rot="10800000">
            <a:off x="3842239"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33"/>
          <p:cNvSpPr/>
          <p:nvPr/>
        </p:nvSpPr>
        <p:spPr>
          <a:xfrm rot="10800000">
            <a:off x="4982540"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Arrow 34"/>
          <p:cNvSpPr/>
          <p:nvPr/>
        </p:nvSpPr>
        <p:spPr>
          <a:xfrm rot="10800000">
            <a:off x="6122841" y="466688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Arrow 35"/>
          <p:cNvSpPr/>
          <p:nvPr/>
        </p:nvSpPr>
        <p:spPr>
          <a:xfrm rot="10800000">
            <a:off x="7301665"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Arrow 36"/>
          <p:cNvSpPr/>
          <p:nvPr/>
        </p:nvSpPr>
        <p:spPr>
          <a:xfrm rot="10800000">
            <a:off x="8410814"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Arrow 37"/>
          <p:cNvSpPr/>
          <p:nvPr/>
        </p:nvSpPr>
        <p:spPr>
          <a:xfrm rot="10800000">
            <a:off x="9268455"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Arrow 38"/>
          <p:cNvSpPr/>
          <p:nvPr/>
        </p:nvSpPr>
        <p:spPr>
          <a:xfrm rot="10615309">
            <a:off x="10127302"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Arrow 39"/>
          <p:cNvSpPr/>
          <p:nvPr/>
        </p:nvSpPr>
        <p:spPr>
          <a:xfrm rot="7643461">
            <a:off x="10945219" y="4561867"/>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Arrow 40"/>
          <p:cNvSpPr/>
          <p:nvPr/>
        </p:nvSpPr>
        <p:spPr>
          <a:xfrm rot="5400000">
            <a:off x="11370897" y="415221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lowchart: Process 41"/>
          <p:cNvSpPr/>
          <p:nvPr/>
        </p:nvSpPr>
        <p:spPr>
          <a:xfrm>
            <a:off x="58711" y="2383436"/>
            <a:ext cx="901090" cy="7569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a:t>
            </a:r>
            <a:r>
              <a:rPr lang="en-US" sz="2400" baseline="30000" dirty="0" smtClean="0"/>
              <a:t>st</a:t>
            </a:r>
            <a:r>
              <a:rPr lang="en-US" sz="2400" dirty="0" smtClean="0"/>
              <a:t> Slide </a:t>
            </a:r>
            <a:endParaRPr lang="en-US" sz="2400" dirty="0"/>
          </a:p>
        </p:txBody>
      </p:sp>
      <p:sp>
        <p:nvSpPr>
          <p:cNvPr id="43" name="Flowchart: Process 42"/>
          <p:cNvSpPr/>
          <p:nvPr/>
        </p:nvSpPr>
        <p:spPr>
          <a:xfrm>
            <a:off x="10918560" y="2501438"/>
            <a:ext cx="1234641" cy="82076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The End Slide </a:t>
            </a:r>
            <a:endParaRPr lang="en-US" sz="2400" dirty="0"/>
          </a:p>
        </p:txBody>
      </p:sp>
      <p:sp>
        <p:nvSpPr>
          <p:cNvPr id="44" name="Right Arrow 43"/>
          <p:cNvSpPr/>
          <p:nvPr/>
        </p:nvSpPr>
        <p:spPr>
          <a:xfrm>
            <a:off x="10259461" y="5435924"/>
            <a:ext cx="1712093" cy="119251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CONTINUED</a:t>
            </a:r>
            <a:endParaRPr lang="en-US" dirty="0">
              <a:latin typeface="Bauhaus 93" panose="04030905020B02020C02" pitchFamily="82" charset="0"/>
            </a:endParaRPr>
          </a:p>
        </p:txBody>
      </p:sp>
      <p:sp>
        <p:nvSpPr>
          <p:cNvPr id="45" name="Left Arrow 44"/>
          <p:cNvSpPr/>
          <p:nvPr/>
        </p:nvSpPr>
        <p:spPr>
          <a:xfrm>
            <a:off x="192397" y="5603469"/>
            <a:ext cx="1695018" cy="1026826"/>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BACK</a:t>
            </a:r>
            <a:endParaRPr lang="en-US" dirty="0">
              <a:latin typeface="Bauhaus 93" panose="04030905020B02020C02" pitchFamily="82" charset="0"/>
            </a:endParaRPr>
          </a:p>
        </p:txBody>
      </p:sp>
    </p:spTree>
    <p:extLst>
      <p:ext uri="{BB962C8B-B14F-4D97-AF65-F5344CB8AC3E}">
        <p14:creationId xmlns:p14="http://schemas.microsoft.com/office/powerpoint/2010/main" val="3182902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Reasons for Navigation System Design</a:t>
            </a:r>
            <a:endParaRPr lang="en-US" dirty="0"/>
          </a:p>
        </p:txBody>
      </p:sp>
      <p:sp>
        <p:nvSpPr>
          <p:cNvPr id="4" name="Content Placeholder 3"/>
          <p:cNvSpPr>
            <a:spLocks noGrp="1"/>
          </p:cNvSpPr>
          <p:nvPr>
            <p:ph idx="1"/>
          </p:nvPr>
        </p:nvSpPr>
        <p:spPr/>
        <p:txBody>
          <a:bodyPr>
            <a:normAutofit fontScale="85000" lnSpcReduction="20000"/>
          </a:bodyPr>
          <a:lstStyle/>
          <a:p>
            <a:pPr algn="just"/>
            <a:r>
              <a:rPr lang="en-US" dirty="0" smtClean="0"/>
              <a:t>For Project 2, I thought over very carefully of what kind of navigation system will best suit the flow of information I wanted in the PowerPoint and would best suit the user needs.  I chose a linear navigational structure because I felt that this navigational pattern would be easier for the user to use than a more complicated setup such as a Hierarchical, Nonlinear, and Composite system.  The Linear navigational system was a better choice, in my mind, because the user would not be overwhelmed with many different navigation ports to go to.  Basically, the user will have the option to go back and forth on the slides if they need to recheck some fact or point to remember. For a purposes, I choose linear because since the subject of this project is about movies, I felt it would be really cool and appropriate since a lot of major films are in a linear, narrative structure that I do the same for this project.   Overall, the PowerPoint will look and feel like a movie to the viewer.  The only different navigation design is that at the end of the entire presentation, there will a tap button to go all the way back to the very  first slide of the PowerPoint.  Thru testing and evaluating,  I will see if the navigation system will function properly.             </a:t>
            </a:r>
            <a:endParaRPr lang="en-US" dirty="0"/>
          </a:p>
        </p:txBody>
      </p:sp>
      <p:sp>
        <p:nvSpPr>
          <p:cNvPr id="5" name="Left Arrow 4"/>
          <p:cNvSpPr/>
          <p:nvPr/>
        </p:nvSpPr>
        <p:spPr>
          <a:xfrm>
            <a:off x="314793" y="5850952"/>
            <a:ext cx="1289155" cy="921895"/>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GO BACK</a:t>
            </a:r>
            <a:endParaRPr lang="en-US" dirty="0">
              <a:latin typeface="Bauhaus 93" panose="04030905020B02020C02" pitchFamily="82" charset="0"/>
            </a:endParaRPr>
          </a:p>
        </p:txBody>
      </p:sp>
      <p:sp>
        <p:nvSpPr>
          <p:cNvPr id="6" name="Flowchart: Process 5"/>
          <p:cNvSpPr/>
          <p:nvPr/>
        </p:nvSpPr>
        <p:spPr>
          <a:xfrm>
            <a:off x="9773587" y="5971380"/>
            <a:ext cx="1783829" cy="681037"/>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BACK TO SLIDE 1</a:t>
            </a:r>
            <a:endParaRPr lang="en-US" dirty="0">
              <a:latin typeface="Bauhaus 93" panose="04030905020B02020C02" pitchFamily="82" charset="0"/>
            </a:endParaRPr>
          </a:p>
        </p:txBody>
      </p:sp>
    </p:spTree>
    <p:extLst>
      <p:ext uri="{BB962C8B-B14F-4D97-AF65-F5344CB8AC3E}">
        <p14:creationId xmlns:p14="http://schemas.microsoft.com/office/powerpoint/2010/main" val="26754604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326</TotalTime>
  <Words>375</Words>
  <Application>Microsoft Office PowerPoint</Application>
  <PresentationFormat>Widescreen</PresentationFormat>
  <Paragraphs>46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Bauhaus 93</vt:lpstr>
      <vt:lpstr>Calibri</vt:lpstr>
      <vt:lpstr>Calibri Light</vt:lpstr>
      <vt:lpstr>Office Theme</vt:lpstr>
      <vt:lpstr>Interactive Multimedia Project 2 Screen Flows</vt:lpstr>
      <vt:lpstr>PowerPoint Presentation</vt:lpstr>
      <vt:lpstr>PowerPoint Presentation</vt:lpstr>
      <vt:lpstr>PowerPoint Presentation</vt:lpstr>
      <vt:lpstr>Second Navigation System </vt:lpstr>
      <vt:lpstr>Reasons for Navigation System Design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Multimedia Project 2 Screen Flows</dc:title>
  <dc:creator>Victor</dc:creator>
  <cp:lastModifiedBy>Victor</cp:lastModifiedBy>
  <cp:revision>28</cp:revision>
  <dcterms:created xsi:type="dcterms:W3CDTF">2017-04-01T16:22:36Z</dcterms:created>
  <dcterms:modified xsi:type="dcterms:W3CDTF">2017-04-06T13:09:59Z</dcterms:modified>
</cp:coreProperties>
</file>