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j Rowe" initials="ER" lastIdx="1" clrIdx="0">
    <p:extLst>
      <p:ext uri="{19B8F6BF-5375-455C-9EA6-DF929625EA0E}">
        <p15:presenceInfo xmlns:p15="http://schemas.microsoft.com/office/powerpoint/2012/main" userId="9b74feca3cf03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p:scale>
          <a:sx n="75" d="100"/>
          <a:sy n="75" d="100"/>
        </p:scale>
        <p:origin x="336" y="54"/>
      </p:cViewPr>
      <p:guideLst/>
    </p:cSldViewPr>
  </p:slideViewPr>
  <p:notesTextViewPr>
    <p:cViewPr>
      <p:scale>
        <a:sx n="1" d="1"/>
        <a:sy n="1" d="1"/>
      </p:scale>
      <p:origin x="0" y="0"/>
    </p:cViewPr>
  </p:notesTextViewPr>
  <p:sorterViewPr>
    <p:cViewPr>
      <p:scale>
        <a:sx n="100" d="100"/>
        <a:sy n="100" d="100"/>
      </p:scale>
      <p:origin x="0" y="-10830"/>
    </p:cViewPr>
  </p:sorterViewPr>
  <p:notesViewPr>
    <p:cSldViewPr snapToGrid="0">
      <p:cViewPr varScale="1">
        <p:scale>
          <a:sx n="55" d="100"/>
          <a:sy n="55" d="100"/>
        </p:scale>
        <p:origin x="858"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4-06T19:05:07.745" idx="1">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0AEC1A-C173-4DF2-8332-5765B2A5D3A1}" type="datetimeFigureOut">
              <a:rPr lang="en-US" smtClean="0"/>
              <a:t>4/6/2017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DE809-C5CB-4C5D-A259-6AB29F4F31E0}" type="slidenum">
              <a:rPr lang="en-US" smtClean="0"/>
              <a:t>‹#›</a:t>
            </a:fld>
            <a:endParaRPr lang="en-US"/>
          </a:p>
        </p:txBody>
      </p:sp>
    </p:spTree>
    <p:extLst>
      <p:ext uri="{BB962C8B-B14F-4D97-AF65-F5344CB8AC3E}">
        <p14:creationId xmlns:p14="http://schemas.microsoft.com/office/powerpoint/2010/main" val="1234315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0DE809-C5CB-4C5D-A259-6AB29F4F31E0}" type="slidenum">
              <a:rPr lang="en-US" smtClean="0"/>
              <a:t>1</a:t>
            </a:fld>
            <a:endParaRPr lang="en-US"/>
          </a:p>
        </p:txBody>
      </p:sp>
    </p:spTree>
    <p:extLst>
      <p:ext uri="{BB962C8B-B14F-4D97-AF65-F5344CB8AC3E}">
        <p14:creationId xmlns:p14="http://schemas.microsoft.com/office/powerpoint/2010/main" val="362668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10</a:t>
            </a:fld>
            <a:endParaRPr lang="en-US"/>
          </a:p>
        </p:txBody>
      </p:sp>
    </p:spTree>
    <p:extLst>
      <p:ext uri="{BB962C8B-B14F-4D97-AF65-F5344CB8AC3E}">
        <p14:creationId xmlns:p14="http://schemas.microsoft.com/office/powerpoint/2010/main" val="594283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2</a:t>
            </a:fld>
            <a:endParaRPr lang="en-US"/>
          </a:p>
        </p:txBody>
      </p:sp>
    </p:spTree>
    <p:extLst>
      <p:ext uri="{BB962C8B-B14F-4D97-AF65-F5344CB8AC3E}">
        <p14:creationId xmlns:p14="http://schemas.microsoft.com/office/powerpoint/2010/main" val="237307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3</a:t>
            </a:fld>
            <a:endParaRPr lang="en-US"/>
          </a:p>
        </p:txBody>
      </p:sp>
    </p:spTree>
    <p:extLst>
      <p:ext uri="{BB962C8B-B14F-4D97-AF65-F5344CB8AC3E}">
        <p14:creationId xmlns:p14="http://schemas.microsoft.com/office/powerpoint/2010/main" val="821420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0DE809-C5CB-4C5D-A259-6AB29F4F31E0}" type="slidenum">
              <a:rPr lang="en-US" smtClean="0"/>
              <a:t>4</a:t>
            </a:fld>
            <a:endParaRPr lang="en-US"/>
          </a:p>
        </p:txBody>
      </p:sp>
    </p:spTree>
    <p:extLst>
      <p:ext uri="{BB962C8B-B14F-4D97-AF65-F5344CB8AC3E}">
        <p14:creationId xmlns:p14="http://schemas.microsoft.com/office/powerpoint/2010/main" val="1534878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5</a:t>
            </a:fld>
            <a:endParaRPr lang="en-US"/>
          </a:p>
        </p:txBody>
      </p:sp>
    </p:spTree>
    <p:extLst>
      <p:ext uri="{BB962C8B-B14F-4D97-AF65-F5344CB8AC3E}">
        <p14:creationId xmlns:p14="http://schemas.microsoft.com/office/powerpoint/2010/main" val="4141309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6</a:t>
            </a:fld>
            <a:endParaRPr lang="en-US"/>
          </a:p>
        </p:txBody>
      </p:sp>
    </p:spTree>
    <p:extLst>
      <p:ext uri="{BB962C8B-B14F-4D97-AF65-F5344CB8AC3E}">
        <p14:creationId xmlns:p14="http://schemas.microsoft.com/office/powerpoint/2010/main" val="1175491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7</a:t>
            </a:fld>
            <a:endParaRPr lang="en-US"/>
          </a:p>
        </p:txBody>
      </p:sp>
    </p:spTree>
    <p:extLst>
      <p:ext uri="{BB962C8B-B14F-4D97-AF65-F5344CB8AC3E}">
        <p14:creationId xmlns:p14="http://schemas.microsoft.com/office/powerpoint/2010/main" val="2178594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8</a:t>
            </a:fld>
            <a:endParaRPr lang="en-US"/>
          </a:p>
        </p:txBody>
      </p:sp>
    </p:spTree>
    <p:extLst>
      <p:ext uri="{BB962C8B-B14F-4D97-AF65-F5344CB8AC3E}">
        <p14:creationId xmlns:p14="http://schemas.microsoft.com/office/powerpoint/2010/main" val="422022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0DE809-C5CB-4C5D-A259-6AB29F4F31E0}" type="slidenum">
              <a:rPr lang="en-US" smtClean="0"/>
              <a:t>9</a:t>
            </a:fld>
            <a:endParaRPr lang="en-US"/>
          </a:p>
        </p:txBody>
      </p:sp>
    </p:spTree>
    <p:extLst>
      <p:ext uri="{BB962C8B-B14F-4D97-AF65-F5344CB8AC3E}">
        <p14:creationId xmlns:p14="http://schemas.microsoft.com/office/powerpoint/2010/main" val="3721137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505757D-1CD5-4BF2-83D3-2C424D985108}"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163093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05757D-1CD5-4BF2-83D3-2C424D985108}"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3338557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05757D-1CD5-4BF2-83D3-2C424D985108}"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893616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05757D-1CD5-4BF2-83D3-2C424D985108}"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623837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505757D-1CD5-4BF2-83D3-2C424D985108}"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62557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505757D-1CD5-4BF2-83D3-2C424D985108}"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3632841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505757D-1CD5-4BF2-83D3-2C424D985108}" type="datetimeFigureOut">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675745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505757D-1CD5-4BF2-83D3-2C424D985108}" type="datetimeFigureOut">
              <a:rPr lang="en-US" smtClean="0"/>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2844112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05757D-1CD5-4BF2-83D3-2C424D985108}" type="datetimeFigureOut">
              <a:rPr lang="en-US" smtClean="0"/>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175070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505757D-1CD5-4BF2-83D3-2C424D985108}"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3087616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505757D-1CD5-4BF2-83D3-2C424D985108}"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1AEBB-BE7A-4671-A8F5-8809383A0295}" type="slidenum">
              <a:rPr lang="en-US" smtClean="0"/>
              <a:t>‹#›</a:t>
            </a:fld>
            <a:endParaRPr lang="en-US"/>
          </a:p>
        </p:txBody>
      </p:sp>
    </p:spTree>
    <p:extLst>
      <p:ext uri="{BB962C8B-B14F-4D97-AF65-F5344CB8AC3E}">
        <p14:creationId xmlns:p14="http://schemas.microsoft.com/office/powerpoint/2010/main" val="2027288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5757D-1CD5-4BF2-83D3-2C424D985108}" type="datetimeFigureOut">
              <a:rPr lang="en-US" smtClean="0"/>
              <a:t>4/6/2017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D1AEBB-BE7A-4671-A8F5-8809383A0295}" type="slidenum">
              <a:rPr lang="en-US" smtClean="0"/>
              <a:t>‹#›</a:t>
            </a:fld>
            <a:endParaRPr lang="en-US"/>
          </a:p>
        </p:txBody>
      </p:sp>
    </p:spTree>
    <p:extLst>
      <p:ext uri="{BB962C8B-B14F-4D97-AF65-F5344CB8AC3E}">
        <p14:creationId xmlns:p14="http://schemas.microsoft.com/office/powerpoint/2010/main" val="3088444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bing.com/images/search?view=detailV2&amp;ccid=cDf8Yy%2fj&amp;id=F676FAE3ED08509FC34B07804402900C54E8ED90&amp;q=powerpoint+symbol&amp;simid=608034548660700606&amp;selectedIndex=0"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File:AvantGarde_logo.sv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hyperlink" Target="https://www.bing.com/images/search?view=detailV2&amp;ccid=pGEmYLCn&amp;id=6387C87C39936C85B54DD57FCC1A1BA0D48CF8F9&amp;q=color+swatches+of+gray&amp;simid=608029025347766123&amp;selectedIndex=1" TargetMode="External"/><Relationship Id="rId7"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14926" y="745958"/>
            <a:ext cx="9144000" cy="5149515"/>
          </a:xfrm>
        </p:spPr>
        <p:txBody>
          <a:bodyPr/>
          <a:lstStyle/>
          <a:p>
            <a:pPr algn="l"/>
            <a:r>
              <a:rPr lang="en-US" dirty="0"/>
              <a:t>In Project 2 I will be teaching and explaining about Videography. While doing so I will be giving instructions on how to relay a message and giving them (high school, and college students) certain key elements that help broaden their insight of how using the camera acts as a third eye to relay a message intended or non intentional. They will also realize that there are things that they watch or see in their everyday lives that they receive a message unintended or intended from. </a:t>
            </a:r>
          </a:p>
          <a:p>
            <a:pPr algn="l"/>
            <a:r>
              <a:rPr lang="en-US" dirty="0"/>
              <a:t>I will use Power point to do my instruction manual. This will help me to guide these high school and college students through a process in which they see and understand the way things work on TV and how they receive a message intended or unintended  </a:t>
            </a:r>
          </a:p>
        </p:txBody>
      </p:sp>
    </p:spTree>
    <p:extLst>
      <p:ext uri="{BB962C8B-B14F-4D97-AF65-F5344CB8AC3E}">
        <p14:creationId xmlns:p14="http://schemas.microsoft.com/office/powerpoint/2010/main" val="3869122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Navigation labels</a:t>
            </a:r>
          </a:p>
        </p:txBody>
      </p:sp>
      <p:sp>
        <p:nvSpPr>
          <p:cNvPr id="3" name="Content Placeholder 2"/>
          <p:cNvSpPr>
            <a:spLocks noGrp="1"/>
          </p:cNvSpPr>
          <p:nvPr>
            <p:ph idx="1"/>
          </p:nvPr>
        </p:nvSpPr>
        <p:spPr/>
        <p:txBody>
          <a:bodyPr/>
          <a:lstStyle/>
          <a:p>
            <a:r>
              <a:rPr lang="en-US" dirty="0"/>
              <a:t>For navigation their will be two to three buttons per screen that will lead you either back to home or through a series of slides that are interlinked to one another but have a certain flow of order in operation</a:t>
            </a:r>
          </a:p>
          <a:p>
            <a:endParaRPr lang="en-US" dirty="0"/>
          </a:p>
          <a:p>
            <a:pPr marL="0" indent="0">
              <a:buNone/>
            </a:pPr>
            <a:endParaRPr lang="en-US" dirty="0"/>
          </a:p>
        </p:txBody>
      </p:sp>
      <p:sp>
        <p:nvSpPr>
          <p:cNvPr id="4" name="Rectangle 3"/>
          <p:cNvSpPr/>
          <p:nvPr/>
        </p:nvSpPr>
        <p:spPr>
          <a:xfrm>
            <a:off x="1524000" y="44831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 </a:t>
            </a:r>
          </a:p>
        </p:txBody>
      </p:sp>
      <p:sp>
        <p:nvSpPr>
          <p:cNvPr id="5" name="Arrow: Right 4"/>
          <p:cNvSpPr/>
          <p:nvPr/>
        </p:nvSpPr>
        <p:spPr>
          <a:xfrm>
            <a:off x="2558796" y="44831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r>
              <a:rPr lang="en-US" dirty="0" err="1"/>
              <a:t>ext</a:t>
            </a:r>
            <a:r>
              <a:rPr lang="en-US" dirty="0"/>
              <a:t> </a:t>
            </a:r>
          </a:p>
        </p:txBody>
      </p:sp>
      <p:sp>
        <p:nvSpPr>
          <p:cNvPr id="8" name="Isosceles Triangle 7"/>
          <p:cNvSpPr/>
          <p:nvPr/>
        </p:nvSpPr>
        <p:spPr>
          <a:xfrm>
            <a:off x="3537204" y="4483100"/>
            <a:ext cx="1580896" cy="914400"/>
          </a:xfrm>
          <a:prstGeom prst="triangle">
            <a:avLst>
              <a:gd name="adj" fmla="val 460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a:p>
            <a:pPr algn="ctr"/>
            <a:r>
              <a:rPr lang="en-US" dirty="0"/>
              <a:t>words</a:t>
            </a:r>
          </a:p>
        </p:txBody>
      </p:sp>
    </p:spTree>
    <p:extLst>
      <p:ext uri="{BB962C8B-B14F-4D97-AF65-F5344CB8AC3E}">
        <p14:creationId xmlns:p14="http://schemas.microsoft.com/office/powerpoint/2010/main" val="40455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Button sizes</a:t>
            </a:r>
          </a:p>
        </p:txBody>
      </p:sp>
      <p:sp>
        <p:nvSpPr>
          <p:cNvPr id="3" name="Content Placeholder 2"/>
          <p:cNvSpPr>
            <a:spLocks noGrp="1"/>
          </p:cNvSpPr>
          <p:nvPr>
            <p:ph idx="1"/>
          </p:nvPr>
        </p:nvSpPr>
        <p:spPr/>
        <p:txBody>
          <a:bodyPr/>
          <a:lstStyle/>
          <a:p>
            <a:r>
              <a:rPr lang="en-US" dirty="0"/>
              <a:t>In project 2 I will use fairly noticeable buttons for the average student has eyes well enough to see an button that has a </a:t>
            </a:r>
            <a:r>
              <a:rPr lang="en-US" dirty="0" err="1"/>
              <a:t>differen</a:t>
            </a:r>
            <a:r>
              <a:rPr lang="en-US" dirty="0"/>
              <a:t> color of some sort </a:t>
            </a:r>
          </a:p>
        </p:txBody>
      </p:sp>
    </p:spTree>
    <p:extLst>
      <p:ext uri="{BB962C8B-B14F-4D97-AF65-F5344CB8AC3E}">
        <p14:creationId xmlns:p14="http://schemas.microsoft.com/office/powerpoint/2010/main" val="1936515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Justification</a:t>
            </a:r>
          </a:p>
        </p:txBody>
      </p:sp>
      <p:sp>
        <p:nvSpPr>
          <p:cNvPr id="3" name="Content Placeholder 2"/>
          <p:cNvSpPr>
            <a:spLocks noGrp="1"/>
          </p:cNvSpPr>
          <p:nvPr>
            <p:ph idx="1"/>
          </p:nvPr>
        </p:nvSpPr>
        <p:spPr/>
        <p:txBody>
          <a:bodyPr/>
          <a:lstStyle/>
          <a:p>
            <a:r>
              <a:rPr lang="en-US" dirty="0"/>
              <a:t>I believe that if I do the project with the screens, colors, and navigation that I have set out here the project will be successful be cause it will have different colors that are noticeable to they eyes, and it will also be easy to maneuver around the instruction manual.  </a:t>
            </a:r>
          </a:p>
        </p:txBody>
      </p:sp>
    </p:spTree>
    <p:extLst>
      <p:ext uri="{BB962C8B-B14F-4D97-AF65-F5344CB8AC3E}">
        <p14:creationId xmlns:p14="http://schemas.microsoft.com/office/powerpoint/2010/main" val="2341876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big picture</a:t>
            </a:r>
          </a:p>
        </p:txBody>
      </p:sp>
      <p:sp>
        <p:nvSpPr>
          <p:cNvPr id="3" name="Content Placeholder 2"/>
          <p:cNvSpPr>
            <a:spLocks noGrp="1"/>
          </p:cNvSpPr>
          <p:nvPr>
            <p:ph idx="1"/>
          </p:nvPr>
        </p:nvSpPr>
        <p:spPr/>
        <p:txBody>
          <a:bodyPr/>
          <a:lstStyle/>
          <a:p>
            <a:r>
              <a:rPr lang="en-US" dirty="0"/>
              <a:t>How they come together is they draw attention to the eye. When I draw attention to there eye they will look and realize that I am doing a presentation on something that effects them. I mean come on who’s not interested in learning something about themselves that they didn’t know?</a:t>
            </a:r>
          </a:p>
        </p:txBody>
      </p:sp>
    </p:spTree>
    <p:extLst>
      <p:ext uri="{BB962C8B-B14F-4D97-AF65-F5344CB8AC3E}">
        <p14:creationId xmlns:p14="http://schemas.microsoft.com/office/powerpoint/2010/main" val="4066456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personas</a:t>
            </a:r>
          </a:p>
        </p:txBody>
      </p:sp>
      <p:sp>
        <p:nvSpPr>
          <p:cNvPr id="3" name="Content Placeholder 2"/>
          <p:cNvSpPr>
            <a:spLocks noGrp="1"/>
          </p:cNvSpPr>
          <p:nvPr>
            <p:ph idx="1"/>
          </p:nvPr>
        </p:nvSpPr>
        <p:spPr>
          <a:xfrm>
            <a:off x="271849" y="1285104"/>
            <a:ext cx="11081951" cy="5572896"/>
          </a:xfrm>
        </p:spPr>
        <p:txBody>
          <a:bodyPr>
            <a:normAutofit/>
          </a:bodyPr>
          <a:lstStyle/>
          <a:p>
            <a:r>
              <a:rPr lang="en-US" sz="2400" dirty="0"/>
              <a:t>High school students- They will be seniors going into college or the work force next year. While doing this project I will keep in mind that that they as myself was last year very zoned out and unfocused. They’re going to need things that draw them in like bright colors and different formats of text to float in to keep their attention on the screen. Doing so will help focus their attention directly to my project</a:t>
            </a:r>
          </a:p>
          <a:p>
            <a:r>
              <a:rPr lang="en-US" sz="2400" dirty="0"/>
              <a:t>College students- Just as high school students are unfocused and zoned out so are college students. To keep them attracted to my project I will put words that they can identify and are comfortable with. The reason in doing this they will already have come across big and confusing words in books and excerpts that they’ve read in college so simplifying the words will make it easier for them to understand and not loose attention. Another thing that I will use to keep their attention is images that relate to the topic so that they won’t have to read a lot. They would like this because it is less reading in relativity to they’re regular life. </a:t>
            </a:r>
          </a:p>
        </p:txBody>
      </p:sp>
    </p:spTree>
    <p:extLst>
      <p:ext uri="{BB962C8B-B14F-4D97-AF65-F5344CB8AC3E}">
        <p14:creationId xmlns:p14="http://schemas.microsoft.com/office/powerpoint/2010/main" val="2310368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personas (2)</a:t>
            </a:r>
          </a:p>
        </p:txBody>
      </p:sp>
      <p:sp>
        <p:nvSpPr>
          <p:cNvPr id="3" name="Content Placeholder 2"/>
          <p:cNvSpPr>
            <a:spLocks noGrp="1"/>
          </p:cNvSpPr>
          <p:nvPr>
            <p:ph idx="1"/>
          </p:nvPr>
        </p:nvSpPr>
        <p:spPr/>
        <p:txBody>
          <a:bodyPr/>
          <a:lstStyle/>
          <a:p>
            <a:r>
              <a:rPr lang="en-US" dirty="0"/>
              <a:t>Videographers- For them I would use terms that they understand or a lingo so to speak. They would appreciate it and also I would be teaching the other that don’t know the lingo new words that they can use after using the </a:t>
            </a:r>
            <a:r>
              <a:rPr lang="en-US"/>
              <a:t>instructions to </a:t>
            </a:r>
            <a:r>
              <a:rPr lang="en-US" dirty="0"/>
              <a:t>learn the third eye technique. </a:t>
            </a:r>
          </a:p>
          <a:p>
            <a:endParaRPr lang="en-US" dirty="0"/>
          </a:p>
        </p:txBody>
      </p:sp>
    </p:spTree>
    <p:extLst>
      <p:ext uri="{BB962C8B-B14F-4D97-AF65-F5344CB8AC3E}">
        <p14:creationId xmlns:p14="http://schemas.microsoft.com/office/powerpoint/2010/main" val="294529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57800" y="469900"/>
            <a:ext cx="1701800" cy="132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Videograpghy</a:t>
            </a:r>
            <a:endParaRPr lang="en-US" dirty="0"/>
          </a:p>
        </p:txBody>
      </p:sp>
      <p:sp>
        <p:nvSpPr>
          <p:cNvPr id="7" name="Rectangle 6"/>
          <p:cNvSpPr/>
          <p:nvPr/>
        </p:nvSpPr>
        <p:spPr>
          <a:xfrm>
            <a:off x="2489200" y="31877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Skills needed</a:t>
            </a:r>
          </a:p>
        </p:txBody>
      </p:sp>
      <p:sp>
        <p:nvSpPr>
          <p:cNvPr id="8" name="Rectangle 7"/>
          <p:cNvSpPr/>
          <p:nvPr/>
        </p:nvSpPr>
        <p:spPr>
          <a:xfrm>
            <a:off x="8432800" y="31877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Skills needed</a:t>
            </a:r>
          </a:p>
        </p:txBody>
      </p:sp>
      <p:sp>
        <p:nvSpPr>
          <p:cNvPr id="9" name="Rectangle 8"/>
          <p:cNvSpPr/>
          <p:nvPr/>
        </p:nvSpPr>
        <p:spPr>
          <a:xfrm>
            <a:off x="609600" y="31877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Info about the skill</a:t>
            </a:r>
          </a:p>
        </p:txBody>
      </p:sp>
      <p:sp>
        <p:nvSpPr>
          <p:cNvPr id="10" name="Rectangle 9"/>
          <p:cNvSpPr/>
          <p:nvPr/>
        </p:nvSpPr>
        <p:spPr>
          <a:xfrm>
            <a:off x="10541000" y="31877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Info about the skill</a:t>
            </a:r>
          </a:p>
        </p:txBody>
      </p:sp>
      <p:sp>
        <p:nvSpPr>
          <p:cNvPr id="11" name="Rectangle 10"/>
          <p:cNvSpPr/>
          <p:nvPr/>
        </p:nvSpPr>
        <p:spPr>
          <a:xfrm>
            <a:off x="1562100" y="5080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Using these skills</a:t>
            </a:r>
          </a:p>
        </p:txBody>
      </p:sp>
      <p:sp>
        <p:nvSpPr>
          <p:cNvPr id="12" name="Rectangle 11"/>
          <p:cNvSpPr/>
          <p:nvPr/>
        </p:nvSpPr>
        <p:spPr>
          <a:xfrm>
            <a:off x="9512300" y="5080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Using these skills </a:t>
            </a:r>
          </a:p>
        </p:txBody>
      </p:sp>
      <p:cxnSp>
        <p:nvCxnSpPr>
          <p:cNvPr id="14" name="Straight Arrow Connector 13"/>
          <p:cNvCxnSpPr>
            <a:cxnSpLocks/>
          </p:cNvCxnSpPr>
          <p:nvPr/>
        </p:nvCxnSpPr>
        <p:spPr>
          <a:xfrm flipV="1">
            <a:off x="3371850" y="3644900"/>
            <a:ext cx="1136650" cy="190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508500" y="31877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20" name="Rectangle 19"/>
          <p:cNvSpPr/>
          <p:nvPr/>
        </p:nvSpPr>
        <p:spPr>
          <a:xfrm>
            <a:off x="6616700" y="320675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cxnSp>
        <p:nvCxnSpPr>
          <p:cNvPr id="22" name="Straight Arrow Connector 21"/>
          <p:cNvCxnSpPr>
            <a:cxnSpLocks/>
            <a:endCxn id="8" idx="1"/>
          </p:cNvCxnSpPr>
          <p:nvPr/>
        </p:nvCxnSpPr>
        <p:spPr>
          <a:xfrm>
            <a:off x="7518400" y="3644900"/>
            <a:ext cx="9144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cxnSpLocks/>
          </p:cNvCxnSpPr>
          <p:nvPr/>
        </p:nvCxnSpPr>
        <p:spPr>
          <a:xfrm flipV="1">
            <a:off x="1066800" y="2235200"/>
            <a:ext cx="0" cy="9525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09600" y="1320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28" name="Rectangle 27"/>
          <p:cNvSpPr/>
          <p:nvPr/>
        </p:nvSpPr>
        <p:spPr>
          <a:xfrm>
            <a:off x="152400" y="5054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cxnSp>
        <p:nvCxnSpPr>
          <p:cNvPr id="30" name="Straight Arrow Connector 29"/>
          <p:cNvCxnSpPr>
            <a:cxnSpLocks/>
            <a:stCxn id="28" idx="3"/>
            <a:endCxn id="11" idx="1"/>
          </p:cNvCxnSpPr>
          <p:nvPr/>
        </p:nvCxnSpPr>
        <p:spPr>
          <a:xfrm>
            <a:off x="1066800" y="5511800"/>
            <a:ext cx="495300" cy="25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0541000" y="1320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34" name="Rectangle 33"/>
          <p:cNvSpPr/>
          <p:nvPr/>
        </p:nvSpPr>
        <p:spPr>
          <a:xfrm>
            <a:off x="10693400" y="5054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cxnSp>
        <p:nvCxnSpPr>
          <p:cNvPr id="38" name="Straight Arrow Connector 37"/>
          <p:cNvCxnSpPr>
            <a:cxnSpLocks/>
            <a:stCxn id="12" idx="3"/>
            <a:endCxn id="34" idx="1"/>
          </p:cNvCxnSpPr>
          <p:nvPr/>
        </p:nvCxnSpPr>
        <p:spPr>
          <a:xfrm flipV="1">
            <a:off x="10426700" y="5511800"/>
            <a:ext cx="266700" cy="25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5139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66085" y="4331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topic</a:t>
            </a:r>
          </a:p>
        </p:txBody>
      </p:sp>
      <p:cxnSp>
        <p:nvCxnSpPr>
          <p:cNvPr id="6" name="Straight Arrow Connector 5"/>
          <p:cNvCxnSpPr/>
          <p:nvPr/>
        </p:nvCxnSpPr>
        <p:spPr>
          <a:xfrm>
            <a:off x="6280485" y="134753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158918"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sp>
        <p:nvSpPr>
          <p:cNvPr id="12" name="Rectangle 11"/>
          <p:cNvSpPr/>
          <p:nvPr/>
        </p:nvSpPr>
        <p:spPr>
          <a:xfrm>
            <a:off x="6737685"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cxnSp>
        <p:nvCxnSpPr>
          <p:cNvPr id="17" name="Straight Arrow Connector 16"/>
          <p:cNvCxnSpPr>
            <a:cxnSpLocks/>
          </p:cNvCxnSpPr>
          <p:nvPr/>
        </p:nvCxnSpPr>
        <p:spPr>
          <a:xfrm>
            <a:off x="6280485" y="1347537"/>
            <a:ext cx="1371600" cy="13716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237618"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sp>
        <p:nvSpPr>
          <p:cNvPr id="21" name="Rectangle 20"/>
          <p:cNvSpPr/>
          <p:nvPr/>
        </p:nvSpPr>
        <p:spPr>
          <a:xfrm>
            <a:off x="9737551"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cxnSp>
        <p:nvCxnSpPr>
          <p:cNvPr id="23" name="Straight Arrow Connector 22"/>
          <p:cNvCxnSpPr>
            <a:cxnSpLocks/>
            <a:stCxn id="20" idx="3"/>
            <a:endCxn id="21" idx="1"/>
          </p:cNvCxnSpPr>
          <p:nvPr/>
        </p:nvCxnSpPr>
        <p:spPr>
          <a:xfrm>
            <a:off x="9152018" y="2719137"/>
            <a:ext cx="58553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787318"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cxnSp>
        <p:nvCxnSpPr>
          <p:cNvPr id="28" name="Straight Arrow Connector 27"/>
          <p:cNvCxnSpPr>
            <a:cxnSpLocks/>
            <a:stCxn id="26" idx="3"/>
            <a:endCxn id="10" idx="1"/>
          </p:cNvCxnSpPr>
          <p:nvPr/>
        </p:nvCxnSpPr>
        <p:spPr>
          <a:xfrm>
            <a:off x="3701718" y="2719137"/>
            <a:ext cx="4572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327494" y="22619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a:t>
            </a:r>
          </a:p>
        </p:txBody>
      </p:sp>
      <p:cxnSp>
        <p:nvCxnSpPr>
          <p:cNvPr id="34" name="Straight Arrow Connector 33"/>
          <p:cNvCxnSpPr>
            <a:cxnSpLocks/>
            <a:stCxn id="30" idx="3"/>
            <a:endCxn id="26" idx="1"/>
          </p:cNvCxnSpPr>
          <p:nvPr/>
        </p:nvCxnSpPr>
        <p:spPr>
          <a:xfrm>
            <a:off x="2241894" y="2719137"/>
            <a:ext cx="54542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a:stCxn id="12" idx="3"/>
            <a:endCxn id="20" idx="1"/>
          </p:cNvCxnSpPr>
          <p:nvPr/>
        </p:nvCxnSpPr>
        <p:spPr>
          <a:xfrm>
            <a:off x="7652085" y="2719137"/>
            <a:ext cx="58553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cxnSpLocks/>
          </p:cNvCxnSpPr>
          <p:nvPr/>
        </p:nvCxnSpPr>
        <p:spPr>
          <a:xfrm flipH="1">
            <a:off x="4632816" y="1347537"/>
            <a:ext cx="881660" cy="914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cxnSpLocks/>
            <a:stCxn id="30" idx="2"/>
          </p:cNvCxnSpPr>
          <p:nvPr/>
        </p:nvCxnSpPr>
        <p:spPr>
          <a:xfrm>
            <a:off x="1784694" y="3176337"/>
            <a:ext cx="0" cy="11301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cxnSpLocks/>
            <a:stCxn id="26" idx="2"/>
          </p:cNvCxnSpPr>
          <p:nvPr/>
        </p:nvCxnSpPr>
        <p:spPr>
          <a:xfrm>
            <a:off x="3244518" y="3176337"/>
            <a:ext cx="0" cy="11301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cxnSpLocks/>
            <a:stCxn id="10" idx="2"/>
          </p:cNvCxnSpPr>
          <p:nvPr/>
        </p:nvCxnSpPr>
        <p:spPr>
          <a:xfrm>
            <a:off x="4616118" y="3176337"/>
            <a:ext cx="16698" cy="11301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1327494" y="4306529"/>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59" name="Rectangle 58"/>
          <p:cNvSpPr/>
          <p:nvPr/>
        </p:nvSpPr>
        <p:spPr>
          <a:xfrm>
            <a:off x="2883055" y="4306529"/>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60" name="Rectangle 59"/>
          <p:cNvSpPr/>
          <p:nvPr/>
        </p:nvSpPr>
        <p:spPr>
          <a:xfrm>
            <a:off x="4216491" y="4306529"/>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cxnSp>
        <p:nvCxnSpPr>
          <p:cNvPr id="64" name="Straight Arrow Connector 63"/>
          <p:cNvCxnSpPr>
            <a:cxnSpLocks/>
            <a:stCxn id="12" idx="2"/>
          </p:cNvCxnSpPr>
          <p:nvPr/>
        </p:nvCxnSpPr>
        <p:spPr>
          <a:xfrm>
            <a:off x="7194885" y="3176337"/>
            <a:ext cx="0" cy="914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cxnSpLocks/>
            <a:stCxn id="20" idx="2"/>
            <a:endCxn id="74" idx="0"/>
          </p:cNvCxnSpPr>
          <p:nvPr/>
        </p:nvCxnSpPr>
        <p:spPr>
          <a:xfrm>
            <a:off x="8694818" y="3176337"/>
            <a:ext cx="19404" cy="914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cxnSpLocks/>
          </p:cNvCxnSpPr>
          <p:nvPr/>
        </p:nvCxnSpPr>
        <p:spPr>
          <a:xfrm>
            <a:off x="10214154" y="3152274"/>
            <a:ext cx="0" cy="11542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6683535" y="40907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74" name="Rectangle 73"/>
          <p:cNvSpPr/>
          <p:nvPr/>
        </p:nvSpPr>
        <p:spPr>
          <a:xfrm>
            <a:off x="8257022" y="409073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75" name="Rectangle 74"/>
          <p:cNvSpPr/>
          <p:nvPr/>
        </p:nvSpPr>
        <p:spPr>
          <a:xfrm>
            <a:off x="9664705" y="413006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76" name="TextBox 75"/>
          <p:cNvSpPr txBox="1"/>
          <p:nvPr/>
        </p:nvSpPr>
        <p:spPr>
          <a:xfrm>
            <a:off x="1469533" y="762413"/>
            <a:ext cx="2374224"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Screen Flows</a:t>
            </a:r>
          </a:p>
        </p:txBody>
      </p:sp>
      <p:sp>
        <p:nvSpPr>
          <p:cNvPr id="77" name="TextBox 76"/>
          <p:cNvSpPr txBox="1"/>
          <p:nvPr/>
        </p:nvSpPr>
        <p:spPr>
          <a:xfrm>
            <a:off x="2336800" y="1739900"/>
            <a:ext cx="2805640" cy="369332"/>
          </a:xfrm>
          <a:prstGeom prst="rect">
            <a:avLst/>
          </a:prstGeom>
          <a:noFill/>
        </p:spPr>
        <p:txBody>
          <a:bodyPr wrap="none" rtlCol="0">
            <a:spAutoFit/>
          </a:bodyPr>
          <a:lstStyle/>
          <a:p>
            <a:r>
              <a:rPr lang="en-US" dirty="0"/>
              <a:t>Understanding the message</a:t>
            </a:r>
          </a:p>
        </p:txBody>
      </p:sp>
      <p:sp>
        <p:nvSpPr>
          <p:cNvPr id="78" name="TextBox 77"/>
          <p:cNvSpPr txBox="1"/>
          <p:nvPr/>
        </p:nvSpPr>
        <p:spPr>
          <a:xfrm>
            <a:off x="7597935" y="1739900"/>
            <a:ext cx="1891672" cy="369332"/>
          </a:xfrm>
          <a:prstGeom prst="rect">
            <a:avLst/>
          </a:prstGeom>
          <a:noFill/>
        </p:spPr>
        <p:txBody>
          <a:bodyPr wrap="none" rtlCol="0">
            <a:spAutoFit/>
          </a:bodyPr>
          <a:lstStyle/>
          <a:p>
            <a:r>
              <a:rPr lang="en-US" dirty="0"/>
              <a:t>Received message</a:t>
            </a:r>
          </a:p>
        </p:txBody>
      </p:sp>
    </p:spTree>
    <p:extLst>
      <p:ext uri="{BB962C8B-B14F-4D97-AF65-F5344CB8AC3E}">
        <p14:creationId xmlns:p14="http://schemas.microsoft.com/office/powerpoint/2010/main" val="2953266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330575"/>
          </a:xfrm>
        </p:spPr>
        <p:txBody>
          <a:bodyPr>
            <a:normAutofit/>
          </a:bodyPr>
          <a:lstStyle/>
          <a:p>
            <a:r>
              <a:rPr lang="en-US" sz="9000" dirty="0"/>
              <a:t>Design Bible:</a:t>
            </a:r>
          </a:p>
        </p:txBody>
      </p:sp>
    </p:spTree>
    <p:extLst>
      <p:ext uri="{BB962C8B-B14F-4D97-AF65-F5344CB8AC3E}">
        <p14:creationId xmlns:p14="http://schemas.microsoft.com/office/powerpoint/2010/main" val="2256922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Delivery Medium</a:t>
            </a:r>
          </a:p>
        </p:txBody>
      </p:sp>
      <p:sp>
        <p:nvSpPr>
          <p:cNvPr id="3" name="Content Placeholder 2"/>
          <p:cNvSpPr>
            <a:spLocks noGrp="1"/>
          </p:cNvSpPr>
          <p:nvPr>
            <p:ph idx="1"/>
          </p:nvPr>
        </p:nvSpPr>
        <p:spPr>
          <a:xfrm>
            <a:off x="838200" y="1520825"/>
            <a:ext cx="10515600" cy="1616075"/>
          </a:xfrm>
        </p:spPr>
        <p:txBody>
          <a:bodyPr/>
          <a:lstStyle/>
          <a:p>
            <a:r>
              <a:rPr lang="en-US" dirty="0"/>
              <a:t>I will be delivering my presentation on PowerPoint so I need PowerPoint, a computer, and a projector to show the instruction manual</a:t>
            </a:r>
          </a:p>
        </p:txBody>
      </p:sp>
      <p:pic>
        <p:nvPicPr>
          <p:cNvPr id="1026" name="Picture 2" descr=" ">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3454400"/>
            <a:ext cx="167640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6475" y="3295650"/>
            <a:ext cx="1917700" cy="19939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21750" y="2413794"/>
            <a:ext cx="2781300" cy="3440112"/>
          </a:xfrm>
          <a:prstGeom prst="rect">
            <a:avLst/>
          </a:prstGeom>
        </p:spPr>
      </p:pic>
    </p:spTree>
    <p:extLst>
      <p:ext uri="{BB962C8B-B14F-4D97-AF65-F5344CB8AC3E}">
        <p14:creationId xmlns:p14="http://schemas.microsoft.com/office/powerpoint/2010/main" val="683422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face choice(s)</a:t>
            </a:r>
          </a:p>
        </p:txBody>
      </p:sp>
      <p:sp>
        <p:nvSpPr>
          <p:cNvPr id="3" name="Content Placeholder 2"/>
          <p:cNvSpPr>
            <a:spLocks noGrp="1"/>
          </p:cNvSpPr>
          <p:nvPr>
            <p:ph idx="1"/>
          </p:nvPr>
        </p:nvSpPr>
        <p:spPr/>
        <p:txBody>
          <a:bodyPr/>
          <a:lstStyle/>
          <a:p>
            <a:r>
              <a:rPr lang="en-US" dirty="0"/>
              <a:t>Avant Garde </a:t>
            </a:r>
          </a:p>
          <a:p>
            <a:r>
              <a:rPr lang="en-US" dirty="0"/>
              <a:t>It’s a Sens-Serif </a:t>
            </a:r>
          </a:p>
          <a:p>
            <a:r>
              <a:rPr lang="en-US" dirty="0"/>
              <a:t>A international type face</a:t>
            </a:r>
          </a:p>
        </p:txBody>
      </p:sp>
      <p:pic>
        <p:nvPicPr>
          <p:cNvPr id="3074" name="Picture 2" descr="AvantGarde logo.sv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900" y="3508375"/>
            <a:ext cx="3807256" cy="2803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619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Schemes and swatches </a:t>
            </a:r>
          </a:p>
        </p:txBody>
      </p:sp>
      <p:sp>
        <p:nvSpPr>
          <p:cNvPr id="3" name="Content Placeholder 2"/>
          <p:cNvSpPr>
            <a:spLocks noGrp="1"/>
          </p:cNvSpPr>
          <p:nvPr>
            <p:ph idx="1"/>
          </p:nvPr>
        </p:nvSpPr>
        <p:spPr/>
        <p:txBody>
          <a:bodyPr/>
          <a:lstStyle/>
          <a:p>
            <a:r>
              <a:rPr lang="en-US" dirty="0"/>
              <a:t>I will use a light blue, gray, black, and white color </a:t>
            </a:r>
            <a:r>
              <a:rPr lang="en-US" dirty="0" err="1"/>
              <a:t>cheme</a:t>
            </a:r>
            <a:r>
              <a:rPr lang="en-US" dirty="0"/>
              <a:t>. </a:t>
            </a:r>
          </a:p>
          <a:p>
            <a:endParaRPr lang="en-US" dirty="0"/>
          </a:p>
        </p:txBody>
      </p:sp>
      <p:pic>
        <p:nvPicPr>
          <p:cNvPr id="2050" name="Picture 2" descr=" ">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0925" y="2981325"/>
            <a:ext cx="854075" cy="8540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17725" y="2981325"/>
            <a:ext cx="854074" cy="85407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4524" y="2963069"/>
            <a:ext cx="872330" cy="872330"/>
          </a:xfrm>
          <a:prstGeom prst="rect">
            <a:avLst/>
          </a:prstGeom>
        </p:spPr>
      </p:pic>
      <p:pic>
        <p:nvPicPr>
          <p:cNvPr id="9" name="Picture 8"/>
          <p:cNvPicPr>
            <a:picLocks noChangeAspect="1"/>
          </p:cNvPicPr>
          <p:nvPr/>
        </p:nvPicPr>
        <p:blipFill>
          <a:blip r:embed="rId7" cstate="print">
            <a:grayscl/>
            <a:extLst>
              <a:ext uri="{28A0092B-C50C-407E-A947-70E740481C1C}">
                <a14:useLocalDpi xmlns:a14="http://schemas.microsoft.com/office/drawing/2010/main" val="0"/>
              </a:ext>
            </a:extLst>
          </a:blip>
          <a:stretch>
            <a:fillRect/>
          </a:stretch>
        </p:blipFill>
        <p:spPr>
          <a:xfrm>
            <a:off x="4269579" y="2974976"/>
            <a:ext cx="860423" cy="860423"/>
          </a:xfrm>
          <a:prstGeom prst="rect">
            <a:avLst/>
          </a:prstGeom>
          <a:ln>
            <a:solidFill>
              <a:srgbClr val="002060"/>
            </a:solidFill>
          </a:ln>
        </p:spPr>
      </p:pic>
    </p:spTree>
    <p:extLst>
      <p:ext uri="{BB962C8B-B14F-4D97-AF65-F5344CB8AC3E}">
        <p14:creationId xmlns:p14="http://schemas.microsoft.com/office/powerpoint/2010/main" val="33630652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704</Words>
  <Application>Microsoft Office PowerPoint</Application>
  <PresentationFormat>Widescreen</PresentationFormat>
  <Paragraphs>67</Paragraphs>
  <Slides>13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PowerPoint Presentation</vt:lpstr>
      <vt:lpstr>User personas</vt:lpstr>
      <vt:lpstr>User personas (2)</vt:lpstr>
      <vt:lpstr>PowerPoint Presentation</vt:lpstr>
      <vt:lpstr>PowerPoint Presentation</vt:lpstr>
      <vt:lpstr>Design Bible:</vt:lpstr>
      <vt:lpstr>Delivery Medium</vt:lpstr>
      <vt:lpstr>Type face choice(s)</vt:lpstr>
      <vt:lpstr>Color Schemes and swatches </vt:lpstr>
      <vt:lpstr>Navigation labels</vt:lpstr>
      <vt:lpstr>Button sizes</vt:lpstr>
      <vt:lpstr>Justification</vt:lpstr>
      <vt:lpstr>The big picture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Rowe, Edward</dc:creator>
  <cp:lastModifiedBy>Ej Rowe</cp:lastModifiedBy>
  <cp:revision>16</cp:revision>
  <dcterms:created xsi:type="dcterms:W3CDTF">2017-04-04T13:40:47Z</dcterms:created>
  <dcterms:modified xsi:type="dcterms:W3CDTF">2017-04-07T02:40:59Z</dcterms:modified>
</cp:coreProperties>
</file>