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11" r:id="rId1"/>
  </p:sldMasterIdLst>
  <p:notesMasterIdLst>
    <p:notesMasterId r:id="rId19"/>
  </p:notesMasterIdLst>
  <p:sldIdLst>
    <p:sldId id="256" r:id="rId2"/>
    <p:sldId id="257" r:id="rId3"/>
    <p:sldId id="259" r:id="rId4"/>
    <p:sldId id="260" r:id="rId5"/>
    <p:sldId id="261" r:id="rId6"/>
    <p:sldId id="262" r:id="rId7"/>
    <p:sldId id="263" r:id="rId8"/>
    <p:sldId id="264" r:id="rId9"/>
    <p:sldId id="270" r:id="rId10"/>
    <p:sldId id="265" r:id="rId11"/>
    <p:sldId id="266" r:id="rId12"/>
    <p:sldId id="267" r:id="rId13"/>
    <p:sldId id="268" r:id="rId14"/>
    <p:sldId id="271" r:id="rId15"/>
    <p:sldId id="272" r:id="rId16"/>
    <p:sldId id="273" r:id="rId17"/>
    <p:sldId id="258" r:id="rId1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9" d="100"/>
          <a:sy n="109" d="100"/>
        </p:scale>
        <p:origin x="636" y="11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1718A75-8BDC-4817-8840-2EDDBCFEFC8F}" type="datetimeFigureOut">
              <a:rPr lang="en-US"/>
              <a:t>3/22/2017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0A76803-5234-47DB-8666-A2C4392195CC}" type="slidenum">
              <a:rPr lang="en-US"/>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0A76803-5234-47DB-8666-A2C4392195CC}" type="slidenum">
              <a:rPr lang="en-US"/>
              <a:t>1</a:t>
            </a:fld>
            <a:endParaRPr lang="en-US"/>
          </a:p>
        </p:txBody>
      </p:sp>
    </p:spTree>
    <p:extLst>
      <p:ext uri="{BB962C8B-B14F-4D97-AF65-F5344CB8AC3E}">
        <p14:creationId xmlns:p14="http://schemas.microsoft.com/office/powerpoint/2010/main" val="19382108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0A76803-5234-47DB-8666-A2C4392195CC}" type="slidenum">
              <a:rPr lang="en-US"/>
              <a:t>2</a:t>
            </a:fld>
            <a:endParaRPr lang="en-US"/>
          </a:p>
        </p:txBody>
      </p:sp>
    </p:spTree>
    <p:extLst>
      <p:ext uri="{BB962C8B-B14F-4D97-AF65-F5344CB8AC3E}">
        <p14:creationId xmlns:p14="http://schemas.microsoft.com/office/powerpoint/2010/main" val="5856361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0A76803-5234-47DB-8666-A2C4392195CC}" type="slidenum">
              <a:rPr lang="en-US"/>
              <a:t>3</a:t>
            </a:fld>
            <a:endParaRPr lang="en-US"/>
          </a:p>
        </p:txBody>
      </p:sp>
    </p:spTree>
    <p:extLst>
      <p:ext uri="{BB962C8B-B14F-4D97-AF65-F5344CB8AC3E}">
        <p14:creationId xmlns:p14="http://schemas.microsoft.com/office/powerpoint/2010/main" val="1180248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0A76803-5234-47DB-8666-A2C4392195CC}" type="slidenum">
              <a:rPr lang="en-US"/>
              <a:t>17</a:t>
            </a:fld>
            <a:endParaRPr lang="en-US"/>
          </a:p>
        </p:txBody>
      </p:sp>
    </p:spTree>
    <p:extLst>
      <p:ext uri="{BB962C8B-B14F-4D97-AF65-F5344CB8AC3E}">
        <p14:creationId xmlns:p14="http://schemas.microsoft.com/office/powerpoint/2010/main" val="39214504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2">
            <a:lumMod val="75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261872" y="758952"/>
            <a:ext cx="9418320" cy="4041648"/>
          </a:xfrm>
        </p:spPr>
        <p:txBody>
          <a:bodyPr anchor="b">
            <a:normAutofit/>
          </a:bodyPr>
          <a:lstStyle>
            <a:lvl1pPr algn="l">
              <a:lnSpc>
                <a:spcPct val="85000"/>
              </a:lnSpc>
              <a:defRPr sz="7200" baseline="0">
                <a:solidFill>
                  <a:schemeClr val="tx1"/>
                </a:solidFill>
              </a:defRPr>
            </a:lvl1pPr>
          </a:lstStyle>
          <a:p>
            <a:r>
              <a:rPr lang="en-US"/>
              <a:t>Click to edit Master title style</a:t>
            </a:r>
          </a:p>
        </p:txBody>
      </p:sp>
      <p:sp>
        <p:nvSpPr>
          <p:cNvPr id="3" name="Subtitle 2"/>
          <p:cNvSpPr>
            <a:spLocks noGrp="1"/>
          </p:cNvSpPr>
          <p:nvPr>
            <p:ph type="subTitle" idx="1"/>
          </p:nvPr>
        </p:nvSpPr>
        <p:spPr>
          <a:xfrm>
            <a:off x="1261872" y="4800600"/>
            <a:ext cx="9418320" cy="1691640"/>
          </a:xfrm>
        </p:spPr>
        <p:txBody>
          <a:bodyPr>
            <a:normAutofit/>
          </a:bodyPr>
          <a:lstStyle>
            <a:lvl1pPr marL="0" indent="0" algn="l">
              <a:buNone/>
              <a:defRPr sz="2200" baseline="0">
                <a:solidFill>
                  <a:schemeClr val="tx1">
                    <a:lumMod val="75000"/>
                  </a:schemeClr>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p>
        </p:txBody>
      </p:sp>
      <p:sp>
        <p:nvSpPr>
          <p:cNvPr id="4" name="Date Placeholder 3"/>
          <p:cNvSpPr>
            <a:spLocks noGrp="1"/>
          </p:cNvSpPr>
          <p:nvPr>
            <p:ph type="dt" sz="half" idx="10"/>
          </p:nvPr>
        </p:nvSpPr>
        <p:spPr/>
        <p:txBody>
          <a:bodyPr/>
          <a:lstStyle>
            <a:lvl1pPr>
              <a:defRPr>
                <a:solidFill>
                  <a:schemeClr val="tx1">
                    <a:lumMod val="50000"/>
                  </a:schemeClr>
                </a:solidFill>
              </a:defRPr>
            </a:lvl1pPr>
          </a:lstStyle>
          <a:p>
            <a:fld id="{78ABE3C1-DBE1-495D-B57B-2849774B866A}" type="datetimeFigureOut">
              <a:rPr lang="en-US" dirty="0"/>
              <a:t>3/22/2017</a:t>
            </a:fld>
            <a:endParaRPr lang="en-US"/>
          </a:p>
        </p:txBody>
      </p:sp>
      <p:sp>
        <p:nvSpPr>
          <p:cNvPr id="5" name="Footer Placeholder 4"/>
          <p:cNvSpPr>
            <a:spLocks noGrp="1"/>
          </p:cNvSpPr>
          <p:nvPr>
            <p:ph type="ftr" sz="quarter" idx="11"/>
          </p:nvPr>
        </p:nvSpPr>
        <p:spPr/>
        <p:txBody>
          <a:bodyPr/>
          <a:lstStyle>
            <a:lvl1pPr>
              <a:defRPr>
                <a:solidFill>
                  <a:schemeClr val="tx1">
                    <a:lumMod val="65000"/>
                  </a:schemeClr>
                </a:solidFill>
              </a:defRPr>
            </a:lvl1pPr>
          </a:lstStyle>
          <a:p>
            <a:endParaRPr lang="en-US"/>
          </a:p>
        </p:txBody>
      </p:sp>
      <p:sp>
        <p:nvSpPr>
          <p:cNvPr id="6" name="Slide Number Placeholder 5"/>
          <p:cNvSpPr>
            <a:spLocks noGrp="1"/>
          </p:cNvSpPr>
          <p:nvPr>
            <p:ph type="sldNum" sz="quarter" idx="12"/>
          </p:nvPr>
        </p:nvSpPr>
        <p:spPr/>
        <p:txBody>
          <a:bodyPr/>
          <a:lstStyle>
            <a:lvl1pPr>
              <a:defRPr>
                <a:solidFill>
                  <a:schemeClr val="tx1">
                    <a:lumMod val="65000"/>
                  </a:schemeClr>
                </a:solidFill>
              </a:defRPr>
            </a:lvl1pPr>
          </a:lstStyle>
          <a:p>
            <a:fld id="{6D22F896-40B5-4ADD-8801-0D06FADFA095}" type="slidenum">
              <a:rPr lang="en-US" dirty="0"/>
              <a:t>‹#›</a:t>
            </a:fld>
            <a:endParaRPr lang="en-US"/>
          </a:p>
        </p:txBody>
      </p:sp>
      <p:sp>
        <p:nvSpPr>
          <p:cNvPr id="7" name="Rectangle 6"/>
          <p:cNvSpPr/>
          <p:nvPr/>
        </p:nvSpPr>
        <p:spPr>
          <a:xfrm>
            <a:off x="0" y="0"/>
            <a:ext cx="4572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428649910"/>
      </p:ext>
    </p:extLst>
  </p:cSld>
  <p:clrMapOvr>
    <a:overrideClrMapping bg1="dk1" tx1="lt1" bg2="dk2" tx2="lt2" accent1="accent1" accent2="accent2" accent3="accent3" accent4="accent4" accent5="accent5" accent6="accent6" hlink="hlink" folHlink="folHlink"/>
  </p:clrMapOvr>
  <p:transition spd="slow">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FA3F48C-C7C6-4055-9F49-3777875E72AE}" type="datetimeFigureOut">
              <a:rPr lang="en-US" dirty="0"/>
              <a:t>3/22/2017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2999723415"/>
      </p:ext>
    </p:extLst>
  </p:cSld>
  <p:clrMapOvr>
    <a:masterClrMapping/>
  </p:clrMapOvr>
  <p:transition spd="slow">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48700" y="381000"/>
            <a:ext cx="2476500" cy="58975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762000" y="381000"/>
            <a:ext cx="7734300" cy="5897562"/>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178E61D-D431-422C-9764-11DAFE33AB63}" type="datetimeFigureOut">
              <a:rPr lang="en-US" dirty="0"/>
              <a:t>3/22/2017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a:p>
        </p:txBody>
      </p:sp>
    </p:spTree>
    <p:extLst>
      <p:ext uri="{BB962C8B-B14F-4D97-AF65-F5344CB8AC3E}">
        <p14:creationId xmlns:p14="http://schemas.microsoft.com/office/powerpoint/2010/main" val="4114450000"/>
      </p:ext>
    </p:extLst>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2DE42F4-6EEF-4EF7-8ED4-2208F0F89A08}" type="datetimeFigureOut">
              <a:rPr lang="en-US" dirty="0"/>
              <a:t>3/22/2017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2266231896"/>
      </p:ext>
    </p:extLst>
  </p:cSld>
  <p:clrMapOvr>
    <a:masterClrMapping/>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61872" y="758952"/>
            <a:ext cx="9418320" cy="4041648"/>
          </a:xfrm>
        </p:spPr>
        <p:txBody>
          <a:bodyPr anchor="b">
            <a:normAutofit/>
          </a:bodyPr>
          <a:lstStyle>
            <a:lvl1pPr>
              <a:lnSpc>
                <a:spcPct val="85000"/>
              </a:lnSpc>
              <a:defRPr sz="7200" b="0"/>
            </a:lvl1pPr>
          </a:lstStyle>
          <a:p>
            <a:r>
              <a:rPr lang="en-US"/>
              <a:t>Click to edit Master title style</a:t>
            </a:r>
          </a:p>
        </p:txBody>
      </p:sp>
      <p:sp>
        <p:nvSpPr>
          <p:cNvPr id="3" name="Text Placeholder 2"/>
          <p:cNvSpPr>
            <a:spLocks noGrp="1"/>
          </p:cNvSpPr>
          <p:nvPr>
            <p:ph type="body" idx="1"/>
          </p:nvPr>
        </p:nvSpPr>
        <p:spPr>
          <a:xfrm>
            <a:off x="1261872" y="4800600"/>
            <a:ext cx="9418320" cy="1691640"/>
          </a:xfrm>
        </p:spPr>
        <p:txBody>
          <a:bodyPr anchor="t">
            <a:normAutofit/>
          </a:bodyPr>
          <a:lstStyle>
            <a:lvl1pPr marL="0" indent="0">
              <a:buNone/>
              <a:defRPr sz="22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30578ACC-22D6-47C1-A373-4FD133E34F3C}" type="datetimeFigureOut">
              <a:rPr lang="en-US" dirty="0"/>
              <a:t>3/22/2017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a:p>
        </p:txBody>
      </p:sp>
      <p:sp>
        <p:nvSpPr>
          <p:cNvPr id="7" name="Rectangle 6"/>
          <p:cNvSpPr/>
          <p:nvPr/>
        </p:nvSpPr>
        <p:spPr>
          <a:xfrm>
            <a:off x="0" y="0"/>
            <a:ext cx="4572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340015235"/>
      </p:ext>
    </p:extLst>
  </p:cSld>
  <p:clrMapOvr>
    <a:masterClrMapping/>
  </p:clrMapOvr>
  <p:transition spd="slow">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261872" y="1828800"/>
            <a:ext cx="4480560" cy="4351337"/>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26480" y="1828800"/>
            <a:ext cx="4480560" cy="4351337"/>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4E5A6C69-6797-4E8A-BF37-F2C3751466E9}" type="datetimeFigureOut">
              <a:rPr lang="en-US" dirty="0"/>
              <a:t>3/22/2017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1033645097"/>
      </p:ext>
    </p:extLst>
  </p:cSld>
  <p:clrMapOvr>
    <a:masterClrMapping/>
  </p:clrMapOvr>
  <p:transitio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a:xfrm>
            <a:off x="1261872" y="1713655"/>
            <a:ext cx="4480560" cy="731520"/>
          </a:xfrm>
        </p:spPr>
        <p:txBody>
          <a:bodyPr anchor="b">
            <a:normAutofit/>
          </a:bodyPr>
          <a:lstStyle>
            <a:lvl1pPr marL="0" indent="0">
              <a:spcBef>
                <a:spcPts val="0"/>
              </a:spcBef>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261872" y="2507550"/>
            <a:ext cx="4480560" cy="366465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26480" y="1713655"/>
            <a:ext cx="4480560" cy="731520"/>
          </a:xfrm>
        </p:spPr>
        <p:txBody>
          <a:bodyPr anchor="b">
            <a:normAutofit/>
          </a:bodyPr>
          <a:lstStyle>
            <a:lvl1pPr marL="0" indent="0">
              <a:lnSpc>
                <a:spcPct val="95000"/>
              </a:lnSpc>
              <a:spcBef>
                <a:spcPts val="0"/>
              </a:spcBef>
              <a:buNone/>
              <a:defRPr lang="en-US" sz="2000" b="0" kern="1200" dirty="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2000"/>
              </a:spcBef>
              <a:buFontTx/>
              <a:buNone/>
            </a:pPr>
            <a:r>
              <a:rPr lang="en-US"/>
              <a:t>Edit Master text styles</a:t>
            </a:r>
          </a:p>
        </p:txBody>
      </p:sp>
      <p:sp>
        <p:nvSpPr>
          <p:cNvPr id="6" name="Content Placeholder 5"/>
          <p:cNvSpPr>
            <a:spLocks noGrp="1"/>
          </p:cNvSpPr>
          <p:nvPr>
            <p:ph sz="quarter" idx="4"/>
          </p:nvPr>
        </p:nvSpPr>
        <p:spPr>
          <a:xfrm>
            <a:off x="6126480" y="2507550"/>
            <a:ext cx="4480560" cy="366465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D82014A1-A632-4878-A0D3-F52BA7563730}" type="datetimeFigureOut">
              <a:rPr lang="en-US" dirty="0"/>
              <a:t>3/22/2017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1052865879"/>
      </p:ext>
    </p:extLst>
  </p:cSld>
  <p:clrMapOvr>
    <a:masterClrMapping/>
  </p:clrMapOvr>
  <p:transitio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E99F462-093F-4566-844B-4C71F2739DA5}" type="datetimeFigureOut">
              <a:rPr lang="en-US" dirty="0"/>
              <a:t>3/22/2017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1757376050"/>
      </p:ext>
    </p:extLst>
  </p:cSld>
  <p:clrMapOvr>
    <a:masterClrMapping/>
  </p:clrMapOvr>
  <p:transitio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D24A7AC-904D-4781-85BA-7D10C17ED021}" type="datetimeFigureOut">
              <a:rPr lang="en-US" dirty="0"/>
              <a:t>3/22/2017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1434196849"/>
      </p:ext>
    </p:extLst>
  </p:cSld>
  <p:clrMapOvr>
    <a:masterClrMapping/>
  </p:clrMapOvr>
  <p:transitio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41248" y="457200"/>
            <a:ext cx="3200400" cy="1600197"/>
          </a:xfrm>
        </p:spPr>
        <p:txBody>
          <a:bodyPr anchor="b">
            <a:normAutofit/>
          </a:bodyPr>
          <a:lstStyle>
            <a:lvl1pPr>
              <a:defRPr sz="3200" b="0" baseline="0"/>
            </a:lvl1pPr>
          </a:lstStyle>
          <a:p>
            <a:r>
              <a:rPr lang="en-US"/>
              <a:t>Click to edit Master title style</a:t>
            </a:r>
          </a:p>
        </p:txBody>
      </p:sp>
      <p:sp>
        <p:nvSpPr>
          <p:cNvPr id="3" name="Content Placeholder 2"/>
          <p:cNvSpPr>
            <a:spLocks noGrp="1"/>
          </p:cNvSpPr>
          <p:nvPr>
            <p:ph idx="1"/>
          </p:nvPr>
        </p:nvSpPr>
        <p:spPr>
          <a:xfrm>
            <a:off x="4504267" y="685800"/>
            <a:ext cx="6079066" cy="548640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41248" y="2099734"/>
            <a:ext cx="3200400" cy="3810001"/>
          </a:xfrm>
        </p:spPr>
        <p:txBody>
          <a:bodyPr>
            <a:normAutofit/>
          </a:bodyPr>
          <a:lstStyle>
            <a:lvl1pPr marL="0" indent="0">
              <a:lnSpc>
                <a:spcPct val="114000"/>
              </a:lnSpc>
              <a:spcBef>
                <a:spcPts val="800"/>
              </a:spcBef>
              <a:buNone/>
              <a:defRPr sz="13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E331444B-B92B-4E27-8C94-BB93EAF5CB18}" type="datetimeFigureOut">
              <a:rPr lang="en-US" dirty="0"/>
              <a:t>3/22/2017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2071377056"/>
      </p:ext>
    </p:extLst>
  </p:cSld>
  <p:clrMapOvr>
    <a:masterClrMapping/>
  </p:clrMapOvr>
  <p:transitio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5105400"/>
            <a:ext cx="11292840" cy="17526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914400" y="5257800"/>
            <a:ext cx="9982200" cy="914400"/>
          </a:xfrm>
        </p:spPr>
        <p:txBody>
          <a:bodyPr anchor="b">
            <a:normAutofit/>
          </a:bodyPr>
          <a:lstStyle>
            <a:lvl1pPr>
              <a:defRPr sz="2800" b="0">
                <a:solidFill>
                  <a:schemeClr val="bg1"/>
                </a:solidFill>
              </a:defRPr>
            </a:lvl1pPr>
          </a:lstStyle>
          <a:p>
            <a:r>
              <a:rPr lang="en-US"/>
              <a:t>Click to edit Master title style</a:t>
            </a:r>
          </a:p>
        </p:txBody>
      </p:sp>
      <p:sp>
        <p:nvSpPr>
          <p:cNvPr id="3" name="Picture Placeholder 2"/>
          <p:cNvSpPr>
            <a:spLocks noGrp="1" noChangeAspect="1"/>
          </p:cNvSpPr>
          <p:nvPr>
            <p:ph type="pic" idx="1"/>
          </p:nvPr>
        </p:nvSpPr>
        <p:spPr>
          <a:xfrm>
            <a:off x="0" y="0"/>
            <a:ext cx="11292840" cy="5128923"/>
          </a:xfrm>
          <a:blipFill>
            <a:blip r:embed="rId2"/>
            <a:stretch>
              <a:fillRect/>
            </a:stretch>
          </a:blipFill>
        </p:spPr>
        <p:txBody>
          <a:bodyPr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914400" y="6108589"/>
            <a:ext cx="9982200" cy="597011"/>
          </a:xfrm>
        </p:spPr>
        <p:txBody>
          <a:bodyPr>
            <a:normAutofit/>
          </a:bodyPr>
          <a:lstStyle>
            <a:lvl1pPr marL="0" indent="0">
              <a:lnSpc>
                <a:spcPct val="100000"/>
              </a:lnSpc>
              <a:spcBef>
                <a:spcPts val="800"/>
              </a:spcBef>
              <a:buNone/>
              <a:defRPr sz="1300">
                <a:solidFill>
                  <a:schemeClr val="bg1">
                    <a:lumMod val="8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363EFA5E-FA76-400D-B3DC-F0BA90E6D107}" type="datetimeFigureOut">
              <a:rPr lang="en-US" dirty="0"/>
              <a:t>3/22/2017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3216343262"/>
      </p:ext>
    </p:extLst>
  </p:cSld>
  <p:clrMapOvr>
    <a:masterClrMapping/>
  </p:clrMapOvr>
  <p:transition spd="slow">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1292840" y="0"/>
            <a:ext cx="91440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261872" y="365760"/>
            <a:ext cx="9692640" cy="1325562"/>
          </a:xfrm>
          <a:prstGeom prst="rect">
            <a:avLst/>
          </a:prstGeom>
        </p:spPr>
        <p:txBody>
          <a:bodyPr vert="horz" lIns="91440" tIns="45720" rIns="91440" bIns="45720" rtlCol="0" anchor="b">
            <a:normAutofit/>
          </a:bodyPr>
          <a:lstStyle/>
          <a:p>
            <a:r>
              <a:rPr lang="en-US"/>
              <a:t>Click to edit Master title style</a:t>
            </a:r>
          </a:p>
        </p:txBody>
      </p:sp>
      <p:sp>
        <p:nvSpPr>
          <p:cNvPr id="3" name="Text Placeholder 2"/>
          <p:cNvSpPr>
            <a:spLocks noGrp="1"/>
          </p:cNvSpPr>
          <p:nvPr>
            <p:ph type="body" idx="1"/>
          </p:nvPr>
        </p:nvSpPr>
        <p:spPr>
          <a:xfrm>
            <a:off x="1261872" y="1828800"/>
            <a:ext cx="8595360" cy="4351337"/>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rot="16200000">
            <a:off x="10797542" y="998537"/>
            <a:ext cx="1904999" cy="365125"/>
          </a:xfrm>
          <a:prstGeom prst="rect">
            <a:avLst/>
          </a:prstGeom>
        </p:spPr>
        <p:txBody>
          <a:bodyPr vert="horz" lIns="91440" tIns="45720" rIns="91440" bIns="45720" rtlCol="0" anchor="ctr"/>
          <a:lstStyle>
            <a:lvl1pPr algn="r">
              <a:defRPr sz="1050" b="0">
                <a:solidFill>
                  <a:schemeClr val="tx2">
                    <a:lumMod val="20000"/>
                    <a:lumOff val="80000"/>
                  </a:schemeClr>
                </a:solidFill>
              </a:defRPr>
            </a:lvl1pPr>
          </a:lstStyle>
          <a:p>
            <a:fld id="{9D6E9DEC-419B-4CC5-A080-3B06BD5A8291}" type="datetimeFigureOut">
              <a:rPr lang="en-US" dirty="0"/>
              <a:t>3/22/2017</a:t>
            </a:fld>
            <a:endParaRPr lang="en-US"/>
          </a:p>
        </p:txBody>
      </p:sp>
      <p:sp>
        <p:nvSpPr>
          <p:cNvPr id="5" name="Footer Placeholder 4"/>
          <p:cNvSpPr>
            <a:spLocks noGrp="1"/>
          </p:cNvSpPr>
          <p:nvPr>
            <p:ph type="ftr" sz="quarter" idx="3"/>
          </p:nvPr>
        </p:nvSpPr>
        <p:spPr>
          <a:xfrm rot="16200000">
            <a:off x="9959341" y="4046537"/>
            <a:ext cx="3581400" cy="365125"/>
          </a:xfrm>
          <a:prstGeom prst="rect">
            <a:avLst/>
          </a:prstGeom>
        </p:spPr>
        <p:txBody>
          <a:bodyPr vert="horz" lIns="91440" tIns="45720" rIns="91440" bIns="45720" rtlCol="0" anchor="ctr"/>
          <a:lstStyle>
            <a:lvl1pPr algn="l">
              <a:defRPr sz="1050">
                <a:solidFill>
                  <a:schemeClr val="tx2">
                    <a:lumMod val="20000"/>
                    <a:lumOff val="80000"/>
                  </a:schemeClr>
                </a:solidFill>
              </a:defRPr>
            </a:lvl1pPr>
          </a:lstStyle>
          <a:p>
            <a:endParaRPr lang="en-US"/>
          </a:p>
        </p:txBody>
      </p:sp>
      <p:sp>
        <p:nvSpPr>
          <p:cNvPr id="6" name="Slide Number Placeholder 5"/>
          <p:cNvSpPr>
            <a:spLocks noGrp="1"/>
          </p:cNvSpPr>
          <p:nvPr>
            <p:ph type="sldNum" sz="quarter" idx="4"/>
          </p:nvPr>
        </p:nvSpPr>
        <p:spPr>
          <a:xfrm>
            <a:off x="11292840" y="6172200"/>
            <a:ext cx="914400" cy="593725"/>
          </a:xfrm>
          <a:prstGeom prst="rect">
            <a:avLst/>
          </a:prstGeom>
        </p:spPr>
        <p:txBody>
          <a:bodyPr vert="horz" lIns="45720" tIns="45720" rIns="45720" bIns="45720" rtlCol="0" anchor="ctr">
            <a:normAutofit/>
          </a:bodyPr>
          <a:lstStyle>
            <a:lvl1pPr algn="ctr">
              <a:defRPr sz="3600">
                <a:solidFill>
                  <a:schemeClr val="tx2">
                    <a:lumMod val="60000"/>
                    <a:lumOff val="40000"/>
                  </a:schemeClr>
                </a:solidFill>
              </a:defRPr>
            </a:lvl1pPr>
          </a:lstStyle>
          <a:p>
            <a:fld id="{6D22F896-40B5-4ADD-8801-0D06FADFA095}" type="slidenum">
              <a:rPr lang="en-US" dirty="0"/>
              <a:pPr/>
              <a:t>‹#›</a:t>
            </a:fld>
            <a:endParaRPr lang="en-US"/>
          </a:p>
        </p:txBody>
      </p:sp>
    </p:spTree>
    <p:extLst>
      <p:ext uri="{BB962C8B-B14F-4D97-AF65-F5344CB8AC3E}">
        <p14:creationId xmlns:p14="http://schemas.microsoft.com/office/powerpoint/2010/main" val="3314651859"/>
      </p:ext>
    </p:extLst>
  </p:cSld>
  <p:clrMap bg1="lt1" tx1="dk1" bg2="lt2" tx2="dk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 id="2147483722" r:id="rId11"/>
  </p:sldLayoutIdLst>
  <p:transition spd="slow">
    <p:push dir="u"/>
  </p:transition>
  <p:hf sldNum="0" hdr="0" ftr="0" dt="0"/>
  <p:txStyles>
    <p:titleStyle>
      <a:lvl1pPr algn="l" defTabSz="914400" rtl="0" eaLnBrk="1" latinLnBrk="0" hangingPunct="1">
        <a:lnSpc>
          <a:spcPct val="90000"/>
        </a:lnSpc>
        <a:spcBef>
          <a:spcPct val="0"/>
        </a:spcBef>
        <a:buNone/>
        <a:defRPr sz="4400" kern="1200" spc="-50" baseline="0">
          <a:solidFill>
            <a:schemeClr val="tx1"/>
          </a:solidFill>
          <a:latin typeface="+mj-lt"/>
          <a:ea typeface="+mj-ea"/>
          <a:cs typeface="+mj-cs"/>
        </a:defRPr>
      </a:lvl1pPr>
    </p:titleStyle>
    <p:bodyStyle>
      <a:lvl1pPr marL="182880" indent="-182880" algn="l" defTabSz="914400" rtl="0" eaLnBrk="1" latinLnBrk="0" hangingPunct="1">
        <a:lnSpc>
          <a:spcPct val="95000"/>
        </a:lnSpc>
        <a:spcBef>
          <a:spcPts val="1400"/>
        </a:spcBef>
        <a:spcAft>
          <a:spcPts val="200"/>
        </a:spcAft>
        <a:buClr>
          <a:schemeClr val="accent1"/>
        </a:buClr>
        <a:buSzPct val="80000"/>
        <a:buFont typeface="Arial" pitchFamily="34" charset="0"/>
        <a:buChar char="•"/>
        <a:defRPr sz="1800" kern="1200" spc="10" baseline="0">
          <a:solidFill>
            <a:schemeClr val="tx1"/>
          </a:solidFill>
          <a:latin typeface="+mn-lt"/>
          <a:ea typeface="+mn-ea"/>
          <a:cs typeface="+mn-cs"/>
        </a:defRPr>
      </a:lvl1pPr>
      <a:lvl2pPr marL="45720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600" kern="1200">
          <a:solidFill>
            <a:schemeClr val="tx1">
              <a:lumMod val="85000"/>
              <a:lumOff val="15000"/>
            </a:schemeClr>
          </a:solidFill>
          <a:latin typeface="+mn-lt"/>
          <a:ea typeface="+mn-ea"/>
          <a:cs typeface="+mn-cs"/>
        </a:defRPr>
      </a:lvl2pPr>
      <a:lvl3pPr marL="73152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3pPr>
      <a:lvl4pPr marL="100584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4pPr>
      <a:lvl5pPr marL="128016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5pPr>
      <a:lvl6pPr marL="16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6pPr>
      <a:lvl7pPr marL="19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7pPr>
      <a:lvl8pPr marL="22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8pPr>
      <a:lvl9pPr marL="25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3" Type="http://schemas.openxmlformats.org/officeDocument/2006/relationships/hyperlink" Target="https://techterms.com/definition/multimedia" TargetMode="External"/><Relationship Id="rId7" Type="http://schemas.openxmlformats.org/officeDocument/2006/relationships/hyperlink" Target="https://www.commonsensemedia.org/videos/copyright-and-fair-use-animation"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hyperlink" Target="http://www.centerpointaudio.com/Analog-VS-Digital.aspx" TargetMode="External"/><Relationship Id="rId5" Type="http://schemas.openxmlformats.org/officeDocument/2006/relationships/hyperlink" Target="http://i.vimeocdn.com/video/131954497_1280x720.jpg" TargetMode="External"/><Relationship Id="rId4" Type="http://schemas.openxmlformats.org/officeDocument/2006/relationships/hyperlink" Target="https://www.behance.net/gallery/5407411/Font-Specimen-Sheets"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hyperlink" Target="http://2" TargetMode="External"/><Relationship Id="rId3" Type="http://schemas.openxmlformats.org/officeDocument/2006/relationships/slide" Target="slide10.xml"/><Relationship Id="rId7" Type="http://schemas.openxmlformats.org/officeDocument/2006/relationships/slide" Target="slide4.xml"/><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slide" Target="slide8.xml"/><Relationship Id="rId5" Type="http://schemas.openxmlformats.org/officeDocument/2006/relationships/slide" Target="slide6.xml"/><Relationship Id="rId4" Type="http://schemas.openxmlformats.org/officeDocument/2006/relationships/slide" Target="slide12.xml"/><Relationship Id="rId9" Type="http://schemas.openxmlformats.org/officeDocument/2006/relationships/slide" Target="slide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slide" Target="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solidFill>
                  <a:srgbClr val="FFFFFF"/>
                </a:solidFill>
                <a:latin typeface="Georgia"/>
              </a:rPr>
              <a:t>Multimedia</a:t>
            </a:r>
          </a:p>
        </p:txBody>
      </p:sp>
      <p:sp>
        <p:nvSpPr>
          <p:cNvPr id="3" name="Subtitle 2"/>
          <p:cNvSpPr>
            <a:spLocks noGrp="1"/>
          </p:cNvSpPr>
          <p:nvPr>
            <p:ph type="subTitle" idx="1"/>
          </p:nvPr>
        </p:nvSpPr>
        <p:spPr/>
        <p:txBody>
          <a:bodyPr vert="horz" lIns="91440" tIns="45720" rIns="91440" bIns="45720" rtlCol="0" anchor="t">
            <a:normAutofit/>
          </a:bodyPr>
          <a:lstStyle/>
          <a:p>
            <a:r>
              <a:rPr lang="en-US">
                <a:latin typeface="Georgia"/>
              </a:rPr>
              <a:t>By Emerson Kuehne</a:t>
            </a:r>
            <a:endParaRPr lang="en-US">
              <a:solidFill>
                <a:srgbClr val="BFBFBF"/>
              </a:solidFill>
              <a:latin typeface="Georgia"/>
            </a:endParaRPr>
          </a:p>
        </p:txBody>
      </p:sp>
    </p:spTree>
    <p:extLst>
      <p:ext uri="{BB962C8B-B14F-4D97-AF65-F5344CB8AC3E}">
        <p14:creationId xmlns:p14="http://schemas.microsoft.com/office/powerpoint/2010/main" val="4144221"/>
      </p:ext>
    </p:extLst>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Georgia" panose="02040502050405020303" pitchFamily="18" charset="0"/>
              </a:rPr>
              <a:t>Animation</a:t>
            </a:r>
            <a:endParaRPr lang="en-US" dirty="0"/>
          </a:p>
        </p:txBody>
      </p:sp>
      <p:sp>
        <p:nvSpPr>
          <p:cNvPr id="3" name="Content Placeholder 2"/>
          <p:cNvSpPr>
            <a:spLocks noGrp="1"/>
          </p:cNvSpPr>
          <p:nvPr>
            <p:ph idx="1"/>
          </p:nvPr>
        </p:nvSpPr>
        <p:spPr/>
        <p:txBody>
          <a:bodyPr>
            <a:normAutofit/>
          </a:bodyPr>
          <a:lstStyle/>
          <a:p>
            <a:r>
              <a:rPr lang="en-US" sz="2800" dirty="0">
                <a:latin typeface="Georgia" panose="02040502050405020303" pitchFamily="18" charset="0"/>
              </a:rPr>
              <a:t>Animation can be use to add details to a webpage.</a:t>
            </a:r>
          </a:p>
          <a:p>
            <a:r>
              <a:rPr lang="en-US" sz="2800" dirty="0">
                <a:latin typeface="Georgia" panose="02040502050405020303" pitchFamily="18" charset="0"/>
              </a:rPr>
              <a:t>Animations can make button presses feel better. They can add a better feel when things scroll down a page. They can also draw the attention of the user.</a:t>
            </a:r>
          </a:p>
          <a:p>
            <a:r>
              <a:rPr lang="en-US" sz="2800" dirty="0">
                <a:latin typeface="Georgia" panose="02040502050405020303" pitchFamily="18" charset="0"/>
              </a:rPr>
              <a:t>ask yourself how would Facebook and twitter feel if they did not have those subtle animations when hovering and clicking on tabs, they would feel boring and mundane.</a:t>
            </a:r>
          </a:p>
        </p:txBody>
      </p:sp>
    </p:spTree>
    <p:extLst>
      <p:ext uri="{BB962C8B-B14F-4D97-AF65-F5344CB8AC3E}">
        <p14:creationId xmlns:p14="http://schemas.microsoft.com/office/powerpoint/2010/main" val="42882513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Georgia" panose="02040502050405020303" pitchFamily="18" charset="0"/>
              </a:rPr>
              <a:t>Animation</a:t>
            </a:r>
            <a:endParaRPr lang="en-US" dirty="0"/>
          </a:p>
        </p:txBody>
      </p:sp>
      <p:sp>
        <p:nvSpPr>
          <p:cNvPr id="3" name="Content Placeholder 2"/>
          <p:cNvSpPr>
            <a:spLocks noGrp="1"/>
          </p:cNvSpPr>
          <p:nvPr>
            <p:ph idx="1"/>
          </p:nvPr>
        </p:nvSpPr>
        <p:spPr/>
        <p:txBody>
          <a:bodyPr>
            <a:normAutofit/>
          </a:bodyPr>
          <a:lstStyle/>
          <a:p>
            <a:r>
              <a:rPr lang="en-US" sz="2800" dirty="0">
                <a:latin typeface="Georgia" panose="02040502050405020303" pitchFamily="18" charset="0"/>
              </a:rPr>
              <a:t>Animation is often used to make important visuals pop. They draw the eye and can emphasize what you are highlighting over.</a:t>
            </a:r>
          </a:p>
          <a:p>
            <a:r>
              <a:rPr lang="en-US" sz="2800" dirty="0">
                <a:latin typeface="Georgia" panose="02040502050405020303" pitchFamily="18" charset="0"/>
              </a:rPr>
              <a:t>Making things animated make the user experience much better. </a:t>
            </a:r>
          </a:p>
          <a:p>
            <a:r>
              <a:rPr lang="en-US" sz="2800" dirty="0">
                <a:latin typeface="Georgia" panose="02040502050405020303" pitchFamily="18" charset="0"/>
              </a:rPr>
              <a:t>It adds a layer of logic to websites</a:t>
            </a:r>
          </a:p>
          <a:p>
            <a:r>
              <a:rPr lang="en-US" sz="2800" dirty="0">
                <a:latin typeface="Georgia" panose="02040502050405020303" pitchFamily="18" charset="0"/>
              </a:rPr>
              <a:t>When you hover over something it may highlight and show you what your are about to click on</a:t>
            </a:r>
          </a:p>
        </p:txBody>
      </p:sp>
      <p:sp>
        <p:nvSpPr>
          <p:cNvPr id="4" name="Rectangle 3">
            <a:hlinkClick r:id="rId2" action="ppaction://hlinksldjump"/>
          </p:cNvPr>
          <p:cNvSpPr/>
          <p:nvPr/>
        </p:nvSpPr>
        <p:spPr>
          <a:xfrm>
            <a:off x="11289323" y="0"/>
            <a:ext cx="902677" cy="6858000"/>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dirty="0">
                <a:latin typeface="Georgia" panose="02040502050405020303" pitchFamily="18" charset="0"/>
              </a:rPr>
              <a:t>RETURN</a:t>
            </a:r>
          </a:p>
        </p:txBody>
      </p:sp>
    </p:spTree>
    <p:extLst>
      <p:ext uri="{BB962C8B-B14F-4D97-AF65-F5344CB8AC3E}">
        <p14:creationId xmlns:p14="http://schemas.microsoft.com/office/powerpoint/2010/main" val="564336579"/>
      </p:ext>
    </p:extLst>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Georgia" panose="02040502050405020303" pitchFamily="18" charset="0"/>
              </a:rPr>
              <a:t>Video</a:t>
            </a:r>
          </a:p>
        </p:txBody>
      </p:sp>
      <p:sp>
        <p:nvSpPr>
          <p:cNvPr id="3" name="Content Placeholder 2"/>
          <p:cNvSpPr>
            <a:spLocks noGrp="1"/>
          </p:cNvSpPr>
          <p:nvPr>
            <p:ph idx="1"/>
          </p:nvPr>
        </p:nvSpPr>
        <p:spPr/>
        <p:txBody>
          <a:bodyPr>
            <a:noAutofit/>
          </a:bodyPr>
          <a:lstStyle/>
          <a:p>
            <a:r>
              <a:rPr lang="en-US" sz="3200" dirty="0">
                <a:latin typeface="Georgia" panose="02040502050405020303" pitchFamily="18" charset="0"/>
              </a:rPr>
              <a:t>Videos are not important in creating a good aesthetic.</a:t>
            </a:r>
          </a:p>
          <a:p>
            <a:r>
              <a:rPr lang="en-US" sz="3200" dirty="0">
                <a:latin typeface="Georgia" panose="02040502050405020303" pitchFamily="18" charset="0"/>
              </a:rPr>
              <a:t>Videos are great for conveying information.</a:t>
            </a:r>
          </a:p>
          <a:p>
            <a:r>
              <a:rPr lang="en-US" sz="3200" dirty="0">
                <a:latin typeface="Georgia" panose="02040502050405020303" pitchFamily="18" charset="0"/>
              </a:rPr>
              <a:t>Videos display a series of images quickly as well as audio which make things that can record life. </a:t>
            </a:r>
          </a:p>
          <a:p>
            <a:r>
              <a:rPr lang="en-US" sz="3200" dirty="0">
                <a:latin typeface="Georgia" panose="02040502050405020303" pitchFamily="18" charset="0"/>
              </a:rPr>
              <a:t>Because of this many website and made for solely hosting videos.</a:t>
            </a:r>
          </a:p>
        </p:txBody>
      </p:sp>
    </p:spTree>
    <p:extLst>
      <p:ext uri="{BB962C8B-B14F-4D97-AF65-F5344CB8AC3E}">
        <p14:creationId xmlns:p14="http://schemas.microsoft.com/office/powerpoint/2010/main" val="3318646577"/>
      </p:ext>
    </p:extLst>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Georgia" panose="02040502050405020303" pitchFamily="18" charset="0"/>
              </a:rPr>
              <a:t>Video</a:t>
            </a:r>
            <a:endParaRPr lang="en-US" dirty="0"/>
          </a:p>
        </p:txBody>
      </p:sp>
      <p:sp>
        <p:nvSpPr>
          <p:cNvPr id="3" name="Content Placeholder 2"/>
          <p:cNvSpPr>
            <a:spLocks noGrp="1"/>
          </p:cNvSpPr>
          <p:nvPr>
            <p:ph idx="1"/>
          </p:nvPr>
        </p:nvSpPr>
        <p:spPr/>
        <p:txBody>
          <a:bodyPr/>
          <a:lstStyle/>
          <a:p>
            <a:r>
              <a:rPr lang="en-US" sz="2800" dirty="0">
                <a:latin typeface="Georgia" panose="02040502050405020303" pitchFamily="18" charset="0"/>
              </a:rPr>
              <a:t>Because of the of many uses for videos many phones can record videos and even edit them.</a:t>
            </a:r>
          </a:p>
          <a:p>
            <a:r>
              <a:rPr lang="en-US" sz="2800" dirty="0">
                <a:latin typeface="Georgia" panose="02040502050405020303" pitchFamily="18" charset="0"/>
              </a:rPr>
              <a:t>Videos are very resource intensive so when they are implemented in websites they most be implemented with care because if you are playing too many videos at the same time it will slow down the computer  and the user will have a bad experience </a:t>
            </a:r>
          </a:p>
          <a:p>
            <a:endParaRPr lang="en-US" dirty="0">
              <a:latin typeface="Georgia" panose="02040502050405020303" pitchFamily="18" charset="0"/>
            </a:endParaRPr>
          </a:p>
        </p:txBody>
      </p:sp>
      <p:sp>
        <p:nvSpPr>
          <p:cNvPr id="4" name="Rectangle 3">
            <a:hlinkClick r:id="rId2" action="ppaction://hlinksldjump"/>
          </p:cNvPr>
          <p:cNvSpPr/>
          <p:nvPr/>
        </p:nvSpPr>
        <p:spPr>
          <a:xfrm>
            <a:off x="11289323" y="0"/>
            <a:ext cx="902677" cy="6858000"/>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dirty="0">
                <a:latin typeface="Georgia" panose="02040502050405020303" pitchFamily="18" charset="0"/>
              </a:rPr>
              <a:t>RETURN</a:t>
            </a:r>
          </a:p>
        </p:txBody>
      </p:sp>
    </p:spTree>
    <p:extLst>
      <p:ext uri="{BB962C8B-B14F-4D97-AF65-F5344CB8AC3E}">
        <p14:creationId xmlns:p14="http://schemas.microsoft.com/office/powerpoint/2010/main" val="1625718494"/>
      </p:ext>
    </p:extLst>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Hardware</a:t>
            </a:r>
          </a:p>
        </p:txBody>
      </p:sp>
      <p:sp>
        <p:nvSpPr>
          <p:cNvPr id="3" name="Content Placeholder 2"/>
          <p:cNvSpPr>
            <a:spLocks noGrp="1"/>
          </p:cNvSpPr>
          <p:nvPr>
            <p:ph idx="1"/>
          </p:nvPr>
        </p:nvSpPr>
        <p:spPr/>
        <p:txBody>
          <a:bodyPr>
            <a:normAutofit/>
          </a:bodyPr>
          <a:lstStyle/>
          <a:p>
            <a:r>
              <a:rPr lang="en-US" sz="2400" dirty="0">
                <a:latin typeface="Georgia" panose="02040502050405020303" pitchFamily="18" charset="0"/>
              </a:rPr>
              <a:t>While playing multimedia does not take a powerful computer</a:t>
            </a:r>
          </a:p>
          <a:p>
            <a:r>
              <a:rPr lang="en-US" sz="2400" dirty="0">
                <a:latin typeface="Georgia" panose="02040502050405020303" pitchFamily="18" charset="0"/>
              </a:rPr>
              <a:t>Creating them does a powerful computer.</a:t>
            </a:r>
          </a:p>
          <a:p>
            <a:r>
              <a:rPr lang="en-US" sz="2400" dirty="0">
                <a:latin typeface="Georgia" panose="02040502050405020303" pitchFamily="18" charset="0"/>
              </a:rPr>
              <a:t>First you need a processor that can render the multimedia quickly.</a:t>
            </a:r>
          </a:p>
          <a:p>
            <a:r>
              <a:rPr lang="en-US" sz="2400" dirty="0">
                <a:latin typeface="Georgia" panose="02040502050405020303" pitchFamily="18" charset="0"/>
              </a:rPr>
              <a:t>A powerful graphics card will make loading images and video much faster letting you work quickly.</a:t>
            </a:r>
          </a:p>
          <a:p>
            <a:r>
              <a:rPr lang="en-US" sz="2400" dirty="0">
                <a:latin typeface="Georgia" panose="02040502050405020303" pitchFamily="18" charset="0"/>
              </a:rPr>
              <a:t>A large hard drive will let your store your original files because they are usually much bigger than the exported file.</a:t>
            </a:r>
          </a:p>
        </p:txBody>
      </p:sp>
    </p:spTree>
    <p:extLst>
      <p:ext uri="{BB962C8B-B14F-4D97-AF65-F5344CB8AC3E}">
        <p14:creationId xmlns:p14="http://schemas.microsoft.com/office/powerpoint/2010/main" val="1240991085"/>
      </p:ext>
    </p:extLst>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Software </a:t>
            </a:r>
          </a:p>
        </p:txBody>
      </p:sp>
      <p:sp>
        <p:nvSpPr>
          <p:cNvPr id="3" name="Content Placeholder 2"/>
          <p:cNvSpPr>
            <a:spLocks noGrp="1"/>
          </p:cNvSpPr>
          <p:nvPr>
            <p:ph idx="1"/>
          </p:nvPr>
        </p:nvSpPr>
        <p:spPr/>
        <p:txBody>
          <a:bodyPr/>
          <a:lstStyle/>
          <a:p>
            <a:r>
              <a:rPr lang="en-US" sz="2400" dirty="0">
                <a:latin typeface="Georgia" panose="02040502050405020303" pitchFamily="18" charset="0"/>
              </a:rPr>
              <a:t>When creating multimedia many applications are need.</a:t>
            </a:r>
          </a:p>
          <a:p>
            <a:r>
              <a:rPr lang="en-US" sz="2400" dirty="0">
                <a:latin typeface="Georgia" panose="02040502050405020303" pitchFamily="18" charset="0"/>
              </a:rPr>
              <a:t>When you want to make a video you can use Windows Movie Maker, Adobe Premiere Pro, Sony Vegas pro, and etc.</a:t>
            </a:r>
          </a:p>
          <a:p>
            <a:r>
              <a:rPr lang="en-US" sz="2400" dirty="0">
                <a:latin typeface="Georgia" panose="02040502050405020303" pitchFamily="18" charset="0"/>
              </a:rPr>
              <a:t>When you want to edit images you can use things like GIMP and Photoshop</a:t>
            </a:r>
          </a:p>
          <a:p>
            <a:r>
              <a:rPr lang="en-US" sz="2400" dirty="0">
                <a:latin typeface="Georgia" panose="02040502050405020303" pitchFamily="18" charset="0"/>
              </a:rPr>
              <a:t>When creating animation you need to use a combination of drawing programs and video editing programs</a:t>
            </a:r>
          </a:p>
          <a:p>
            <a:r>
              <a:rPr lang="en-US" sz="2400" dirty="0">
                <a:latin typeface="Georgia" panose="02040502050405020303" pitchFamily="18" charset="0"/>
              </a:rPr>
              <a:t>When you want to create audio things like Audacity are necessary.</a:t>
            </a:r>
          </a:p>
          <a:p>
            <a:endParaRPr lang="en-US" dirty="0">
              <a:latin typeface="Georgia" panose="02040502050405020303" pitchFamily="18" charset="0"/>
            </a:endParaRPr>
          </a:p>
          <a:p>
            <a:endParaRPr lang="en-US" dirty="0">
              <a:latin typeface="Georgia" panose="02040502050405020303" pitchFamily="18" charset="0"/>
            </a:endParaRPr>
          </a:p>
          <a:p>
            <a:endParaRPr lang="en-US" dirty="0">
              <a:latin typeface="Georgia" panose="02040502050405020303" pitchFamily="18" charset="0"/>
            </a:endParaRPr>
          </a:p>
        </p:txBody>
      </p:sp>
    </p:spTree>
    <p:extLst>
      <p:ext uri="{BB962C8B-B14F-4D97-AF65-F5344CB8AC3E}">
        <p14:creationId xmlns:p14="http://schemas.microsoft.com/office/powerpoint/2010/main" val="2076269655"/>
      </p:ext>
    </p:extLst>
  </p:cSld>
  <p:clrMapOvr>
    <a:masterClrMapping/>
  </p:clrMapOvr>
  <p:transition spd="slow">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Copyrights</a:t>
            </a:r>
          </a:p>
        </p:txBody>
      </p:sp>
      <p:pic>
        <p:nvPicPr>
          <p:cNvPr id="4" name="ED_copyright-fair-use-whose-is-it">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1261872" y="1702030"/>
            <a:ext cx="7961259" cy="4478107"/>
          </a:xfrm>
        </p:spPr>
      </p:pic>
    </p:spTree>
    <p:extLst>
      <p:ext uri="{BB962C8B-B14F-4D97-AF65-F5344CB8AC3E}">
        <p14:creationId xmlns:p14="http://schemas.microsoft.com/office/powerpoint/2010/main" val="377960585"/>
      </p:ext>
    </p:extLst>
  </p:cSld>
  <p:clrMapOvr>
    <a:masterClrMapping/>
  </p:clrMapOvr>
  <p:transition spd="slow">
    <p:push dir="u"/>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Georgia"/>
              </a:rPr>
              <a:t>Sources</a:t>
            </a:r>
          </a:p>
        </p:txBody>
      </p:sp>
      <p:sp>
        <p:nvSpPr>
          <p:cNvPr id="3" name="Content Placeholder 2"/>
          <p:cNvSpPr>
            <a:spLocks noGrp="1"/>
          </p:cNvSpPr>
          <p:nvPr>
            <p:ph idx="1"/>
          </p:nvPr>
        </p:nvSpPr>
        <p:spPr/>
        <p:txBody>
          <a:bodyPr vert="horz" lIns="91440" tIns="45720" rIns="91440" bIns="45720" rtlCol="0" anchor="t">
            <a:normAutofit fontScale="92500" lnSpcReduction="20000"/>
          </a:bodyPr>
          <a:lstStyle/>
          <a:p>
            <a:r>
              <a:rPr lang="en-US" dirty="0" err="1">
                <a:latin typeface="Georgia" panose="02040502050405020303" pitchFamily="18" charset="0"/>
              </a:rPr>
              <a:t>Christensson</a:t>
            </a:r>
            <a:r>
              <a:rPr lang="en-US" dirty="0">
                <a:latin typeface="Georgia" panose="02040502050405020303" pitchFamily="18" charset="0"/>
              </a:rPr>
              <a:t>, Per. "Multimedia Definition." </a:t>
            </a:r>
            <a:r>
              <a:rPr lang="en-US" dirty="0" err="1">
                <a:latin typeface="Georgia" panose="02040502050405020303" pitchFamily="18" charset="0"/>
              </a:rPr>
              <a:t>TechTerms</a:t>
            </a:r>
            <a:r>
              <a:rPr lang="en-US" dirty="0">
                <a:latin typeface="Georgia" panose="02040502050405020303" pitchFamily="18" charset="0"/>
              </a:rPr>
              <a:t>. Sharpened Productions, 2006. Web. 22 March 2017. &lt;https://techterms.com/definition/multimedia&gt;.</a:t>
            </a:r>
          </a:p>
          <a:p>
            <a:r>
              <a:rPr lang="en-US" dirty="0">
                <a:solidFill>
                  <a:srgbClr val="004D40"/>
                </a:solidFill>
                <a:latin typeface="Georgia" panose="02040502050405020303" pitchFamily="18" charset="0"/>
                <a:hlinkClick r:id="rId3"/>
              </a:rPr>
              <a:t>https://techterms.com/definition/multimedia</a:t>
            </a:r>
          </a:p>
          <a:p>
            <a:r>
              <a:rPr lang="en-US" dirty="0">
                <a:latin typeface="Georgia" panose="02040502050405020303" pitchFamily="18" charset="0"/>
              </a:rPr>
              <a:t>Font Specimen sheet</a:t>
            </a:r>
          </a:p>
          <a:p>
            <a:r>
              <a:rPr lang="en-US" dirty="0">
                <a:solidFill>
                  <a:srgbClr val="004D40"/>
                </a:solidFill>
                <a:latin typeface="Georgia" panose="02040502050405020303" pitchFamily="18" charset="0"/>
                <a:hlinkClick r:id="rId4"/>
              </a:rPr>
              <a:t>https://www.behance.net/gallery/5407411/Font-Specimen-Sheets</a:t>
            </a:r>
            <a:endParaRPr lang="en-US" dirty="0">
              <a:solidFill>
                <a:srgbClr val="004D40"/>
              </a:solidFill>
              <a:latin typeface="Georgia" panose="02040502050405020303" pitchFamily="18" charset="0"/>
            </a:endParaRPr>
          </a:p>
          <a:p>
            <a:r>
              <a:rPr lang="en-US" dirty="0">
                <a:latin typeface="Georgia" panose="02040502050405020303" pitchFamily="18" charset="0"/>
              </a:rPr>
              <a:t>Bitmap vs vector </a:t>
            </a:r>
          </a:p>
          <a:p>
            <a:r>
              <a:rPr lang="en-US" dirty="0">
                <a:solidFill>
                  <a:srgbClr val="004D40"/>
                </a:solidFill>
                <a:latin typeface="Georgia" panose="02040502050405020303" pitchFamily="18" charset="0"/>
                <a:hlinkClick r:id="rId5"/>
              </a:rPr>
              <a:t>http://i.vimeocdn.com/video/131954497_1280x720.jpg</a:t>
            </a:r>
            <a:endParaRPr lang="en-US" dirty="0">
              <a:solidFill>
                <a:srgbClr val="004D40"/>
              </a:solidFill>
              <a:latin typeface="Georgia" panose="02040502050405020303" pitchFamily="18" charset="0"/>
            </a:endParaRPr>
          </a:p>
          <a:p>
            <a:r>
              <a:rPr lang="en-US" dirty="0">
                <a:latin typeface="Georgia" panose="02040502050405020303" pitchFamily="18" charset="0"/>
              </a:rPr>
              <a:t>Analog vs. Digital</a:t>
            </a:r>
          </a:p>
          <a:p>
            <a:r>
              <a:rPr lang="en-US" dirty="0">
                <a:solidFill>
                  <a:srgbClr val="004D40"/>
                </a:solidFill>
                <a:latin typeface="Georgia" panose="02040502050405020303" pitchFamily="18" charset="0"/>
                <a:hlinkClick r:id="rId6"/>
              </a:rPr>
              <a:t>http://www.centerpointaudio.com/Analog-VS-Digital.aspx</a:t>
            </a:r>
            <a:endParaRPr lang="en-US" dirty="0">
              <a:solidFill>
                <a:srgbClr val="004D40"/>
              </a:solidFill>
              <a:latin typeface="Georgia" panose="02040502050405020303" pitchFamily="18" charset="0"/>
            </a:endParaRPr>
          </a:p>
          <a:p>
            <a:r>
              <a:rPr lang="en-US" dirty="0">
                <a:latin typeface="Georgia" panose="02040502050405020303" pitchFamily="18" charset="0"/>
              </a:rPr>
              <a:t>Copyrights</a:t>
            </a:r>
          </a:p>
          <a:p>
            <a:r>
              <a:rPr lang="en-US" dirty="0">
                <a:solidFill>
                  <a:srgbClr val="004D40"/>
                </a:solidFill>
                <a:latin typeface="Georgia" panose="02040502050405020303" pitchFamily="18" charset="0"/>
                <a:hlinkClick r:id="rId7"/>
              </a:rPr>
              <a:t>https://www.commonsensemedia.org/videos/copyright-and-fair-use-animation#</a:t>
            </a:r>
            <a:endParaRPr lang="en-US" dirty="0">
              <a:solidFill>
                <a:srgbClr val="004D40"/>
              </a:solidFill>
              <a:latin typeface="Georgia" panose="02040502050405020303" pitchFamily="18" charset="0"/>
            </a:endParaRPr>
          </a:p>
          <a:p>
            <a:endParaRPr lang="en-US" dirty="0">
              <a:solidFill>
                <a:srgbClr val="004D40"/>
              </a:solidFill>
              <a:latin typeface="Georgia" panose="02040502050405020303" pitchFamily="18" charset="0"/>
            </a:endParaRPr>
          </a:p>
          <a:p>
            <a:endParaRPr lang="en-US" dirty="0">
              <a:solidFill>
                <a:srgbClr val="004D40"/>
              </a:solidFill>
            </a:endParaRPr>
          </a:p>
          <a:p>
            <a:endParaRPr lang="en-US" dirty="0">
              <a:solidFill>
                <a:srgbClr val="004D40"/>
              </a:solidFill>
            </a:endParaRPr>
          </a:p>
          <a:p>
            <a:endParaRPr lang="en-US" dirty="0">
              <a:solidFill>
                <a:srgbClr val="004D40"/>
              </a:solidFill>
              <a:latin typeface="Century Schoolbook"/>
              <a:hlinkClick r:id="rId3"/>
            </a:endParaRPr>
          </a:p>
          <a:p>
            <a:endParaRPr lang="en-US" dirty="0">
              <a:solidFill>
                <a:srgbClr val="004D40"/>
              </a:solidFill>
              <a:latin typeface="Century Schoolbook"/>
            </a:endParaRPr>
          </a:p>
        </p:txBody>
      </p:sp>
    </p:spTree>
    <p:extLst>
      <p:ext uri="{BB962C8B-B14F-4D97-AF65-F5344CB8AC3E}">
        <p14:creationId xmlns:p14="http://schemas.microsoft.com/office/powerpoint/2010/main" val="3740262235"/>
      </p:ext>
    </p:extLst>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atin typeface="Georgia"/>
              </a:rPr>
              <a:t> Multimedia What Is It?</a:t>
            </a:r>
          </a:p>
        </p:txBody>
      </p:sp>
      <p:sp>
        <p:nvSpPr>
          <p:cNvPr id="3" name="Content Placeholder 2"/>
          <p:cNvSpPr>
            <a:spLocks noGrp="1"/>
          </p:cNvSpPr>
          <p:nvPr>
            <p:ph idx="1"/>
          </p:nvPr>
        </p:nvSpPr>
        <p:spPr>
          <a:noFill/>
        </p:spPr>
        <p:txBody>
          <a:bodyPr vert="horz" lIns="91440" tIns="45720" rIns="91440" bIns="45720" rtlCol="0" anchor="t">
            <a:normAutofit fontScale="70000" lnSpcReduction="20000"/>
          </a:bodyPr>
          <a:lstStyle/>
          <a:p>
            <a:r>
              <a:rPr lang="en-US" sz="3600">
                <a:solidFill>
                  <a:srgbClr val="000000"/>
                </a:solidFill>
                <a:latin typeface="Georgia"/>
              </a:rPr>
              <a:t>As the name implies, multimedia is the integration of multiple forms of media. This includes text, graphics, audio, video, etc. For example, a presentation involving audio and video clips would be considered a "multimedia presentation." Educational software that involves animations, sound, and text is called "multimedia software." CDs and DVDs are often considered to be "multimedia formats" since they can store a lot of data and most forms of multimedia require a lot of disk space.</a:t>
            </a:r>
          </a:p>
          <a:p>
            <a:endParaRPr lang="en-US">
              <a:solidFill>
                <a:srgbClr val="000000"/>
              </a:solidFill>
              <a:latin typeface="Georgia"/>
            </a:endParaRPr>
          </a:p>
          <a:p>
            <a:r>
              <a:rPr lang="en-US" err="1">
                <a:solidFill>
                  <a:srgbClr val="000000"/>
                </a:solidFill>
                <a:latin typeface="Georgia"/>
              </a:rPr>
              <a:t>Christensson</a:t>
            </a:r>
            <a:r>
              <a:rPr lang="en-US">
                <a:solidFill>
                  <a:srgbClr val="000000"/>
                </a:solidFill>
                <a:latin typeface="Georgia"/>
              </a:rPr>
              <a:t>, Per. "Multimedia Definition." </a:t>
            </a:r>
            <a:r>
              <a:rPr lang="en-US" i="1" err="1">
                <a:solidFill>
                  <a:srgbClr val="000000"/>
                </a:solidFill>
                <a:latin typeface="Georgia"/>
              </a:rPr>
              <a:t>TechTerms</a:t>
            </a:r>
            <a:r>
              <a:rPr lang="en-US">
                <a:solidFill>
                  <a:srgbClr val="000000"/>
                </a:solidFill>
                <a:latin typeface="Georgia"/>
              </a:rPr>
              <a:t>. Sharpened Productions, 2006. Web. 22 March 2017. &lt;https://techterms.com/definition/multimedia&gt;.</a:t>
            </a:r>
          </a:p>
        </p:txBody>
      </p:sp>
    </p:spTree>
    <p:extLst>
      <p:ext uri="{BB962C8B-B14F-4D97-AF65-F5344CB8AC3E}">
        <p14:creationId xmlns:p14="http://schemas.microsoft.com/office/powerpoint/2010/main" val="2666460829"/>
      </p:ext>
    </p:ext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ube 7"/>
          <p:cNvSpPr/>
          <p:nvPr/>
        </p:nvSpPr>
        <p:spPr>
          <a:xfrm>
            <a:off x="-49901" y="4972050"/>
            <a:ext cx="12332389" cy="2438400"/>
          </a:xfrm>
          <a:prstGeom prst="cube">
            <a:avLst/>
          </a:prstGeom>
          <a:solidFill>
            <a:schemeClr val="accent4">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a:latin typeface="Georgia"/>
              </a:rPr>
              <a:t>The Building Blocks of Multimedia</a:t>
            </a:r>
          </a:p>
        </p:txBody>
      </p:sp>
      <p:sp>
        <p:nvSpPr>
          <p:cNvPr id="5" name="Cube 4">
            <a:hlinkClick r:id="rId3" action="ppaction://hlinksldjump"/>
          </p:cNvPr>
          <p:cNvSpPr/>
          <p:nvPr/>
        </p:nvSpPr>
        <p:spPr>
          <a:xfrm>
            <a:off x="6391841" y="4095750"/>
            <a:ext cx="1216152" cy="1216152"/>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rgbClr val="000000"/>
                </a:solidFill>
                <a:latin typeface="Georgia"/>
              </a:rPr>
              <a:t>Animation</a:t>
            </a:r>
          </a:p>
        </p:txBody>
      </p:sp>
      <p:sp>
        <p:nvSpPr>
          <p:cNvPr id="3" name="Cube 2">
            <a:hlinkClick r:id="rId4" action="ppaction://hlinksldjump"/>
          </p:cNvPr>
          <p:cNvSpPr/>
          <p:nvPr/>
        </p:nvSpPr>
        <p:spPr>
          <a:xfrm>
            <a:off x="7616009" y="4095750"/>
            <a:ext cx="1216152" cy="1216152"/>
          </a:xfrm>
          <a:prstGeom prst="cub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rgbClr val="000000"/>
                </a:solidFill>
                <a:latin typeface="Georgia"/>
              </a:rPr>
              <a:t>Video</a:t>
            </a:r>
          </a:p>
        </p:txBody>
      </p:sp>
      <p:sp>
        <p:nvSpPr>
          <p:cNvPr id="4" name="Cube 3">
            <a:hlinkClick r:id="rId5" action="ppaction://hlinksldjump"/>
          </p:cNvPr>
          <p:cNvSpPr/>
          <p:nvPr/>
        </p:nvSpPr>
        <p:spPr>
          <a:xfrm>
            <a:off x="7134857" y="3162300"/>
            <a:ext cx="1216152" cy="1216152"/>
          </a:xfrm>
          <a:prstGeom prst="cub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a:solidFill>
                  <a:srgbClr val="000000"/>
                </a:solidFill>
                <a:latin typeface="Georgia"/>
              </a:rPr>
              <a:t>Images</a:t>
            </a:r>
          </a:p>
        </p:txBody>
      </p:sp>
      <p:sp>
        <p:nvSpPr>
          <p:cNvPr id="6" name="Cube 5">
            <a:hlinkClick r:id="rId6" action="ppaction://hlinksldjump"/>
          </p:cNvPr>
          <p:cNvSpPr/>
          <p:nvPr/>
        </p:nvSpPr>
        <p:spPr>
          <a:xfrm>
            <a:off x="3114951" y="4095750"/>
            <a:ext cx="1216152" cy="1216152"/>
          </a:xfrm>
          <a:prstGeom prst="cub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rgbClr val="000000"/>
                </a:solidFill>
                <a:latin typeface="Georgia"/>
              </a:rPr>
              <a:t>Audio</a:t>
            </a:r>
          </a:p>
        </p:txBody>
      </p:sp>
      <p:sp>
        <p:nvSpPr>
          <p:cNvPr id="7" name="Cube 6">
            <a:hlinkClick r:id="rId7" action="ppaction://hlinksldjump"/>
          </p:cNvPr>
          <p:cNvSpPr/>
          <p:nvPr/>
        </p:nvSpPr>
        <p:spPr>
          <a:xfrm>
            <a:off x="3324519" y="3162300"/>
            <a:ext cx="1216152" cy="1216152"/>
          </a:xfrm>
          <a:prstGeom prst="cube">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000000"/>
                </a:solidFill>
                <a:latin typeface="Georgia"/>
              </a:rPr>
              <a:t>Text</a:t>
            </a:r>
            <a:endParaRPr lang="en-US" dirty="0">
              <a:solidFill>
                <a:srgbClr val="000000"/>
              </a:solidFill>
              <a:latin typeface="Georgia"/>
              <a:hlinkClick r:id="rId8"/>
            </a:endParaRPr>
          </a:p>
        </p:txBody>
      </p:sp>
      <p:sp>
        <p:nvSpPr>
          <p:cNvPr id="9" name="Rectangle 8">
            <a:hlinkClick r:id="rId9" action="ppaction://hlinksldjump"/>
          </p:cNvPr>
          <p:cNvSpPr/>
          <p:nvPr/>
        </p:nvSpPr>
        <p:spPr>
          <a:xfrm>
            <a:off x="11289323" y="0"/>
            <a:ext cx="902677" cy="6858000"/>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dirty="0">
                <a:latin typeface="Georgia" panose="02040502050405020303" pitchFamily="18" charset="0"/>
              </a:rPr>
              <a:t>CONT</a:t>
            </a:r>
            <a:br>
              <a:rPr lang="en-US" sz="4800" dirty="0">
                <a:latin typeface="Georgia" panose="02040502050405020303" pitchFamily="18" charset="0"/>
              </a:rPr>
            </a:br>
            <a:r>
              <a:rPr lang="en-US" sz="4800" dirty="0">
                <a:latin typeface="Georgia" panose="02040502050405020303" pitchFamily="18" charset="0"/>
              </a:rPr>
              <a:t>I</a:t>
            </a:r>
            <a:br>
              <a:rPr lang="en-US" sz="4800" dirty="0">
                <a:latin typeface="Georgia" panose="02040502050405020303" pitchFamily="18" charset="0"/>
              </a:rPr>
            </a:br>
            <a:r>
              <a:rPr lang="en-US" sz="4800" dirty="0">
                <a:latin typeface="Georgia" panose="02040502050405020303" pitchFamily="18" charset="0"/>
              </a:rPr>
              <a:t>NUE</a:t>
            </a:r>
          </a:p>
        </p:txBody>
      </p:sp>
    </p:spTree>
    <p:extLst>
      <p:ext uri="{BB962C8B-B14F-4D97-AF65-F5344CB8AC3E}">
        <p14:creationId xmlns:p14="http://schemas.microsoft.com/office/powerpoint/2010/main" val="621913010"/>
      </p:ext>
    </p:extLst>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Georgia" panose="02040502050405020303" pitchFamily="18" charset="0"/>
              </a:rPr>
              <a:t>Text</a:t>
            </a:r>
          </a:p>
        </p:txBody>
      </p:sp>
      <p:sp>
        <p:nvSpPr>
          <p:cNvPr id="3" name="Content Placeholder 2"/>
          <p:cNvSpPr>
            <a:spLocks noGrp="1"/>
          </p:cNvSpPr>
          <p:nvPr>
            <p:ph idx="1"/>
          </p:nvPr>
        </p:nvSpPr>
        <p:spPr/>
        <p:txBody>
          <a:bodyPr/>
          <a:lstStyle/>
          <a:p>
            <a:r>
              <a:rPr lang="en-US" sz="2800" dirty="0">
                <a:latin typeface="Georgia" panose="02040502050405020303" pitchFamily="18" charset="0"/>
              </a:rPr>
              <a:t>Text is the like the skeleton of multimedia. </a:t>
            </a:r>
          </a:p>
          <a:p>
            <a:r>
              <a:rPr lang="en-US" sz="2800" dirty="0">
                <a:latin typeface="Georgia" panose="02040502050405020303" pitchFamily="18" charset="0"/>
              </a:rPr>
              <a:t>Without it everything just falls apart.</a:t>
            </a:r>
          </a:p>
          <a:p>
            <a:r>
              <a:rPr lang="en-US" sz="2800" dirty="0">
                <a:latin typeface="Georgia" panose="02040502050405020303" pitchFamily="18" charset="0"/>
              </a:rPr>
              <a:t>Text is important to fit the aesthetic. If the text does not fit the aesthetic people will not be immersed in the media.</a:t>
            </a:r>
          </a:p>
          <a:p>
            <a:r>
              <a:rPr lang="en-US" sz="2800" dirty="0">
                <a:latin typeface="Georgia" panose="02040502050405020303" pitchFamily="18" charset="0"/>
              </a:rPr>
              <a:t>If I used a text like </a:t>
            </a:r>
            <a:r>
              <a:rPr lang="en-US" sz="2800" dirty="0">
                <a:latin typeface="Snap ITC" panose="04040A07060A02020202" pitchFamily="82" charset="0"/>
              </a:rPr>
              <a:t>Snap ITC it would not fit this PowerPoint.</a:t>
            </a:r>
          </a:p>
          <a:p>
            <a:r>
              <a:rPr lang="en-US" dirty="0">
                <a:latin typeface="Snap ITC" panose="04040A07060A02020202" pitchFamily="82" charset="0"/>
              </a:rPr>
              <a:t> </a:t>
            </a:r>
          </a:p>
          <a:p>
            <a:endParaRPr lang="en-US" dirty="0">
              <a:latin typeface="Snap ITC" panose="04040A07060A02020202" pitchFamily="82" charset="0"/>
            </a:endParaRPr>
          </a:p>
          <a:p>
            <a:endParaRPr lang="en-US" dirty="0">
              <a:latin typeface="Georgia" panose="02040502050405020303" pitchFamily="18" charset="0"/>
            </a:endParaRPr>
          </a:p>
        </p:txBody>
      </p:sp>
    </p:spTree>
    <p:extLst>
      <p:ext uri="{BB962C8B-B14F-4D97-AF65-F5344CB8AC3E}">
        <p14:creationId xmlns:p14="http://schemas.microsoft.com/office/powerpoint/2010/main" val="1203355833"/>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Georgia" panose="02040502050405020303" pitchFamily="18" charset="0"/>
              </a:rPr>
              <a:t>Text</a:t>
            </a:r>
            <a:endParaRPr lang="en-US" dirty="0"/>
          </a:p>
        </p:txBody>
      </p:sp>
      <p:sp>
        <p:nvSpPr>
          <p:cNvPr id="3" name="Content Placeholder 2"/>
          <p:cNvSpPr>
            <a:spLocks noGrp="1"/>
          </p:cNvSpPr>
          <p:nvPr>
            <p:ph idx="1"/>
          </p:nvPr>
        </p:nvSpPr>
        <p:spPr/>
        <p:txBody>
          <a:bodyPr/>
          <a:lstStyle/>
          <a:p>
            <a:r>
              <a:rPr lang="en-US" dirty="0">
                <a:latin typeface="Georgia" panose="02040502050405020303" pitchFamily="18" charset="0"/>
              </a:rPr>
              <a:t>Companies put a lot of time and effort into picking a font because if they do not pick a font that fits their aesthetic the user will not enjoy using the website.</a:t>
            </a:r>
          </a:p>
          <a:p>
            <a:r>
              <a:rPr lang="en-US" dirty="0">
                <a:latin typeface="Georgia" panose="02040502050405020303" pitchFamily="18" charset="0"/>
              </a:rPr>
              <a:t>A great way to test a font is through a Font Specimen Sheet .</a:t>
            </a:r>
          </a:p>
          <a:p>
            <a:r>
              <a:rPr lang="en-US" dirty="0">
                <a:latin typeface="Georgia" panose="02040502050405020303" pitchFamily="18" charset="0"/>
              </a:rPr>
              <a:t>For example</a:t>
            </a:r>
          </a:p>
          <a:p>
            <a:endParaRPr lang="en-US" dirty="0">
              <a:latin typeface="Georgia" panose="02040502050405020303" pitchFamily="18" charset="0"/>
            </a:endParaRPr>
          </a:p>
        </p:txBody>
      </p:sp>
      <p:pic>
        <p:nvPicPr>
          <p:cNvPr id="5" name="Picture 4"/>
          <p:cNvPicPr>
            <a:picLocks noChangeAspect="1"/>
          </p:cNvPicPr>
          <p:nvPr/>
        </p:nvPicPr>
        <p:blipFill>
          <a:blip r:embed="rId2"/>
          <a:stretch>
            <a:fillRect/>
          </a:stretch>
        </p:blipFill>
        <p:spPr>
          <a:xfrm>
            <a:off x="2972720" y="2919135"/>
            <a:ext cx="2915655" cy="3770914"/>
          </a:xfrm>
          <a:prstGeom prst="rect">
            <a:avLst/>
          </a:prstGeom>
        </p:spPr>
      </p:pic>
      <p:sp>
        <p:nvSpPr>
          <p:cNvPr id="6" name="TextBox 5"/>
          <p:cNvSpPr txBox="1"/>
          <p:nvPr/>
        </p:nvSpPr>
        <p:spPr>
          <a:xfrm>
            <a:off x="1261872" y="3543300"/>
            <a:ext cx="1710848" cy="1754326"/>
          </a:xfrm>
          <a:prstGeom prst="rect">
            <a:avLst/>
          </a:prstGeom>
          <a:noFill/>
        </p:spPr>
        <p:txBody>
          <a:bodyPr wrap="square" rtlCol="0">
            <a:spAutoFit/>
          </a:bodyPr>
          <a:lstStyle/>
          <a:p>
            <a:pPr marL="285750" indent="-285750">
              <a:buFont typeface="Arial" panose="020B0604020202020204" pitchFamily="34" charset="0"/>
              <a:buChar char="•"/>
            </a:pPr>
            <a:r>
              <a:rPr lang="en-US" dirty="0">
                <a:latin typeface="Georgia" panose="02040502050405020303" pitchFamily="18" charset="0"/>
              </a:rPr>
              <a:t>These are a great way to test fonts to see what they look like.</a:t>
            </a:r>
          </a:p>
        </p:txBody>
      </p:sp>
      <p:sp>
        <p:nvSpPr>
          <p:cNvPr id="10" name="Rectangle 9">
            <a:hlinkClick r:id="rId3" action="ppaction://hlinksldjump"/>
          </p:cNvPr>
          <p:cNvSpPr/>
          <p:nvPr/>
        </p:nvSpPr>
        <p:spPr>
          <a:xfrm>
            <a:off x="11289323" y="0"/>
            <a:ext cx="902677" cy="6858000"/>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dirty="0">
                <a:latin typeface="Georgia" panose="02040502050405020303" pitchFamily="18" charset="0"/>
              </a:rPr>
              <a:t>RETURN</a:t>
            </a:r>
          </a:p>
        </p:txBody>
      </p:sp>
    </p:spTree>
    <p:extLst>
      <p:ext uri="{BB962C8B-B14F-4D97-AF65-F5344CB8AC3E}">
        <p14:creationId xmlns:p14="http://schemas.microsoft.com/office/powerpoint/2010/main" val="1242116118"/>
      </p:ext>
    </p:extLst>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Georgia" panose="02040502050405020303" pitchFamily="18" charset="0"/>
              </a:rPr>
              <a:t>Images</a:t>
            </a:r>
            <a:endParaRPr lang="en-US" dirty="0"/>
          </a:p>
        </p:txBody>
      </p:sp>
      <p:sp>
        <p:nvSpPr>
          <p:cNvPr id="3" name="Content Placeholder 2"/>
          <p:cNvSpPr>
            <a:spLocks noGrp="1"/>
          </p:cNvSpPr>
          <p:nvPr>
            <p:ph idx="1"/>
          </p:nvPr>
        </p:nvSpPr>
        <p:spPr/>
        <p:txBody>
          <a:bodyPr>
            <a:normAutofit/>
          </a:bodyPr>
          <a:lstStyle/>
          <a:p>
            <a:r>
              <a:rPr lang="en-US" sz="3200" dirty="0">
                <a:latin typeface="Georgia" panose="02040502050405020303" pitchFamily="18" charset="0"/>
              </a:rPr>
              <a:t>Images are an important part in aesthetics.</a:t>
            </a:r>
          </a:p>
          <a:p>
            <a:r>
              <a:rPr lang="en-US" sz="3200" dirty="0">
                <a:latin typeface="Georgia" panose="02040502050405020303" pitchFamily="18" charset="0"/>
              </a:rPr>
              <a:t>Digital Images make up quite a bit of things, they can be the borders that outline a webpage, they are part of task bar.</a:t>
            </a:r>
          </a:p>
          <a:p>
            <a:r>
              <a:rPr lang="en-US" sz="3200" dirty="0">
                <a:latin typeface="Georgia" panose="02040502050405020303" pitchFamily="18" charset="0"/>
              </a:rPr>
              <a:t>Mostly everything excluding the background is an image and it is important to choose the correct ones.</a:t>
            </a:r>
          </a:p>
        </p:txBody>
      </p:sp>
    </p:spTree>
    <p:extLst>
      <p:ext uri="{BB962C8B-B14F-4D97-AF65-F5344CB8AC3E}">
        <p14:creationId xmlns:p14="http://schemas.microsoft.com/office/powerpoint/2010/main" val="2879821361"/>
      </p:ext>
    </p:extLst>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Georgia" panose="02040502050405020303" pitchFamily="18" charset="0"/>
              </a:rPr>
              <a:t>Images</a:t>
            </a:r>
            <a:endParaRPr lang="en-US" dirty="0"/>
          </a:p>
        </p:txBody>
      </p:sp>
      <p:sp>
        <p:nvSpPr>
          <p:cNvPr id="3" name="Content Placeholder 2"/>
          <p:cNvSpPr>
            <a:spLocks noGrp="1"/>
          </p:cNvSpPr>
          <p:nvPr>
            <p:ph idx="1"/>
          </p:nvPr>
        </p:nvSpPr>
        <p:spPr/>
        <p:txBody>
          <a:bodyPr/>
          <a:lstStyle/>
          <a:p>
            <a:r>
              <a:rPr lang="en-US" dirty="0">
                <a:latin typeface="Georgia" panose="02040502050405020303" pitchFamily="18" charset="0"/>
              </a:rPr>
              <a:t>When decorating a webpage it is important to choose the correct kind of image</a:t>
            </a:r>
          </a:p>
          <a:p>
            <a:r>
              <a:rPr lang="en-US" dirty="0">
                <a:latin typeface="Georgia" panose="02040502050405020303" pitchFamily="18" charset="0"/>
              </a:rPr>
              <a:t>Bitmap vs Vector</a:t>
            </a:r>
          </a:p>
          <a:p>
            <a:endParaRPr lang="en-US" dirty="0">
              <a:latin typeface="Georgia" panose="02040502050405020303" pitchFamily="18" charset="0"/>
            </a:endParaRPr>
          </a:p>
        </p:txBody>
      </p:sp>
      <p:sp>
        <p:nvSpPr>
          <p:cNvPr id="4" name="Rectangle 3">
            <a:hlinkClick r:id="rId2" action="ppaction://hlinksldjump"/>
          </p:cNvPr>
          <p:cNvSpPr/>
          <p:nvPr/>
        </p:nvSpPr>
        <p:spPr>
          <a:xfrm>
            <a:off x="11289323" y="0"/>
            <a:ext cx="902677" cy="6858000"/>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dirty="0">
                <a:latin typeface="Georgia" panose="02040502050405020303" pitchFamily="18" charset="0"/>
              </a:rPr>
              <a:t>RETURN</a:t>
            </a:r>
          </a:p>
        </p:txBody>
      </p:sp>
      <p:pic>
        <p:nvPicPr>
          <p:cNvPr id="7" name="Picture 6"/>
          <p:cNvPicPr>
            <a:picLocks noChangeAspect="1"/>
          </p:cNvPicPr>
          <p:nvPr/>
        </p:nvPicPr>
        <p:blipFill>
          <a:blip r:embed="rId3"/>
          <a:stretch>
            <a:fillRect/>
          </a:stretch>
        </p:blipFill>
        <p:spPr>
          <a:xfrm>
            <a:off x="830424" y="2757665"/>
            <a:ext cx="4433078" cy="2493606"/>
          </a:xfrm>
          <a:prstGeom prst="rect">
            <a:avLst/>
          </a:prstGeom>
        </p:spPr>
      </p:pic>
      <p:sp>
        <p:nvSpPr>
          <p:cNvPr id="8" name="TextBox 7"/>
          <p:cNvSpPr txBox="1"/>
          <p:nvPr/>
        </p:nvSpPr>
        <p:spPr>
          <a:xfrm>
            <a:off x="5263502" y="2565918"/>
            <a:ext cx="4813559" cy="3416320"/>
          </a:xfrm>
          <a:prstGeom prst="rect">
            <a:avLst/>
          </a:prstGeom>
          <a:noFill/>
        </p:spPr>
        <p:txBody>
          <a:bodyPr wrap="square" rtlCol="0">
            <a:spAutoFit/>
          </a:bodyPr>
          <a:lstStyle/>
          <a:p>
            <a:pPr marL="285750" indent="-285750">
              <a:buFont typeface="Arial" panose="020B0604020202020204" pitchFamily="34" charset="0"/>
              <a:buChar char="•"/>
            </a:pPr>
            <a:r>
              <a:rPr lang="en-US" dirty="0"/>
              <a:t>Bitmap is set amount of pixels that make up and image. </a:t>
            </a:r>
          </a:p>
          <a:p>
            <a:pPr marL="285750" indent="-285750">
              <a:buFont typeface="Arial" panose="020B0604020202020204" pitchFamily="34" charset="0"/>
              <a:buChar char="•"/>
            </a:pPr>
            <a:r>
              <a:rPr lang="en-US" dirty="0"/>
              <a:t>They are good because they are not very resource intensive, however they do not look good when scaled up very big.</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Vector images use real-time calculations to project an image onto the screen.</a:t>
            </a:r>
          </a:p>
          <a:p>
            <a:pPr marL="285750" indent="-285750">
              <a:buFont typeface="Arial" panose="020B0604020202020204" pitchFamily="34" charset="0"/>
              <a:buChar char="•"/>
            </a:pPr>
            <a:r>
              <a:rPr lang="en-US" dirty="0"/>
              <a:t>They are more resource heavy than bitmap, but the images will scale </a:t>
            </a:r>
            <a:r>
              <a:rPr lang="en-US" dirty="0" err="1"/>
              <a:t>infinitly</a:t>
            </a:r>
            <a:r>
              <a:rPr lang="en-US" dirty="0"/>
              <a:t>.</a:t>
            </a:r>
          </a:p>
          <a:p>
            <a:pPr marL="285750" indent="-285750">
              <a:buFont typeface="Arial" panose="020B0604020202020204" pitchFamily="34" charset="0"/>
              <a:buChar char="•"/>
            </a:pPr>
            <a:endParaRPr lang="en-US" dirty="0"/>
          </a:p>
        </p:txBody>
      </p:sp>
    </p:spTree>
    <p:extLst>
      <p:ext uri="{BB962C8B-B14F-4D97-AF65-F5344CB8AC3E}">
        <p14:creationId xmlns:p14="http://schemas.microsoft.com/office/powerpoint/2010/main" val="38943384"/>
      </p:ext>
    </p:extLst>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Georgia" panose="02040502050405020303" pitchFamily="18" charset="0"/>
              </a:rPr>
              <a:t>Audio</a:t>
            </a:r>
            <a:endParaRPr lang="en-US" dirty="0"/>
          </a:p>
        </p:txBody>
      </p:sp>
      <p:sp>
        <p:nvSpPr>
          <p:cNvPr id="3" name="Content Placeholder 2"/>
          <p:cNvSpPr>
            <a:spLocks noGrp="1"/>
          </p:cNvSpPr>
          <p:nvPr>
            <p:ph idx="1"/>
          </p:nvPr>
        </p:nvSpPr>
        <p:spPr/>
        <p:txBody>
          <a:bodyPr>
            <a:normAutofit lnSpcReduction="10000"/>
          </a:bodyPr>
          <a:lstStyle/>
          <a:p>
            <a:r>
              <a:rPr lang="en-US" sz="2800" dirty="0">
                <a:latin typeface="Georgia" panose="02040502050405020303" pitchFamily="18" charset="0"/>
              </a:rPr>
              <a:t>Audio is arguably the most important aspect of multimedia.</a:t>
            </a:r>
          </a:p>
          <a:p>
            <a:r>
              <a:rPr lang="en-US" sz="2800" dirty="0">
                <a:latin typeface="Georgia" panose="02040502050405020303" pitchFamily="18" charset="0"/>
              </a:rPr>
              <a:t>Good sound design in any application can enhance the experience for the user.</a:t>
            </a:r>
          </a:p>
          <a:p>
            <a:r>
              <a:rPr lang="en-US" sz="2800" dirty="0">
                <a:latin typeface="Georgia" panose="02040502050405020303" pitchFamily="18" charset="0"/>
              </a:rPr>
              <a:t>Adding sounds to button presses can add to the aesthetic of the application.</a:t>
            </a:r>
          </a:p>
          <a:p>
            <a:r>
              <a:rPr lang="en-US" sz="2800" dirty="0">
                <a:latin typeface="Georgia" panose="02040502050405020303" pitchFamily="18" charset="0"/>
              </a:rPr>
              <a:t>However sound design is hard to get correct because if the media has bad sound design, it can drive the user away very fast.</a:t>
            </a:r>
          </a:p>
          <a:p>
            <a:endParaRPr lang="en-US" dirty="0">
              <a:latin typeface="Georgia" panose="02040502050405020303" pitchFamily="18" charset="0"/>
            </a:endParaRPr>
          </a:p>
        </p:txBody>
      </p:sp>
    </p:spTree>
    <p:extLst>
      <p:ext uri="{BB962C8B-B14F-4D97-AF65-F5344CB8AC3E}">
        <p14:creationId xmlns:p14="http://schemas.microsoft.com/office/powerpoint/2010/main" val="3687110856"/>
      </p:ext>
    </p:extLst>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Georgia" panose="02040502050405020303" pitchFamily="18" charset="0"/>
              </a:rPr>
              <a:t>Audio</a:t>
            </a:r>
            <a:endParaRPr lang="en-US" dirty="0"/>
          </a:p>
        </p:txBody>
      </p:sp>
      <p:sp>
        <p:nvSpPr>
          <p:cNvPr id="3" name="Content Placeholder 2"/>
          <p:cNvSpPr>
            <a:spLocks noGrp="1"/>
          </p:cNvSpPr>
          <p:nvPr>
            <p:ph idx="1"/>
          </p:nvPr>
        </p:nvSpPr>
        <p:spPr/>
        <p:txBody>
          <a:bodyPr/>
          <a:lstStyle/>
          <a:p>
            <a:r>
              <a:rPr lang="en-US" dirty="0">
                <a:latin typeface="Georgia" panose="02040502050405020303" pitchFamily="18" charset="0"/>
              </a:rPr>
              <a:t>Sound waves can not be captured in their natural form in a digital formal.</a:t>
            </a:r>
          </a:p>
          <a:p>
            <a:r>
              <a:rPr lang="en-US" dirty="0">
                <a:latin typeface="Georgia" panose="02040502050405020303" pitchFamily="18" charset="0"/>
              </a:rPr>
              <a:t>When audio is converted to a digital format, the wave because blocky unlike a natural wound wave which is smooth.</a:t>
            </a:r>
          </a:p>
        </p:txBody>
      </p:sp>
      <p:sp>
        <p:nvSpPr>
          <p:cNvPr id="4" name="Rectangle 3">
            <a:hlinkClick r:id="rId2" action="ppaction://hlinksldjump"/>
          </p:cNvPr>
          <p:cNvSpPr/>
          <p:nvPr/>
        </p:nvSpPr>
        <p:spPr>
          <a:xfrm>
            <a:off x="11289323" y="0"/>
            <a:ext cx="902677" cy="6858000"/>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dirty="0">
                <a:latin typeface="Georgia" panose="02040502050405020303" pitchFamily="18" charset="0"/>
              </a:rPr>
              <a:t>RETURN</a:t>
            </a:r>
          </a:p>
        </p:txBody>
      </p:sp>
      <p:pic>
        <p:nvPicPr>
          <p:cNvPr id="6" name="Picture 5"/>
          <p:cNvPicPr>
            <a:picLocks noChangeAspect="1"/>
          </p:cNvPicPr>
          <p:nvPr/>
        </p:nvPicPr>
        <p:blipFill>
          <a:blip r:embed="rId3"/>
          <a:stretch>
            <a:fillRect/>
          </a:stretch>
        </p:blipFill>
        <p:spPr>
          <a:xfrm>
            <a:off x="2908724" y="3165660"/>
            <a:ext cx="5534797" cy="3381847"/>
          </a:xfrm>
          <a:prstGeom prst="rect">
            <a:avLst/>
          </a:prstGeom>
        </p:spPr>
      </p:pic>
    </p:spTree>
    <p:extLst>
      <p:ext uri="{BB962C8B-B14F-4D97-AF65-F5344CB8AC3E}">
        <p14:creationId xmlns:p14="http://schemas.microsoft.com/office/powerpoint/2010/main" val="494733312"/>
      </p:ext>
    </p:extLst>
  </p:cSld>
  <p:clrMapOvr>
    <a:masterClrMapping/>
  </p:clrMapOvr>
  <p:transition spd="slow">
    <p:push dir="u"/>
  </p:transition>
</p:sld>
</file>

<file path=ppt/theme/theme1.xml><?xml version="1.0" encoding="utf-8"?>
<a:theme xmlns:a="http://schemas.openxmlformats.org/drawingml/2006/main" name="View">
  <a:themeElements>
    <a:clrScheme name="View">
      <a:dk1>
        <a:srgbClr val="000000"/>
      </a:dk1>
      <a:lt1>
        <a:srgbClr val="FFFFFF"/>
      </a:lt1>
      <a:dk2>
        <a:srgbClr val="46464A"/>
      </a:dk2>
      <a:lt2>
        <a:srgbClr val="D6D3CC"/>
      </a:lt2>
      <a:accent1>
        <a:srgbClr val="6F6F74"/>
      </a:accent1>
      <a:accent2>
        <a:srgbClr val="92A9B9"/>
      </a:accent2>
      <a:accent3>
        <a:srgbClr val="A7B789"/>
      </a:accent3>
      <a:accent4>
        <a:srgbClr val="B9A489"/>
      </a:accent4>
      <a:accent5>
        <a:srgbClr val="8D6374"/>
      </a:accent5>
      <a:accent6>
        <a:srgbClr val="9B7362"/>
      </a:accent6>
      <a:hlink>
        <a:srgbClr val="67AABF"/>
      </a:hlink>
      <a:folHlink>
        <a:srgbClr val="ABAFA5"/>
      </a:folHlink>
    </a:clrScheme>
    <a:fontScheme name="View">
      <a:maj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View">
      <a:fillStyleLst>
        <a:solidFill>
          <a:schemeClr val="phClr"/>
        </a:solidFill>
        <a:solidFill>
          <a:schemeClr val="phClr">
            <a:tint val="60000"/>
            <a:satMod val="120000"/>
          </a:schemeClr>
        </a:solidFill>
        <a:solidFill>
          <a:schemeClr val="phClr">
            <a:shade val="75000"/>
            <a:satMod val="160000"/>
          </a:schemeClr>
        </a:solidFill>
      </a:fillStyleLst>
      <a:lnStyleLst>
        <a:ln w="9525" cap="flat" cmpd="sng" algn="ctr">
          <a:solidFill>
            <a:schemeClr val="phClr"/>
          </a:solidFill>
          <a:prstDash val="solid"/>
        </a:ln>
        <a:ln w="13970" cap="flat" cmpd="sng" algn="ctr">
          <a:solidFill>
            <a:schemeClr val="phClr"/>
          </a:solidFill>
          <a:prstDash val="solid"/>
        </a:ln>
        <a:ln w="17145" cap="flat" cmpd="sng" algn="ctr">
          <a:solidFill>
            <a:schemeClr val="phClr">
              <a:shade val="95000"/>
              <a:alpha val="95000"/>
              <a:satMod val="150000"/>
            </a:schemeClr>
          </a:solidFill>
          <a:prstDash val="solid"/>
        </a:ln>
      </a:lnStyleLst>
      <a:effectStyleLst>
        <a:effectStyle>
          <a:effectLst/>
        </a:effectStyle>
        <a:effectStyle>
          <a:effectLst>
            <a:outerShdw blurRad="50800" dist="15240" dir="5400000" algn="tl" rotWithShape="0">
              <a:srgbClr val="000000">
                <a:alpha val="75000"/>
              </a:srgbClr>
            </a:outerShdw>
          </a:effectLst>
          <a:scene3d>
            <a:camera prst="orthographicFront">
              <a:rot lat="0" lon="0" rev="0"/>
            </a:camera>
            <a:lightRig rig="brightRoom" dir="tl"/>
          </a:scene3d>
          <a:sp3d contourW="9525" prstMaterial="flat">
            <a:bevelT w="0" h="0" prst="coolSlant"/>
            <a:contourClr>
              <a:schemeClr val="phClr">
                <a:shade val="35000"/>
                <a:satMod val="130000"/>
              </a:schemeClr>
            </a:contourClr>
          </a:sp3d>
        </a:effectStyle>
        <a:effectStyle>
          <a:effectLst>
            <a:outerShdw blurRad="76200" dist="25400" dir="5400000" algn="tl" rotWithShape="0">
              <a:srgbClr val="000000">
                <a:alpha val="55000"/>
              </a:srgbClr>
            </a:outerShdw>
          </a:effectLst>
          <a:scene3d>
            <a:camera prst="orthographicFront">
              <a:rot lat="0" lon="0" rev="0"/>
            </a:camera>
            <a:lightRig rig="brightRoom" dir="tl"/>
          </a:scene3d>
          <a:sp3d contourW="19050" prstMaterial="flat">
            <a:bevelT w="0" h="0" prst="coolSlant"/>
            <a:contourClr>
              <a:schemeClr val="phClr">
                <a:shade val="25000"/>
                <a:satMod val="140000"/>
              </a:schemeClr>
            </a:contourClr>
          </a:sp3d>
        </a:effectStyle>
      </a:effectStyleLst>
      <a:bgFillStyleLst>
        <a:solidFill>
          <a:schemeClr val="phClr"/>
        </a:solidFill>
        <a:solidFill>
          <a:schemeClr val="phClr">
            <a:tint val="95000"/>
            <a:satMod val="170000"/>
          </a:schemeClr>
        </a:solidFill>
        <a:gradFill rotWithShape="1">
          <a:gsLst>
            <a:gs pos="0">
              <a:schemeClr val="phClr">
                <a:tint val="94000"/>
                <a:shade val="98000"/>
                <a:satMod val="130000"/>
                <a:lumMod val="102000"/>
              </a:schemeClr>
            </a:gs>
            <a:gs pos="100000">
              <a:schemeClr val="phClr">
                <a:tint val="98000"/>
                <a:shade val="78000"/>
                <a:satMod val="140000"/>
              </a:schemeClr>
            </a:gs>
          </a:gsLst>
          <a:path path="circle">
            <a:fillToRect l="100000" t="100000" r="100000" b="100000"/>
          </a:path>
        </a:gradFill>
      </a:bgFillStyleLst>
    </a:fmtScheme>
  </a:themeElements>
  <a:objectDefaults/>
  <a:extraClrSchemeLst/>
  <a:extLst>
    <a:ext uri="{05A4C25C-085E-4340-85A3-A5531E510DB2}">
      <thm15:themeFamily xmlns:thm15="http://schemas.microsoft.com/office/thememl/2012/main" name="View" id="{BA0EB5A6-F2D4-4F82-977B-64ADEE4A2A69}" vid="{3969A8A2-35DB-4E3B-8885-16FD2056867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TotalTime>
  <Words>885</Words>
  <Application>Microsoft Office PowerPoint</Application>
  <PresentationFormat>Widescreen</PresentationFormat>
  <Paragraphs>98</Paragraphs>
  <Slides>17</Slides>
  <Notes>4</Notes>
  <HiddenSlides>0</HiddenSlides>
  <MMClips>1</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17</vt:i4>
      </vt:variant>
    </vt:vector>
  </HeadingPairs>
  <TitlesOfParts>
    <vt:vector size="24" baseType="lpstr">
      <vt:lpstr>Arial</vt:lpstr>
      <vt:lpstr>Calibri</vt:lpstr>
      <vt:lpstr>Century Schoolbook</vt:lpstr>
      <vt:lpstr>Georgia</vt:lpstr>
      <vt:lpstr>Snap ITC</vt:lpstr>
      <vt:lpstr>Wingdings 2</vt:lpstr>
      <vt:lpstr>View</vt:lpstr>
      <vt:lpstr>Multimedia</vt:lpstr>
      <vt:lpstr> Multimedia What Is It?</vt:lpstr>
      <vt:lpstr>The Building Blocks of Multimedia</vt:lpstr>
      <vt:lpstr>Text</vt:lpstr>
      <vt:lpstr>Text</vt:lpstr>
      <vt:lpstr>Images</vt:lpstr>
      <vt:lpstr>Images</vt:lpstr>
      <vt:lpstr>Audio</vt:lpstr>
      <vt:lpstr>Audio</vt:lpstr>
      <vt:lpstr>Animation</vt:lpstr>
      <vt:lpstr>Animation</vt:lpstr>
      <vt:lpstr>Video</vt:lpstr>
      <vt:lpstr>Video</vt:lpstr>
      <vt:lpstr>Hardware</vt:lpstr>
      <vt:lpstr>Software </vt:lpstr>
      <vt:lpstr>Copyrights</vt:lpstr>
      <vt:lpstr>Sources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Multimedia</dc:title>
  <dc:creator>Emerson Kuehne</dc:creator>
  <cp:lastModifiedBy>Emerson Kuehne</cp:lastModifiedBy>
  <cp:revision>13</cp:revision>
  <dcterms:modified xsi:type="dcterms:W3CDTF">2017-03-23T03:28:44Z</dcterms:modified>
</cp:coreProperties>
</file>