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5" r:id="rId6"/>
    <p:sldId id="261" r:id="rId7"/>
    <p:sldId id="262"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1AF"/>
    <a:srgbClr val="5A5A5A"/>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16" d="100"/>
          <a:sy n="116" d="100"/>
        </p:scale>
        <p:origin x="10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E135838-9508-4BA8-8BFC-16EB5CD93ABE}"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575EC-A84B-40FD-ABAD-A5AFE5FD0D5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017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135838-9508-4BA8-8BFC-16EB5CD93ABE}"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20411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135838-9508-4BA8-8BFC-16EB5CD93ABE}"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3611524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135838-9508-4BA8-8BFC-16EB5CD93ABE}"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206737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E135838-9508-4BA8-8BFC-16EB5CD93ABE}" type="datetimeFigureOut">
              <a:rPr lang="en-US" smtClean="0"/>
              <a:t>4/20/2017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575EC-A84B-40FD-ABAD-A5AFE5FD0D5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4398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E135838-9508-4BA8-8BFC-16EB5CD93ABE}" type="datetimeFigureOut">
              <a:rPr lang="en-US" smtClean="0"/>
              <a:t>4/20/2017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22016478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lumMod val="9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E135838-9508-4BA8-8BFC-16EB5CD93ABE}" type="datetimeFigureOut">
              <a:rPr lang="en-US" smtClean="0"/>
              <a:t>4/20/2017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3317526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E135838-9508-4BA8-8BFC-16EB5CD93ABE}" type="datetimeFigureOut">
              <a:rPr lang="en-US" smtClean="0"/>
              <a:t>4/20/2017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575660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E135838-9508-4BA8-8BFC-16EB5CD93ABE}" type="datetimeFigureOut">
              <a:rPr lang="en-US" smtClean="0"/>
              <a:t>4/20/2017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C8575EC-A84B-40FD-ABAD-A5AFE5FD0D5C}" type="slidenum">
              <a:rPr lang="en-US" smtClean="0"/>
              <a:t>‹#›</a:t>
            </a:fld>
            <a:endParaRPr lang="en-US"/>
          </a:p>
        </p:txBody>
      </p:sp>
    </p:spTree>
    <p:extLst>
      <p:ext uri="{BB962C8B-B14F-4D97-AF65-F5344CB8AC3E}">
        <p14:creationId xmlns:p14="http://schemas.microsoft.com/office/powerpoint/2010/main" val="399089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4050791"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E135838-9508-4BA8-8BFC-16EB5CD93ABE}" type="datetimeFigureOut">
              <a:rPr lang="en-US" smtClean="0"/>
              <a:t>4/20/2017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C8575EC-A84B-40FD-ABAD-A5AFE5FD0D5C}" type="slidenum">
              <a:rPr lang="en-US" smtClean="0"/>
              <a:t>‹#›</a:t>
            </a:fld>
            <a:endParaRPr lang="en-US"/>
          </a:p>
        </p:txBody>
      </p:sp>
    </p:spTree>
    <p:extLst>
      <p:ext uri="{BB962C8B-B14F-4D97-AF65-F5344CB8AC3E}">
        <p14:creationId xmlns:p14="http://schemas.microsoft.com/office/powerpoint/2010/main" val="1604933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1">
              <a:lumMod val="50000"/>
              <a:lumOff val="5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FE135838-9508-4BA8-8BFC-16EB5CD93ABE}" type="datetimeFigureOut">
              <a:rPr lang="en-US" smtClean="0"/>
              <a:t>4/20/2017</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C8575EC-A84B-40FD-ABAD-A5AFE5FD0D5C}" type="slidenum">
              <a:rPr lang="en-US" smtClean="0"/>
              <a:t>‹#›</a:t>
            </a:fld>
            <a:endParaRPr lang="en-US"/>
          </a:p>
        </p:txBody>
      </p:sp>
    </p:spTree>
    <p:extLst>
      <p:ext uri="{BB962C8B-B14F-4D97-AF65-F5344CB8AC3E}">
        <p14:creationId xmlns:p14="http://schemas.microsoft.com/office/powerpoint/2010/main" val="890188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E135838-9508-4BA8-8BFC-16EB5CD93ABE}" type="datetimeFigureOut">
              <a:rPr lang="en-US" smtClean="0"/>
              <a:t>4/20/2017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C8575EC-A84B-40FD-ABAD-A5AFE5FD0D5C}"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6251166"/>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3"/>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3"/>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3"/>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slide" Target="slide2.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Battle_of_Cannae" TargetMode="External"/><Relationship Id="rId2" Type="http://schemas.openxmlformats.org/officeDocument/2006/relationships/hyperlink" Target="https://www.youtube.com/watch?v=MroGPObEZzk" TargetMode="External"/><Relationship Id="rId1" Type="http://schemas.openxmlformats.org/officeDocument/2006/relationships/slideLayout" Target="../slideLayouts/slideLayout2.xml"/><Relationship Id="rId6" Type="http://schemas.openxmlformats.org/officeDocument/2006/relationships/hyperlink" Target="http://wiki.totalwar.com/w/Carthage_(TWR2_faction)" TargetMode="External"/><Relationship Id="rId5" Type="http://schemas.openxmlformats.org/officeDocument/2006/relationships/hyperlink" Target="http://wiki.totalwar.com/w/Rome_(TWR2_faction)" TargetMode="External"/><Relationship Id="rId4" Type="http://schemas.openxmlformats.org/officeDocument/2006/relationships/hyperlink" Target="http://www.roman-empire.net/army/canna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PanRoman" panose="00000400000000000000" pitchFamily="2" charset="2"/>
              </a:rPr>
              <a:t>The Battle of Cannae</a:t>
            </a:r>
          </a:p>
        </p:txBody>
      </p:sp>
      <p:sp>
        <p:nvSpPr>
          <p:cNvPr id="3" name="Subtitle 2"/>
          <p:cNvSpPr>
            <a:spLocks noGrp="1"/>
          </p:cNvSpPr>
          <p:nvPr>
            <p:ph type="subTitle" idx="1"/>
          </p:nvPr>
        </p:nvSpPr>
        <p:spPr/>
        <p:txBody>
          <a:bodyPr/>
          <a:lstStyle/>
          <a:p>
            <a:r>
              <a:rPr lang="en-US" dirty="0">
                <a:latin typeface="PanRoman" panose="00000400000000000000" pitchFamily="2" charset="2"/>
              </a:rPr>
              <a:t>By Emerson Kuehne</a:t>
            </a:r>
          </a:p>
        </p:txBody>
      </p:sp>
    </p:spTree>
    <p:extLst>
      <p:ext uri="{BB962C8B-B14F-4D97-AF65-F5344CB8AC3E}">
        <p14:creationId xmlns:p14="http://schemas.microsoft.com/office/powerpoint/2010/main" val="3512055995"/>
      </p:ext>
    </p:extLst>
  </p:cSld>
  <p:clrMapOvr>
    <a:masterClrMapping/>
  </p:clrMapOvr>
  <mc:AlternateContent xmlns:mc="http://schemas.openxmlformats.org/markup-compatibility/2006">
    <mc:Choice xmlns:p14="http://schemas.microsoft.com/office/powerpoint/2010/main" Requires="p14">
      <p:transition spd="slow" p14:dur="3400" advClick="0" advTm="1000">
        <p14:reveal thruBlk="1"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2443892" y="525393"/>
            <a:ext cx="7405816" cy="2246769"/>
          </a:xfrm>
          <a:prstGeom prst="rect">
            <a:avLst/>
          </a:prstGeom>
          <a:noFill/>
        </p:spPr>
        <p:txBody>
          <a:bodyPr wrap="square" rtlCol="0">
            <a:spAutoFit/>
          </a:bodyPr>
          <a:lstStyle/>
          <a:p>
            <a:pPr algn="ctr"/>
            <a:r>
              <a:rPr lang="en-US" sz="14000" dirty="0">
                <a:latin typeface="PanRoman" panose="00000400000000000000" pitchFamily="2" charset="2"/>
              </a:rPr>
              <a:t>Pre-Battle</a:t>
            </a:r>
          </a:p>
        </p:txBody>
      </p:sp>
      <p:sp>
        <p:nvSpPr>
          <p:cNvPr id="5" name="Rectangle 4">
            <a:hlinkClick r:id="rId3" action="ppaction://hlinksldjump"/>
          </p:cNvPr>
          <p:cNvSpPr/>
          <p:nvPr/>
        </p:nvSpPr>
        <p:spPr>
          <a:xfrm>
            <a:off x="3907252" y="3600903"/>
            <a:ext cx="4479095" cy="2246769"/>
          </a:xfrm>
          <a:prstGeom prst="rect">
            <a:avLst/>
          </a:prstGeom>
        </p:spPr>
        <p:txBody>
          <a:bodyPr wrap="square">
            <a:spAutoFit/>
          </a:bodyPr>
          <a:lstStyle/>
          <a:p>
            <a:pPr algn="ctr"/>
            <a:r>
              <a:rPr lang="en-US" sz="14000" dirty="0">
                <a:latin typeface="PanRoman" panose="00000400000000000000" pitchFamily="2" charset="2"/>
              </a:rPr>
              <a:t>Battle</a:t>
            </a:r>
            <a:endParaRPr lang="en-US" sz="14000" dirty="0"/>
          </a:p>
        </p:txBody>
      </p:sp>
    </p:spTree>
    <p:extLst>
      <p:ext uri="{BB962C8B-B14F-4D97-AF65-F5344CB8AC3E}">
        <p14:creationId xmlns:p14="http://schemas.microsoft.com/office/powerpoint/2010/main" val="127080650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ircle(in)">
                                      <p:cBhvr>
                                        <p:cTn id="7" dur="2000"/>
                                        <p:tgtEl>
                                          <p:spTgt spid="4">
                                            <p:txEl>
                                              <p:pRg st="0" end="0"/>
                                            </p:txEl>
                                          </p:spTgt>
                                        </p:tgtEl>
                                      </p:cBhvr>
                                    </p:animEffect>
                                  </p:childTnLst>
                                </p:cTn>
                              </p:par>
                              <p:par>
                                <p:cTn id="8" presetID="6" presetClass="entr" presetSubtype="32" fill="hold" nodeType="withEffect">
                                  <p:stCondLst>
                                    <p:cond delay="75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circle(out)">
                                      <p:cBhvr>
                                        <p:cTn id="10"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hlinkClick r:id="rId2" action="ppaction://hlinksldjump"/>
          </p:cNvPr>
          <p:cNvSpPr txBox="1"/>
          <p:nvPr/>
        </p:nvSpPr>
        <p:spPr>
          <a:xfrm>
            <a:off x="7105639" y="5169744"/>
            <a:ext cx="4428066" cy="1015663"/>
          </a:xfrm>
          <a:prstGeom prst="rect">
            <a:avLst/>
          </a:prstGeom>
          <a:noFill/>
        </p:spPr>
        <p:txBody>
          <a:bodyPr wrap="square" rtlCol="0">
            <a:spAutoFit/>
          </a:bodyPr>
          <a:lstStyle/>
          <a:p>
            <a:pPr algn="ctr"/>
            <a:r>
              <a:rPr lang="en-US" sz="6000" dirty="0">
                <a:latin typeface="PanRoman" panose="00000400000000000000" pitchFamily="2" charset="2"/>
              </a:rPr>
              <a:t>Commanders</a:t>
            </a:r>
            <a:r>
              <a:rPr lang="en-US" dirty="0"/>
              <a:t> </a:t>
            </a:r>
          </a:p>
        </p:txBody>
      </p:sp>
      <p:sp>
        <p:nvSpPr>
          <p:cNvPr id="3" name="TextBox 2">
            <a:hlinkClick r:id="rId3" action="ppaction://hlinksldjump"/>
          </p:cNvPr>
          <p:cNvSpPr txBox="1"/>
          <p:nvPr/>
        </p:nvSpPr>
        <p:spPr>
          <a:xfrm>
            <a:off x="4606279" y="2747395"/>
            <a:ext cx="2499360" cy="1015663"/>
          </a:xfrm>
          <a:prstGeom prst="rect">
            <a:avLst/>
          </a:prstGeom>
          <a:noFill/>
        </p:spPr>
        <p:txBody>
          <a:bodyPr wrap="square" rtlCol="0" anchor="ctr">
            <a:spAutoFit/>
          </a:bodyPr>
          <a:lstStyle/>
          <a:p>
            <a:pPr algn="ctr"/>
            <a:r>
              <a:rPr lang="en-US" sz="6000" dirty="0">
                <a:latin typeface="PanRoman" panose="00000400000000000000" pitchFamily="2" charset="2"/>
              </a:rPr>
              <a:t>Tactics</a:t>
            </a:r>
            <a:r>
              <a:rPr lang="en-US" dirty="0"/>
              <a:t> </a:t>
            </a:r>
          </a:p>
        </p:txBody>
      </p:sp>
      <p:sp>
        <p:nvSpPr>
          <p:cNvPr id="4" name="TextBox 3">
            <a:hlinkClick r:id="rId4" action="ppaction://hlinksldjump"/>
          </p:cNvPr>
          <p:cNvSpPr txBox="1"/>
          <p:nvPr/>
        </p:nvSpPr>
        <p:spPr>
          <a:xfrm>
            <a:off x="476239" y="319629"/>
            <a:ext cx="4130040" cy="1021080"/>
          </a:xfrm>
          <a:prstGeom prst="rect">
            <a:avLst/>
          </a:prstGeom>
          <a:noFill/>
        </p:spPr>
        <p:txBody>
          <a:bodyPr wrap="square" rtlCol="0">
            <a:spAutoFit/>
          </a:bodyPr>
          <a:lstStyle/>
          <a:p>
            <a:pPr algn="ctr"/>
            <a:r>
              <a:rPr lang="en-US" sz="6000" dirty="0">
                <a:latin typeface="PanRoman" panose="00000400000000000000" pitchFamily="2" charset="2"/>
              </a:rPr>
              <a:t>Prior Events</a:t>
            </a:r>
            <a:r>
              <a:rPr lang="en-US" dirty="0"/>
              <a:t> </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911" y="2205050"/>
            <a:ext cx="2964694" cy="2964694"/>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56818" y="637351"/>
            <a:ext cx="3125707" cy="3125707"/>
          </a:xfrm>
          <a:prstGeom prst="rect">
            <a:avLst/>
          </a:prstGeom>
        </p:spPr>
      </p:pic>
      <p:sp>
        <p:nvSpPr>
          <p:cNvPr id="10" name="TextBox 9">
            <a:hlinkClick r:id="rId7" action="ppaction://hlinksldjump"/>
          </p:cNvPr>
          <p:cNvSpPr txBox="1"/>
          <p:nvPr/>
        </p:nvSpPr>
        <p:spPr>
          <a:xfrm>
            <a:off x="0" y="6409038"/>
            <a:ext cx="12192000" cy="461665"/>
          </a:xfrm>
          <a:prstGeom prst="rect">
            <a:avLst/>
          </a:prstGeom>
          <a:noFill/>
        </p:spPr>
        <p:txBody>
          <a:bodyPr wrap="square" rtlCol="0">
            <a:spAutoFit/>
          </a:bodyPr>
          <a:lstStyle/>
          <a:p>
            <a:pPr algn="ctr"/>
            <a:r>
              <a:rPr lang="en-US" sz="2400" dirty="0">
                <a:latin typeface="PanRoman" panose="00000400000000000000"/>
              </a:rPr>
              <a:t>Return</a:t>
            </a:r>
          </a:p>
        </p:txBody>
      </p:sp>
    </p:spTree>
    <p:extLst>
      <p:ext uri="{BB962C8B-B14F-4D97-AF65-F5344CB8AC3E}">
        <p14:creationId xmlns:p14="http://schemas.microsoft.com/office/powerpoint/2010/main" val="2470811105"/>
      </p:ext>
    </p:extLst>
  </p:cSld>
  <p:clrMapOvr>
    <a:masterClrMapping/>
  </p:clrMapOvr>
  <mc:AlternateContent xmlns:mc="http://schemas.openxmlformats.org/markup-compatibility/2006">
    <mc:Choice xmlns:p14="http://schemas.microsoft.com/office/powerpoint/2010/main" Requires="p14">
      <p:transition spd="slow" p14:dur="1250" advClick="0">
        <p14:switch dir="r"/>
      </p:transition>
    </mc:Choice>
    <mc:Fallback>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8000" dirty="0">
                <a:latin typeface="PanRoman" panose="00000400000000000000" pitchFamily="2" charset="2"/>
              </a:rPr>
              <a:t>Commanders</a:t>
            </a:r>
          </a:p>
        </p:txBody>
      </p:sp>
      <p:sp>
        <p:nvSpPr>
          <p:cNvPr id="3" name="Text Placeholder 2"/>
          <p:cNvSpPr>
            <a:spLocks noGrp="1"/>
          </p:cNvSpPr>
          <p:nvPr>
            <p:ph type="body" idx="1"/>
          </p:nvPr>
        </p:nvSpPr>
        <p:spPr/>
        <p:txBody>
          <a:bodyPr/>
          <a:lstStyle/>
          <a:p>
            <a:pPr algn="ctr"/>
            <a:r>
              <a:rPr lang="en-US" dirty="0">
                <a:latin typeface="PanRoman" panose="00000400000000000000" pitchFamily="2" charset="2"/>
              </a:rPr>
              <a:t>Roman</a:t>
            </a:r>
          </a:p>
        </p:txBody>
      </p:sp>
      <p:sp>
        <p:nvSpPr>
          <p:cNvPr id="4" name="Content Placeholder 3"/>
          <p:cNvSpPr>
            <a:spLocks noGrp="1"/>
          </p:cNvSpPr>
          <p:nvPr>
            <p:ph sz="half" idx="2"/>
          </p:nvPr>
        </p:nvSpPr>
        <p:spPr/>
        <p:txBody>
          <a:bodyPr/>
          <a:lstStyle/>
          <a:p>
            <a:r>
              <a:rPr lang="pt-BR" dirty="0">
                <a:latin typeface="PanRoman" panose="00000400000000000000" pitchFamily="2" charset="2"/>
              </a:rPr>
              <a:t>Gaius Terentius Varro</a:t>
            </a:r>
          </a:p>
          <a:p>
            <a:pPr lvl="1"/>
            <a:r>
              <a:rPr lang="pt-BR" dirty="0">
                <a:latin typeface="PanRoman" panose="00000400000000000000" pitchFamily="2" charset="2"/>
              </a:rPr>
              <a:t>Roman consul and Commander. </a:t>
            </a:r>
          </a:p>
          <a:p>
            <a:r>
              <a:rPr lang="pt-BR" dirty="0">
                <a:latin typeface="PanRoman" panose="00000400000000000000" pitchFamily="2" charset="2"/>
              </a:rPr>
              <a:t>Lucius Aemilius Paullus</a:t>
            </a:r>
          </a:p>
          <a:p>
            <a:pPr lvl="1"/>
            <a:r>
              <a:rPr lang="pt-BR" dirty="0">
                <a:latin typeface="PanRoman" panose="00000400000000000000" pitchFamily="2" charset="2"/>
              </a:rPr>
              <a:t>Roman consul and Commander. </a:t>
            </a:r>
          </a:p>
        </p:txBody>
      </p:sp>
      <p:sp>
        <p:nvSpPr>
          <p:cNvPr id="5" name="Text Placeholder 4"/>
          <p:cNvSpPr>
            <a:spLocks noGrp="1"/>
          </p:cNvSpPr>
          <p:nvPr>
            <p:ph type="body" sz="quarter" idx="3"/>
          </p:nvPr>
        </p:nvSpPr>
        <p:spPr/>
        <p:txBody>
          <a:bodyPr/>
          <a:lstStyle/>
          <a:p>
            <a:pPr algn="ctr"/>
            <a:r>
              <a:rPr lang="en-US" dirty="0">
                <a:latin typeface="PanRoman" panose="00000400000000000000" pitchFamily="2" charset="2"/>
              </a:rPr>
              <a:t>Carthage</a:t>
            </a:r>
          </a:p>
        </p:txBody>
      </p:sp>
      <p:sp>
        <p:nvSpPr>
          <p:cNvPr id="6" name="Content Placeholder 5"/>
          <p:cNvSpPr>
            <a:spLocks noGrp="1"/>
          </p:cNvSpPr>
          <p:nvPr>
            <p:ph sz="quarter" idx="4"/>
          </p:nvPr>
        </p:nvSpPr>
        <p:spPr/>
        <p:txBody>
          <a:bodyPr/>
          <a:lstStyle/>
          <a:p>
            <a:r>
              <a:rPr lang="en-US" dirty="0">
                <a:latin typeface="PanRoman" panose="00000400000000000000" pitchFamily="2" charset="2"/>
              </a:rPr>
              <a:t>Hannibal Barca</a:t>
            </a:r>
          </a:p>
          <a:p>
            <a:pPr lvl="1"/>
            <a:r>
              <a:rPr lang="en-US" dirty="0">
                <a:latin typeface="PanRoman" panose="00000400000000000000" pitchFamily="2" charset="2"/>
              </a:rPr>
              <a:t>General of the Carthaginian army.</a:t>
            </a:r>
          </a:p>
          <a:p>
            <a:r>
              <a:rPr lang="en-US" dirty="0">
                <a:latin typeface="PanRoman" panose="00000400000000000000" pitchFamily="2" charset="2"/>
              </a:rPr>
              <a:t>Maharbal</a:t>
            </a:r>
          </a:p>
          <a:p>
            <a:pPr lvl="1"/>
            <a:r>
              <a:rPr lang="en-US" dirty="0">
                <a:latin typeface="PanRoman" panose="00000400000000000000" pitchFamily="2" charset="2"/>
              </a:rPr>
              <a:t>Commander of the Carthaginian cavalry.</a:t>
            </a:r>
          </a:p>
        </p:txBody>
      </p:sp>
      <p:sp>
        <p:nvSpPr>
          <p:cNvPr id="7" name="TextBox 6">
            <a:hlinkClick r:id="rId2" action="ppaction://hlinksldjump"/>
          </p:cNvPr>
          <p:cNvSpPr txBox="1"/>
          <p:nvPr/>
        </p:nvSpPr>
        <p:spPr>
          <a:xfrm>
            <a:off x="0" y="6409038"/>
            <a:ext cx="12192000" cy="461665"/>
          </a:xfrm>
          <a:prstGeom prst="rect">
            <a:avLst/>
          </a:prstGeom>
          <a:noFill/>
        </p:spPr>
        <p:txBody>
          <a:bodyPr wrap="square" rtlCol="0">
            <a:spAutoFit/>
          </a:bodyPr>
          <a:lstStyle/>
          <a:p>
            <a:pPr algn="ctr"/>
            <a:r>
              <a:rPr lang="en-US" sz="2400" dirty="0">
                <a:latin typeface="PanRoman" panose="00000400000000000000"/>
              </a:rPr>
              <a:t>Return to select screen</a:t>
            </a:r>
          </a:p>
        </p:txBody>
      </p:sp>
    </p:spTree>
    <p:extLst>
      <p:ext uri="{BB962C8B-B14F-4D97-AF65-F5344CB8AC3E}">
        <p14:creationId xmlns:p14="http://schemas.microsoft.com/office/powerpoint/2010/main" val="2717432499"/>
      </p:ext>
    </p:extLst>
  </p:cSld>
  <p:clrMapOvr>
    <a:masterClrMapping/>
  </p:clrMapOvr>
  <mc:AlternateContent xmlns:mc="http://schemas.openxmlformats.org/markup-compatibility/2006">
    <mc:Choice xmlns:p14="http://schemas.microsoft.com/office/powerpoint/2010/main" Requires="p14">
      <p:transition spd="slow" p14:dur="1250" advClick="0">
        <p14:flip dir="r"/>
      </p:transition>
    </mc:Choice>
    <mc:Fallback>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a:latin typeface="PanRoman" panose="00000400000000000000" pitchFamily="2" charset="2"/>
              </a:rPr>
              <a:t>Tactics</a:t>
            </a:r>
            <a:endParaRPr lang="en-US" sz="8000" dirty="0"/>
          </a:p>
        </p:txBody>
      </p:sp>
      <p:sp>
        <p:nvSpPr>
          <p:cNvPr id="3" name="Text Placeholder 2"/>
          <p:cNvSpPr>
            <a:spLocks noGrp="1"/>
          </p:cNvSpPr>
          <p:nvPr>
            <p:ph type="body" idx="1"/>
          </p:nvPr>
        </p:nvSpPr>
        <p:spPr/>
        <p:txBody>
          <a:bodyPr/>
          <a:lstStyle/>
          <a:p>
            <a:pPr algn="ctr"/>
            <a:r>
              <a:rPr lang="en-US" dirty="0">
                <a:latin typeface="PanRoman" panose="00000400000000000000"/>
              </a:rPr>
              <a:t>Roman</a:t>
            </a:r>
          </a:p>
        </p:txBody>
      </p:sp>
      <p:sp>
        <p:nvSpPr>
          <p:cNvPr id="4" name="Content Placeholder 3"/>
          <p:cNvSpPr>
            <a:spLocks noGrp="1"/>
          </p:cNvSpPr>
          <p:nvPr>
            <p:ph sz="half" idx="2"/>
          </p:nvPr>
        </p:nvSpPr>
        <p:spPr/>
        <p:txBody>
          <a:bodyPr/>
          <a:lstStyle/>
          <a:p>
            <a:pPr lvl="1"/>
            <a:r>
              <a:rPr lang="en-US" dirty="0">
                <a:latin typeface="PanRoman" panose="00000400000000000000"/>
              </a:rPr>
              <a:t>79,600 Infantry</a:t>
            </a:r>
          </a:p>
          <a:p>
            <a:pPr lvl="1"/>
            <a:r>
              <a:rPr lang="en-US" dirty="0">
                <a:latin typeface="PanRoman" panose="00000400000000000000"/>
              </a:rPr>
              <a:t>6,400 Cavalry</a:t>
            </a:r>
          </a:p>
          <a:p>
            <a:pPr lvl="1"/>
            <a:r>
              <a:rPr lang="en-US" dirty="0">
                <a:latin typeface="PanRoman" panose="00000400000000000000"/>
              </a:rPr>
              <a:t>The romans left 10,000 men to guard the camp during the battle.</a:t>
            </a:r>
          </a:p>
          <a:p>
            <a:pPr lvl="1"/>
            <a:r>
              <a:rPr lang="en-US" dirty="0">
                <a:latin typeface="PanRoman" panose="00000400000000000000"/>
              </a:rPr>
              <a:t>The roman battle strategy was fairly straight forward. They planned to push through the center and split the Carthaginian army into 2 halves. This would allow the romans to flank the Carthaginian army without being exposed to the cavalry. </a:t>
            </a:r>
          </a:p>
          <a:p>
            <a:pPr lvl="1"/>
            <a:endParaRPr lang="en-US" dirty="0"/>
          </a:p>
          <a:p>
            <a:pPr lvl="1"/>
            <a:endParaRPr lang="en-US" dirty="0"/>
          </a:p>
        </p:txBody>
      </p:sp>
      <p:sp>
        <p:nvSpPr>
          <p:cNvPr id="5" name="Text Placeholder 4"/>
          <p:cNvSpPr>
            <a:spLocks noGrp="1"/>
          </p:cNvSpPr>
          <p:nvPr>
            <p:ph type="body" sz="quarter" idx="3"/>
          </p:nvPr>
        </p:nvSpPr>
        <p:spPr/>
        <p:txBody>
          <a:bodyPr/>
          <a:lstStyle/>
          <a:p>
            <a:pPr algn="ctr"/>
            <a:r>
              <a:rPr lang="en-US" dirty="0">
                <a:latin typeface="PanRoman" panose="00000400000000000000"/>
              </a:rPr>
              <a:t>carthage</a:t>
            </a:r>
          </a:p>
        </p:txBody>
      </p:sp>
      <p:sp>
        <p:nvSpPr>
          <p:cNvPr id="6" name="Content Placeholder 5"/>
          <p:cNvSpPr>
            <a:spLocks noGrp="1"/>
          </p:cNvSpPr>
          <p:nvPr>
            <p:ph sz="quarter" idx="4"/>
          </p:nvPr>
        </p:nvSpPr>
        <p:spPr/>
        <p:txBody>
          <a:bodyPr/>
          <a:lstStyle/>
          <a:p>
            <a:pPr lvl="1"/>
            <a:r>
              <a:rPr lang="en-US" dirty="0">
                <a:latin typeface="PanRoman" panose="00000400000000000000"/>
              </a:rPr>
              <a:t>40,000 Infantry</a:t>
            </a:r>
          </a:p>
          <a:p>
            <a:pPr lvl="1"/>
            <a:r>
              <a:rPr lang="en-US" dirty="0">
                <a:latin typeface="PanRoman" panose="00000400000000000000"/>
              </a:rPr>
              <a:t>10,000 Cavalry</a:t>
            </a:r>
          </a:p>
          <a:p>
            <a:pPr lvl="1"/>
            <a:r>
              <a:rPr lang="en-US" dirty="0">
                <a:latin typeface="PanRoman" panose="00000400000000000000"/>
              </a:rPr>
              <a:t>Carthage’s strategy was seemingly the opposite of the roman’s. They had a weak center made up of Gallic warriors they picked up throughout the campaign in Rome, and they had elite Carthaginian on the sides. The center lines were told to slowly retreat as the battle went on, to bait the Romans into getting themselves surrounded. </a:t>
            </a:r>
          </a:p>
        </p:txBody>
      </p:sp>
      <p:sp>
        <p:nvSpPr>
          <p:cNvPr id="7" name="TextBox 6">
            <a:hlinkClick r:id="rId2" action="ppaction://hlinksldjump"/>
          </p:cNvPr>
          <p:cNvSpPr txBox="1"/>
          <p:nvPr/>
        </p:nvSpPr>
        <p:spPr>
          <a:xfrm>
            <a:off x="0" y="6409038"/>
            <a:ext cx="12192000" cy="461665"/>
          </a:xfrm>
          <a:prstGeom prst="rect">
            <a:avLst/>
          </a:prstGeom>
          <a:noFill/>
        </p:spPr>
        <p:txBody>
          <a:bodyPr wrap="square" rtlCol="0">
            <a:spAutoFit/>
          </a:bodyPr>
          <a:lstStyle/>
          <a:p>
            <a:pPr algn="ctr"/>
            <a:r>
              <a:rPr lang="en-US" sz="2400" dirty="0">
                <a:latin typeface="PanRoman" panose="00000400000000000000"/>
              </a:rPr>
              <a:t>Return to select screen</a:t>
            </a:r>
          </a:p>
        </p:txBody>
      </p:sp>
    </p:spTree>
    <p:extLst>
      <p:ext uri="{BB962C8B-B14F-4D97-AF65-F5344CB8AC3E}">
        <p14:creationId xmlns:p14="http://schemas.microsoft.com/office/powerpoint/2010/main" val="2700568604"/>
      </p:ext>
    </p:extLst>
  </p:cSld>
  <p:clrMapOvr>
    <a:masterClrMapping/>
  </p:clrMapOvr>
  <mc:AlternateContent xmlns:mc="http://schemas.openxmlformats.org/markup-compatibility/2006">
    <mc:Choice xmlns:p14="http://schemas.microsoft.com/office/powerpoint/2010/main" Requires="p14">
      <p:transition spd="slow" p14:dur="1250" advClick="0">
        <p14:flip dir="r"/>
      </p:transition>
    </mc:Choice>
    <mc:Fallback>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a:latin typeface="PanRoman" panose="00000400000000000000" pitchFamily="2" charset="2"/>
              </a:rPr>
              <a:t>Prior Events</a:t>
            </a:r>
          </a:p>
        </p:txBody>
      </p:sp>
      <p:sp>
        <p:nvSpPr>
          <p:cNvPr id="3" name="Content Placeholder 2"/>
          <p:cNvSpPr>
            <a:spLocks noGrp="1"/>
          </p:cNvSpPr>
          <p:nvPr>
            <p:ph idx="1"/>
          </p:nvPr>
        </p:nvSpPr>
        <p:spPr/>
        <p:txBody>
          <a:bodyPr>
            <a:normAutofit lnSpcReduction="10000"/>
          </a:bodyPr>
          <a:lstStyle/>
          <a:p>
            <a:pPr lvl="1" algn="ctr">
              <a:lnSpc>
                <a:spcPct val="150000"/>
              </a:lnSpc>
            </a:pPr>
            <a:r>
              <a:rPr lang="en-US" sz="2400" dirty="0"/>
              <a:t>During Hannibal’s campaign through Rome he had fought two prior battles both ended in decisive Carthaginian victories.</a:t>
            </a:r>
          </a:p>
          <a:p>
            <a:pPr lvl="1" algn="ctr">
              <a:lnSpc>
                <a:spcPct val="150000"/>
              </a:lnSpc>
            </a:pPr>
            <a:r>
              <a:rPr lang="en-US" sz="2400" dirty="0"/>
              <a:t>Eager for a Roman victory the senate assigned 4 armies to 2 consuls.</a:t>
            </a:r>
          </a:p>
          <a:p>
            <a:pPr lvl="1" algn="ctr">
              <a:lnSpc>
                <a:spcPct val="150000"/>
              </a:lnSpc>
            </a:pPr>
            <a:r>
              <a:rPr lang="en-US" sz="2400" dirty="0"/>
              <a:t>The Romans wanted a fair open field battle, since the last two battles had been ambushes from the Carthaginian Army.</a:t>
            </a:r>
          </a:p>
          <a:p>
            <a:pPr lvl="1" algn="ctr">
              <a:lnSpc>
                <a:spcPct val="150000"/>
              </a:lnSpc>
            </a:pPr>
            <a:r>
              <a:rPr lang="en-US" sz="2400" dirty="0"/>
              <a:t>While marching to meet Hannibal they stuck the flat open ground so they were not caught in another of Hannibal’s Traps.</a:t>
            </a:r>
          </a:p>
        </p:txBody>
      </p:sp>
      <p:sp>
        <p:nvSpPr>
          <p:cNvPr id="4" name="TextBox 3">
            <a:hlinkClick r:id="rId2" action="ppaction://hlinksldjump"/>
          </p:cNvPr>
          <p:cNvSpPr txBox="1"/>
          <p:nvPr/>
        </p:nvSpPr>
        <p:spPr>
          <a:xfrm>
            <a:off x="0" y="6409038"/>
            <a:ext cx="12192000" cy="461665"/>
          </a:xfrm>
          <a:prstGeom prst="rect">
            <a:avLst/>
          </a:prstGeom>
          <a:noFill/>
        </p:spPr>
        <p:txBody>
          <a:bodyPr wrap="square" rtlCol="0">
            <a:spAutoFit/>
          </a:bodyPr>
          <a:lstStyle/>
          <a:p>
            <a:pPr algn="ctr"/>
            <a:r>
              <a:rPr lang="en-US" sz="2400" dirty="0">
                <a:latin typeface="PanRoman" panose="00000400000000000000"/>
              </a:rPr>
              <a:t>Return to select screen</a:t>
            </a:r>
          </a:p>
        </p:txBody>
      </p:sp>
    </p:spTree>
    <p:extLst>
      <p:ext uri="{BB962C8B-B14F-4D97-AF65-F5344CB8AC3E}">
        <p14:creationId xmlns:p14="http://schemas.microsoft.com/office/powerpoint/2010/main" val="487651755"/>
      </p:ext>
    </p:extLst>
  </p:cSld>
  <p:clrMapOvr>
    <a:masterClrMapping/>
  </p:clrMapOvr>
  <mc:AlternateContent xmlns:mc="http://schemas.openxmlformats.org/markup-compatibility/2006">
    <mc:Choice xmlns:p14="http://schemas.microsoft.com/office/powerpoint/2010/main" Requires="p14">
      <p:transition spd="slow" p14:dur="1250" advClick="0">
        <p14:flip dir="r"/>
      </p:transition>
    </mc:Choice>
    <mc:Fallback>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anna animation updat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262611354"/>
      </p:ext>
    </p:extLst>
  </p:cSld>
  <p:clrMapOvr>
    <a:masterClrMapping/>
  </p:clrMapOvr>
  <mc:AlternateContent xmlns:mc="http://schemas.openxmlformats.org/markup-compatibility/2006">
    <mc:Choice xmlns:p14="http://schemas.microsoft.com/office/powerpoint/2010/main" Requires="p14">
      <p:transition spd="slow" p14:dur="3400" advClick="0" advTm="80000">
        <p14:reveal/>
      </p:transition>
    </mc:Choice>
    <mc:Fallback>
      <p:transition spd="slow" advClick="0" advTm="8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71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a:latin typeface="PanRoman" panose="00000400000000000000" pitchFamily="2" charset="2"/>
              </a:rPr>
              <a:t>Post Battle</a:t>
            </a:r>
          </a:p>
        </p:txBody>
      </p:sp>
      <p:sp>
        <p:nvSpPr>
          <p:cNvPr id="3" name="Content Placeholder 2"/>
          <p:cNvSpPr>
            <a:spLocks noGrp="1"/>
          </p:cNvSpPr>
          <p:nvPr>
            <p:ph idx="1"/>
          </p:nvPr>
        </p:nvSpPr>
        <p:spPr/>
        <p:txBody>
          <a:bodyPr>
            <a:normAutofit lnSpcReduction="10000"/>
          </a:bodyPr>
          <a:lstStyle/>
          <a:p>
            <a:pPr algn="ctr"/>
            <a:r>
              <a:rPr lang="en-US" sz="4800" dirty="0">
                <a:latin typeface="PanRoman" panose="00000400000000000000"/>
              </a:rPr>
              <a:t>Roman Casualties</a:t>
            </a:r>
          </a:p>
          <a:p>
            <a:pPr lvl="1" algn="ctr"/>
            <a:r>
              <a:rPr lang="en-US" sz="4800" dirty="0">
                <a:latin typeface="PanRoman" panose="00000400000000000000"/>
              </a:rPr>
              <a:t>72,600 Killed</a:t>
            </a:r>
          </a:p>
          <a:p>
            <a:pPr lvl="1" algn="ctr"/>
            <a:r>
              <a:rPr lang="en-US" sz="4800" dirty="0">
                <a:latin typeface="PanRoman" panose="00000400000000000000"/>
              </a:rPr>
              <a:t>10,000 Captured</a:t>
            </a:r>
          </a:p>
          <a:p>
            <a:pPr algn="ctr"/>
            <a:r>
              <a:rPr lang="en-US" sz="4800" dirty="0">
                <a:latin typeface="PanRoman" panose="00000400000000000000"/>
              </a:rPr>
              <a:t>Carthage Casualties</a:t>
            </a:r>
          </a:p>
          <a:p>
            <a:pPr lvl="1" algn="ctr"/>
            <a:r>
              <a:rPr lang="en-US" sz="4800" dirty="0">
                <a:latin typeface="PanRoman" panose="00000400000000000000"/>
              </a:rPr>
              <a:t>8,000 Killed</a:t>
            </a:r>
            <a:endParaRPr lang="en-US" sz="4000" dirty="0">
              <a:latin typeface="PanRoman" panose="00000400000000000000"/>
            </a:endParaRPr>
          </a:p>
          <a:p>
            <a:r>
              <a:rPr lang="en-US" dirty="0"/>
              <a:t> </a:t>
            </a:r>
          </a:p>
        </p:txBody>
      </p:sp>
      <p:sp>
        <p:nvSpPr>
          <p:cNvPr id="4" name="TextBox 3">
            <a:hlinkClick r:id="rId2" action="ppaction://hlinksldjump"/>
          </p:cNvPr>
          <p:cNvSpPr txBox="1"/>
          <p:nvPr/>
        </p:nvSpPr>
        <p:spPr>
          <a:xfrm>
            <a:off x="0" y="6409038"/>
            <a:ext cx="12192000" cy="461665"/>
          </a:xfrm>
          <a:prstGeom prst="rect">
            <a:avLst/>
          </a:prstGeom>
          <a:noFill/>
        </p:spPr>
        <p:txBody>
          <a:bodyPr wrap="square" rtlCol="0">
            <a:spAutoFit/>
          </a:bodyPr>
          <a:lstStyle/>
          <a:p>
            <a:pPr algn="ctr"/>
            <a:r>
              <a:rPr lang="en-US" sz="2400" dirty="0">
                <a:latin typeface="PanRoman" panose="00000400000000000000"/>
              </a:rPr>
              <a:t>Return</a:t>
            </a:r>
          </a:p>
        </p:txBody>
      </p:sp>
    </p:spTree>
    <p:extLst>
      <p:ext uri="{BB962C8B-B14F-4D97-AF65-F5344CB8AC3E}">
        <p14:creationId xmlns:p14="http://schemas.microsoft.com/office/powerpoint/2010/main" val="392675909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a:latin typeface="PanRoman" panose="00000400000000000000" pitchFamily="2" charset="2"/>
              </a:rPr>
              <a:t>Work Cited</a:t>
            </a:r>
          </a:p>
        </p:txBody>
      </p:sp>
      <p:sp>
        <p:nvSpPr>
          <p:cNvPr id="3" name="Content Placeholder 2"/>
          <p:cNvSpPr>
            <a:spLocks noGrp="1"/>
          </p:cNvSpPr>
          <p:nvPr>
            <p:ph idx="1"/>
          </p:nvPr>
        </p:nvSpPr>
        <p:spPr/>
        <p:txBody>
          <a:bodyPr/>
          <a:lstStyle/>
          <a:p>
            <a:pPr marL="0" indent="0">
              <a:lnSpc>
                <a:spcPct val="200000"/>
              </a:lnSpc>
              <a:buNone/>
            </a:pPr>
            <a:endParaRPr lang="en-US" dirty="0"/>
          </a:p>
          <a:p>
            <a:pPr marL="0" indent="0">
              <a:buNone/>
            </a:pPr>
            <a:endParaRPr lang="en-US" dirty="0"/>
          </a:p>
        </p:txBody>
      </p:sp>
      <p:sp>
        <p:nvSpPr>
          <p:cNvPr id="4" name="TextBox 3"/>
          <p:cNvSpPr txBox="1"/>
          <p:nvPr/>
        </p:nvSpPr>
        <p:spPr>
          <a:xfrm>
            <a:off x="1243914" y="2001795"/>
            <a:ext cx="9911766" cy="4247317"/>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en-US" dirty="0">
                <a:latin typeface="PanRoman" panose="00000400000000000000"/>
              </a:rPr>
              <a:t>Historia Civilis (Animation/Information) (</a:t>
            </a:r>
            <a:r>
              <a:rPr lang="en-US" dirty="0">
                <a:latin typeface="PanRoman" panose="00000400000000000000"/>
                <a:hlinkClick r:id="rId2"/>
              </a:rPr>
              <a:t>https://www.youtube.com/watch?v=MroGPObEZzk</a:t>
            </a:r>
            <a:r>
              <a:rPr lang="en-US" dirty="0">
                <a:latin typeface="PanRoman" panose="00000400000000000000"/>
              </a:rPr>
              <a:t>)</a:t>
            </a:r>
          </a:p>
          <a:p>
            <a:pPr marL="285750" indent="-285750">
              <a:lnSpc>
                <a:spcPct val="200000"/>
              </a:lnSpc>
              <a:buFont typeface="Arial" panose="020B0604020202020204" pitchFamily="34" charset="0"/>
              <a:buChar char="•"/>
            </a:pPr>
            <a:r>
              <a:rPr lang="en-US" dirty="0">
                <a:latin typeface="PanRoman" panose="00000400000000000000"/>
                <a:hlinkClick r:id="rId3"/>
              </a:rPr>
              <a:t>https://en.wikipedia.org/wiki/Battle_of_Cannae</a:t>
            </a:r>
            <a:r>
              <a:rPr lang="en-US" dirty="0">
                <a:latin typeface="PanRoman" panose="00000400000000000000"/>
              </a:rPr>
              <a:t> (Information)</a:t>
            </a:r>
          </a:p>
          <a:p>
            <a:pPr marL="285750" indent="-285750">
              <a:lnSpc>
                <a:spcPct val="200000"/>
              </a:lnSpc>
              <a:buFont typeface="Arial" panose="020B0604020202020204" pitchFamily="34" charset="0"/>
              <a:buChar char="•"/>
            </a:pPr>
            <a:r>
              <a:rPr lang="en-US" dirty="0">
                <a:latin typeface="PanRoman" panose="00000400000000000000"/>
                <a:hlinkClick r:id="rId4"/>
              </a:rPr>
              <a:t>http://www.roman-empire.net/army/cannae.html</a:t>
            </a:r>
            <a:r>
              <a:rPr lang="en-US" dirty="0">
                <a:latin typeface="PanRoman" panose="00000400000000000000"/>
              </a:rPr>
              <a:t> (Information)</a:t>
            </a:r>
          </a:p>
          <a:p>
            <a:pPr marL="285750" indent="-285750">
              <a:lnSpc>
                <a:spcPct val="200000"/>
              </a:lnSpc>
              <a:buFont typeface="Arial" panose="020B0604020202020204" pitchFamily="34" charset="0"/>
              <a:buChar char="•"/>
            </a:pPr>
            <a:r>
              <a:rPr lang="en-US" dirty="0">
                <a:latin typeface="PanRoman" panose="00000400000000000000"/>
                <a:hlinkClick r:id="rId5"/>
              </a:rPr>
              <a:t>http://wiki.totalwar.com/w/Rome_(TWR2_faction)</a:t>
            </a:r>
            <a:r>
              <a:rPr lang="en-US" dirty="0">
                <a:latin typeface="PanRoman" panose="00000400000000000000"/>
              </a:rPr>
              <a:t> (Images)</a:t>
            </a:r>
          </a:p>
          <a:p>
            <a:pPr marL="285750" indent="-285750">
              <a:lnSpc>
                <a:spcPct val="200000"/>
              </a:lnSpc>
              <a:buFont typeface="Arial" panose="020B0604020202020204" pitchFamily="34" charset="0"/>
              <a:buChar char="•"/>
            </a:pPr>
            <a:r>
              <a:rPr lang="en-US" dirty="0">
                <a:latin typeface="PanRoman" panose="00000400000000000000"/>
                <a:hlinkClick r:id="rId6"/>
              </a:rPr>
              <a:t>http://wiki.totalwar.com/w/Carthage_(TWR2_faction)</a:t>
            </a:r>
            <a:r>
              <a:rPr lang="en-US" dirty="0">
                <a:latin typeface="PanRoman" panose="00000400000000000000"/>
              </a:rPr>
              <a:t> (Images)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hlinkClick r:id="rId3"/>
            </a:endParaRPr>
          </a:p>
          <a:p>
            <a:endParaRPr lang="en-US" dirty="0"/>
          </a:p>
          <a:p>
            <a:endParaRPr lang="en-US" dirty="0"/>
          </a:p>
        </p:txBody>
      </p:sp>
    </p:spTree>
    <p:extLst>
      <p:ext uri="{BB962C8B-B14F-4D97-AF65-F5344CB8AC3E}">
        <p14:creationId xmlns:p14="http://schemas.microsoft.com/office/powerpoint/2010/main" val="3850884658"/>
      </p:ext>
    </p:extLst>
  </p:cSld>
  <p:clrMapOvr>
    <a:masterClrMapping/>
  </p:clrMapOvr>
  <p:transition spd="slow">
    <p:cover/>
  </p:transition>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E3DA18C2-75F1-4980-A5F0-165F6F71DE6D}"/>
    </a:ext>
  </a:extLst>
</a:theme>
</file>

<file path=docProps/app.xml><?xml version="1.0" encoding="utf-8"?>
<Properties xmlns="http://schemas.openxmlformats.org/officeDocument/2006/extended-properties" xmlns:vt="http://schemas.openxmlformats.org/officeDocument/2006/docPropsVTypes">
  <Template>Retrospect</Template>
  <TotalTime>407</TotalTime>
  <Words>375</Words>
  <Application>Microsoft Office PowerPoint</Application>
  <PresentationFormat>Widescreen</PresentationFormat>
  <Paragraphs>54</Paragraphs>
  <Slides>9</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PanRoman</vt:lpstr>
      <vt:lpstr>Retrospect</vt:lpstr>
      <vt:lpstr>The Battle of Cannae</vt:lpstr>
      <vt:lpstr>PowerPoint Presentation</vt:lpstr>
      <vt:lpstr>PowerPoint Presentation</vt:lpstr>
      <vt:lpstr>Commanders</vt:lpstr>
      <vt:lpstr>Tactics</vt:lpstr>
      <vt:lpstr>Prior Events</vt:lpstr>
      <vt:lpstr>PowerPoint Presentation</vt:lpstr>
      <vt:lpstr>Post Battle</vt:lpstr>
      <vt:lpstr>Work Cited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Battle of Cannae</dc:title>
  <dc:creator>Kuehne, Emerson</dc:creator>
  <cp:lastModifiedBy>Emerson Kuehne</cp:lastModifiedBy>
  <cp:revision>27</cp:revision>
  <dcterms:created xsi:type="dcterms:W3CDTF">2017-04-11T13:42:08Z</dcterms:created>
  <dcterms:modified xsi:type="dcterms:W3CDTF">2017-04-21T01:26:02Z</dcterms:modified>
</cp:coreProperties>
</file>