
<file path=[Content_Types].xml><?xml version="1.0" encoding="utf-8"?>
<Types xmlns="http://schemas.openxmlformats.org/package/2006/content-types">
  <Default Extension="xml" ContentType="application/xml"/>
  <Default Extension="jpeg" ContentType="image/jpeg"/>
  <Default Extension="mp3" ContentType="audio/mpeg"/>
  <Default Extension="jpg" ContentType="image/jpeg"/>
  <Default Extension="tiff" ContentType="image/tiff"/>
  <Default Extension="mp4" ContentType="video/mp4"/>
  <Default Extension="rels" ContentType="application/vnd.openxmlformats-package.relationships+xml"/>
  <Default Extension="wdp" ContentType="image/vnd.ms-photo"/>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8" r:id="rId3"/>
    <p:sldId id="257" r:id="rId4"/>
    <p:sldId id="260" r:id="rId5"/>
    <p:sldId id="268" r:id="rId6"/>
    <p:sldId id="266" r:id="rId7"/>
    <p:sldId id="264" r:id="rId8"/>
    <p:sldId id="259" r:id="rId9"/>
    <p:sldId id="269" r:id="rId10"/>
    <p:sldId id="261" r:id="rId11"/>
    <p:sldId id="270" r:id="rId12"/>
    <p:sldId id="262" r:id="rId13"/>
    <p:sldId id="271" r:id="rId14"/>
    <p:sldId id="263" r:id="rId15"/>
    <p:sldId id="272" r:id="rId16"/>
    <p:sldId id="26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EC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08"/>
    <p:restoredTop sz="94643"/>
  </p:normalViewPr>
  <p:slideViewPr>
    <p:cSldViewPr snapToGrid="0" snapToObjects="1">
      <p:cViewPr>
        <p:scale>
          <a:sx n="81" d="100"/>
          <a:sy n="81" d="100"/>
        </p:scale>
        <p:origin x="168" y="3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7B5AB3-BB85-4B4D-A291-CB39718608EF}" type="datetimeFigureOut">
              <a:rPr lang="en-US" smtClean="0"/>
              <a:t>3/23/17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8533FB-D7A0-0D49-8175-2F75FD225C46}" type="slidenum">
              <a:rPr lang="en-US" smtClean="0"/>
              <a:t>‹#›</a:t>
            </a:fld>
            <a:endParaRPr lang="en-US"/>
          </a:p>
        </p:txBody>
      </p:sp>
    </p:spTree>
    <p:extLst>
      <p:ext uri="{BB962C8B-B14F-4D97-AF65-F5344CB8AC3E}">
        <p14:creationId xmlns:p14="http://schemas.microsoft.com/office/powerpoint/2010/main" val="2051621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8533FB-D7A0-0D49-8175-2F75FD225C46}" type="slidenum">
              <a:rPr lang="en-US" smtClean="0"/>
              <a:t>3</a:t>
            </a:fld>
            <a:endParaRPr lang="en-US"/>
          </a:p>
        </p:txBody>
      </p:sp>
    </p:spTree>
    <p:extLst>
      <p:ext uri="{BB962C8B-B14F-4D97-AF65-F5344CB8AC3E}">
        <p14:creationId xmlns:p14="http://schemas.microsoft.com/office/powerpoint/2010/main" val="1865349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smtClean="0"/>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3/23/17</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3/23/17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3/23/17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3/23/17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3/23/17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3/23/17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3/23/17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3/23/17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3/23/17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smtClean="0"/>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3/23/17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3/23/17</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3/23/17</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11.tiff"/><Relationship Id="rId5" Type="http://schemas.openxmlformats.org/officeDocument/2006/relationships/slide" Target="slide2.xml"/><Relationship Id="rId6" Type="http://schemas.openxmlformats.org/officeDocument/2006/relationships/image" Target="../media/image3.tiff"/><Relationship Id="rId7" Type="http://schemas.openxmlformats.org/officeDocument/2006/relationships/image" Target="../media/image12.png"/><Relationship Id="rId1" Type="http://schemas.microsoft.com/office/2007/relationships/media" Target="../media/media1.mp3"/><Relationship Id="rId2" Type="http://schemas.openxmlformats.org/officeDocument/2006/relationships/audio" Target="../media/media1.mp3"/></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4" Type="http://schemas.openxmlformats.org/officeDocument/2006/relationships/image" Target="../media/image3.tiff"/><Relationship Id="rId1" Type="http://schemas.openxmlformats.org/officeDocument/2006/relationships/slideLayout" Target="../slideLayouts/slideLayout7.xml"/><Relationship Id="rId2" Type="http://schemas.openxmlformats.org/officeDocument/2006/relationships/image" Target="../media/image13.tiff"/></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4" Type="http://schemas.openxmlformats.org/officeDocument/2006/relationships/image" Target="../media/image3.tiff"/><Relationship Id="rId5" Type="http://schemas.openxmlformats.org/officeDocument/2006/relationships/image" Target="../media/image15.tiff"/><Relationship Id="rId1" Type="http://schemas.openxmlformats.org/officeDocument/2006/relationships/slideLayout" Target="../slideLayouts/slideLayout7.xml"/><Relationship Id="rId2" Type="http://schemas.openxmlformats.org/officeDocument/2006/relationships/image" Target="../media/image14.gif"/></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4" Type="http://schemas.openxmlformats.org/officeDocument/2006/relationships/image" Target="../media/image3.tiff"/><Relationship Id="rId1" Type="http://schemas.openxmlformats.org/officeDocument/2006/relationships/slideLayout" Target="../slideLayouts/slideLayout7.xml"/><Relationship Id="rId2" Type="http://schemas.openxmlformats.org/officeDocument/2006/relationships/image" Target="../media/image16.gif"/></Relationships>
</file>

<file path=ppt/slides/_rels/slide14.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image" Target="../media/image17.tiff"/><Relationship Id="rId1" Type="http://schemas.openxmlformats.org/officeDocument/2006/relationships/slideLayout" Target="../slideLayouts/slideLayout7.xml"/><Relationship Id="rId2"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18.png"/><Relationship Id="rId5" Type="http://schemas.openxmlformats.org/officeDocument/2006/relationships/slide" Target="slide2.xml"/><Relationship Id="rId6" Type="http://schemas.openxmlformats.org/officeDocument/2006/relationships/image" Target="../media/image3.tiff"/><Relationship Id="rId1" Type="http://schemas.microsoft.com/office/2007/relationships/media" Target="../media/media2.mp4"/><Relationship Id="rId2" Type="http://schemas.openxmlformats.org/officeDocument/2006/relationships/video" Target="../media/media2.mp4"/></Relationships>
</file>

<file path=ppt/slides/_rels/slide16.xml.rels><?xml version="1.0" encoding="UTF-8" standalone="yes"?>
<Relationships xmlns="http://schemas.openxmlformats.org/package/2006/relationships"><Relationship Id="rId11" Type="http://schemas.openxmlformats.org/officeDocument/2006/relationships/hyperlink" Target="http://www.designhill.com/design-blog/wp-content/uploads/2014/03/multimedia-web-designing.jpg" TargetMode="External"/><Relationship Id="rId12" Type="http://schemas.openxmlformats.org/officeDocument/2006/relationships/hyperlink" Target="https://www.thunderpowermegaphones.com/media/wysiwyg/tp/db_chart/db_chart.png" TargetMode="External"/><Relationship Id="rId13" Type="http://schemas.openxmlformats.org/officeDocument/2006/relationships/hyperlink" Target="http://img14.deviantart.net/d001/i/2012/032/9/7/little_leo__s_first_steps_by_luigil-d4od7ko.jpg" TargetMode="External"/><Relationship Id="rId14" Type="http://schemas.openxmlformats.org/officeDocument/2006/relationships/hyperlink" Target="https://s-media-cache-ak0.pinimg.com/originals/47/38/39/473839c16d4b5cd6b5ec335ee3a9923c.gif" TargetMode="External"/><Relationship Id="rId15" Type="http://schemas.openxmlformats.org/officeDocument/2006/relationships/hyperlink" Target="http://orig12.deviantart.net/70fd/f/2011/017/5/9/simple_running_animation_by_radhtalents-d375k67.gif" TargetMode="External"/><Relationship Id="rId16" Type="http://schemas.openxmlformats.org/officeDocument/2006/relationships/hyperlink" Target="http://www.braude.ac.il/files/generalicons/movie-clip-512.png" TargetMode="External"/><Relationship Id="rId17" Type="http://schemas.openxmlformats.org/officeDocument/2006/relationships/hyperlink" Target="https://www.youtube.com/watch?v=_kJeyXH7LnY" TargetMode="External"/><Relationship Id="rId18" Type="http://schemas.openxmlformats.org/officeDocument/2006/relationships/slide" Target="slide2.xml"/><Relationship Id="rId19" Type="http://schemas.openxmlformats.org/officeDocument/2006/relationships/image" Target="../media/image3.tiff"/><Relationship Id="rId1" Type="http://schemas.openxmlformats.org/officeDocument/2006/relationships/slideLayout" Target="../slideLayouts/slideLayout6.xml"/><Relationship Id="rId2" Type="http://schemas.openxmlformats.org/officeDocument/2006/relationships/hyperlink" Target="http://blog.webtype.com/wp-content/uploads/2015/09/Miller-series-webtype.png" TargetMode="External"/><Relationship Id="rId3" Type="http://schemas.openxmlformats.org/officeDocument/2006/relationships/hyperlink" Target="http://4.bp.blogspot.com/-LPFsHiSxs_w/TWDLYqHEK0I/AAAAAAAAAfU/UgDDcTOkfT0/s1600/Picture+5.png" TargetMode="External"/><Relationship Id="rId4" Type="http://schemas.openxmlformats.org/officeDocument/2006/relationships/hyperlink" Target="http://employer.aftercollege.com/wp-content/uploads/2015/03/2.-Log-in-or-Sign-up.png" TargetMode="External"/><Relationship Id="rId5" Type="http://schemas.openxmlformats.org/officeDocument/2006/relationships/hyperlink" Target="https://s-media-cache-ak0.pinimg.com/736x/c8/14/44/c814446323b0b8bec6226be85605599e.jpg" TargetMode="External"/><Relationship Id="rId6" Type="http://schemas.openxmlformats.org/officeDocument/2006/relationships/hyperlink" Target="http://more-sky.com/WDF-20845.html" TargetMode="External"/><Relationship Id="rId7" Type="http://schemas.openxmlformats.org/officeDocument/2006/relationships/hyperlink" Target="https://s-media-cache-ak0.pinimg.com/originals/07/0d/9d/070d9d762ede8428114cbf02652a1dff.jpg" TargetMode="External"/><Relationship Id="rId8" Type="http://schemas.openxmlformats.org/officeDocument/2006/relationships/hyperlink" Target="https://upload.wikimedia.org/wikipedia/commons/thumb/e/e8/Bitmap_vs_vector.svg/2000px-Bitmap_vs_vector.svg.png" TargetMode="External"/><Relationship Id="rId9" Type="http://schemas.openxmlformats.org/officeDocument/2006/relationships/hyperlink" Target="https://images8.alphacoders.com/362/362827.jpg" TargetMode="External"/><Relationship Id="rId10" Type="http://schemas.openxmlformats.org/officeDocument/2006/relationships/hyperlink" Target="https://upload.wikimedia.org/wikipedia/commons/thumb/3/34/Home-icon.svg/1024px-Home-icon.svg.png" TargetMode="Externa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4" Type="http://schemas.openxmlformats.org/officeDocument/2006/relationships/slide" Target="slide10.xml"/><Relationship Id="rId5" Type="http://schemas.openxmlformats.org/officeDocument/2006/relationships/slide" Target="slide12.xml"/><Relationship Id="rId6" Type="http://schemas.openxmlformats.org/officeDocument/2006/relationships/slide" Target="slide14.xml"/><Relationship Id="rId7" Type="http://schemas.openxmlformats.org/officeDocument/2006/relationships/image" Target="../media/image2.tiff"/><Relationship Id="rId1" Type="http://schemas.openxmlformats.org/officeDocument/2006/relationships/slideLayout" Target="../slideLayouts/slideLayout7.xml"/><Relationship Id="rId2"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4" Type="http://schemas.openxmlformats.org/officeDocument/2006/relationships/image" Target="../media/image3.tiff"/><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2.xml"/><Relationship Id="rId3" Type="http://schemas.openxmlformats.org/officeDocument/2006/relationships/image" Target="../media/image3.tiff"/></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4" Type="http://schemas.openxmlformats.org/officeDocument/2006/relationships/slide" Target="slide2.xml"/><Relationship Id="rId5" Type="http://schemas.openxmlformats.org/officeDocument/2006/relationships/image" Target="../media/image3.tiff"/><Relationship Id="rId1" Type="http://schemas.openxmlformats.org/officeDocument/2006/relationships/slideLayout" Target="../slideLayouts/slideLayout7.xml"/><Relationship Id="rId2" Type="http://schemas.openxmlformats.org/officeDocument/2006/relationships/image" Target="../media/image4.tiff"/></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4" Type="http://schemas.openxmlformats.org/officeDocument/2006/relationships/slide" Target="slide2.xml"/><Relationship Id="rId5" Type="http://schemas.openxmlformats.org/officeDocument/2006/relationships/image" Target="../media/image3.tiff"/><Relationship Id="rId1" Type="http://schemas.openxmlformats.org/officeDocument/2006/relationships/slideLayout" Target="../slideLayouts/slideLayout7.xml"/><Relationship Id="rId2" Type="http://schemas.openxmlformats.org/officeDocument/2006/relationships/image" Target="../media/image6.tiff"/></Relationships>
</file>

<file path=ppt/slides/_rels/slide7.xml.rels><?xml version="1.0" encoding="UTF-8" standalone="yes"?>
<Relationships xmlns="http://schemas.openxmlformats.org/package/2006/relationships"><Relationship Id="rId3" Type="http://schemas.openxmlformats.org/officeDocument/2006/relationships/image" Target="../media/image7.tiff"/><Relationship Id="rId4" Type="http://schemas.openxmlformats.org/officeDocument/2006/relationships/slide" Target="slide2.xml"/><Relationship Id="rId5" Type="http://schemas.openxmlformats.org/officeDocument/2006/relationships/image" Target="../media/image3.tiff"/><Relationship Id="rId1" Type="http://schemas.openxmlformats.org/officeDocument/2006/relationships/slideLayout" Target="../slideLayouts/slideLayout7.xml"/><Relationship Id="rId2" Type="http://schemas.openxmlformats.org/officeDocument/2006/relationships/image" Target="../media/image6.tiff"/></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9.tiff"/><Relationship Id="rId5" Type="http://schemas.openxmlformats.org/officeDocument/2006/relationships/slide" Target="slide2.xml"/><Relationship Id="rId6" Type="http://schemas.openxmlformats.org/officeDocument/2006/relationships/image" Target="../media/image3.tiff"/><Relationship Id="rId1" Type="http://schemas.openxmlformats.org/officeDocument/2006/relationships/slideLayout" Target="../slideLayouts/slideLayout7.xml"/><Relationship Id="rId2"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4" Type="http://schemas.openxmlformats.org/officeDocument/2006/relationships/image" Target="../media/image3.tiff"/><Relationship Id="rId1" Type="http://schemas.openxmlformats.org/officeDocument/2006/relationships/slideLayout" Target="../slideLayouts/slideLayout7.xml"/><Relationship Id="rId2" Type="http://schemas.openxmlformats.org/officeDocument/2006/relationships/image" Target="../media/image10.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5749" y="1385888"/>
            <a:ext cx="11620499" cy="2541431"/>
          </a:xfrm>
        </p:spPr>
        <p:txBody>
          <a:bodyPr/>
          <a:lstStyle/>
          <a:p>
            <a:r>
              <a:rPr lang="en-US" sz="5400" dirty="0" smtClean="0">
                <a:latin typeface="+mn-lt"/>
                <a:ea typeface="American Typewriter" charset="0"/>
                <a:cs typeface="American Typewriter" charset="0"/>
              </a:rPr>
              <a:t>Understanding Multimedia: </a:t>
            </a:r>
            <a:r>
              <a:rPr lang="en-US" sz="3200" dirty="0" smtClean="0">
                <a:latin typeface="+mn-lt"/>
                <a:ea typeface="American Typewriter" charset="0"/>
                <a:cs typeface="American Typewriter" charset="0"/>
              </a:rPr>
              <a:t>for college students who are non technical</a:t>
            </a:r>
            <a:r>
              <a:rPr lang="en-US" sz="5400" dirty="0" smtClean="0">
                <a:latin typeface="American Typewriter" charset="0"/>
                <a:ea typeface="American Typewriter" charset="0"/>
                <a:cs typeface="American Typewriter" charset="0"/>
              </a:rPr>
              <a:t/>
            </a:r>
            <a:br>
              <a:rPr lang="en-US" sz="5400" dirty="0" smtClean="0">
                <a:latin typeface="American Typewriter" charset="0"/>
                <a:ea typeface="American Typewriter" charset="0"/>
                <a:cs typeface="American Typewriter" charset="0"/>
              </a:rPr>
            </a:br>
            <a:endParaRPr lang="en-US" sz="3200" dirty="0">
              <a:latin typeface="American Typewriter" charset="0"/>
              <a:ea typeface="American Typewriter" charset="0"/>
              <a:cs typeface="American Typewriter" charset="0"/>
            </a:endParaRPr>
          </a:p>
        </p:txBody>
      </p:sp>
      <p:sp>
        <p:nvSpPr>
          <p:cNvPr id="3" name="Subtitle 2"/>
          <p:cNvSpPr>
            <a:spLocks noGrp="1"/>
          </p:cNvSpPr>
          <p:nvPr>
            <p:ph type="subTitle" idx="1"/>
          </p:nvPr>
        </p:nvSpPr>
        <p:spPr>
          <a:xfrm>
            <a:off x="285749" y="3545491"/>
            <a:ext cx="8637072" cy="977621"/>
          </a:xfrm>
        </p:spPr>
        <p:txBody>
          <a:bodyPr/>
          <a:lstStyle/>
          <a:p>
            <a:r>
              <a:rPr lang="en-US" dirty="0" smtClean="0"/>
              <a:t>By </a:t>
            </a:r>
            <a:r>
              <a:rPr lang="en-US" dirty="0" err="1" smtClean="0"/>
              <a:t>redentor</a:t>
            </a:r>
            <a:r>
              <a:rPr lang="en-US" dirty="0" smtClean="0"/>
              <a:t> Jimenez</a:t>
            </a:r>
            <a:endParaRPr lang="en-US" dirty="0"/>
          </a:p>
        </p:txBody>
      </p:sp>
      <p:grpSp>
        <p:nvGrpSpPr>
          <p:cNvPr id="8" name="Group 7"/>
          <p:cNvGrpSpPr/>
          <p:nvPr/>
        </p:nvGrpSpPr>
        <p:grpSpPr>
          <a:xfrm>
            <a:off x="10739714" y="6185483"/>
            <a:ext cx="1166534" cy="542642"/>
            <a:chOff x="6582006" y="4506312"/>
            <a:chExt cx="1166534" cy="542642"/>
          </a:xfrm>
        </p:grpSpPr>
        <p:sp>
          <p:nvSpPr>
            <p:cNvPr id="4" name="Right Arrow 3">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6" name="TextBox 5"/>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spTree>
    <p:extLst>
      <p:ext uri="{BB962C8B-B14F-4D97-AF65-F5344CB8AC3E}">
        <p14:creationId xmlns:p14="http://schemas.microsoft.com/office/powerpoint/2010/main" val="13129908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16490" y="404969"/>
            <a:ext cx="1814279" cy="707886"/>
          </a:xfrm>
          <a:prstGeom prst="rect">
            <a:avLst/>
          </a:prstGeom>
          <a:noFill/>
        </p:spPr>
        <p:txBody>
          <a:bodyPr wrap="none" rtlCol="0">
            <a:spAutoFit/>
          </a:bodyPr>
          <a:lstStyle/>
          <a:p>
            <a:r>
              <a:rPr lang="en-US" sz="4000" dirty="0" smtClean="0"/>
              <a:t>AUDIO</a:t>
            </a:r>
            <a:endParaRPr lang="en-US" sz="4000" dirty="0"/>
          </a:p>
        </p:txBody>
      </p:sp>
      <p:grpSp>
        <p:nvGrpSpPr>
          <p:cNvPr id="3" name="Group 2"/>
          <p:cNvGrpSpPr/>
          <p:nvPr/>
        </p:nvGrpSpPr>
        <p:grpSpPr>
          <a:xfrm>
            <a:off x="10739714" y="6185483"/>
            <a:ext cx="1166534" cy="542642"/>
            <a:chOff x="6582006" y="4506312"/>
            <a:chExt cx="1166534" cy="542642"/>
          </a:xfrm>
        </p:grpSpPr>
        <p:sp>
          <p:nvSpPr>
            <p:cNvPr id="4" name="Right Arrow 3">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5" name="TextBox 4"/>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grpSp>
        <p:nvGrpSpPr>
          <p:cNvPr id="6" name="Group 5"/>
          <p:cNvGrpSpPr/>
          <p:nvPr/>
        </p:nvGrpSpPr>
        <p:grpSpPr>
          <a:xfrm>
            <a:off x="165930" y="6168959"/>
            <a:ext cx="1166534" cy="542642"/>
            <a:chOff x="2116312" y="5484902"/>
            <a:chExt cx="1166534" cy="542642"/>
          </a:xfrm>
        </p:grpSpPr>
        <p:sp>
          <p:nvSpPr>
            <p:cNvPr id="7" name="Right Arrow 6">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8" name="TextBox 7"/>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pic>
        <p:nvPicPr>
          <p:cNvPr id="11" name="Picture 10"/>
          <p:cNvPicPr>
            <a:picLocks noChangeAspect="1"/>
          </p:cNvPicPr>
          <p:nvPr/>
        </p:nvPicPr>
        <p:blipFill>
          <a:blip r:embed="rId4"/>
          <a:stretch>
            <a:fillRect/>
          </a:stretch>
        </p:blipFill>
        <p:spPr>
          <a:xfrm>
            <a:off x="164084" y="180304"/>
            <a:ext cx="3332529" cy="2082831"/>
          </a:xfrm>
          <a:prstGeom prst="rect">
            <a:avLst/>
          </a:prstGeom>
          <a:effectLst>
            <a:glow rad="292100">
              <a:schemeClr val="tx1">
                <a:alpha val="40000"/>
              </a:schemeClr>
            </a:glow>
          </a:effectLst>
        </p:spPr>
      </p:pic>
      <p:sp>
        <p:nvSpPr>
          <p:cNvPr id="13" name="TextBox 12"/>
          <p:cNvSpPr txBox="1"/>
          <p:nvPr/>
        </p:nvSpPr>
        <p:spPr>
          <a:xfrm>
            <a:off x="2128071" y="2749570"/>
            <a:ext cx="8167396" cy="2554545"/>
          </a:xfrm>
          <a:prstGeom prst="rect">
            <a:avLst/>
          </a:prstGeom>
          <a:noFill/>
        </p:spPr>
        <p:txBody>
          <a:bodyPr wrap="square" rtlCol="0">
            <a:spAutoFit/>
          </a:bodyPr>
          <a:lstStyle/>
          <a:p>
            <a:pPr marL="285750" indent="-285750">
              <a:buFont typeface="Wingdings" charset="2"/>
              <a:buChar char="q"/>
            </a:pPr>
            <a:r>
              <a:rPr lang="en-US" sz="2000" dirty="0" smtClean="0"/>
              <a:t>Audio is perhaps the most sensuous elements of multimedia. It is meaningful “speech” in any language, from a whisper to a scream. It can provide the listening  pleasure of music, the startling accent of special effects, or the ambience of a mood-setting background. </a:t>
            </a:r>
            <a:r>
              <a:rPr lang="en-US" sz="2000" dirty="0"/>
              <a:t>Used properly it can do tasks as varied as indicating a button has been pressed, to draw attention to a state change, to provide a human connection via soothing voice over or to set an emotional tone with suspenseful or triumphant music.</a:t>
            </a:r>
          </a:p>
        </p:txBody>
      </p:sp>
      <p:grpSp>
        <p:nvGrpSpPr>
          <p:cNvPr id="20" name="Group 19"/>
          <p:cNvGrpSpPr/>
          <p:nvPr/>
        </p:nvGrpSpPr>
        <p:grpSpPr>
          <a:xfrm>
            <a:off x="5553853" y="5893529"/>
            <a:ext cx="964471" cy="964471"/>
            <a:chOff x="5553853" y="5893529"/>
            <a:chExt cx="964471" cy="964471"/>
          </a:xfrm>
        </p:grpSpPr>
        <p:pic>
          <p:nvPicPr>
            <p:cNvPr id="21" name="Picture 20">
              <a:hlinkClick r:id="rId5" action="ppaction://hlinksldjump"/>
            </p:cNvPr>
            <p:cNvPicPr>
              <a:picLocks noChangeAspect="1"/>
            </p:cNvPicPr>
            <p:nvPr/>
          </p:nvPicPr>
          <p:blipFill>
            <a:blip r:embed="rId6"/>
            <a:stretch>
              <a:fillRect/>
            </a:stretch>
          </p:blipFill>
          <p:spPr>
            <a:xfrm>
              <a:off x="5553853" y="5893529"/>
              <a:ext cx="964471" cy="964471"/>
            </a:xfrm>
            <a:prstGeom prst="rect">
              <a:avLst/>
            </a:prstGeom>
          </p:spPr>
        </p:pic>
        <p:sp>
          <p:nvSpPr>
            <p:cNvPr id="22" name="TextBox 21">
              <a:hlinkClick r:id="rId5"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pic>
        <p:nvPicPr>
          <p:cNvPr id="9" name="Ticking-clock-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725987" y="0"/>
            <a:ext cx="1453099" cy="1453099"/>
          </a:xfrm>
          <a:prstGeom prst="rect">
            <a:avLst/>
          </a:prstGeom>
        </p:spPr>
      </p:pic>
      <p:sp>
        <p:nvSpPr>
          <p:cNvPr id="10" name="TextBox 9"/>
          <p:cNvSpPr txBox="1"/>
          <p:nvPr/>
        </p:nvSpPr>
        <p:spPr>
          <a:xfrm>
            <a:off x="9279672" y="1916668"/>
            <a:ext cx="2346668" cy="369332"/>
          </a:xfrm>
          <a:prstGeom prst="rect">
            <a:avLst/>
          </a:prstGeom>
          <a:noFill/>
        </p:spPr>
        <p:txBody>
          <a:bodyPr wrap="none" rtlCol="0">
            <a:spAutoFit/>
          </a:bodyPr>
          <a:lstStyle/>
          <a:p>
            <a:r>
              <a:rPr lang="en-US" dirty="0" smtClean="0"/>
              <a:t>Click for Ticking Sound</a:t>
            </a:r>
            <a:endParaRPr lang="en-US" dirty="0"/>
          </a:p>
        </p:txBody>
      </p:sp>
      <p:cxnSp>
        <p:nvCxnSpPr>
          <p:cNvPr id="15" name="Straight Arrow Connector 14"/>
          <p:cNvCxnSpPr/>
          <p:nvPr/>
        </p:nvCxnSpPr>
        <p:spPr>
          <a:xfrm flipV="1">
            <a:off x="10452537" y="1430996"/>
            <a:ext cx="0" cy="4628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96565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09"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5740" y="1235352"/>
            <a:ext cx="4540468" cy="3170099"/>
          </a:xfrm>
          <a:prstGeom prst="rect">
            <a:avLst/>
          </a:prstGeom>
          <a:noFill/>
        </p:spPr>
        <p:txBody>
          <a:bodyPr wrap="square" rtlCol="0">
            <a:spAutoFit/>
          </a:bodyPr>
          <a:lstStyle/>
          <a:p>
            <a:pPr marL="285750" indent="-285750">
              <a:buFont typeface="Wingdings" charset="2"/>
              <a:buChar char="q"/>
            </a:pPr>
            <a:r>
              <a:rPr lang="en-US" sz="2000" dirty="0" smtClean="0"/>
              <a:t>Acoustics is the branch of physics that studies sound. Sound pressure levels are measured in decibels (or dB for short), which measures the ratio between a chosen reference point on the Logarithmic scale.</a:t>
            </a:r>
          </a:p>
          <a:p>
            <a:pPr marL="285750" indent="-285750">
              <a:buFont typeface="Wingdings" charset="2"/>
              <a:buChar char="q"/>
            </a:pPr>
            <a:r>
              <a:rPr lang="en-US" sz="2000" dirty="0" smtClean="0"/>
              <a:t>Humans can perceive sound pressure levels thanks to the Logarithmic scale. It’s also used for measuring the power of earthquakes and stellar magnitudes.</a:t>
            </a:r>
            <a:endParaRPr lang="en-US" sz="2000" dirty="0"/>
          </a:p>
        </p:txBody>
      </p:sp>
      <p:pic>
        <p:nvPicPr>
          <p:cNvPr id="3" name="Picture 2"/>
          <p:cNvPicPr>
            <a:picLocks noChangeAspect="1"/>
          </p:cNvPicPr>
          <p:nvPr/>
        </p:nvPicPr>
        <p:blipFill>
          <a:blip r:embed="rId2"/>
          <a:stretch>
            <a:fillRect/>
          </a:stretch>
        </p:blipFill>
        <p:spPr>
          <a:xfrm>
            <a:off x="7167686" y="0"/>
            <a:ext cx="5373360" cy="6020753"/>
          </a:xfrm>
          <a:prstGeom prst="rect">
            <a:avLst/>
          </a:prstGeom>
        </p:spPr>
      </p:pic>
      <p:grpSp>
        <p:nvGrpSpPr>
          <p:cNvPr id="4" name="Group 3"/>
          <p:cNvGrpSpPr/>
          <p:nvPr/>
        </p:nvGrpSpPr>
        <p:grpSpPr>
          <a:xfrm>
            <a:off x="5553853" y="5893529"/>
            <a:ext cx="964471" cy="964471"/>
            <a:chOff x="5553853" y="5893529"/>
            <a:chExt cx="964471" cy="964471"/>
          </a:xfrm>
        </p:grpSpPr>
        <p:pic>
          <p:nvPicPr>
            <p:cNvPr id="5" name="Picture 4">
              <a:hlinkClick r:id="rId3" action="ppaction://hlinksldjump"/>
            </p:cNvPr>
            <p:cNvPicPr>
              <a:picLocks noChangeAspect="1"/>
            </p:cNvPicPr>
            <p:nvPr/>
          </p:nvPicPr>
          <p:blipFill>
            <a:blip r:embed="rId4"/>
            <a:stretch>
              <a:fillRect/>
            </a:stretch>
          </p:blipFill>
          <p:spPr>
            <a:xfrm>
              <a:off x="5553853" y="5893529"/>
              <a:ext cx="964471" cy="964471"/>
            </a:xfrm>
            <a:prstGeom prst="rect">
              <a:avLst/>
            </a:prstGeom>
          </p:spPr>
        </p:pic>
        <p:sp>
          <p:nvSpPr>
            <p:cNvPr id="6" name="TextBox 5">
              <a:hlinkClick r:id="rId3"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grpSp>
        <p:nvGrpSpPr>
          <p:cNvPr id="7" name="Group 6"/>
          <p:cNvGrpSpPr/>
          <p:nvPr/>
        </p:nvGrpSpPr>
        <p:grpSpPr>
          <a:xfrm>
            <a:off x="165930" y="6168959"/>
            <a:ext cx="1166534" cy="542642"/>
            <a:chOff x="2116312" y="5484902"/>
            <a:chExt cx="1166534" cy="542642"/>
          </a:xfrm>
        </p:grpSpPr>
        <p:sp>
          <p:nvSpPr>
            <p:cNvPr id="8" name="Right Arrow 7">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9" name="TextBox 8"/>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grpSp>
        <p:nvGrpSpPr>
          <p:cNvPr id="10" name="Group 9"/>
          <p:cNvGrpSpPr/>
          <p:nvPr/>
        </p:nvGrpSpPr>
        <p:grpSpPr>
          <a:xfrm>
            <a:off x="10739714" y="6185483"/>
            <a:ext cx="1166534" cy="542642"/>
            <a:chOff x="6582006" y="4506312"/>
            <a:chExt cx="1166534" cy="542642"/>
          </a:xfrm>
        </p:grpSpPr>
        <p:sp>
          <p:nvSpPr>
            <p:cNvPr id="11" name="Right Arrow 10">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2" name="TextBox 11"/>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sp>
        <p:nvSpPr>
          <p:cNvPr id="13" name="TextBox 12"/>
          <p:cNvSpPr txBox="1"/>
          <p:nvPr/>
        </p:nvSpPr>
        <p:spPr>
          <a:xfrm>
            <a:off x="8970578" y="189186"/>
            <a:ext cx="2317531" cy="369332"/>
          </a:xfrm>
          <a:prstGeom prst="rect">
            <a:avLst/>
          </a:prstGeom>
          <a:noFill/>
        </p:spPr>
        <p:txBody>
          <a:bodyPr wrap="square" rtlCol="0">
            <a:spAutoFit/>
          </a:bodyPr>
          <a:lstStyle/>
          <a:p>
            <a:r>
              <a:rPr lang="en-US" smtClean="0"/>
              <a:t>Sound in Decibels</a:t>
            </a:r>
            <a:endParaRPr lang="en-US"/>
          </a:p>
        </p:txBody>
      </p:sp>
    </p:spTree>
    <p:extLst>
      <p:ext uri="{BB962C8B-B14F-4D97-AF65-F5344CB8AC3E}">
        <p14:creationId xmlns:p14="http://schemas.microsoft.com/office/powerpoint/2010/main" val="2236834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3385467"/>
            <a:ext cx="6096000" cy="3556000"/>
          </a:xfrm>
          <a:prstGeom prst="rect">
            <a:avLst/>
          </a:prstGeom>
        </p:spPr>
      </p:pic>
      <p:sp>
        <p:nvSpPr>
          <p:cNvPr id="2" name="TextBox 1"/>
          <p:cNvSpPr txBox="1"/>
          <p:nvPr/>
        </p:nvSpPr>
        <p:spPr>
          <a:xfrm>
            <a:off x="4533111" y="189187"/>
            <a:ext cx="3005951" cy="707886"/>
          </a:xfrm>
          <a:prstGeom prst="rect">
            <a:avLst/>
          </a:prstGeom>
          <a:noFill/>
        </p:spPr>
        <p:txBody>
          <a:bodyPr wrap="none" rtlCol="0">
            <a:spAutoFit/>
          </a:bodyPr>
          <a:lstStyle/>
          <a:p>
            <a:r>
              <a:rPr lang="en-US" sz="4000" dirty="0" smtClean="0"/>
              <a:t>ANIMATION</a:t>
            </a:r>
            <a:endParaRPr lang="en-US" sz="4000" dirty="0"/>
          </a:p>
        </p:txBody>
      </p:sp>
      <p:grpSp>
        <p:nvGrpSpPr>
          <p:cNvPr id="3" name="Group 2"/>
          <p:cNvGrpSpPr/>
          <p:nvPr/>
        </p:nvGrpSpPr>
        <p:grpSpPr>
          <a:xfrm>
            <a:off x="10739714" y="6185483"/>
            <a:ext cx="1166534" cy="542642"/>
            <a:chOff x="6582006" y="4506312"/>
            <a:chExt cx="1166534" cy="542642"/>
          </a:xfrm>
        </p:grpSpPr>
        <p:sp>
          <p:nvSpPr>
            <p:cNvPr id="4" name="Right Arrow 3">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5" name="TextBox 4"/>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grpSp>
        <p:nvGrpSpPr>
          <p:cNvPr id="6" name="Group 5"/>
          <p:cNvGrpSpPr/>
          <p:nvPr/>
        </p:nvGrpSpPr>
        <p:grpSpPr>
          <a:xfrm>
            <a:off x="165930" y="6168959"/>
            <a:ext cx="1166534" cy="542642"/>
            <a:chOff x="2116312" y="5484902"/>
            <a:chExt cx="1166534" cy="542642"/>
          </a:xfrm>
        </p:grpSpPr>
        <p:sp>
          <p:nvSpPr>
            <p:cNvPr id="7" name="Right Arrow 6">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8" name="TextBox 7"/>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grpSp>
        <p:nvGrpSpPr>
          <p:cNvPr id="15" name="Group 14"/>
          <p:cNvGrpSpPr/>
          <p:nvPr/>
        </p:nvGrpSpPr>
        <p:grpSpPr>
          <a:xfrm>
            <a:off x="5553853" y="5893529"/>
            <a:ext cx="964471" cy="964471"/>
            <a:chOff x="5553853" y="5893529"/>
            <a:chExt cx="964471" cy="964471"/>
          </a:xfrm>
        </p:grpSpPr>
        <p:pic>
          <p:nvPicPr>
            <p:cNvPr id="16" name="Picture 15">
              <a:hlinkClick r:id="rId3" action="ppaction://hlinksldjump"/>
            </p:cNvPr>
            <p:cNvPicPr>
              <a:picLocks noChangeAspect="1"/>
            </p:cNvPicPr>
            <p:nvPr/>
          </p:nvPicPr>
          <p:blipFill>
            <a:blip r:embed="rId4"/>
            <a:stretch>
              <a:fillRect/>
            </a:stretch>
          </p:blipFill>
          <p:spPr>
            <a:xfrm>
              <a:off x="5553853" y="5893529"/>
              <a:ext cx="964471" cy="964471"/>
            </a:xfrm>
            <a:prstGeom prst="rect">
              <a:avLst/>
            </a:prstGeom>
          </p:spPr>
        </p:pic>
        <p:sp>
          <p:nvSpPr>
            <p:cNvPr id="17" name="TextBox 16">
              <a:hlinkClick r:id="rId3"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pic>
        <p:nvPicPr>
          <p:cNvPr id="9" name="Picture 8"/>
          <p:cNvPicPr>
            <a:picLocks noChangeAspect="1"/>
          </p:cNvPicPr>
          <p:nvPr/>
        </p:nvPicPr>
        <p:blipFill>
          <a:blip r:embed="rId5"/>
          <a:stretch>
            <a:fillRect/>
          </a:stretch>
        </p:blipFill>
        <p:spPr>
          <a:xfrm>
            <a:off x="7492488" y="699176"/>
            <a:ext cx="4572000" cy="2095156"/>
          </a:xfrm>
          <a:prstGeom prst="rect">
            <a:avLst/>
          </a:prstGeom>
        </p:spPr>
      </p:pic>
      <p:sp>
        <p:nvSpPr>
          <p:cNvPr id="12" name="TextBox 11"/>
          <p:cNvSpPr txBox="1"/>
          <p:nvPr/>
        </p:nvSpPr>
        <p:spPr>
          <a:xfrm>
            <a:off x="1297163" y="1564214"/>
            <a:ext cx="4256690" cy="3477875"/>
          </a:xfrm>
          <a:prstGeom prst="rect">
            <a:avLst/>
          </a:prstGeom>
          <a:noFill/>
        </p:spPr>
        <p:txBody>
          <a:bodyPr wrap="square" rtlCol="0">
            <a:spAutoFit/>
          </a:bodyPr>
          <a:lstStyle/>
          <a:p>
            <a:pPr marL="342900" indent="-342900">
              <a:buFont typeface="Wingdings" charset="2"/>
              <a:buChar char="q"/>
            </a:pPr>
            <a:r>
              <a:rPr lang="en-US" sz="2000" dirty="0" smtClean="0"/>
              <a:t>Animation makes static presentations come alive. It is visual change over time and can add great power to ones multimedia projects and/or web pages. Animation could be as simple as a visual effect that wipes, fades, zooms, etc., or as hard as making a digital character walk. Animation could be one of the hardest and could have the most impact in one’s work.</a:t>
            </a:r>
            <a:endParaRPr lang="en-US" sz="2000" dirty="0"/>
          </a:p>
        </p:txBody>
      </p:sp>
    </p:spTree>
    <p:extLst>
      <p:ext uri="{BB962C8B-B14F-4D97-AF65-F5344CB8AC3E}">
        <p14:creationId xmlns:p14="http://schemas.microsoft.com/office/powerpoint/2010/main" val="16893881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1741" y="993227"/>
            <a:ext cx="4760259" cy="6858000"/>
          </a:xfrm>
          <a:prstGeom prst="rect">
            <a:avLst/>
          </a:prstGeom>
        </p:spPr>
      </p:pic>
      <p:sp>
        <p:nvSpPr>
          <p:cNvPr id="3" name="TextBox 2"/>
          <p:cNvSpPr txBox="1"/>
          <p:nvPr/>
        </p:nvSpPr>
        <p:spPr>
          <a:xfrm>
            <a:off x="1939160" y="1324303"/>
            <a:ext cx="4840013" cy="4093428"/>
          </a:xfrm>
          <a:prstGeom prst="rect">
            <a:avLst/>
          </a:prstGeom>
          <a:noFill/>
        </p:spPr>
        <p:txBody>
          <a:bodyPr wrap="square" rtlCol="0">
            <a:spAutoFit/>
          </a:bodyPr>
          <a:lstStyle/>
          <a:p>
            <a:pPr marL="285750" indent="-285750">
              <a:buFont typeface="Wingdings" charset="2"/>
              <a:buChar char="q"/>
            </a:pPr>
            <a:r>
              <a:rPr lang="en-US" sz="2000" dirty="0" smtClean="0"/>
              <a:t>Creating animation isn’t simple. One has to get a rough idea of what they want to animate. Then a rough animation (sketch) of the idea. Then once everything is all laid out a better and more detailed sketch will be produced. Once that’s done, than it’s time to put the sketches onto the computer which is a big challenge. </a:t>
            </a:r>
          </a:p>
          <a:p>
            <a:pPr marL="285750" indent="-285750">
              <a:buFont typeface="Wingdings" charset="2"/>
              <a:buChar char="q"/>
            </a:pPr>
            <a:r>
              <a:rPr lang="en-US" sz="2000" dirty="0" smtClean="0"/>
              <a:t>Give the company Disney for an example of animations. Their company produces hundreds of animated movies such as, Mickey Mouse, The Fox and the Hound,  Beauty and the Beast, and </a:t>
            </a:r>
            <a:r>
              <a:rPr lang="en-US" sz="2000" dirty="0" err="1" smtClean="0"/>
              <a:t>ect</a:t>
            </a:r>
            <a:r>
              <a:rPr lang="en-US" sz="2000" dirty="0" smtClean="0"/>
              <a:t>.</a:t>
            </a:r>
          </a:p>
        </p:txBody>
      </p:sp>
      <p:grpSp>
        <p:nvGrpSpPr>
          <p:cNvPr id="4" name="Group 3"/>
          <p:cNvGrpSpPr/>
          <p:nvPr/>
        </p:nvGrpSpPr>
        <p:grpSpPr>
          <a:xfrm>
            <a:off x="165930" y="6168959"/>
            <a:ext cx="1166534" cy="542642"/>
            <a:chOff x="2116312" y="5484902"/>
            <a:chExt cx="1166534" cy="542642"/>
          </a:xfrm>
        </p:grpSpPr>
        <p:sp>
          <p:nvSpPr>
            <p:cNvPr id="5" name="Right Arrow 4">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6" name="TextBox 5"/>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grpSp>
        <p:nvGrpSpPr>
          <p:cNvPr id="7" name="Group 6"/>
          <p:cNvGrpSpPr/>
          <p:nvPr/>
        </p:nvGrpSpPr>
        <p:grpSpPr>
          <a:xfrm>
            <a:off x="5553853" y="5893529"/>
            <a:ext cx="964471" cy="964471"/>
            <a:chOff x="5553853" y="5893529"/>
            <a:chExt cx="964471" cy="964471"/>
          </a:xfrm>
        </p:grpSpPr>
        <p:pic>
          <p:nvPicPr>
            <p:cNvPr id="8" name="Picture 7">
              <a:hlinkClick r:id="rId3" action="ppaction://hlinksldjump"/>
            </p:cNvPr>
            <p:cNvPicPr>
              <a:picLocks noChangeAspect="1"/>
            </p:cNvPicPr>
            <p:nvPr/>
          </p:nvPicPr>
          <p:blipFill>
            <a:blip r:embed="rId4"/>
            <a:stretch>
              <a:fillRect/>
            </a:stretch>
          </p:blipFill>
          <p:spPr>
            <a:xfrm>
              <a:off x="5553853" y="5893529"/>
              <a:ext cx="964471" cy="964471"/>
            </a:xfrm>
            <a:prstGeom prst="rect">
              <a:avLst/>
            </a:prstGeom>
          </p:spPr>
        </p:pic>
        <p:sp>
          <p:nvSpPr>
            <p:cNvPr id="9" name="TextBox 8">
              <a:hlinkClick r:id="rId3"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grpSp>
        <p:nvGrpSpPr>
          <p:cNvPr id="10" name="Group 9"/>
          <p:cNvGrpSpPr/>
          <p:nvPr/>
        </p:nvGrpSpPr>
        <p:grpSpPr>
          <a:xfrm>
            <a:off x="10739714" y="6185483"/>
            <a:ext cx="1166534" cy="542642"/>
            <a:chOff x="6582006" y="4506312"/>
            <a:chExt cx="1166534" cy="542642"/>
          </a:xfrm>
        </p:grpSpPr>
        <p:sp>
          <p:nvSpPr>
            <p:cNvPr id="11" name="Right Arrow 10">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2" name="TextBox 11"/>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spTree>
    <p:extLst>
      <p:ext uri="{BB962C8B-B14F-4D97-AF65-F5344CB8AC3E}">
        <p14:creationId xmlns:p14="http://schemas.microsoft.com/office/powerpoint/2010/main" val="21144348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5966" y="429172"/>
            <a:ext cx="1685077" cy="707886"/>
          </a:xfrm>
          <a:prstGeom prst="rect">
            <a:avLst/>
          </a:prstGeom>
          <a:noFill/>
        </p:spPr>
        <p:txBody>
          <a:bodyPr wrap="none" rtlCol="0">
            <a:spAutoFit/>
          </a:bodyPr>
          <a:lstStyle/>
          <a:p>
            <a:r>
              <a:rPr lang="en-US" sz="4000" dirty="0" smtClean="0"/>
              <a:t>VIDEO</a:t>
            </a:r>
            <a:endParaRPr lang="en-US" sz="4000" dirty="0"/>
          </a:p>
        </p:txBody>
      </p:sp>
      <p:grpSp>
        <p:nvGrpSpPr>
          <p:cNvPr id="3" name="Group 2"/>
          <p:cNvGrpSpPr/>
          <p:nvPr/>
        </p:nvGrpSpPr>
        <p:grpSpPr>
          <a:xfrm>
            <a:off x="10739714" y="6185483"/>
            <a:ext cx="1166534" cy="542642"/>
            <a:chOff x="6582006" y="4506312"/>
            <a:chExt cx="1166534" cy="542642"/>
          </a:xfrm>
        </p:grpSpPr>
        <p:sp>
          <p:nvSpPr>
            <p:cNvPr id="4" name="Right Arrow 3">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5" name="TextBox 4"/>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grpSp>
        <p:nvGrpSpPr>
          <p:cNvPr id="6" name="Group 5"/>
          <p:cNvGrpSpPr/>
          <p:nvPr/>
        </p:nvGrpSpPr>
        <p:grpSpPr>
          <a:xfrm>
            <a:off x="165930" y="6168959"/>
            <a:ext cx="1166534" cy="542642"/>
            <a:chOff x="2116312" y="5484902"/>
            <a:chExt cx="1166534" cy="542642"/>
          </a:xfrm>
        </p:grpSpPr>
        <p:sp>
          <p:nvSpPr>
            <p:cNvPr id="7" name="Right Arrow 6">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8" name="TextBox 7"/>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grpSp>
        <p:nvGrpSpPr>
          <p:cNvPr id="15" name="Group 14"/>
          <p:cNvGrpSpPr/>
          <p:nvPr/>
        </p:nvGrpSpPr>
        <p:grpSpPr>
          <a:xfrm>
            <a:off x="5553853" y="5893529"/>
            <a:ext cx="964471" cy="964471"/>
            <a:chOff x="5553853" y="5893529"/>
            <a:chExt cx="964471" cy="964471"/>
          </a:xfrm>
        </p:grpSpPr>
        <p:pic>
          <p:nvPicPr>
            <p:cNvPr id="16" name="Picture 15">
              <a:hlinkClick r:id="rId2" action="ppaction://hlinksldjump"/>
            </p:cNvPr>
            <p:cNvPicPr>
              <a:picLocks noChangeAspect="1"/>
            </p:cNvPicPr>
            <p:nvPr/>
          </p:nvPicPr>
          <p:blipFill>
            <a:blip r:embed="rId3"/>
            <a:stretch>
              <a:fillRect/>
            </a:stretch>
          </p:blipFill>
          <p:spPr>
            <a:xfrm>
              <a:off x="5553853" y="5893529"/>
              <a:ext cx="964471" cy="964471"/>
            </a:xfrm>
            <a:prstGeom prst="rect">
              <a:avLst/>
            </a:prstGeom>
          </p:spPr>
        </p:pic>
        <p:sp>
          <p:nvSpPr>
            <p:cNvPr id="17" name="TextBox 16">
              <a:hlinkClick r:id="rId2"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sp>
        <p:nvSpPr>
          <p:cNvPr id="9" name="TextBox 8"/>
          <p:cNvSpPr txBox="1"/>
          <p:nvPr/>
        </p:nvSpPr>
        <p:spPr>
          <a:xfrm>
            <a:off x="1270835" y="1331001"/>
            <a:ext cx="4997669" cy="4801314"/>
          </a:xfrm>
          <a:prstGeom prst="rect">
            <a:avLst/>
          </a:prstGeom>
          <a:noFill/>
        </p:spPr>
        <p:txBody>
          <a:bodyPr wrap="square" rtlCol="0">
            <a:spAutoFit/>
          </a:bodyPr>
          <a:lstStyle/>
          <a:p>
            <a:pPr marL="285750" indent="-285750">
              <a:buFont typeface="Wingdings" charset="2"/>
              <a:buChar char="q"/>
            </a:pPr>
            <a:r>
              <a:rPr lang="en-US" dirty="0" smtClean="0"/>
              <a:t>Video is the most powerful and engaging of all the multimedia platforms. The realism can make people feel like their in the video itself and sometimes the video is so fake that it would never happen in the real world.. Millions of videos flow throughout the media world everyday. If you wanted to watch every single video every created, you wouldn’t be able to!</a:t>
            </a:r>
          </a:p>
          <a:p>
            <a:pPr marL="285750" indent="-285750">
              <a:buFont typeface="Wingdings" charset="2"/>
              <a:buChar char="q"/>
            </a:pPr>
            <a:r>
              <a:rPr lang="en-US" dirty="0" smtClean="0"/>
              <a:t>The technical challenges with video is the sheer amount of data that is necessary to render video smoothly. Another important aspect is to try to have the highest quality video you can possibly have with the lowest data rate possible. </a:t>
            </a:r>
          </a:p>
          <a:p>
            <a:pPr marL="285750" indent="-285750">
              <a:buFont typeface="Wingdings" charset="2"/>
              <a:buChar char="q"/>
            </a:pPr>
            <a:r>
              <a:rPr lang="en-US" dirty="0" smtClean="0"/>
              <a:t>Different media websites/application intergrade video for people to share and watch globally! It’s amazing how phones can search and play video within seconds thanks to the multimedia cloud.</a:t>
            </a:r>
            <a:endParaRPr lang="en-US" dirty="0"/>
          </a:p>
        </p:txBody>
      </p:sp>
      <p:pic>
        <p:nvPicPr>
          <p:cNvPr id="10" name="Picture 9"/>
          <p:cNvPicPr>
            <a:picLocks noChangeAspect="1"/>
          </p:cNvPicPr>
          <p:nvPr/>
        </p:nvPicPr>
        <p:blipFill>
          <a:blip r:embed="rId4"/>
          <a:stretch>
            <a:fillRect/>
          </a:stretch>
        </p:blipFill>
        <p:spPr>
          <a:xfrm>
            <a:off x="8389130" y="2372462"/>
            <a:ext cx="3779973" cy="3779973"/>
          </a:xfrm>
          <a:prstGeom prst="rect">
            <a:avLst/>
          </a:prstGeom>
        </p:spPr>
      </p:pic>
    </p:spTree>
    <p:extLst>
      <p:ext uri="{BB962C8B-B14F-4D97-AF65-F5344CB8AC3E}">
        <p14:creationId xmlns:p14="http://schemas.microsoft.com/office/powerpoint/2010/main" val="4771352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errari LaFerrari Highlighted by Miller Motor Car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90565" y="653111"/>
            <a:ext cx="9177284" cy="5162223"/>
          </a:xfrm>
          <a:prstGeom prst="rect">
            <a:avLst/>
          </a:prstGeom>
        </p:spPr>
      </p:pic>
      <p:sp>
        <p:nvSpPr>
          <p:cNvPr id="3" name="TextBox 2"/>
          <p:cNvSpPr txBox="1"/>
          <p:nvPr/>
        </p:nvSpPr>
        <p:spPr>
          <a:xfrm>
            <a:off x="3369463" y="205584"/>
            <a:ext cx="5619487" cy="369332"/>
          </a:xfrm>
          <a:prstGeom prst="rect">
            <a:avLst/>
          </a:prstGeom>
          <a:noFill/>
        </p:spPr>
        <p:txBody>
          <a:bodyPr wrap="none" rtlCol="0">
            <a:spAutoFit/>
          </a:bodyPr>
          <a:lstStyle/>
          <a:p>
            <a:r>
              <a:rPr lang="en-US" dirty="0" smtClean="0"/>
              <a:t>Example of a video that makes you </a:t>
            </a:r>
            <a:r>
              <a:rPr lang="en-US" smtClean="0"/>
              <a:t>feel you’re in the video.</a:t>
            </a:r>
            <a:endParaRPr lang="en-US" dirty="0"/>
          </a:p>
        </p:txBody>
      </p:sp>
      <p:grpSp>
        <p:nvGrpSpPr>
          <p:cNvPr id="4" name="Group 3"/>
          <p:cNvGrpSpPr/>
          <p:nvPr/>
        </p:nvGrpSpPr>
        <p:grpSpPr>
          <a:xfrm>
            <a:off x="165930" y="6168959"/>
            <a:ext cx="1166534" cy="542642"/>
            <a:chOff x="2116312" y="5484902"/>
            <a:chExt cx="1166534" cy="542642"/>
          </a:xfrm>
        </p:grpSpPr>
        <p:sp>
          <p:nvSpPr>
            <p:cNvPr id="5" name="Right Arrow 4">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6" name="TextBox 5"/>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grpSp>
        <p:nvGrpSpPr>
          <p:cNvPr id="7" name="Group 6"/>
          <p:cNvGrpSpPr/>
          <p:nvPr/>
        </p:nvGrpSpPr>
        <p:grpSpPr>
          <a:xfrm>
            <a:off x="5553853" y="5893529"/>
            <a:ext cx="964471" cy="964471"/>
            <a:chOff x="5553853" y="5893529"/>
            <a:chExt cx="964471" cy="964471"/>
          </a:xfrm>
        </p:grpSpPr>
        <p:pic>
          <p:nvPicPr>
            <p:cNvPr id="8" name="Picture 7">
              <a:hlinkClick r:id="rId5" action="ppaction://hlinksldjump"/>
            </p:cNvPr>
            <p:cNvPicPr>
              <a:picLocks noChangeAspect="1"/>
            </p:cNvPicPr>
            <p:nvPr/>
          </p:nvPicPr>
          <p:blipFill>
            <a:blip r:embed="rId6"/>
            <a:stretch>
              <a:fillRect/>
            </a:stretch>
          </p:blipFill>
          <p:spPr>
            <a:xfrm>
              <a:off x="5553853" y="5893529"/>
              <a:ext cx="964471" cy="964471"/>
            </a:xfrm>
            <a:prstGeom prst="rect">
              <a:avLst/>
            </a:prstGeom>
          </p:spPr>
        </p:pic>
        <p:sp>
          <p:nvSpPr>
            <p:cNvPr id="9" name="TextBox 8">
              <a:hlinkClick r:id="rId5"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grpSp>
        <p:nvGrpSpPr>
          <p:cNvPr id="10" name="Group 9"/>
          <p:cNvGrpSpPr/>
          <p:nvPr/>
        </p:nvGrpSpPr>
        <p:grpSpPr>
          <a:xfrm>
            <a:off x="10739714" y="6185483"/>
            <a:ext cx="1166534" cy="542642"/>
            <a:chOff x="6582006" y="4506312"/>
            <a:chExt cx="1166534" cy="542642"/>
          </a:xfrm>
        </p:grpSpPr>
        <p:sp>
          <p:nvSpPr>
            <p:cNvPr id="11" name="Right Arrow 10">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2" name="TextBox 11"/>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spTree>
    <p:extLst>
      <p:ext uri="{BB962C8B-B14F-4D97-AF65-F5344CB8AC3E}">
        <p14:creationId xmlns:p14="http://schemas.microsoft.com/office/powerpoint/2010/main" val="12407645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66204" y="775944"/>
            <a:ext cx="9603275" cy="1049235"/>
          </a:xfrm>
        </p:spPr>
        <p:txBody>
          <a:bodyPr>
            <a:normAutofit/>
          </a:bodyPr>
          <a:lstStyle/>
          <a:p>
            <a:r>
              <a:rPr lang="en-US" sz="4000" dirty="0" smtClean="0"/>
              <a:t>Works Cited</a:t>
            </a:r>
            <a:endParaRPr lang="en-US" sz="4000" dirty="0"/>
          </a:p>
        </p:txBody>
      </p:sp>
      <p:sp>
        <p:nvSpPr>
          <p:cNvPr id="3" name="TextBox 2"/>
          <p:cNvSpPr txBox="1"/>
          <p:nvPr/>
        </p:nvSpPr>
        <p:spPr>
          <a:xfrm>
            <a:off x="-110362" y="1805794"/>
            <a:ext cx="13416455" cy="7294305"/>
          </a:xfrm>
          <a:prstGeom prst="rect">
            <a:avLst/>
          </a:prstGeom>
          <a:noFill/>
        </p:spPr>
        <p:txBody>
          <a:bodyPr wrap="square" rtlCol="0">
            <a:spAutoFit/>
          </a:bodyPr>
          <a:lstStyle/>
          <a:p>
            <a:pPr marL="285750" indent="-285750">
              <a:buFont typeface="Wingdings" charset="2"/>
              <a:buChar char="q"/>
            </a:pPr>
            <a:r>
              <a:rPr lang="en-US" sz="1600" dirty="0" smtClean="0"/>
              <a:t>Text </a:t>
            </a:r>
            <a:r>
              <a:rPr lang="en-US" sz="1600" dirty="0"/>
              <a:t>Font Image: </a:t>
            </a:r>
            <a:r>
              <a:rPr lang="en-US" sz="1600" dirty="0">
                <a:hlinkClick r:id="rId2"/>
              </a:rPr>
              <a:t>http://</a:t>
            </a:r>
            <a:r>
              <a:rPr lang="en-US" sz="1600" dirty="0" smtClean="0">
                <a:hlinkClick r:id="rId2"/>
              </a:rPr>
              <a:t>blog.webtype.com/wp-content/uploads/2015/09/Miller-series-webtype.png</a:t>
            </a:r>
            <a:endParaRPr lang="en-US" sz="1600" dirty="0" smtClean="0"/>
          </a:p>
          <a:p>
            <a:pPr marL="285750" indent="-285750">
              <a:buFont typeface="Wingdings" charset="2"/>
              <a:buChar char="q"/>
            </a:pPr>
            <a:r>
              <a:rPr lang="en-US" sz="1600" dirty="0"/>
              <a:t>Text Font image: </a:t>
            </a:r>
            <a:r>
              <a:rPr lang="en-US" sz="1600" dirty="0">
                <a:hlinkClick r:id="rId3"/>
              </a:rPr>
              <a:t>http://4.bp.blogspot.com/-</a:t>
            </a:r>
            <a:r>
              <a:rPr lang="en-US" sz="1600" dirty="0" smtClean="0">
                <a:hlinkClick r:id="rId3"/>
              </a:rPr>
              <a:t>LPFsHiSxs_w/TWDLYqHEK0I/AAAAAAAAAfU/UgDDcTOkfT0/s1600/Picture+5.png</a:t>
            </a:r>
            <a:endParaRPr lang="en-US" sz="1600" dirty="0" smtClean="0"/>
          </a:p>
          <a:p>
            <a:pPr marL="285750" indent="-285750">
              <a:buFont typeface="Wingdings" charset="2"/>
              <a:buChar char="q"/>
            </a:pPr>
            <a:r>
              <a:rPr lang="en-US" sz="1600" dirty="0"/>
              <a:t>Instagram Image: </a:t>
            </a:r>
            <a:r>
              <a:rPr lang="en-US" sz="1600" dirty="0">
                <a:hlinkClick r:id="rId4"/>
              </a:rPr>
              <a:t>http://employer.aftercollege.com/wp-content/uploads/2015/03/2.-</a:t>
            </a:r>
            <a:r>
              <a:rPr lang="en-US" sz="1600" dirty="0" smtClean="0">
                <a:hlinkClick r:id="rId4"/>
              </a:rPr>
              <a:t>Log-in-or-Sign-up.png</a:t>
            </a:r>
            <a:endParaRPr lang="en-US" sz="1600" dirty="0" smtClean="0"/>
          </a:p>
          <a:p>
            <a:pPr marL="285750" indent="-285750">
              <a:buFont typeface="Wingdings" charset="2"/>
              <a:buChar char="q"/>
            </a:pPr>
            <a:r>
              <a:rPr lang="en-US" sz="1600" dirty="0" smtClean="0"/>
              <a:t>Twitter Image: </a:t>
            </a:r>
            <a:r>
              <a:rPr lang="mr-IN" sz="1600" dirty="0">
                <a:hlinkClick r:id="rId5"/>
              </a:rPr>
              <a:t>https://</a:t>
            </a:r>
            <a:r>
              <a:rPr lang="mr-IN" sz="1600" dirty="0" smtClean="0">
                <a:hlinkClick r:id="rId5"/>
              </a:rPr>
              <a:t>s-media-cache-ak0.pinimg.com/736x/c8/14/44/c814446323b0b8bec6226be85605599e.jpg</a:t>
            </a:r>
            <a:endParaRPr lang="en-US" sz="1600" dirty="0" smtClean="0"/>
          </a:p>
          <a:p>
            <a:pPr marL="285750" indent="-285750">
              <a:buFont typeface="Wingdings" charset="2"/>
              <a:buChar char="q"/>
            </a:pPr>
            <a:r>
              <a:rPr lang="en-US" sz="1600" dirty="0"/>
              <a:t>Scenery </a:t>
            </a:r>
            <a:r>
              <a:rPr lang="en-US" sz="1600" dirty="0" smtClean="0"/>
              <a:t>Image 1: </a:t>
            </a:r>
            <a:r>
              <a:rPr lang="en-US" sz="1600" dirty="0">
                <a:hlinkClick r:id="rId6"/>
              </a:rPr>
              <a:t>http://</a:t>
            </a:r>
            <a:r>
              <a:rPr lang="en-US" sz="1600" dirty="0" smtClean="0">
                <a:hlinkClick r:id="rId6"/>
              </a:rPr>
              <a:t>more-sky.com/WDF-20845.html</a:t>
            </a:r>
            <a:endParaRPr lang="en-US" sz="1600" dirty="0" smtClean="0"/>
          </a:p>
          <a:p>
            <a:pPr marL="285750" indent="-285750">
              <a:buFont typeface="Wingdings" charset="2"/>
              <a:buChar char="q"/>
            </a:pPr>
            <a:r>
              <a:rPr lang="en-US" sz="1600" dirty="0"/>
              <a:t>Scenery Image 2: </a:t>
            </a:r>
            <a:r>
              <a:rPr lang="en-US" sz="1600" dirty="0">
                <a:hlinkClick r:id="rId7"/>
              </a:rPr>
              <a:t>https://</a:t>
            </a:r>
            <a:r>
              <a:rPr lang="en-US" sz="1600" dirty="0" smtClean="0">
                <a:hlinkClick r:id="rId7"/>
              </a:rPr>
              <a:t>s-media-cache-ak0.pinimg.com/originals/07/0d/9d/070d9d762ede8428114cbf02652a1dff.jpg</a:t>
            </a:r>
            <a:endParaRPr lang="en-US" sz="1600" dirty="0" smtClean="0"/>
          </a:p>
          <a:p>
            <a:pPr marL="285750" indent="-285750">
              <a:buFont typeface="Wingdings" charset="2"/>
              <a:buChar char="q"/>
            </a:pPr>
            <a:r>
              <a:rPr lang="en-US" sz="1600" dirty="0"/>
              <a:t>Bitmap/Vector Image: </a:t>
            </a:r>
            <a:r>
              <a:rPr lang="en-US" sz="1600" dirty="0">
                <a:hlinkClick r:id="rId8"/>
              </a:rPr>
              <a:t>https://</a:t>
            </a:r>
            <a:r>
              <a:rPr lang="en-US" sz="1600" dirty="0" smtClean="0">
                <a:hlinkClick r:id="rId8"/>
              </a:rPr>
              <a:t>upload.wikimedia.org/wikipedia/commons/thumb/e/e8/Bitmap_vs_vector.svg/2000px-Bitmap_vs_vector.svg.png</a:t>
            </a:r>
            <a:endParaRPr lang="en-US" sz="1600" dirty="0" smtClean="0"/>
          </a:p>
          <a:p>
            <a:pPr marL="285750" indent="-285750">
              <a:buFont typeface="Wingdings" charset="2"/>
              <a:buChar char="q"/>
            </a:pPr>
            <a:r>
              <a:rPr lang="en-US" sz="1600" dirty="0"/>
              <a:t>Mic Image: </a:t>
            </a:r>
            <a:r>
              <a:rPr lang="en-US" sz="1600" dirty="0">
                <a:hlinkClick r:id="rId9"/>
              </a:rPr>
              <a:t>https://</a:t>
            </a:r>
            <a:r>
              <a:rPr lang="en-US" sz="1600" dirty="0" smtClean="0">
                <a:hlinkClick r:id="rId9"/>
              </a:rPr>
              <a:t>images8.alphacoders.com/362/362827.jpg</a:t>
            </a:r>
            <a:endParaRPr lang="en-US" sz="1600" dirty="0" smtClean="0"/>
          </a:p>
          <a:p>
            <a:pPr marL="285750" indent="-285750">
              <a:buFont typeface="Wingdings" charset="2"/>
              <a:buChar char="q"/>
            </a:pPr>
            <a:r>
              <a:rPr lang="en-US" sz="1600" dirty="0"/>
              <a:t>Home </a:t>
            </a:r>
            <a:r>
              <a:rPr lang="en-US" sz="1600" dirty="0" smtClean="0"/>
              <a:t>Button: </a:t>
            </a:r>
            <a:r>
              <a:rPr lang="en-US" sz="1600" dirty="0">
                <a:hlinkClick r:id="rId10"/>
              </a:rPr>
              <a:t>https://</a:t>
            </a:r>
            <a:r>
              <a:rPr lang="en-US" sz="1600" dirty="0" smtClean="0">
                <a:hlinkClick r:id="rId10"/>
              </a:rPr>
              <a:t>upload.wikimedia.org/wikipedia/commons/thumb/3/34/Home-icon.svg/1024px-Home-icon.svg.png</a:t>
            </a:r>
            <a:endParaRPr lang="en-US" sz="1600" dirty="0" smtClean="0"/>
          </a:p>
          <a:p>
            <a:pPr marL="285750" indent="-285750">
              <a:buFont typeface="Wingdings" charset="2"/>
              <a:buChar char="q"/>
            </a:pPr>
            <a:r>
              <a:rPr lang="en-US" sz="1600" dirty="0"/>
              <a:t>Media Image: </a:t>
            </a:r>
            <a:r>
              <a:rPr lang="en-US" sz="1600" dirty="0">
                <a:hlinkClick r:id="rId11"/>
              </a:rPr>
              <a:t>http://</a:t>
            </a:r>
            <a:r>
              <a:rPr lang="en-US" sz="1600" dirty="0" smtClean="0">
                <a:hlinkClick r:id="rId11"/>
              </a:rPr>
              <a:t>www.designhill.com/design-blog/wp-content/uploads/2014/03/multimedia-web-designing.jpg</a:t>
            </a:r>
            <a:endParaRPr lang="en-US" sz="1600" dirty="0" smtClean="0"/>
          </a:p>
          <a:p>
            <a:pPr marL="285750" indent="-285750">
              <a:buFont typeface="Wingdings" charset="2"/>
              <a:buChar char="q"/>
            </a:pPr>
            <a:r>
              <a:rPr lang="en-US" sz="1600" dirty="0"/>
              <a:t>Decibel Image: </a:t>
            </a:r>
            <a:r>
              <a:rPr lang="en-US" sz="1600" dirty="0">
                <a:hlinkClick r:id="rId12"/>
              </a:rPr>
              <a:t>https://</a:t>
            </a:r>
            <a:r>
              <a:rPr lang="en-US" sz="1600" dirty="0" smtClean="0">
                <a:hlinkClick r:id="rId12"/>
              </a:rPr>
              <a:t>www.thunderpowermegaphones.com/media/wysiwyg/tp/db_chart/db_chart.png</a:t>
            </a:r>
            <a:endParaRPr lang="en-US" sz="1600" dirty="0" smtClean="0"/>
          </a:p>
          <a:p>
            <a:pPr marL="285750" indent="-285750">
              <a:buFont typeface="Wingdings" charset="2"/>
              <a:buChar char="q"/>
            </a:pPr>
            <a:r>
              <a:rPr lang="en-US" sz="1600" dirty="0"/>
              <a:t>Animation Image: </a:t>
            </a:r>
            <a:r>
              <a:rPr lang="en-US" sz="1600" dirty="0">
                <a:hlinkClick r:id="rId13"/>
              </a:rPr>
              <a:t>http://img14.deviantart.net/d001/i/2012/032/9/7/little_leo__</a:t>
            </a:r>
            <a:r>
              <a:rPr lang="en-US" sz="1600" dirty="0" smtClean="0">
                <a:hlinkClick r:id="rId13"/>
              </a:rPr>
              <a:t>s_first_steps_by_luigil-d4od7ko.jpg</a:t>
            </a:r>
            <a:endParaRPr lang="en-US" sz="1600" dirty="0" smtClean="0"/>
          </a:p>
          <a:p>
            <a:pPr marL="285750" indent="-285750">
              <a:buFont typeface="Wingdings" charset="2"/>
              <a:buChar char="q"/>
            </a:pPr>
            <a:r>
              <a:rPr lang="en-US" sz="1600" dirty="0"/>
              <a:t>Running Animation: </a:t>
            </a:r>
            <a:r>
              <a:rPr lang="en-US" sz="1600" dirty="0">
                <a:hlinkClick r:id="rId14"/>
              </a:rPr>
              <a:t>https://</a:t>
            </a:r>
            <a:r>
              <a:rPr lang="en-US" sz="1600" dirty="0" smtClean="0">
                <a:hlinkClick r:id="rId14"/>
              </a:rPr>
              <a:t>s-media-cache-ak0.pinimg.com/originals/47/38/39/473839c16d4b5cd6b5ec335ee3a9923c.gif</a:t>
            </a:r>
            <a:endParaRPr lang="en-US" sz="1600" dirty="0" smtClean="0"/>
          </a:p>
          <a:p>
            <a:pPr marL="285750" indent="-285750">
              <a:buFont typeface="Wingdings" charset="2"/>
              <a:buChar char="q"/>
            </a:pPr>
            <a:r>
              <a:rPr lang="en-US" sz="1600" dirty="0"/>
              <a:t>Running Animation 2: </a:t>
            </a:r>
            <a:r>
              <a:rPr lang="en-US" sz="1600" dirty="0">
                <a:hlinkClick r:id="rId15"/>
              </a:rPr>
              <a:t>http://</a:t>
            </a:r>
            <a:r>
              <a:rPr lang="en-US" sz="1600" dirty="0" smtClean="0">
                <a:hlinkClick r:id="rId15"/>
              </a:rPr>
              <a:t>orig12.deviantart.net/70fd/f/2011/017/5/9/simple_running_animation_by_radhtalents-d375k67.gif</a:t>
            </a:r>
            <a:endParaRPr lang="en-US" sz="1600" dirty="0" smtClean="0"/>
          </a:p>
          <a:p>
            <a:pPr marL="285750" indent="-285750">
              <a:buFont typeface="Wingdings" charset="2"/>
              <a:buChar char="q"/>
            </a:pPr>
            <a:r>
              <a:rPr lang="en-US" sz="1600" dirty="0" smtClean="0"/>
              <a:t>Play </a:t>
            </a:r>
            <a:r>
              <a:rPr lang="en-US" sz="1600" dirty="0"/>
              <a:t>Button Image: </a:t>
            </a:r>
            <a:r>
              <a:rPr lang="en-US" sz="1600" dirty="0">
                <a:hlinkClick r:id="rId16"/>
              </a:rPr>
              <a:t>http://</a:t>
            </a:r>
            <a:r>
              <a:rPr lang="en-US" sz="1600" dirty="0" smtClean="0">
                <a:hlinkClick r:id="rId16"/>
              </a:rPr>
              <a:t>www.braude.ac.il/files/generalicons/movie-clip-512.png</a:t>
            </a:r>
            <a:endParaRPr lang="en-US" sz="1600" dirty="0" smtClean="0"/>
          </a:p>
          <a:p>
            <a:pPr marL="285750" indent="-285750">
              <a:buFont typeface="Wingdings" charset="2"/>
              <a:buChar char="q"/>
            </a:pPr>
            <a:r>
              <a:rPr lang="en-US" sz="1600" dirty="0" smtClean="0"/>
              <a:t>Ferrari Video</a:t>
            </a:r>
            <a:r>
              <a:rPr lang="en-US" sz="1600" dirty="0"/>
              <a:t>: </a:t>
            </a:r>
            <a:r>
              <a:rPr lang="en-US" sz="1600" dirty="0">
                <a:hlinkClick r:id="rId17"/>
              </a:rPr>
              <a:t>https://www.youtube.com/watch?v=_</a:t>
            </a:r>
            <a:r>
              <a:rPr lang="en-US" sz="1600" dirty="0" smtClean="0">
                <a:hlinkClick r:id="rId17"/>
              </a:rPr>
              <a:t>kJeyXH7LnY</a:t>
            </a:r>
            <a:endParaRPr lang="en-US" sz="1600" dirty="0" smtClean="0"/>
          </a:p>
          <a:p>
            <a:pPr marL="285750" indent="-285750">
              <a:buFont typeface="Wingdings" charset="2"/>
              <a:buChar char="q"/>
            </a:pPr>
            <a:endParaRPr lang="en-US" sz="1600" dirty="0" smtClean="0"/>
          </a:p>
          <a:p>
            <a:pPr marL="285750" indent="-285750">
              <a:buFont typeface="Wingdings" charset="2"/>
              <a:buChar char="q"/>
            </a:pPr>
            <a:endParaRPr lang="en-US" sz="1600" dirty="0" smtClean="0"/>
          </a:p>
          <a:p>
            <a:pPr marL="285750" indent="-285750">
              <a:buFont typeface="Wingdings" charset="2"/>
              <a:buChar char="q"/>
            </a:pPr>
            <a:endParaRPr lang="en-US" dirty="0" smtClean="0"/>
          </a:p>
          <a:p>
            <a:pPr marL="285750" indent="-285750">
              <a:buFont typeface="Wingdings" charset="2"/>
              <a:buChar char="q"/>
            </a:pPr>
            <a:endParaRPr lang="en-US" dirty="0" smtClean="0"/>
          </a:p>
          <a:p>
            <a:pPr marL="285750" indent="-285750">
              <a:buFont typeface="Wingdings" charset="2"/>
              <a:buChar char="q"/>
            </a:pPr>
            <a:endParaRPr lang="en-US" dirty="0" smtClean="0"/>
          </a:p>
          <a:p>
            <a:pPr marL="285750" indent="-285750">
              <a:buFont typeface="Wingdings" charset="2"/>
              <a:buChar char="q"/>
            </a:pPr>
            <a:endParaRPr lang="en-US" dirty="0" smtClean="0"/>
          </a:p>
          <a:p>
            <a:pPr marL="285750" indent="-285750">
              <a:buFont typeface="Wingdings" charset="2"/>
              <a:buChar char="q"/>
            </a:pPr>
            <a:endParaRPr lang="en-US" dirty="0" smtClean="0"/>
          </a:p>
          <a:p>
            <a:pPr marL="285750" indent="-285750">
              <a:buFont typeface="Wingdings" charset="2"/>
              <a:buChar char="q"/>
            </a:pPr>
            <a:endParaRPr lang="en-US" dirty="0" smtClean="0"/>
          </a:p>
          <a:p>
            <a:pPr marL="285750" indent="-285750">
              <a:buFont typeface="Wingdings" charset="2"/>
              <a:buChar char="q"/>
            </a:pPr>
            <a:endParaRPr lang="en-US" dirty="0" smtClean="0"/>
          </a:p>
          <a:p>
            <a:pPr marL="285750" indent="-285750">
              <a:buFont typeface="Wingdings" charset="2"/>
              <a:buChar char="q"/>
            </a:pPr>
            <a:endParaRPr lang="en-US" dirty="0" smtClean="0"/>
          </a:p>
          <a:p>
            <a:pPr marL="285750" indent="-285750">
              <a:buFont typeface="Wingdings" charset="2"/>
              <a:buChar char="q"/>
            </a:pPr>
            <a:endParaRPr lang="en-US" dirty="0" smtClean="0"/>
          </a:p>
          <a:p>
            <a:pPr marL="285750" indent="-285750">
              <a:buFont typeface="Wingdings" charset="2"/>
              <a:buChar char="q"/>
            </a:pPr>
            <a:endParaRPr lang="en-US" dirty="0"/>
          </a:p>
        </p:txBody>
      </p:sp>
      <p:grpSp>
        <p:nvGrpSpPr>
          <p:cNvPr id="4" name="Group 3"/>
          <p:cNvGrpSpPr/>
          <p:nvPr/>
        </p:nvGrpSpPr>
        <p:grpSpPr>
          <a:xfrm>
            <a:off x="165930" y="6168959"/>
            <a:ext cx="1166534" cy="542642"/>
            <a:chOff x="2116312" y="5484902"/>
            <a:chExt cx="1166534" cy="542642"/>
          </a:xfrm>
        </p:grpSpPr>
        <p:sp>
          <p:nvSpPr>
            <p:cNvPr id="5" name="Right Arrow 4">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6" name="TextBox 5"/>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grpSp>
        <p:nvGrpSpPr>
          <p:cNvPr id="10" name="Group 9"/>
          <p:cNvGrpSpPr/>
          <p:nvPr/>
        </p:nvGrpSpPr>
        <p:grpSpPr>
          <a:xfrm>
            <a:off x="5553853" y="5893529"/>
            <a:ext cx="964471" cy="964471"/>
            <a:chOff x="5553853" y="5893529"/>
            <a:chExt cx="964471" cy="964471"/>
          </a:xfrm>
        </p:grpSpPr>
        <p:pic>
          <p:nvPicPr>
            <p:cNvPr id="11" name="Picture 10">
              <a:hlinkClick r:id="rId18" action="ppaction://hlinksldjump"/>
            </p:cNvPr>
            <p:cNvPicPr>
              <a:picLocks noChangeAspect="1"/>
            </p:cNvPicPr>
            <p:nvPr/>
          </p:nvPicPr>
          <p:blipFill>
            <a:blip r:embed="rId19"/>
            <a:stretch>
              <a:fillRect/>
            </a:stretch>
          </p:blipFill>
          <p:spPr>
            <a:xfrm>
              <a:off x="5553853" y="5893529"/>
              <a:ext cx="964471" cy="964471"/>
            </a:xfrm>
            <a:prstGeom prst="rect">
              <a:avLst/>
            </a:prstGeom>
          </p:spPr>
        </p:pic>
        <p:sp>
          <p:nvSpPr>
            <p:cNvPr id="12" name="TextBox 11">
              <a:hlinkClick r:id="rId18"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spTree>
    <p:extLst>
      <p:ext uri="{BB962C8B-B14F-4D97-AF65-F5344CB8AC3E}">
        <p14:creationId xmlns:p14="http://schemas.microsoft.com/office/powerpoint/2010/main" val="4397899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98813" y="238727"/>
            <a:ext cx="3098925" cy="707886"/>
          </a:xfrm>
          <a:prstGeom prst="rect">
            <a:avLst/>
          </a:prstGeom>
        </p:spPr>
        <p:txBody>
          <a:bodyPr wrap="none">
            <a:spAutoFit/>
          </a:bodyPr>
          <a:lstStyle/>
          <a:p>
            <a:r>
              <a:rPr lang="en-US" sz="4000" smtClean="0"/>
              <a:t>MULTIMEDIA</a:t>
            </a:r>
            <a:endParaRPr lang="en-US" sz="4000" dirty="0"/>
          </a:p>
        </p:txBody>
      </p:sp>
      <p:sp>
        <p:nvSpPr>
          <p:cNvPr id="4" name="TextBox 3"/>
          <p:cNvSpPr txBox="1"/>
          <p:nvPr/>
        </p:nvSpPr>
        <p:spPr>
          <a:xfrm>
            <a:off x="1332464" y="1906271"/>
            <a:ext cx="9330847" cy="2554545"/>
          </a:xfrm>
          <a:prstGeom prst="rect">
            <a:avLst/>
          </a:prstGeom>
          <a:noFill/>
        </p:spPr>
        <p:txBody>
          <a:bodyPr wrap="square" rtlCol="0">
            <a:spAutoFit/>
          </a:bodyPr>
          <a:lstStyle/>
          <a:p>
            <a:pPr marL="285750" indent="-285750">
              <a:buFont typeface="Wingdings" charset="2"/>
              <a:buChar char="q"/>
            </a:pPr>
            <a:r>
              <a:rPr lang="en-US" sz="3200" dirty="0" smtClean="0">
                <a:hlinkClick r:id="rId2" action="ppaction://hlinksldjump"/>
              </a:rPr>
              <a:t>Text</a:t>
            </a:r>
            <a:endParaRPr lang="en-US" sz="3200" dirty="0" smtClean="0"/>
          </a:p>
          <a:p>
            <a:pPr marL="285750" indent="-285750">
              <a:buFont typeface="Wingdings" charset="2"/>
              <a:buChar char="q"/>
            </a:pPr>
            <a:r>
              <a:rPr lang="en-US" sz="3200" dirty="0" smtClean="0">
                <a:hlinkClick r:id="rId3" action="ppaction://hlinksldjump"/>
              </a:rPr>
              <a:t>Images</a:t>
            </a:r>
            <a:endParaRPr lang="en-US" sz="3200" dirty="0" smtClean="0"/>
          </a:p>
          <a:p>
            <a:pPr marL="285750" indent="-285750">
              <a:buFont typeface="Wingdings" charset="2"/>
              <a:buChar char="q"/>
            </a:pPr>
            <a:r>
              <a:rPr lang="en-US" sz="3200" dirty="0" smtClean="0">
                <a:hlinkClick r:id="rId4" action="ppaction://hlinksldjump"/>
              </a:rPr>
              <a:t>Audio</a:t>
            </a:r>
            <a:endParaRPr lang="en-US" sz="3200" dirty="0" smtClean="0"/>
          </a:p>
          <a:p>
            <a:pPr marL="285750" indent="-285750">
              <a:buFont typeface="Wingdings" charset="2"/>
              <a:buChar char="q"/>
            </a:pPr>
            <a:r>
              <a:rPr lang="en-US" sz="3200" dirty="0" smtClean="0">
                <a:hlinkClick r:id="rId5" action="ppaction://hlinksldjump"/>
              </a:rPr>
              <a:t>Animation</a:t>
            </a:r>
            <a:r>
              <a:rPr lang="en-US" sz="3200" dirty="0" smtClean="0"/>
              <a:t> </a:t>
            </a:r>
          </a:p>
          <a:p>
            <a:pPr marL="285750" indent="-285750">
              <a:buFont typeface="Wingdings" charset="2"/>
              <a:buChar char="q"/>
            </a:pPr>
            <a:r>
              <a:rPr lang="en-US" sz="3200" dirty="0" smtClean="0">
                <a:hlinkClick r:id="rId6" action="ppaction://hlinksldjump"/>
              </a:rPr>
              <a:t>Video</a:t>
            </a:r>
            <a:endParaRPr lang="en-US" sz="3200" dirty="0"/>
          </a:p>
        </p:txBody>
      </p:sp>
      <p:sp>
        <p:nvSpPr>
          <p:cNvPr id="5" name="TextBox 4"/>
          <p:cNvSpPr txBox="1"/>
          <p:nvPr/>
        </p:nvSpPr>
        <p:spPr>
          <a:xfrm>
            <a:off x="4570896" y="887833"/>
            <a:ext cx="2154757" cy="369332"/>
          </a:xfrm>
          <a:prstGeom prst="rect">
            <a:avLst/>
          </a:prstGeom>
          <a:noFill/>
        </p:spPr>
        <p:txBody>
          <a:bodyPr wrap="none" rtlCol="0">
            <a:spAutoFit/>
          </a:bodyPr>
          <a:lstStyle/>
          <a:p>
            <a:r>
              <a:rPr lang="en-US" smtClean="0"/>
              <a:t>Has 5 building blocks</a:t>
            </a:r>
            <a:endParaRPr lang="en-US"/>
          </a:p>
        </p:txBody>
      </p:sp>
      <p:grpSp>
        <p:nvGrpSpPr>
          <p:cNvPr id="6" name="Group 5"/>
          <p:cNvGrpSpPr/>
          <p:nvPr/>
        </p:nvGrpSpPr>
        <p:grpSpPr>
          <a:xfrm>
            <a:off x="10739714" y="6185483"/>
            <a:ext cx="1166534" cy="542642"/>
            <a:chOff x="6582006" y="4506312"/>
            <a:chExt cx="1166534" cy="542642"/>
          </a:xfrm>
        </p:grpSpPr>
        <p:sp>
          <p:nvSpPr>
            <p:cNvPr id="7" name="Right Arrow 6">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8" name="TextBox 7"/>
            <p:cNvSpPr txBox="1"/>
            <p:nvPr/>
          </p:nvSpPr>
          <p:spPr>
            <a:xfrm>
              <a:off x="6784802" y="4576443"/>
              <a:ext cx="683830" cy="369332"/>
            </a:xfrm>
            <a:prstGeom prst="rect">
              <a:avLst/>
            </a:prstGeom>
            <a:noFill/>
          </p:spPr>
          <p:txBody>
            <a:bodyPr wrap="square" rtlCol="0">
              <a:spAutoFit/>
            </a:bodyPr>
            <a:lstStyle/>
            <a:p>
              <a:r>
                <a:rPr lang="en-US" dirty="0">
                  <a:hlinkClick r:id="" action="ppaction://hlinkshowjump?jump=nextslide"/>
                </a:rPr>
                <a:t>Next</a:t>
              </a:r>
              <a:endParaRPr lang="en-US" dirty="0">
                <a:solidFill>
                  <a:schemeClr val="bg1"/>
                </a:solidFill>
              </a:endParaRPr>
            </a:p>
          </p:txBody>
        </p:sp>
      </p:grpSp>
      <p:grpSp>
        <p:nvGrpSpPr>
          <p:cNvPr id="13" name="Group 12"/>
          <p:cNvGrpSpPr/>
          <p:nvPr/>
        </p:nvGrpSpPr>
        <p:grpSpPr>
          <a:xfrm>
            <a:off x="165930" y="6168959"/>
            <a:ext cx="1166534" cy="542642"/>
            <a:chOff x="2116312" y="5484902"/>
            <a:chExt cx="1166534" cy="542642"/>
          </a:xfrm>
        </p:grpSpPr>
        <p:sp>
          <p:nvSpPr>
            <p:cNvPr id="10" name="Right Arrow 9">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2" name="TextBox 11"/>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pic>
        <p:nvPicPr>
          <p:cNvPr id="20" name="Picture 19"/>
          <p:cNvPicPr>
            <a:picLocks noChangeAspect="1"/>
          </p:cNvPicPr>
          <p:nvPr/>
        </p:nvPicPr>
        <p:blipFill>
          <a:blip r:embed="rId7"/>
          <a:stretch>
            <a:fillRect/>
          </a:stretch>
        </p:blipFill>
        <p:spPr>
          <a:xfrm>
            <a:off x="4809987" y="1595719"/>
            <a:ext cx="6816353" cy="3821939"/>
          </a:xfrm>
          <a:prstGeom prst="rect">
            <a:avLst/>
          </a:prstGeom>
          <a:effectLst>
            <a:glow rad="406400">
              <a:schemeClr val="tx1">
                <a:alpha val="25000"/>
              </a:schemeClr>
            </a:glow>
          </a:effectLst>
        </p:spPr>
      </p:pic>
    </p:spTree>
    <p:extLst>
      <p:ext uri="{BB962C8B-B14F-4D97-AF65-F5344CB8AC3E}">
        <p14:creationId xmlns:p14="http://schemas.microsoft.com/office/powerpoint/2010/main" val="19859882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875" y="242890"/>
            <a:ext cx="5672137" cy="707886"/>
          </a:xfrm>
          <a:prstGeom prst="rect">
            <a:avLst/>
          </a:prstGeom>
          <a:noFill/>
        </p:spPr>
        <p:txBody>
          <a:bodyPr wrap="square" rtlCol="0">
            <a:spAutoFit/>
          </a:bodyPr>
          <a:lstStyle/>
          <a:p>
            <a:r>
              <a:rPr lang="en-US" sz="4000" dirty="0" smtClean="0"/>
              <a:t>WHAT IS MULTIMEDIA?</a:t>
            </a:r>
            <a:endParaRPr lang="en-US" sz="4000" dirty="0"/>
          </a:p>
        </p:txBody>
      </p:sp>
      <p:sp>
        <p:nvSpPr>
          <p:cNvPr id="5" name="TextBox 4"/>
          <p:cNvSpPr txBox="1"/>
          <p:nvPr/>
        </p:nvSpPr>
        <p:spPr>
          <a:xfrm>
            <a:off x="547585" y="1022441"/>
            <a:ext cx="4955940" cy="3477875"/>
          </a:xfrm>
          <a:prstGeom prst="rect">
            <a:avLst/>
          </a:prstGeom>
          <a:noFill/>
        </p:spPr>
        <p:txBody>
          <a:bodyPr wrap="square" rtlCol="0">
            <a:spAutoFit/>
          </a:bodyPr>
          <a:lstStyle/>
          <a:p>
            <a:pPr marL="285750" indent="-285750">
              <a:buFont typeface="Wingdings" charset="2"/>
              <a:buChar char="q"/>
            </a:pPr>
            <a:r>
              <a:rPr lang="en-US" sz="2000" dirty="0"/>
              <a:t>Multimedia is </a:t>
            </a:r>
            <a:r>
              <a:rPr lang="en-US" sz="2000" dirty="0" smtClean="0"/>
              <a:t>a woven combination of digitally manipulated text, photographs, graphic art, sound, animation, and video elements. When you allow an end user- also known as the viewer of a multimedia project-to control what and when the elements are delivered is called interactive multimedia. An example of multimedia would be Instagram. Instagram all the building blocks of multimedia in one media platform. </a:t>
            </a:r>
            <a:endParaRPr lang="en-US" sz="2000" dirty="0"/>
          </a:p>
        </p:txBody>
      </p:sp>
      <p:grpSp>
        <p:nvGrpSpPr>
          <p:cNvPr id="4" name="Group 3"/>
          <p:cNvGrpSpPr/>
          <p:nvPr/>
        </p:nvGrpSpPr>
        <p:grpSpPr>
          <a:xfrm>
            <a:off x="10739714" y="6185483"/>
            <a:ext cx="1166534" cy="542642"/>
            <a:chOff x="6582006" y="4506312"/>
            <a:chExt cx="1166534" cy="542642"/>
          </a:xfrm>
        </p:grpSpPr>
        <p:sp>
          <p:nvSpPr>
            <p:cNvPr id="6" name="Right Arrow 5">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7" name="TextBox 6"/>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grpSp>
        <p:nvGrpSpPr>
          <p:cNvPr id="8" name="Group 7"/>
          <p:cNvGrpSpPr/>
          <p:nvPr/>
        </p:nvGrpSpPr>
        <p:grpSpPr>
          <a:xfrm>
            <a:off x="165930" y="6168959"/>
            <a:ext cx="1166534" cy="542642"/>
            <a:chOff x="2116312" y="5484902"/>
            <a:chExt cx="1166534" cy="542642"/>
          </a:xfrm>
        </p:grpSpPr>
        <p:sp>
          <p:nvSpPr>
            <p:cNvPr id="9" name="Right Arrow 8">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0" name="TextBox 9"/>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sp>
        <p:nvSpPr>
          <p:cNvPr id="11" name="TextBox 10"/>
          <p:cNvSpPr txBox="1"/>
          <p:nvPr/>
        </p:nvSpPr>
        <p:spPr>
          <a:xfrm rot="1186618">
            <a:off x="6608093" y="2708960"/>
            <a:ext cx="1558344" cy="1569660"/>
          </a:xfrm>
          <a:prstGeom prst="rect">
            <a:avLst/>
          </a:prstGeom>
          <a:noFill/>
        </p:spPr>
        <p:txBody>
          <a:bodyPr wrap="square" rtlCol="0">
            <a:spAutoFit/>
          </a:bodyPr>
          <a:lstStyle/>
          <a:p>
            <a:r>
              <a:rPr lang="en-US" sz="9600" smtClean="0"/>
              <a:t>?</a:t>
            </a:r>
            <a:endParaRPr lang="en-US" sz="9600" dirty="0"/>
          </a:p>
        </p:txBody>
      </p:sp>
      <p:sp>
        <p:nvSpPr>
          <p:cNvPr id="12" name="TextBox 11"/>
          <p:cNvSpPr txBox="1"/>
          <p:nvPr/>
        </p:nvSpPr>
        <p:spPr>
          <a:xfrm rot="21083588">
            <a:off x="9747159" y="814182"/>
            <a:ext cx="1558344" cy="1569660"/>
          </a:xfrm>
          <a:prstGeom prst="rect">
            <a:avLst/>
          </a:prstGeom>
          <a:noFill/>
        </p:spPr>
        <p:txBody>
          <a:bodyPr wrap="square" rtlCol="0">
            <a:spAutoFit/>
          </a:bodyPr>
          <a:lstStyle/>
          <a:p>
            <a:r>
              <a:rPr lang="en-US" sz="9600" dirty="0"/>
              <a:t>?</a:t>
            </a:r>
          </a:p>
        </p:txBody>
      </p:sp>
      <p:sp>
        <p:nvSpPr>
          <p:cNvPr id="13" name="TextBox 12"/>
          <p:cNvSpPr txBox="1"/>
          <p:nvPr/>
        </p:nvSpPr>
        <p:spPr>
          <a:xfrm rot="881093">
            <a:off x="10953187" y="4836941"/>
            <a:ext cx="1558344" cy="1569660"/>
          </a:xfrm>
          <a:prstGeom prst="rect">
            <a:avLst/>
          </a:prstGeom>
          <a:noFill/>
        </p:spPr>
        <p:txBody>
          <a:bodyPr wrap="square" rtlCol="0">
            <a:spAutoFit/>
          </a:bodyPr>
          <a:lstStyle/>
          <a:p>
            <a:r>
              <a:rPr lang="en-US" sz="9600" dirty="0"/>
              <a:t>?</a:t>
            </a:r>
          </a:p>
        </p:txBody>
      </p:sp>
      <p:sp>
        <p:nvSpPr>
          <p:cNvPr id="14" name="TextBox 13"/>
          <p:cNvSpPr txBox="1"/>
          <p:nvPr/>
        </p:nvSpPr>
        <p:spPr>
          <a:xfrm>
            <a:off x="6903075" y="4084309"/>
            <a:ext cx="1558344" cy="1569660"/>
          </a:xfrm>
          <a:prstGeom prst="rect">
            <a:avLst/>
          </a:prstGeom>
          <a:noFill/>
        </p:spPr>
        <p:txBody>
          <a:bodyPr wrap="square" rtlCol="0">
            <a:spAutoFit/>
          </a:bodyPr>
          <a:lstStyle/>
          <a:p>
            <a:r>
              <a:rPr lang="en-US" sz="9600" dirty="0"/>
              <a:t>?</a:t>
            </a:r>
          </a:p>
        </p:txBody>
      </p:sp>
      <p:sp>
        <p:nvSpPr>
          <p:cNvPr id="15" name="TextBox 14"/>
          <p:cNvSpPr txBox="1"/>
          <p:nvPr/>
        </p:nvSpPr>
        <p:spPr>
          <a:xfrm rot="19914243">
            <a:off x="9747159" y="2626217"/>
            <a:ext cx="1558344" cy="1569660"/>
          </a:xfrm>
          <a:prstGeom prst="rect">
            <a:avLst/>
          </a:prstGeom>
          <a:noFill/>
        </p:spPr>
        <p:txBody>
          <a:bodyPr wrap="square" rtlCol="0">
            <a:spAutoFit/>
          </a:bodyPr>
          <a:lstStyle/>
          <a:p>
            <a:r>
              <a:rPr lang="en-US" sz="9600" dirty="0"/>
              <a:t>?</a:t>
            </a:r>
          </a:p>
        </p:txBody>
      </p:sp>
      <p:sp>
        <p:nvSpPr>
          <p:cNvPr id="16" name="TextBox 15"/>
          <p:cNvSpPr txBox="1"/>
          <p:nvPr/>
        </p:nvSpPr>
        <p:spPr>
          <a:xfrm rot="20529757">
            <a:off x="10584419" y="3691604"/>
            <a:ext cx="1558344" cy="1200329"/>
          </a:xfrm>
          <a:prstGeom prst="rect">
            <a:avLst/>
          </a:prstGeom>
          <a:noFill/>
        </p:spPr>
        <p:txBody>
          <a:bodyPr wrap="square" rtlCol="0">
            <a:spAutoFit/>
          </a:bodyPr>
          <a:lstStyle/>
          <a:p>
            <a:r>
              <a:rPr lang="en-US" sz="7200" dirty="0"/>
              <a:t>?</a:t>
            </a:r>
          </a:p>
        </p:txBody>
      </p:sp>
      <p:sp>
        <p:nvSpPr>
          <p:cNvPr id="17" name="TextBox 16"/>
          <p:cNvSpPr txBox="1"/>
          <p:nvPr/>
        </p:nvSpPr>
        <p:spPr>
          <a:xfrm rot="1186618">
            <a:off x="8140058" y="1411372"/>
            <a:ext cx="1101214" cy="1200329"/>
          </a:xfrm>
          <a:prstGeom prst="rect">
            <a:avLst/>
          </a:prstGeom>
          <a:noFill/>
        </p:spPr>
        <p:txBody>
          <a:bodyPr wrap="square" rtlCol="0">
            <a:spAutoFit/>
          </a:bodyPr>
          <a:lstStyle/>
          <a:p>
            <a:r>
              <a:rPr lang="en-US" sz="7200" smtClean="0"/>
              <a:t>?</a:t>
            </a:r>
            <a:endParaRPr lang="en-US" sz="7200" dirty="0"/>
          </a:p>
        </p:txBody>
      </p:sp>
      <p:sp>
        <p:nvSpPr>
          <p:cNvPr id="18" name="TextBox 17"/>
          <p:cNvSpPr txBox="1"/>
          <p:nvPr/>
        </p:nvSpPr>
        <p:spPr>
          <a:xfrm rot="21349311">
            <a:off x="8011996" y="3071213"/>
            <a:ext cx="898845" cy="1200329"/>
          </a:xfrm>
          <a:prstGeom prst="rect">
            <a:avLst/>
          </a:prstGeom>
          <a:noFill/>
        </p:spPr>
        <p:txBody>
          <a:bodyPr wrap="square" rtlCol="0">
            <a:spAutoFit/>
          </a:bodyPr>
          <a:lstStyle/>
          <a:p>
            <a:r>
              <a:rPr lang="en-US" sz="7200" dirty="0"/>
              <a:t>?</a:t>
            </a:r>
          </a:p>
        </p:txBody>
      </p:sp>
      <p:sp>
        <p:nvSpPr>
          <p:cNvPr id="19" name="TextBox 18"/>
          <p:cNvSpPr txBox="1"/>
          <p:nvPr/>
        </p:nvSpPr>
        <p:spPr>
          <a:xfrm rot="334388">
            <a:off x="8216862" y="5101832"/>
            <a:ext cx="1316786" cy="1200329"/>
          </a:xfrm>
          <a:prstGeom prst="rect">
            <a:avLst/>
          </a:prstGeom>
          <a:noFill/>
        </p:spPr>
        <p:txBody>
          <a:bodyPr wrap="square" rtlCol="0">
            <a:spAutoFit/>
          </a:bodyPr>
          <a:lstStyle/>
          <a:p>
            <a:r>
              <a:rPr lang="en-US" sz="7200" dirty="0"/>
              <a:t>?</a:t>
            </a:r>
          </a:p>
        </p:txBody>
      </p:sp>
      <p:sp>
        <p:nvSpPr>
          <p:cNvPr id="20" name="TextBox 19"/>
          <p:cNvSpPr txBox="1"/>
          <p:nvPr/>
        </p:nvSpPr>
        <p:spPr>
          <a:xfrm>
            <a:off x="8808345" y="2499191"/>
            <a:ext cx="1558344" cy="769441"/>
          </a:xfrm>
          <a:prstGeom prst="rect">
            <a:avLst/>
          </a:prstGeom>
          <a:noFill/>
        </p:spPr>
        <p:txBody>
          <a:bodyPr wrap="square" rtlCol="0">
            <a:spAutoFit/>
          </a:bodyPr>
          <a:lstStyle/>
          <a:p>
            <a:r>
              <a:rPr lang="en-US" sz="4400" dirty="0" smtClean="0"/>
              <a:t>?</a:t>
            </a:r>
            <a:r>
              <a:rPr lang="en-US" sz="4400" dirty="0"/>
              <a:t> </a:t>
            </a:r>
          </a:p>
        </p:txBody>
      </p:sp>
      <p:sp>
        <p:nvSpPr>
          <p:cNvPr id="21" name="TextBox 20"/>
          <p:cNvSpPr txBox="1"/>
          <p:nvPr/>
        </p:nvSpPr>
        <p:spPr>
          <a:xfrm rot="20800249">
            <a:off x="9072280" y="4413213"/>
            <a:ext cx="1558344" cy="769441"/>
          </a:xfrm>
          <a:prstGeom prst="rect">
            <a:avLst/>
          </a:prstGeom>
          <a:noFill/>
        </p:spPr>
        <p:txBody>
          <a:bodyPr wrap="square" rtlCol="0">
            <a:spAutoFit/>
          </a:bodyPr>
          <a:lstStyle/>
          <a:p>
            <a:r>
              <a:rPr lang="en-US" sz="4400" smtClean="0"/>
              <a:t>?</a:t>
            </a:r>
            <a:r>
              <a:rPr lang="en-US" sz="4400"/>
              <a:t> </a:t>
            </a:r>
            <a:endParaRPr lang="en-US" sz="4400" dirty="0"/>
          </a:p>
        </p:txBody>
      </p:sp>
      <p:sp>
        <p:nvSpPr>
          <p:cNvPr id="22" name="TextBox 21"/>
          <p:cNvSpPr txBox="1"/>
          <p:nvPr/>
        </p:nvSpPr>
        <p:spPr>
          <a:xfrm rot="20800249">
            <a:off x="10666788" y="1693257"/>
            <a:ext cx="1558344" cy="769441"/>
          </a:xfrm>
          <a:prstGeom prst="rect">
            <a:avLst/>
          </a:prstGeom>
          <a:noFill/>
        </p:spPr>
        <p:txBody>
          <a:bodyPr wrap="square" rtlCol="0">
            <a:spAutoFit/>
          </a:bodyPr>
          <a:lstStyle/>
          <a:p>
            <a:r>
              <a:rPr lang="en-US" sz="4400" smtClean="0"/>
              <a:t>?</a:t>
            </a:r>
            <a:r>
              <a:rPr lang="en-US" sz="4400"/>
              <a:t> </a:t>
            </a:r>
            <a:endParaRPr lang="en-US" sz="4400" dirty="0"/>
          </a:p>
        </p:txBody>
      </p:sp>
      <p:sp>
        <p:nvSpPr>
          <p:cNvPr id="23" name="TextBox 22"/>
          <p:cNvSpPr txBox="1"/>
          <p:nvPr/>
        </p:nvSpPr>
        <p:spPr>
          <a:xfrm rot="20706819">
            <a:off x="7085364" y="504347"/>
            <a:ext cx="1558344" cy="1569660"/>
          </a:xfrm>
          <a:prstGeom prst="rect">
            <a:avLst/>
          </a:prstGeom>
          <a:noFill/>
        </p:spPr>
        <p:txBody>
          <a:bodyPr wrap="square" rtlCol="0">
            <a:spAutoFit/>
          </a:bodyPr>
          <a:lstStyle/>
          <a:p>
            <a:r>
              <a:rPr lang="en-US" sz="9600" dirty="0"/>
              <a:t>?</a:t>
            </a:r>
          </a:p>
        </p:txBody>
      </p:sp>
      <p:grpSp>
        <p:nvGrpSpPr>
          <p:cNvPr id="30" name="Group 29"/>
          <p:cNvGrpSpPr/>
          <p:nvPr/>
        </p:nvGrpSpPr>
        <p:grpSpPr>
          <a:xfrm>
            <a:off x="5553853" y="5893529"/>
            <a:ext cx="964471" cy="964471"/>
            <a:chOff x="5553853" y="5893529"/>
            <a:chExt cx="964471" cy="964471"/>
          </a:xfrm>
        </p:grpSpPr>
        <p:pic>
          <p:nvPicPr>
            <p:cNvPr id="28" name="Picture 27">
              <a:hlinkClick r:id="rId3" action="ppaction://hlinksldjump"/>
            </p:cNvPr>
            <p:cNvPicPr>
              <a:picLocks noChangeAspect="1"/>
            </p:cNvPicPr>
            <p:nvPr/>
          </p:nvPicPr>
          <p:blipFill>
            <a:blip r:embed="rId4"/>
            <a:stretch>
              <a:fillRect/>
            </a:stretch>
          </p:blipFill>
          <p:spPr>
            <a:xfrm>
              <a:off x="5553853" y="5893529"/>
              <a:ext cx="964471" cy="964471"/>
            </a:xfrm>
            <a:prstGeom prst="rect">
              <a:avLst/>
            </a:prstGeom>
          </p:spPr>
        </p:pic>
        <p:sp>
          <p:nvSpPr>
            <p:cNvPr id="29" name="TextBox 28">
              <a:hlinkClick r:id="rId3"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spTree>
    <p:extLst>
      <p:ext uri="{BB962C8B-B14F-4D97-AF65-F5344CB8AC3E}">
        <p14:creationId xmlns:p14="http://schemas.microsoft.com/office/powerpoint/2010/main" val="147380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extBox 1"/>
          <p:cNvSpPr txBox="1"/>
          <p:nvPr/>
        </p:nvSpPr>
        <p:spPr>
          <a:xfrm>
            <a:off x="5353075" y="175043"/>
            <a:ext cx="1423788" cy="707886"/>
          </a:xfrm>
          <a:prstGeom prst="rect">
            <a:avLst/>
          </a:prstGeom>
          <a:noFill/>
        </p:spPr>
        <p:txBody>
          <a:bodyPr wrap="none" rtlCol="0">
            <a:spAutoFit/>
          </a:bodyPr>
          <a:lstStyle/>
          <a:p>
            <a:r>
              <a:rPr lang="en-US" sz="4000" dirty="0" smtClean="0"/>
              <a:t>TEXT</a:t>
            </a:r>
            <a:endParaRPr lang="en-US" sz="4000" dirty="0"/>
          </a:p>
        </p:txBody>
      </p:sp>
      <p:sp>
        <p:nvSpPr>
          <p:cNvPr id="4" name="TextBox 3"/>
          <p:cNvSpPr txBox="1"/>
          <p:nvPr/>
        </p:nvSpPr>
        <p:spPr>
          <a:xfrm>
            <a:off x="516497" y="876426"/>
            <a:ext cx="6737808" cy="3785652"/>
          </a:xfrm>
          <a:prstGeom prst="rect">
            <a:avLst/>
          </a:prstGeom>
          <a:noFill/>
        </p:spPr>
        <p:txBody>
          <a:bodyPr wrap="square" rtlCol="0">
            <a:spAutoFit/>
          </a:bodyPr>
          <a:lstStyle/>
          <a:p>
            <a:pPr marL="285750" indent="-285750">
              <a:buFont typeface="Wingdings" charset="2"/>
              <a:buChar char="q"/>
            </a:pPr>
            <a:r>
              <a:rPr lang="en-US" sz="2000" dirty="0" smtClean="0"/>
              <a:t>Is a combination of letters and symbols we use to communicate with other people visually. </a:t>
            </a:r>
          </a:p>
          <a:p>
            <a:pPr marL="285750" indent="-285750">
              <a:buFont typeface="Wingdings" charset="2"/>
              <a:buChar char="q"/>
            </a:pPr>
            <a:r>
              <a:rPr lang="en-US" sz="2000" dirty="0" smtClean="0"/>
              <a:t>Text is everywhere! On television, books, newspapers, phones, computers, etc... That being said, every word, phrase, or paragraph can help find problems or solutions that others may be seeking.</a:t>
            </a:r>
          </a:p>
          <a:p>
            <a:pPr marL="285750" indent="-285750">
              <a:buFont typeface="Wingdings" charset="2"/>
              <a:buChar char="q"/>
            </a:pPr>
            <a:r>
              <a:rPr lang="en-US" sz="2000" dirty="0" smtClean="0"/>
              <a:t>Text is very important, especially when talking about computers. Some people may not acknowledge that without text it would be harder to navigation through things such as Facebook, Twitter,  or even checking your email. It’s importance is to convey information and providing easy to use navigation to it’s given audience.  </a:t>
            </a:r>
          </a:p>
        </p:txBody>
      </p:sp>
      <p:grpSp>
        <p:nvGrpSpPr>
          <p:cNvPr id="18" name="Group 17"/>
          <p:cNvGrpSpPr/>
          <p:nvPr/>
        </p:nvGrpSpPr>
        <p:grpSpPr>
          <a:xfrm>
            <a:off x="8810626" y="1408814"/>
            <a:ext cx="3196063" cy="3426034"/>
            <a:chOff x="7578976" y="2031886"/>
            <a:chExt cx="3475212" cy="3784960"/>
          </a:xfrm>
        </p:grpSpPr>
        <p:sp>
          <p:nvSpPr>
            <p:cNvPr id="16" name="Rectangle 15"/>
            <p:cNvSpPr/>
            <p:nvPr/>
          </p:nvSpPr>
          <p:spPr>
            <a:xfrm rot="20050120">
              <a:off x="7676320" y="2185525"/>
              <a:ext cx="2449238" cy="3078399"/>
            </a:xfrm>
            <a:prstGeom prst="rect">
              <a:avLst/>
            </a:prstGeom>
            <a:gradFill>
              <a:gsLst>
                <a:gs pos="0">
                  <a:schemeClr val="bg2">
                    <a:lumMod val="75000"/>
                  </a:schemeClr>
                </a:gs>
                <a:gs pos="100000">
                  <a:schemeClr val="bg2">
                    <a:shade val="80000"/>
                  </a:schemeClr>
                </a:gs>
              </a:gsLst>
              <a:path path="circl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7578976" y="2031886"/>
              <a:ext cx="3475212" cy="3784960"/>
              <a:chOff x="7486923" y="2329913"/>
              <a:chExt cx="3682523" cy="4010749"/>
            </a:xfrm>
          </p:grpSpPr>
          <p:grpSp>
            <p:nvGrpSpPr>
              <p:cNvPr id="11" name="Group 10"/>
              <p:cNvGrpSpPr/>
              <p:nvPr/>
            </p:nvGrpSpPr>
            <p:grpSpPr>
              <a:xfrm>
                <a:off x="7486923" y="2329913"/>
                <a:ext cx="3682523" cy="4010749"/>
                <a:chOff x="3014936" y="2929988"/>
                <a:chExt cx="3682523" cy="4010749"/>
              </a:xfrm>
            </p:grpSpPr>
            <p:grpSp>
              <p:nvGrpSpPr>
                <p:cNvPr id="7" name="Group 6"/>
                <p:cNvGrpSpPr/>
                <p:nvPr/>
              </p:nvGrpSpPr>
              <p:grpSpPr>
                <a:xfrm>
                  <a:off x="3014936" y="3062053"/>
                  <a:ext cx="2657332" cy="3878684"/>
                  <a:chOff x="5618350" y="1648926"/>
                  <a:chExt cx="3211173" cy="4504063"/>
                </a:xfrm>
              </p:grpSpPr>
              <p:sp>
                <p:nvSpPr>
                  <p:cNvPr id="5" name="Rounded Rectangle 4"/>
                  <p:cNvSpPr/>
                  <p:nvPr/>
                </p:nvSpPr>
                <p:spPr>
                  <a:xfrm rot="3832130">
                    <a:off x="3966302" y="4011430"/>
                    <a:ext cx="3793607" cy="489512"/>
                  </a:xfrm>
                  <a:prstGeom prst="roundRect">
                    <a:avLst/>
                  </a:prstGeom>
                  <a:gradFill flip="none" rotWithShape="1">
                    <a:gsLst>
                      <a:gs pos="19000">
                        <a:schemeClr val="accent1">
                          <a:lumMod val="67000"/>
                        </a:schemeClr>
                      </a:gs>
                      <a:gs pos="40000">
                        <a:schemeClr val="accent1">
                          <a:lumMod val="97000"/>
                          <a:lumOff val="3000"/>
                        </a:schemeClr>
                      </a:gs>
                      <a:gs pos="100000">
                        <a:schemeClr val="accent1">
                          <a:lumMod val="60000"/>
                          <a:lumOff val="40000"/>
                        </a:schemeClr>
                      </a:gs>
                    </a:gsLst>
                    <a:lin ang="16200000" scaled="1"/>
                    <a:tileRect/>
                  </a:gradFill>
                  <a:scene3d>
                    <a:camera prst="orthographicFront"/>
                    <a:lightRig rig="threePt" dir="t"/>
                  </a:scene3d>
                  <a:sp3d prstMaterial="metal">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3849802">
                    <a:off x="5455659" y="2089824"/>
                    <a:ext cx="3814762" cy="2932966"/>
                  </a:xfrm>
                  <a:prstGeom prst="rect">
                    <a:avLst/>
                  </a:prstGeom>
                  <a:gradFill flip="none" rotWithShape="1">
                    <a:gsLst>
                      <a:gs pos="10000">
                        <a:schemeClr val="tx1"/>
                      </a:gs>
                      <a:gs pos="0">
                        <a:schemeClr val="tx1"/>
                      </a:gs>
                      <a:gs pos="100000">
                        <a:schemeClr val="accent1">
                          <a:lumMod val="60000"/>
                        </a:schemeClr>
                      </a:gs>
                    </a:gsLst>
                    <a:path path="circle">
                      <a:fillToRect l="50000" t="130000" r="50000" b="-30000"/>
                    </a:path>
                    <a:tileRect/>
                  </a:gradFill>
                  <a:scene3d>
                    <a:camera prst="orthographicFront"/>
                    <a:lightRig rig="threePt" dir="t"/>
                  </a:scene3d>
                  <a:sp3d>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TextBox 8"/>
                <p:cNvSpPr txBox="1"/>
                <p:nvPr/>
              </p:nvSpPr>
              <p:spPr>
                <a:xfrm rot="20045509">
                  <a:off x="3068434" y="2929988"/>
                  <a:ext cx="3629025" cy="414505"/>
                </a:xfrm>
                <a:prstGeom prst="rect">
                  <a:avLst/>
                </a:prstGeom>
                <a:noFill/>
              </p:spPr>
              <p:txBody>
                <a:bodyPr wrap="square" rtlCol="0">
                  <a:spAutoFit/>
                </a:bodyPr>
                <a:lstStyle/>
                <a:p>
                  <a:r>
                    <a:rPr lang="en-US" sz="1050" dirty="0" smtClean="0">
                      <a:solidFill>
                        <a:schemeClr val="bg1"/>
                      </a:solidFill>
                    </a:rPr>
                    <a:t>What is Life</a:t>
                  </a:r>
                  <a:r>
                    <a:rPr lang="mr-IN" sz="1050" dirty="0" smtClean="0">
                      <a:solidFill>
                        <a:schemeClr val="bg1"/>
                      </a:solidFill>
                    </a:rPr>
                    <a:t>…</a:t>
                  </a:r>
                  <a:endParaRPr lang="en-US" sz="1050" dirty="0">
                    <a:solidFill>
                      <a:schemeClr val="bg1"/>
                    </a:solidFill>
                  </a:endParaRPr>
                </a:p>
              </p:txBody>
            </p:sp>
            <p:sp>
              <p:nvSpPr>
                <p:cNvPr id="10" name="TextBox 9"/>
                <p:cNvSpPr txBox="1"/>
                <p:nvPr/>
              </p:nvSpPr>
              <p:spPr>
                <a:xfrm rot="20017084">
                  <a:off x="3879805" y="5685631"/>
                  <a:ext cx="2169868" cy="414505"/>
                </a:xfrm>
                <a:prstGeom prst="rect">
                  <a:avLst/>
                </a:prstGeom>
                <a:noFill/>
              </p:spPr>
              <p:txBody>
                <a:bodyPr wrap="none" rtlCol="0">
                  <a:spAutoFit/>
                </a:bodyPr>
                <a:lstStyle/>
                <a:p>
                  <a:r>
                    <a:rPr lang="en-US" sz="1050" dirty="0" smtClean="0">
                      <a:solidFill>
                        <a:schemeClr val="bg1"/>
                      </a:solidFill>
                    </a:rPr>
                    <a:t>By Redentor Jimenez</a:t>
                  </a:r>
                  <a:endParaRPr lang="en-US" sz="1050" dirty="0">
                    <a:solidFill>
                      <a:schemeClr val="bg1"/>
                    </a:solidFill>
                  </a:endParaRPr>
                </a:p>
              </p:txBody>
            </p:sp>
          </p:grpSp>
          <p:sp>
            <p:nvSpPr>
              <p:cNvPr id="13" name="TextBox 12"/>
              <p:cNvSpPr txBox="1"/>
              <p:nvPr/>
            </p:nvSpPr>
            <p:spPr>
              <a:xfrm rot="20089143">
                <a:off x="8566647" y="3093815"/>
                <a:ext cx="1017643" cy="2160447"/>
              </a:xfrm>
              <a:prstGeom prst="rect">
                <a:avLst/>
              </a:prstGeom>
              <a:noFill/>
            </p:spPr>
            <p:txBody>
              <a:bodyPr wrap="square" rtlCol="0">
                <a:spAutoFit/>
              </a:bodyPr>
              <a:lstStyle/>
              <a:p>
                <a:r>
                  <a:rPr lang="en-US" sz="8000" dirty="0" smtClean="0">
                    <a:solidFill>
                      <a:schemeClr val="bg1"/>
                    </a:solidFill>
                  </a:rPr>
                  <a:t>?</a:t>
                </a:r>
                <a:endParaRPr lang="en-US" sz="8000" dirty="0">
                  <a:solidFill>
                    <a:schemeClr val="bg1"/>
                  </a:solidFill>
                </a:endParaRPr>
              </a:p>
            </p:txBody>
          </p:sp>
        </p:grpSp>
      </p:grpSp>
      <p:grpSp>
        <p:nvGrpSpPr>
          <p:cNvPr id="17" name="Group 16"/>
          <p:cNvGrpSpPr/>
          <p:nvPr/>
        </p:nvGrpSpPr>
        <p:grpSpPr>
          <a:xfrm>
            <a:off x="10739714" y="6185483"/>
            <a:ext cx="1166534" cy="542642"/>
            <a:chOff x="6582006" y="4506312"/>
            <a:chExt cx="1166534" cy="542642"/>
          </a:xfrm>
        </p:grpSpPr>
        <p:sp>
          <p:nvSpPr>
            <p:cNvPr id="19" name="Right Arrow 18">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20" name="TextBox 19"/>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grpSp>
        <p:nvGrpSpPr>
          <p:cNvPr id="21" name="Group 20"/>
          <p:cNvGrpSpPr/>
          <p:nvPr/>
        </p:nvGrpSpPr>
        <p:grpSpPr>
          <a:xfrm>
            <a:off x="165930" y="6168959"/>
            <a:ext cx="1166534" cy="542642"/>
            <a:chOff x="2116312" y="5484902"/>
            <a:chExt cx="1166534" cy="542642"/>
          </a:xfrm>
        </p:grpSpPr>
        <p:sp>
          <p:nvSpPr>
            <p:cNvPr id="22" name="Right Arrow 21">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23" name="TextBox 22"/>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grpSp>
        <p:nvGrpSpPr>
          <p:cNvPr id="30" name="Group 29"/>
          <p:cNvGrpSpPr/>
          <p:nvPr/>
        </p:nvGrpSpPr>
        <p:grpSpPr>
          <a:xfrm>
            <a:off x="5553853" y="5893529"/>
            <a:ext cx="964471" cy="964471"/>
            <a:chOff x="5553853" y="5893529"/>
            <a:chExt cx="964471" cy="964471"/>
          </a:xfrm>
        </p:grpSpPr>
        <p:pic>
          <p:nvPicPr>
            <p:cNvPr id="31" name="Picture 30">
              <a:hlinkClick r:id="rId2" action="ppaction://hlinksldjump"/>
            </p:cNvPr>
            <p:cNvPicPr>
              <a:picLocks noChangeAspect="1"/>
            </p:cNvPicPr>
            <p:nvPr/>
          </p:nvPicPr>
          <p:blipFill>
            <a:blip r:embed="rId3"/>
            <a:stretch>
              <a:fillRect/>
            </a:stretch>
          </p:blipFill>
          <p:spPr>
            <a:xfrm>
              <a:off x="5553853" y="5893529"/>
              <a:ext cx="964471" cy="964471"/>
            </a:xfrm>
            <a:prstGeom prst="rect">
              <a:avLst/>
            </a:prstGeom>
          </p:spPr>
        </p:pic>
        <p:sp>
          <p:nvSpPr>
            <p:cNvPr id="32" name="TextBox 31">
              <a:hlinkClick r:id="rId2"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spTree>
    <p:extLst>
      <p:ext uri="{BB962C8B-B14F-4D97-AF65-F5344CB8AC3E}">
        <p14:creationId xmlns:p14="http://schemas.microsoft.com/office/powerpoint/2010/main" val="17874995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489700" y="0"/>
            <a:ext cx="5702300" cy="6134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8553211" y="83756"/>
            <a:ext cx="3558305" cy="2450936"/>
          </a:xfrm>
          <a:prstGeom prst="rect">
            <a:avLst/>
          </a:prstGeom>
          <a:scene3d>
            <a:camera prst="orthographicFront"/>
            <a:lightRig rig="threePt" dir="t"/>
          </a:scene3d>
          <a:sp3d prstMaterial="softEdge"/>
        </p:spPr>
      </p:pic>
      <p:sp>
        <p:nvSpPr>
          <p:cNvPr id="4" name="Rectangle 3"/>
          <p:cNvSpPr/>
          <p:nvPr/>
        </p:nvSpPr>
        <p:spPr>
          <a:xfrm>
            <a:off x="130175" y="306844"/>
            <a:ext cx="6096000" cy="5355312"/>
          </a:xfrm>
          <a:prstGeom prst="rect">
            <a:avLst/>
          </a:prstGeom>
        </p:spPr>
        <p:txBody>
          <a:bodyPr>
            <a:spAutoFit/>
          </a:bodyPr>
          <a:lstStyle/>
          <a:p>
            <a:pPr marL="285750" indent="-285750">
              <a:buFont typeface="Wingdings" charset="2"/>
              <a:buChar char="q"/>
            </a:pPr>
            <a:r>
              <a:rPr lang="en-US" dirty="0" smtClean="0"/>
              <a:t>When you’re reading from the computer, you’re actually reading the text slower than off a piece of paper. It’s </a:t>
            </a:r>
            <a:r>
              <a:rPr lang="en-US" dirty="0"/>
              <a:t>important to write concisely when developing screen based media. Emphasize brevity and clarity</a:t>
            </a:r>
            <a:r>
              <a:rPr lang="en-US" dirty="0" smtClean="0"/>
              <a:t>.</a:t>
            </a:r>
          </a:p>
          <a:p>
            <a:pPr marL="285750" indent="-285750">
              <a:buFont typeface="Wingdings" charset="2"/>
              <a:buChar char="q"/>
            </a:pPr>
            <a:r>
              <a:rPr lang="en-US" dirty="0" smtClean="0"/>
              <a:t>When a computer produces a text, it uses a series of numerical codes. ASCII and Unicode that helped make these codes. </a:t>
            </a:r>
            <a:r>
              <a:rPr lang="en-US" dirty="0"/>
              <a:t>ASCII was developed before Unicode and is only suitable for display characters in English and some Western languages. Unicode is the new dominant form and allows typefaces to encode characters from every language on earth</a:t>
            </a:r>
            <a:r>
              <a:rPr lang="en-US" dirty="0" smtClean="0"/>
              <a:t>.</a:t>
            </a:r>
          </a:p>
          <a:p>
            <a:pPr marL="285750" indent="-285750">
              <a:buFont typeface="Wingdings" charset="2"/>
              <a:buChar char="q"/>
            </a:pPr>
            <a:r>
              <a:rPr lang="en-US" dirty="0" smtClean="0"/>
              <a:t>Typeface, which are a family of graphic characters that make up different styles of fonts  and sizes for different text situations. For and example a person would most likely use the </a:t>
            </a:r>
            <a:r>
              <a:rPr lang="en-US" b="1" dirty="0" smtClean="0">
                <a:latin typeface="Times New Roman" charset="0"/>
                <a:ea typeface="Times New Roman" charset="0"/>
                <a:cs typeface="Times New Roman" charset="0"/>
              </a:rPr>
              <a:t>Times New Roman </a:t>
            </a:r>
            <a:r>
              <a:rPr lang="en-US" dirty="0" smtClean="0">
                <a:ea typeface="Times New Roman" charset="0"/>
                <a:cs typeface="Times New Roman" charset="0"/>
              </a:rPr>
              <a:t>font than the </a:t>
            </a:r>
            <a:r>
              <a:rPr lang="en-US" b="1" dirty="0" err="1" smtClean="0">
                <a:latin typeface="Chalkduster" charset="0"/>
                <a:ea typeface="Chalkduster" charset="0"/>
                <a:cs typeface="Chalkduster" charset="0"/>
              </a:rPr>
              <a:t>Chalkdust</a:t>
            </a:r>
            <a:r>
              <a:rPr lang="en-US" b="1" dirty="0" smtClean="0">
                <a:latin typeface="Chalkduster" charset="0"/>
                <a:ea typeface="Chalkduster" charset="0"/>
                <a:cs typeface="Chalkduster" charset="0"/>
              </a:rPr>
              <a:t> </a:t>
            </a:r>
            <a:r>
              <a:rPr lang="en-US" dirty="0" smtClean="0">
                <a:ea typeface="Chalkduster" charset="0"/>
                <a:cs typeface="Chalkduster" charset="0"/>
              </a:rPr>
              <a:t>font </a:t>
            </a:r>
            <a:r>
              <a:rPr lang="en-US" dirty="0" smtClean="0">
                <a:ea typeface="Times New Roman" charset="0"/>
                <a:cs typeface="Times New Roman" charset="0"/>
              </a:rPr>
              <a:t>for </a:t>
            </a:r>
            <a:r>
              <a:rPr lang="en-US" dirty="0">
                <a:ea typeface="Times New Roman" charset="0"/>
                <a:cs typeface="Times New Roman" charset="0"/>
              </a:rPr>
              <a:t>a professional website </a:t>
            </a:r>
            <a:r>
              <a:rPr lang="en-US" dirty="0" smtClean="0">
                <a:ea typeface="Chalkduster" charset="0"/>
                <a:cs typeface="Chalkduster" charset="0"/>
              </a:rPr>
              <a:t>. When writing, you should know who your targeting audience is. Once you figure out who  your audience is, then you can work on how you’re going to write.</a:t>
            </a:r>
            <a:endParaRPr lang="en-US" dirty="0">
              <a:ea typeface="Times New Roman" charset="0"/>
              <a:cs typeface="Times New Roman" charset="0"/>
            </a:endParaRPr>
          </a:p>
        </p:txBody>
      </p:sp>
      <p:pic>
        <p:nvPicPr>
          <p:cNvPr id="5" name="Picture 4"/>
          <p:cNvPicPr>
            <a:picLocks noChangeAspect="1"/>
          </p:cNvPicPr>
          <p:nvPr/>
        </p:nvPicPr>
        <p:blipFill>
          <a:blip r:embed="rId3"/>
          <a:stretch>
            <a:fillRect/>
          </a:stretch>
        </p:blipFill>
        <p:spPr>
          <a:xfrm>
            <a:off x="8553210" y="3568904"/>
            <a:ext cx="3558305" cy="2507044"/>
          </a:xfrm>
          <a:prstGeom prst="rect">
            <a:avLst/>
          </a:prstGeom>
        </p:spPr>
      </p:pic>
      <p:sp>
        <p:nvSpPr>
          <p:cNvPr id="7" name="TextBox 6"/>
          <p:cNvSpPr txBox="1"/>
          <p:nvPr/>
        </p:nvSpPr>
        <p:spPr>
          <a:xfrm>
            <a:off x="6616700" y="982804"/>
            <a:ext cx="2222500" cy="369332"/>
          </a:xfrm>
          <a:prstGeom prst="rect">
            <a:avLst/>
          </a:prstGeom>
          <a:noFill/>
        </p:spPr>
        <p:txBody>
          <a:bodyPr wrap="square" rtlCol="0">
            <a:spAutoFit/>
          </a:bodyPr>
          <a:lstStyle/>
          <a:p>
            <a:r>
              <a:rPr lang="en-US" smtClean="0">
                <a:solidFill>
                  <a:schemeClr val="bg1"/>
                </a:solidFill>
              </a:rPr>
              <a:t>Professional Look</a:t>
            </a:r>
            <a:endParaRPr lang="en-US">
              <a:solidFill>
                <a:schemeClr val="bg1"/>
              </a:solidFill>
            </a:endParaRPr>
          </a:p>
        </p:txBody>
      </p:sp>
      <p:sp>
        <p:nvSpPr>
          <p:cNvPr id="8" name="TextBox 7"/>
          <p:cNvSpPr txBox="1"/>
          <p:nvPr/>
        </p:nvSpPr>
        <p:spPr>
          <a:xfrm>
            <a:off x="7270750" y="2799834"/>
            <a:ext cx="914400" cy="369332"/>
          </a:xfrm>
          <a:prstGeom prst="rect">
            <a:avLst/>
          </a:prstGeom>
          <a:noFill/>
        </p:spPr>
        <p:txBody>
          <a:bodyPr wrap="square" rtlCol="0">
            <a:spAutoFit/>
          </a:bodyPr>
          <a:lstStyle/>
          <a:p>
            <a:r>
              <a:rPr lang="en-US" dirty="0" smtClean="0">
                <a:solidFill>
                  <a:schemeClr val="bg1"/>
                </a:solidFill>
              </a:rPr>
              <a:t>VS</a:t>
            </a:r>
            <a:endParaRPr lang="en-US" dirty="0">
              <a:solidFill>
                <a:schemeClr val="bg1"/>
              </a:solidFill>
            </a:endParaRPr>
          </a:p>
        </p:txBody>
      </p:sp>
      <p:sp>
        <p:nvSpPr>
          <p:cNvPr id="9" name="TextBox 8"/>
          <p:cNvSpPr txBox="1"/>
          <p:nvPr/>
        </p:nvSpPr>
        <p:spPr>
          <a:xfrm>
            <a:off x="6464300" y="4635500"/>
            <a:ext cx="2165110" cy="369332"/>
          </a:xfrm>
          <a:prstGeom prst="rect">
            <a:avLst/>
          </a:prstGeom>
          <a:noFill/>
        </p:spPr>
        <p:txBody>
          <a:bodyPr wrap="square" rtlCol="0">
            <a:spAutoFit/>
          </a:bodyPr>
          <a:lstStyle/>
          <a:p>
            <a:r>
              <a:rPr lang="en-US" dirty="0" smtClean="0">
                <a:solidFill>
                  <a:schemeClr val="bg1"/>
                </a:solidFill>
              </a:rPr>
              <a:t>Unprofessional Look</a:t>
            </a:r>
            <a:endParaRPr lang="en-US" dirty="0">
              <a:solidFill>
                <a:schemeClr val="bg1"/>
              </a:solidFill>
            </a:endParaRPr>
          </a:p>
        </p:txBody>
      </p:sp>
      <p:grpSp>
        <p:nvGrpSpPr>
          <p:cNvPr id="10" name="Group 9"/>
          <p:cNvGrpSpPr/>
          <p:nvPr/>
        </p:nvGrpSpPr>
        <p:grpSpPr>
          <a:xfrm>
            <a:off x="165930" y="6168959"/>
            <a:ext cx="1166534" cy="542642"/>
            <a:chOff x="2116312" y="5484902"/>
            <a:chExt cx="1166534" cy="542642"/>
          </a:xfrm>
        </p:grpSpPr>
        <p:sp>
          <p:nvSpPr>
            <p:cNvPr id="11" name="Right Arrow 10">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2" name="TextBox 11"/>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grpSp>
        <p:nvGrpSpPr>
          <p:cNvPr id="13" name="Group 12"/>
          <p:cNvGrpSpPr/>
          <p:nvPr/>
        </p:nvGrpSpPr>
        <p:grpSpPr>
          <a:xfrm>
            <a:off x="10739714" y="6185483"/>
            <a:ext cx="1166534" cy="542642"/>
            <a:chOff x="6582006" y="4506312"/>
            <a:chExt cx="1166534" cy="542642"/>
          </a:xfrm>
        </p:grpSpPr>
        <p:sp>
          <p:nvSpPr>
            <p:cNvPr id="14" name="Right Arrow 13">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5" name="TextBox 14"/>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grpSp>
        <p:nvGrpSpPr>
          <p:cNvPr id="22" name="Group 21"/>
          <p:cNvGrpSpPr/>
          <p:nvPr/>
        </p:nvGrpSpPr>
        <p:grpSpPr>
          <a:xfrm>
            <a:off x="5553853" y="5893529"/>
            <a:ext cx="964471" cy="964471"/>
            <a:chOff x="5553853" y="5893529"/>
            <a:chExt cx="964471" cy="964471"/>
          </a:xfrm>
        </p:grpSpPr>
        <p:pic>
          <p:nvPicPr>
            <p:cNvPr id="23" name="Picture 22">
              <a:hlinkClick r:id="rId4" action="ppaction://hlinksldjump"/>
            </p:cNvPr>
            <p:cNvPicPr>
              <a:picLocks noChangeAspect="1"/>
            </p:cNvPicPr>
            <p:nvPr/>
          </p:nvPicPr>
          <p:blipFill>
            <a:blip r:embed="rId5"/>
            <a:stretch>
              <a:fillRect/>
            </a:stretch>
          </p:blipFill>
          <p:spPr>
            <a:xfrm>
              <a:off x="5553853" y="5893529"/>
              <a:ext cx="964471" cy="964471"/>
            </a:xfrm>
            <a:prstGeom prst="rect">
              <a:avLst/>
            </a:prstGeom>
          </p:spPr>
        </p:pic>
        <p:sp>
          <p:nvSpPr>
            <p:cNvPr id="24" name="TextBox 23">
              <a:hlinkClick r:id="rId4"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spTree>
    <p:extLst>
      <p:ext uri="{BB962C8B-B14F-4D97-AF65-F5344CB8AC3E}">
        <p14:creationId xmlns:p14="http://schemas.microsoft.com/office/powerpoint/2010/main" val="5608247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85838" y="200025"/>
            <a:ext cx="5957887" cy="1477328"/>
          </a:xfrm>
          <a:prstGeom prst="rect">
            <a:avLst/>
          </a:prstGeom>
          <a:noFill/>
        </p:spPr>
        <p:txBody>
          <a:bodyPr wrap="square" rtlCol="0">
            <a:spAutoFit/>
          </a:bodyPr>
          <a:lstStyle/>
          <a:p>
            <a:pPr marL="285750" indent="-285750">
              <a:buFont typeface="Wingdings" charset="2"/>
              <a:buChar char="q"/>
            </a:pPr>
            <a:r>
              <a:rPr lang="en-US" dirty="0" smtClean="0"/>
              <a:t>Text plays a huge part in multimedia.  Lets take Instagram and Twitter for an example. If we take away the text from the screen, wouldn’t it be harder to log in?</a:t>
            </a:r>
          </a:p>
          <a:p>
            <a:endParaRPr lang="en-US" dirty="0"/>
          </a:p>
          <a:p>
            <a:r>
              <a:rPr lang="en-US" dirty="0" smtClean="0"/>
              <a:t>Click here to see. </a:t>
            </a:r>
            <a:endParaRPr lang="en-US" dirty="0"/>
          </a:p>
        </p:txBody>
      </p:sp>
      <p:pic>
        <p:nvPicPr>
          <p:cNvPr id="7" name="Picture 6"/>
          <p:cNvPicPr>
            <a:picLocks noChangeAspect="1"/>
          </p:cNvPicPr>
          <p:nvPr/>
        </p:nvPicPr>
        <p:blipFill>
          <a:blip r:embed="rId2"/>
          <a:stretch>
            <a:fillRect/>
          </a:stretch>
        </p:blipFill>
        <p:spPr>
          <a:xfrm>
            <a:off x="8108950" y="-285750"/>
            <a:ext cx="3857625" cy="6858000"/>
          </a:xfrm>
          <a:prstGeom prst="rect">
            <a:avLst/>
          </a:prstGeom>
        </p:spPr>
      </p:pic>
      <p:grpSp>
        <p:nvGrpSpPr>
          <p:cNvPr id="3" name="Group 2"/>
          <p:cNvGrpSpPr/>
          <p:nvPr/>
        </p:nvGrpSpPr>
        <p:grpSpPr>
          <a:xfrm>
            <a:off x="2857500" y="1290400"/>
            <a:ext cx="1843088" cy="485776"/>
            <a:chOff x="2857500" y="1290400"/>
            <a:chExt cx="1843088" cy="485776"/>
          </a:xfrm>
        </p:grpSpPr>
        <p:sp>
          <p:nvSpPr>
            <p:cNvPr id="17" name="Rounded Rectangle 16">
              <a:hlinkClick r:id="" action="ppaction://hlinkshowjump?jump=nextslide"/>
            </p:cNvPr>
            <p:cNvSpPr/>
            <p:nvPr/>
          </p:nvSpPr>
          <p:spPr>
            <a:xfrm>
              <a:off x="2857500" y="1290400"/>
              <a:ext cx="1843088" cy="485776"/>
            </a:xfrm>
            <a:prstGeom prst="roundRect">
              <a:avLst/>
            </a:prstGeom>
            <a:gradFill flip="none" rotWithShape="1">
              <a:gsLst>
                <a:gs pos="15000">
                  <a:srgbClr val="22ECC1"/>
                </a:gs>
                <a:gs pos="73000">
                  <a:schemeClr val="accent6">
                    <a:lumMod val="97000"/>
                    <a:lumOff val="3000"/>
                  </a:schemeClr>
                </a:gs>
                <a:gs pos="100000">
                  <a:schemeClr val="accent6">
                    <a:lumMod val="60000"/>
                    <a:lumOff val="40000"/>
                  </a:schemeClr>
                </a:gs>
              </a:gsLst>
              <a:lin ang="16200000" scaled="1"/>
              <a:tileRect/>
            </a:gradFill>
            <a:ln>
              <a:noFill/>
            </a:ln>
            <a:scene3d>
              <a:camera prst="orthographicFront"/>
              <a:lightRig rig="threePt" dir="t"/>
            </a:scene3d>
            <a:sp3d>
              <a:bevelT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2993390" y="1308021"/>
              <a:ext cx="1571308" cy="369332"/>
            </a:xfrm>
            <a:prstGeom prst="rect">
              <a:avLst/>
            </a:prstGeom>
            <a:noFill/>
          </p:spPr>
          <p:txBody>
            <a:bodyPr wrap="square" rtlCol="0">
              <a:spAutoFit/>
            </a:bodyPr>
            <a:lstStyle/>
            <a:p>
              <a:r>
                <a:rPr lang="en-US" dirty="0" smtClean="0">
                  <a:hlinkClick r:id="" action="ppaction://hlinkshowjump?jump=nextslide"/>
                </a:rPr>
                <a:t>No More Text</a:t>
              </a:r>
              <a:endParaRPr lang="en-US" dirty="0"/>
            </a:p>
          </p:txBody>
        </p:sp>
      </p:grpSp>
      <p:grpSp>
        <p:nvGrpSpPr>
          <p:cNvPr id="15" name="Group 14"/>
          <p:cNvGrpSpPr/>
          <p:nvPr/>
        </p:nvGrpSpPr>
        <p:grpSpPr>
          <a:xfrm>
            <a:off x="10739714" y="6185483"/>
            <a:ext cx="1166534" cy="542642"/>
            <a:chOff x="6582006" y="4506312"/>
            <a:chExt cx="1166534" cy="542642"/>
          </a:xfrm>
        </p:grpSpPr>
        <p:sp>
          <p:nvSpPr>
            <p:cNvPr id="16" name="Right Arrow 15">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20" name="TextBox 19"/>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grpSp>
        <p:nvGrpSpPr>
          <p:cNvPr id="21" name="Group 20"/>
          <p:cNvGrpSpPr/>
          <p:nvPr/>
        </p:nvGrpSpPr>
        <p:grpSpPr>
          <a:xfrm>
            <a:off x="165930" y="6168959"/>
            <a:ext cx="1166534" cy="542642"/>
            <a:chOff x="2116312" y="5484902"/>
            <a:chExt cx="1166534" cy="542642"/>
          </a:xfrm>
        </p:grpSpPr>
        <p:sp>
          <p:nvSpPr>
            <p:cNvPr id="22" name="Right Arrow 21">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23" name="TextBox 22"/>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pic>
        <p:nvPicPr>
          <p:cNvPr id="24" name="Picture 23"/>
          <p:cNvPicPr>
            <a:picLocks noChangeAspect="1"/>
          </p:cNvPicPr>
          <p:nvPr/>
        </p:nvPicPr>
        <p:blipFill>
          <a:blip r:embed="rId3"/>
          <a:stretch>
            <a:fillRect/>
          </a:stretch>
        </p:blipFill>
        <p:spPr>
          <a:xfrm>
            <a:off x="2617436" y="1808058"/>
            <a:ext cx="2784088" cy="5049942"/>
          </a:xfrm>
          <a:prstGeom prst="rect">
            <a:avLst/>
          </a:prstGeom>
        </p:spPr>
      </p:pic>
      <p:grpSp>
        <p:nvGrpSpPr>
          <p:cNvPr id="31" name="Group 30"/>
          <p:cNvGrpSpPr/>
          <p:nvPr/>
        </p:nvGrpSpPr>
        <p:grpSpPr>
          <a:xfrm>
            <a:off x="5553853" y="5893529"/>
            <a:ext cx="964471" cy="964471"/>
            <a:chOff x="5553853" y="5893529"/>
            <a:chExt cx="964471" cy="964471"/>
          </a:xfrm>
        </p:grpSpPr>
        <p:pic>
          <p:nvPicPr>
            <p:cNvPr id="32" name="Picture 31">
              <a:hlinkClick r:id="rId4" action="ppaction://hlinksldjump"/>
            </p:cNvPr>
            <p:cNvPicPr>
              <a:picLocks noChangeAspect="1"/>
            </p:cNvPicPr>
            <p:nvPr/>
          </p:nvPicPr>
          <p:blipFill>
            <a:blip r:embed="rId5"/>
            <a:stretch>
              <a:fillRect/>
            </a:stretch>
          </p:blipFill>
          <p:spPr>
            <a:xfrm>
              <a:off x="5553853" y="5893529"/>
              <a:ext cx="964471" cy="964471"/>
            </a:xfrm>
            <a:prstGeom prst="rect">
              <a:avLst/>
            </a:prstGeom>
          </p:spPr>
        </p:pic>
        <p:sp>
          <p:nvSpPr>
            <p:cNvPr id="33" name="TextBox 32">
              <a:hlinkClick r:id="rId4"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spTree>
    <p:extLst>
      <p:ext uri="{BB962C8B-B14F-4D97-AF65-F5344CB8AC3E}">
        <p14:creationId xmlns:p14="http://schemas.microsoft.com/office/powerpoint/2010/main" val="11180285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85838" y="200025"/>
            <a:ext cx="5957887" cy="1477328"/>
          </a:xfrm>
          <a:prstGeom prst="rect">
            <a:avLst/>
          </a:prstGeom>
          <a:noFill/>
        </p:spPr>
        <p:txBody>
          <a:bodyPr wrap="square" rtlCol="0">
            <a:spAutoFit/>
          </a:bodyPr>
          <a:lstStyle/>
          <a:p>
            <a:pPr marL="285750" indent="-285750">
              <a:buFont typeface="Wingdings" charset="2"/>
              <a:buChar char="q"/>
            </a:pPr>
            <a:r>
              <a:rPr lang="en-US" dirty="0" smtClean="0"/>
              <a:t>Text plays a huge part in multimedia.  Lets take Instagram and Twitter for an example. If we take away the text from the screen, wouldn’t it be harder to log in?</a:t>
            </a:r>
          </a:p>
          <a:p>
            <a:endParaRPr lang="en-US" dirty="0"/>
          </a:p>
          <a:p>
            <a:r>
              <a:rPr lang="en-US" dirty="0" smtClean="0"/>
              <a:t>Click here to see. </a:t>
            </a:r>
            <a:endParaRPr lang="en-US" dirty="0"/>
          </a:p>
        </p:txBody>
      </p:sp>
      <p:pic>
        <p:nvPicPr>
          <p:cNvPr id="7" name="Picture 6"/>
          <p:cNvPicPr>
            <a:picLocks noChangeAspect="1"/>
          </p:cNvPicPr>
          <p:nvPr/>
        </p:nvPicPr>
        <p:blipFill>
          <a:blip r:embed="rId2"/>
          <a:stretch>
            <a:fillRect/>
          </a:stretch>
        </p:blipFill>
        <p:spPr>
          <a:xfrm>
            <a:off x="8108950" y="-285750"/>
            <a:ext cx="3857625" cy="6858000"/>
          </a:xfrm>
          <a:prstGeom prst="rect">
            <a:avLst/>
          </a:prstGeom>
        </p:spPr>
      </p:pic>
      <p:sp>
        <p:nvSpPr>
          <p:cNvPr id="8" name="Rectangle 7"/>
          <p:cNvSpPr/>
          <p:nvPr/>
        </p:nvSpPr>
        <p:spPr>
          <a:xfrm>
            <a:off x="8623299" y="223242"/>
            <a:ext cx="2828925" cy="8858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623299" y="1103710"/>
            <a:ext cx="2828925" cy="11251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10" name="Rectangle 9"/>
          <p:cNvSpPr/>
          <p:nvPr/>
        </p:nvSpPr>
        <p:spPr>
          <a:xfrm>
            <a:off x="8265319" y="2441973"/>
            <a:ext cx="2828925" cy="2726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265319" y="2958703"/>
            <a:ext cx="3579019" cy="2416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87556" y="6203156"/>
            <a:ext cx="3579019" cy="2416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929813" y="5887639"/>
            <a:ext cx="203198" cy="315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2857500" y="1290400"/>
            <a:ext cx="1878806" cy="485776"/>
            <a:chOff x="2857500" y="1290400"/>
            <a:chExt cx="1878806" cy="485776"/>
          </a:xfrm>
        </p:grpSpPr>
        <p:sp>
          <p:nvSpPr>
            <p:cNvPr id="17" name="Rounded Rectangle 16">
              <a:hlinkClick r:id="" action="ppaction://hlinkshowjump?jump=previousslide"/>
            </p:cNvPr>
            <p:cNvSpPr/>
            <p:nvPr/>
          </p:nvSpPr>
          <p:spPr>
            <a:xfrm>
              <a:off x="2857500" y="1290400"/>
              <a:ext cx="1843088" cy="485776"/>
            </a:xfrm>
            <a:prstGeom prst="roundRect">
              <a:avLst/>
            </a:prstGeom>
            <a:gradFill flip="none" rotWithShape="1">
              <a:gsLst>
                <a:gs pos="15000">
                  <a:srgbClr val="22ECC1"/>
                </a:gs>
                <a:gs pos="73000">
                  <a:schemeClr val="accent6">
                    <a:lumMod val="97000"/>
                    <a:lumOff val="3000"/>
                  </a:schemeClr>
                </a:gs>
                <a:gs pos="100000">
                  <a:schemeClr val="accent6">
                    <a:lumMod val="60000"/>
                    <a:lumOff val="40000"/>
                  </a:schemeClr>
                </a:gs>
              </a:gsLst>
              <a:lin ang="16200000" scaled="1"/>
              <a:tileRect/>
            </a:gradFill>
            <a:ln>
              <a:noFill/>
            </a:ln>
            <a:scene3d>
              <a:camera prst="orthographicFront"/>
              <a:lightRig rig="threePt" dir="t"/>
            </a:scene3d>
            <a:sp3d>
              <a:bevelT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193256" y="1308021"/>
              <a:ext cx="1543050" cy="369332"/>
            </a:xfrm>
            <a:prstGeom prst="rect">
              <a:avLst/>
            </a:prstGeom>
            <a:noFill/>
          </p:spPr>
          <p:txBody>
            <a:bodyPr wrap="square" rtlCol="0">
              <a:spAutoFit/>
            </a:bodyPr>
            <a:lstStyle/>
            <a:p>
              <a:r>
                <a:rPr lang="en-US" dirty="0" smtClean="0">
                  <a:hlinkClick r:id="" action="ppaction://hlinkshowjump?jump=previousslide"/>
                </a:rPr>
                <a:t>With Text</a:t>
              </a:r>
              <a:endParaRPr lang="en-US" dirty="0"/>
            </a:p>
          </p:txBody>
        </p:sp>
      </p:grpSp>
      <p:grpSp>
        <p:nvGrpSpPr>
          <p:cNvPr id="16" name="Group 15"/>
          <p:cNvGrpSpPr/>
          <p:nvPr/>
        </p:nvGrpSpPr>
        <p:grpSpPr>
          <a:xfrm>
            <a:off x="10739714" y="6185483"/>
            <a:ext cx="1166534" cy="542642"/>
            <a:chOff x="6582006" y="4506312"/>
            <a:chExt cx="1166534" cy="542642"/>
          </a:xfrm>
        </p:grpSpPr>
        <p:sp>
          <p:nvSpPr>
            <p:cNvPr id="20" name="Right Arrow 19">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21" name="TextBox 20"/>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grpSp>
        <p:nvGrpSpPr>
          <p:cNvPr id="22" name="Group 21"/>
          <p:cNvGrpSpPr/>
          <p:nvPr/>
        </p:nvGrpSpPr>
        <p:grpSpPr>
          <a:xfrm>
            <a:off x="165930" y="6168959"/>
            <a:ext cx="1166534" cy="542642"/>
            <a:chOff x="2116312" y="5484902"/>
            <a:chExt cx="1166534" cy="542642"/>
          </a:xfrm>
        </p:grpSpPr>
        <p:sp>
          <p:nvSpPr>
            <p:cNvPr id="23" name="Right Arrow 22">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24" name="TextBox 23"/>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pic>
        <p:nvPicPr>
          <p:cNvPr id="5" name="Picture 4"/>
          <p:cNvPicPr>
            <a:picLocks noChangeAspect="1"/>
          </p:cNvPicPr>
          <p:nvPr/>
        </p:nvPicPr>
        <p:blipFill>
          <a:blip r:embed="rId3"/>
          <a:stretch>
            <a:fillRect/>
          </a:stretch>
        </p:blipFill>
        <p:spPr>
          <a:xfrm>
            <a:off x="2617436" y="1808058"/>
            <a:ext cx="2784088" cy="5049942"/>
          </a:xfrm>
          <a:prstGeom prst="rect">
            <a:avLst/>
          </a:prstGeom>
        </p:spPr>
      </p:pic>
      <p:sp>
        <p:nvSpPr>
          <p:cNvPr id="25" name="Rectangle 24"/>
          <p:cNvSpPr/>
          <p:nvPr/>
        </p:nvSpPr>
        <p:spPr>
          <a:xfrm>
            <a:off x="3390717" y="4333029"/>
            <a:ext cx="665018" cy="153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3390717" y="4664809"/>
            <a:ext cx="665018" cy="153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3828230" y="5010019"/>
            <a:ext cx="324900" cy="1531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Rectangle 27"/>
          <p:cNvSpPr/>
          <p:nvPr/>
        </p:nvSpPr>
        <p:spPr>
          <a:xfrm>
            <a:off x="3504471" y="5538901"/>
            <a:ext cx="354385" cy="1481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Rectangle 28"/>
          <p:cNvSpPr/>
          <p:nvPr/>
        </p:nvSpPr>
        <p:spPr>
          <a:xfrm>
            <a:off x="4121361" y="5538902"/>
            <a:ext cx="393762" cy="1481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Rectangle 29"/>
          <p:cNvSpPr/>
          <p:nvPr/>
        </p:nvSpPr>
        <p:spPr>
          <a:xfrm>
            <a:off x="3915732" y="4014012"/>
            <a:ext cx="148753" cy="1531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Rectangle 30"/>
          <p:cNvSpPr/>
          <p:nvPr/>
        </p:nvSpPr>
        <p:spPr>
          <a:xfrm>
            <a:off x="3694787" y="3094568"/>
            <a:ext cx="623455" cy="1531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p:cNvSpPr txBox="1"/>
          <p:nvPr/>
        </p:nvSpPr>
        <p:spPr>
          <a:xfrm>
            <a:off x="5473864" y="1492687"/>
            <a:ext cx="2670804" cy="1200329"/>
          </a:xfrm>
          <a:prstGeom prst="rect">
            <a:avLst/>
          </a:prstGeom>
          <a:noFill/>
        </p:spPr>
        <p:txBody>
          <a:bodyPr wrap="square" rtlCol="0">
            <a:spAutoFit/>
          </a:bodyPr>
          <a:lstStyle/>
          <a:p>
            <a:r>
              <a:rPr lang="en-US" dirty="0" smtClean="0"/>
              <a:t>The answer should be yes! Without text it would be difficult to navigate through everyday tasks. </a:t>
            </a:r>
            <a:endParaRPr lang="en-US" dirty="0"/>
          </a:p>
        </p:txBody>
      </p:sp>
      <p:grpSp>
        <p:nvGrpSpPr>
          <p:cNvPr id="38" name="Group 37"/>
          <p:cNvGrpSpPr/>
          <p:nvPr/>
        </p:nvGrpSpPr>
        <p:grpSpPr>
          <a:xfrm>
            <a:off x="5553853" y="5893529"/>
            <a:ext cx="964471" cy="964471"/>
            <a:chOff x="5553853" y="5893529"/>
            <a:chExt cx="964471" cy="964471"/>
          </a:xfrm>
        </p:grpSpPr>
        <p:pic>
          <p:nvPicPr>
            <p:cNvPr id="39" name="Picture 38">
              <a:hlinkClick r:id="rId4" action="ppaction://hlinksldjump"/>
            </p:cNvPr>
            <p:cNvPicPr>
              <a:picLocks noChangeAspect="1"/>
            </p:cNvPicPr>
            <p:nvPr/>
          </p:nvPicPr>
          <p:blipFill>
            <a:blip r:embed="rId5"/>
            <a:stretch>
              <a:fillRect/>
            </a:stretch>
          </p:blipFill>
          <p:spPr>
            <a:xfrm>
              <a:off x="5553853" y="5893529"/>
              <a:ext cx="964471" cy="964471"/>
            </a:xfrm>
            <a:prstGeom prst="rect">
              <a:avLst/>
            </a:prstGeom>
          </p:spPr>
        </p:pic>
        <p:sp>
          <p:nvSpPr>
            <p:cNvPr id="40" name="TextBox 39">
              <a:hlinkClick r:id="rId4"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spTree>
    <p:extLst>
      <p:ext uri="{BB962C8B-B14F-4D97-AF65-F5344CB8AC3E}">
        <p14:creationId xmlns:p14="http://schemas.microsoft.com/office/powerpoint/2010/main" val="5730119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41378" y="90487"/>
            <a:ext cx="1906612" cy="707886"/>
          </a:xfrm>
          <a:prstGeom prst="rect">
            <a:avLst/>
          </a:prstGeom>
          <a:noFill/>
        </p:spPr>
        <p:txBody>
          <a:bodyPr wrap="none" rtlCol="0">
            <a:spAutoFit/>
          </a:bodyPr>
          <a:lstStyle/>
          <a:p>
            <a:r>
              <a:rPr lang="en-US" sz="4000" dirty="0" smtClean="0"/>
              <a:t>IMAGES</a:t>
            </a:r>
            <a:endParaRPr lang="en-US" sz="4000" dirty="0"/>
          </a:p>
        </p:txBody>
      </p:sp>
      <p:grpSp>
        <p:nvGrpSpPr>
          <p:cNvPr id="4" name="Group 3"/>
          <p:cNvGrpSpPr/>
          <p:nvPr/>
        </p:nvGrpSpPr>
        <p:grpSpPr>
          <a:xfrm>
            <a:off x="10739714" y="6185483"/>
            <a:ext cx="1166534" cy="542642"/>
            <a:chOff x="6582006" y="4506312"/>
            <a:chExt cx="1166534" cy="542642"/>
          </a:xfrm>
        </p:grpSpPr>
        <p:sp>
          <p:nvSpPr>
            <p:cNvPr id="5" name="Right Arrow 4">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6" name="TextBox 5"/>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grpSp>
        <p:nvGrpSpPr>
          <p:cNvPr id="7" name="Group 6"/>
          <p:cNvGrpSpPr/>
          <p:nvPr/>
        </p:nvGrpSpPr>
        <p:grpSpPr>
          <a:xfrm>
            <a:off x="165930" y="6168959"/>
            <a:ext cx="1166534" cy="542642"/>
            <a:chOff x="2116312" y="5484902"/>
            <a:chExt cx="1166534" cy="542642"/>
          </a:xfrm>
        </p:grpSpPr>
        <p:sp>
          <p:nvSpPr>
            <p:cNvPr id="8" name="Right Arrow 7">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9" name="TextBox 8"/>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pic>
        <p:nvPicPr>
          <p:cNvPr id="2" name="Picture 1"/>
          <p:cNvPicPr>
            <a:picLocks noChangeAspect="1"/>
          </p:cNvPicPr>
          <p:nvPr/>
        </p:nvPicPr>
        <p:blipFill>
          <a:blip r:embed="rId2">
            <a:alphaModFix/>
            <a:extLst>
              <a:ext uri="{BEBA8EAE-BF5A-486C-A8C5-ECC9F3942E4B}">
                <a14:imgProps xmlns:a14="http://schemas.microsoft.com/office/drawing/2010/main">
                  <a14:imgLayer r:embed="rId3">
                    <a14:imgEffect>
                      <a14:saturation sat="154000"/>
                    </a14:imgEffect>
                  </a14:imgLayer>
                </a14:imgProps>
              </a:ext>
            </a:extLst>
          </a:blip>
          <a:stretch>
            <a:fillRect/>
          </a:stretch>
        </p:blipFill>
        <p:spPr>
          <a:xfrm>
            <a:off x="7726452" y="90488"/>
            <a:ext cx="4376648" cy="2735405"/>
          </a:xfrm>
          <a:prstGeom prst="rect">
            <a:avLst/>
          </a:prstGeom>
          <a:effectLst>
            <a:glow rad="292100">
              <a:schemeClr val="tx1">
                <a:alpha val="40000"/>
              </a:schemeClr>
            </a:glow>
          </a:effectLst>
        </p:spPr>
      </p:pic>
      <p:pic>
        <p:nvPicPr>
          <p:cNvPr id="10" name="Picture 9"/>
          <p:cNvPicPr>
            <a:picLocks noChangeAspect="1"/>
          </p:cNvPicPr>
          <p:nvPr/>
        </p:nvPicPr>
        <p:blipFill>
          <a:blip r:embed="rId4"/>
          <a:stretch>
            <a:fillRect/>
          </a:stretch>
        </p:blipFill>
        <p:spPr>
          <a:xfrm>
            <a:off x="7726452" y="3259225"/>
            <a:ext cx="4376648" cy="2735405"/>
          </a:xfrm>
          <a:prstGeom prst="rect">
            <a:avLst/>
          </a:prstGeom>
          <a:effectLst>
            <a:glow rad="292100">
              <a:schemeClr val="tx1">
                <a:alpha val="40000"/>
              </a:schemeClr>
            </a:glow>
          </a:effectLst>
        </p:spPr>
      </p:pic>
      <p:sp>
        <p:nvSpPr>
          <p:cNvPr id="11" name="TextBox 10"/>
          <p:cNvSpPr txBox="1"/>
          <p:nvPr/>
        </p:nvSpPr>
        <p:spPr>
          <a:xfrm>
            <a:off x="0" y="1183461"/>
            <a:ext cx="7518400" cy="2554545"/>
          </a:xfrm>
          <a:prstGeom prst="rect">
            <a:avLst/>
          </a:prstGeom>
          <a:noFill/>
        </p:spPr>
        <p:txBody>
          <a:bodyPr wrap="square" rtlCol="0">
            <a:spAutoFit/>
          </a:bodyPr>
          <a:lstStyle/>
          <a:p>
            <a:pPr marL="285750" indent="-285750">
              <a:buFont typeface="Wingdings" charset="2"/>
              <a:buChar char="q"/>
            </a:pPr>
            <a:r>
              <a:rPr lang="en-US" sz="2000" dirty="0" smtClean="0"/>
              <a:t>It is said that a image is worth a thousand words.  Depending on the subject a </a:t>
            </a:r>
            <a:r>
              <a:rPr lang="en-US" sz="2000" dirty="0"/>
              <a:t>properly composed image can convey strong emotion and resonate with your audience</a:t>
            </a:r>
            <a:r>
              <a:rPr lang="en-US" sz="2000" dirty="0" smtClean="0"/>
              <a:t>. </a:t>
            </a:r>
          </a:p>
          <a:p>
            <a:pPr marL="285750" indent="-285750">
              <a:buFont typeface="Wingdings" charset="2"/>
              <a:buChar char="q"/>
            </a:pPr>
            <a:r>
              <a:rPr lang="en-US" sz="2000" dirty="0" smtClean="0"/>
              <a:t>It is important </a:t>
            </a:r>
            <a:r>
              <a:rPr lang="en-US" sz="2000" dirty="0"/>
              <a:t>to use images wisely. Be honest with yourself and your audience about the degree to which the images are manipulated to get the desired effect</a:t>
            </a:r>
            <a:r>
              <a:rPr lang="en-US" sz="2000" dirty="0" smtClean="0"/>
              <a:t>.</a:t>
            </a:r>
          </a:p>
          <a:p>
            <a:pPr marL="285750" indent="-285750">
              <a:buFont typeface="Wingdings" charset="2"/>
              <a:buChar char="q"/>
            </a:pPr>
            <a:r>
              <a:rPr lang="en-US" sz="2000" dirty="0" smtClean="0"/>
              <a:t>Bitmap and Vector images are two different rendering methods that a computer can produce.</a:t>
            </a:r>
            <a:endParaRPr lang="en-US" sz="2000" dirty="0"/>
          </a:p>
        </p:txBody>
      </p:sp>
      <p:grpSp>
        <p:nvGrpSpPr>
          <p:cNvPr id="18" name="Group 17"/>
          <p:cNvGrpSpPr/>
          <p:nvPr/>
        </p:nvGrpSpPr>
        <p:grpSpPr>
          <a:xfrm>
            <a:off x="5553853" y="5893529"/>
            <a:ext cx="964471" cy="964471"/>
            <a:chOff x="5553853" y="5893529"/>
            <a:chExt cx="964471" cy="964471"/>
          </a:xfrm>
        </p:grpSpPr>
        <p:pic>
          <p:nvPicPr>
            <p:cNvPr id="19" name="Picture 18">
              <a:hlinkClick r:id="rId5" action="ppaction://hlinksldjump"/>
            </p:cNvPr>
            <p:cNvPicPr>
              <a:picLocks noChangeAspect="1"/>
            </p:cNvPicPr>
            <p:nvPr/>
          </p:nvPicPr>
          <p:blipFill>
            <a:blip r:embed="rId6"/>
            <a:stretch>
              <a:fillRect/>
            </a:stretch>
          </p:blipFill>
          <p:spPr>
            <a:xfrm>
              <a:off x="5553853" y="5893529"/>
              <a:ext cx="964471" cy="964471"/>
            </a:xfrm>
            <a:prstGeom prst="rect">
              <a:avLst/>
            </a:prstGeom>
          </p:spPr>
        </p:pic>
        <p:sp>
          <p:nvSpPr>
            <p:cNvPr id="20" name="TextBox 19">
              <a:hlinkClick r:id="rId5"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spTree>
    <p:extLst>
      <p:ext uri="{BB962C8B-B14F-4D97-AF65-F5344CB8AC3E}">
        <p14:creationId xmlns:p14="http://schemas.microsoft.com/office/powerpoint/2010/main" val="8084146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37047" y="1680077"/>
            <a:ext cx="5931933" cy="2862322"/>
          </a:xfrm>
          <a:prstGeom prst="rect">
            <a:avLst/>
          </a:prstGeom>
          <a:noFill/>
        </p:spPr>
        <p:txBody>
          <a:bodyPr wrap="square" rtlCol="0">
            <a:spAutoFit/>
          </a:bodyPr>
          <a:lstStyle/>
          <a:p>
            <a:pPr marL="285750" indent="-285750">
              <a:buFont typeface="Wingdings" charset="2"/>
              <a:buChar char="q"/>
            </a:pPr>
            <a:r>
              <a:rPr lang="en-US" sz="2000" dirty="0" smtClean="0"/>
              <a:t>Bitmaps has to do with individual pixels that make up an image. These pixels are either on or off, black or white, or true(1) or false(0). These terms mean the same thing, just said in a different way.</a:t>
            </a:r>
          </a:p>
          <a:p>
            <a:pPr marL="285750" indent="-285750">
              <a:buFont typeface="Wingdings" charset="2"/>
              <a:buChar char="q"/>
            </a:pPr>
            <a:r>
              <a:rPr lang="en-US" sz="2000" dirty="0" smtClean="0"/>
              <a:t>Vector is a line that is described by the location of its two endpoints.  Vector drawing uses Cartesian coordinates where a pair of numbers describes a point in two-dimensional space as the intersection of horizontal and vertical lines (x and y axis).</a:t>
            </a:r>
            <a:endParaRPr lang="en-US" sz="2000" dirty="0"/>
          </a:p>
        </p:txBody>
      </p:sp>
      <p:sp>
        <p:nvSpPr>
          <p:cNvPr id="13" name="TextBox 12"/>
          <p:cNvSpPr txBox="1"/>
          <p:nvPr/>
        </p:nvSpPr>
        <p:spPr>
          <a:xfrm>
            <a:off x="237047" y="249287"/>
            <a:ext cx="7454686" cy="1323439"/>
          </a:xfrm>
          <a:prstGeom prst="rect">
            <a:avLst/>
          </a:prstGeom>
          <a:noFill/>
        </p:spPr>
        <p:txBody>
          <a:bodyPr wrap="square" rtlCol="0">
            <a:spAutoFit/>
          </a:bodyPr>
          <a:lstStyle/>
          <a:p>
            <a:r>
              <a:rPr lang="en-US" sz="4000" dirty="0" smtClean="0">
                <a:latin typeface="+mj-lt"/>
              </a:rPr>
              <a:t>DIFFERENCE BETWEEN BITMAPS AND VECTOR IMAGES</a:t>
            </a:r>
            <a:endParaRPr lang="en-US" sz="4000" dirty="0">
              <a:latin typeface="+mj-lt"/>
            </a:endParaRPr>
          </a:p>
        </p:txBody>
      </p:sp>
      <p:pic>
        <p:nvPicPr>
          <p:cNvPr id="14" name="Picture 13"/>
          <p:cNvPicPr>
            <a:picLocks noChangeAspect="1"/>
          </p:cNvPicPr>
          <p:nvPr/>
        </p:nvPicPr>
        <p:blipFill>
          <a:blip r:embed="rId2"/>
          <a:stretch>
            <a:fillRect/>
          </a:stretch>
        </p:blipFill>
        <p:spPr>
          <a:xfrm>
            <a:off x="6803755" y="1572726"/>
            <a:ext cx="5527729" cy="4240101"/>
          </a:xfrm>
          <a:prstGeom prst="rect">
            <a:avLst/>
          </a:prstGeom>
        </p:spPr>
      </p:pic>
      <p:sp>
        <p:nvSpPr>
          <p:cNvPr id="19" name="TextBox 18"/>
          <p:cNvSpPr txBox="1"/>
          <p:nvPr/>
        </p:nvSpPr>
        <p:spPr>
          <a:xfrm>
            <a:off x="7077558" y="2505558"/>
            <a:ext cx="511444" cy="369332"/>
          </a:xfrm>
          <a:prstGeom prst="rect">
            <a:avLst/>
          </a:prstGeom>
          <a:noFill/>
        </p:spPr>
        <p:txBody>
          <a:bodyPr wrap="square" rtlCol="0">
            <a:spAutoFit/>
          </a:bodyPr>
          <a:lstStyle/>
          <a:p>
            <a:r>
              <a:rPr lang="en-US" smtClean="0"/>
              <a:t>1</a:t>
            </a:r>
            <a:endParaRPr lang="en-US"/>
          </a:p>
        </p:txBody>
      </p:sp>
      <p:grpSp>
        <p:nvGrpSpPr>
          <p:cNvPr id="22" name="Group 21"/>
          <p:cNvGrpSpPr/>
          <p:nvPr/>
        </p:nvGrpSpPr>
        <p:grpSpPr>
          <a:xfrm>
            <a:off x="165930" y="6168959"/>
            <a:ext cx="1166534" cy="542642"/>
            <a:chOff x="2116312" y="5484902"/>
            <a:chExt cx="1166534" cy="542642"/>
          </a:xfrm>
        </p:grpSpPr>
        <p:sp>
          <p:nvSpPr>
            <p:cNvPr id="23" name="Right Arrow 22">
              <a:hlinkClick r:id="" action="ppaction://hlinkshowjump?jump=previousslide"/>
            </p:cNvPr>
            <p:cNvSpPr/>
            <p:nvPr/>
          </p:nvSpPr>
          <p:spPr>
            <a:xfrm flipH="1">
              <a:off x="2116312" y="548490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24" name="TextBox 23"/>
            <p:cNvSpPr txBox="1"/>
            <p:nvPr/>
          </p:nvSpPr>
          <p:spPr>
            <a:xfrm>
              <a:off x="2466879" y="5556567"/>
              <a:ext cx="815967" cy="369332"/>
            </a:xfrm>
            <a:prstGeom prst="rect">
              <a:avLst/>
            </a:prstGeom>
            <a:noFill/>
          </p:spPr>
          <p:txBody>
            <a:bodyPr wrap="square" rtlCol="0">
              <a:spAutoFit/>
            </a:bodyPr>
            <a:lstStyle/>
            <a:p>
              <a:r>
                <a:rPr lang="en-US" dirty="0" smtClean="0">
                  <a:solidFill>
                    <a:schemeClr val="bg1"/>
                  </a:solidFill>
                  <a:hlinkClick r:id="" action="ppaction://hlinkshowjump?jump=previousslide"/>
                </a:rPr>
                <a:t>Back</a:t>
              </a:r>
              <a:endParaRPr lang="en-US" dirty="0">
                <a:solidFill>
                  <a:schemeClr val="bg1"/>
                </a:solidFill>
              </a:endParaRPr>
            </a:p>
          </p:txBody>
        </p:sp>
      </p:grpSp>
      <p:grpSp>
        <p:nvGrpSpPr>
          <p:cNvPr id="25" name="Group 24"/>
          <p:cNvGrpSpPr/>
          <p:nvPr/>
        </p:nvGrpSpPr>
        <p:grpSpPr>
          <a:xfrm>
            <a:off x="10739714" y="6185483"/>
            <a:ext cx="1166534" cy="542642"/>
            <a:chOff x="6582006" y="4506312"/>
            <a:chExt cx="1166534" cy="542642"/>
          </a:xfrm>
        </p:grpSpPr>
        <p:sp>
          <p:nvSpPr>
            <p:cNvPr id="26" name="Right Arrow 25">
              <a:hlinkClick r:id="" action="ppaction://hlinkshowjump?jump=nextslide"/>
            </p:cNvPr>
            <p:cNvSpPr/>
            <p:nvPr/>
          </p:nvSpPr>
          <p:spPr>
            <a:xfrm>
              <a:off x="6582006" y="4506312"/>
              <a:ext cx="1166534" cy="54264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27" name="TextBox 26"/>
            <p:cNvSpPr txBox="1"/>
            <p:nvPr/>
          </p:nvSpPr>
          <p:spPr>
            <a:xfrm>
              <a:off x="6784802" y="4576443"/>
              <a:ext cx="683830" cy="369332"/>
            </a:xfrm>
            <a:prstGeom prst="rect">
              <a:avLst/>
            </a:prstGeom>
            <a:noFill/>
          </p:spPr>
          <p:txBody>
            <a:bodyPr wrap="square" rtlCol="0">
              <a:spAutoFit/>
            </a:bodyPr>
            <a:lstStyle/>
            <a:p>
              <a:r>
                <a:rPr lang="en-US" dirty="0" smtClean="0">
                  <a:solidFill>
                    <a:schemeClr val="bg1"/>
                  </a:solidFill>
                  <a:hlinkClick r:id="" action="ppaction://hlinkshowjump?jump=nextslide"/>
                </a:rPr>
                <a:t>Next</a:t>
              </a:r>
              <a:endParaRPr lang="en-US" dirty="0">
                <a:solidFill>
                  <a:schemeClr val="bg1"/>
                </a:solidFill>
              </a:endParaRPr>
            </a:p>
          </p:txBody>
        </p:sp>
      </p:grpSp>
      <p:grpSp>
        <p:nvGrpSpPr>
          <p:cNvPr id="32" name="Group 31"/>
          <p:cNvGrpSpPr/>
          <p:nvPr/>
        </p:nvGrpSpPr>
        <p:grpSpPr>
          <a:xfrm>
            <a:off x="5553853" y="5893529"/>
            <a:ext cx="964471" cy="964471"/>
            <a:chOff x="5553853" y="5893529"/>
            <a:chExt cx="964471" cy="964471"/>
          </a:xfrm>
        </p:grpSpPr>
        <p:pic>
          <p:nvPicPr>
            <p:cNvPr id="33" name="Picture 32">
              <a:hlinkClick r:id="rId3" action="ppaction://hlinksldjump"/>
            </p:cNvPr>
            <p:cNvPicPr>
              <a:picLocks noChangeAspect="1"/>
            </p:cNvPicPr>
            <p:nvPr/>
          </p:nvPicPr>
          <p:blipFill>
            <a:blip r:embed="rId4"/>
            <a:stretch>
              <a:fillRect/>
            </a:stretch>
          </p:blipFill>
          <p:spPr>
            <a:xfrm>
              <a:off x="5553853" y="5893529"/>
              <a:ext cx="964471" cy="964471"/>
            </a:xfrm>
            <a:prstGeom prst="rect">
              <a:avLst/>
            </a:prstGeom>
          </p:spPr>
        </p:pic>
        <p:sp>
          <p:nvSpPr>
            <p:cNvPr id="34" name="TextBox 33">
              <a:hlinkClick r:id="rId3" action="ppaction://hlinksldjump"/>
            </p:cNvPr>
            <p:cNvSpPr txBox="1"/>
            <p:nvPr/>
          </p:nvSpPr>
          <p:spPr>
            <a:xfrm>
              <a:off x="5652008" y="6087472"/>
              <a:ext cx="768159" cy="369332"/>
            </a:xfrm>
            <a:prstGeom prst="rect">
              <a:avLst/>
            </a:prstGeom>
            <a:noFill/>
          </p:spPr>
          <p:txBody>
            <a:bodyPr wrap="none" rtlCol="0">
              <a:spAutoFit/>
            </a:bodyPr>
            <a:lstStyle/>
            <a:p>
              <a:r>
                <a:rPr lang="en-US" dirty="0" smtClean="0">
                  <a:solidFill>
                    <a:schemeClr val="bg1"/>
                  </a:solidFill>
                </a:rPr>
                <a:t>Home</a:t>
              </a:r>
              <a:endParaRPr lang="en-US" dirty="0">
                <a:solidFill>
                  <a:schemeClr val="bg1"/>
                </a:solidFill>
              </a:endParaRPr>
            </a:p>
          </p:txBody>
        </p:sp>
      </p:grpSp>
    </p:spTree>
    <p:extLst>
      <p:ext uri="{BB962C8B-B14F-4D97-AF65-F5344CB8AC3E}">
        <p14:creationId xmlns:p14="http://schemas.microsoft.com/office/powerpoint/2010/main" val="5391444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667</TotalTime>
  <Words>1343</Words>
  <Application>Microsoft Macintosh PowerPoint</Application>
  <PresentationFormat>Widescreen</PresentationFormat>
  <Paragraphs>142</Paragraphs>
  <Slides>16</Slides>
  <Notes>1</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American Typewriter</vt:lpstr>
      <vt:lpstr>Arial</vt:lpstr>
      <vt:lpstr>Calibri</vt:lpstr>
      <vt:lpstr>Chalkduster</vt:lpstr>
      <vt:lpstr>Gill Sans MT</vt:lpstr>
      <vt:lpstr>Mangal</vt:lpstr>
      <vt:lpstr>Times New Roman</vt:lpstr>
      <vt:lpstr>Wingdings</vt:lpstr>
      <vt:lpstr>Gallery</vt:lpstr>
      <vt:lpstr>Understanding Multimedia: for college students who are non technical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Works Cited</vt:lpstr>
    </vt:vector>
  </TitlesOfParts>
  <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Multimedia: on a college level </dc:title>
  <dc:creator>Microsoft Office User</dc:creator>
  <cp:lastModifiedBy>Microsoft Office User</cp:lastModifiedBy>
  <cp:revision>54</cp:revision>
  <dcterms:created xsi:type="dcterms:W3CDTF">2017-02-28T22:04:23Z</dcterms:created>
  <dcterms:modified xsi:type="dcterms:W3CDTF">2017-03-23T14:42:31Z</dcterms:modified>
</cp:coreProperties>
</file>