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rels" ContentType="application/vnd.openxmlformats-package.relationships+xml"/>
  <Default Extension="mp4" ContentType="video/unknown"/>
  <Default Extension="gif" ContentType="image/gif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media/audio1.bin" ContentType="audio/unknown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5"/>
  </p:notesMasterIdLst>
  <p:sldIdLst>
    <p:sldId id="279" r:id="rId2"/>
    <p:sldId id="278" r:id="rId3"/>
    <p:sldId id="257" r:id="rId4"/>
    <p:sldId id="273" r:id="rId5"/>
    <p:sldId id="281" r:id="rId6"/>
    <p:sldId id="280" r:id="rId7"/>
    <p:sldId id="260" r:id="rId8"/>
    <p:sldId id="274" r:id="rId9"/>
    <p:sldId id="283" r:id="rId10"/>
    <p:sldId id="285" r:id="rId11"/>
    <p:sldId id="282" r:id="rId12"/>
    <p:sldId id="262" r:id="rId13"/>
    <p:sldId id="275" r:id="rId14"/>
    <p:sldId id="284" r:id="rId15"/>
    <p:sldId id="264" r:id="rId16"/>
    <p:sldId id="276" r:id="rId17"/>
    <p:sldId id="286" r:id="rId18"/>
    <p:sldId id="266" r:id="rId19"/>
    <p:sldId id="277" r:id="rId20"/>
    <p:sldId id="268" r:id="rId21"/>
    <p:sldId id="270" r:id="rId22"/>
    <p:sldId id="269" r:id="rId23"/>
    <p:sldId id="271" r:id="rId2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16" d="100"/>
          <a:sy n="116" d="100"/>
        </p:scale>
        <p:origin x="-784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notesMaster" Target="notesMasters/notesMaster1.xml"/><Relationship Id="rId26" Type="http://schemas.openxmlformats.org/officeDocument/2006/relationships/printerSettings" Target="printerSettings/printerSettings1.bin"/><Relationship Id="rId27" Type="http://schemas.openxmlformats.org/officeDocument/2006/relationships/presProps" Target="presProps.xml"/><Relationship Id="rId28" Type="http://schemas.openxmlformats.org/officeDocument/2006/relationships/viewProps" Target="viewProps.xml"/><Relationship Id="rId29" Type="http://schemas.openxmlformats.org/officeDocument/2006/relationships/theme" Target="theme/theme1.xml"/><Relationship Id="rId30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56C6E4D-80DD-BD42-B36E-37E57BCB6149}" type="datetimeFigureOut">
              <a:rPr lang="en-US" smtClean="0"/>
              <a:t>3/22/17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C3184F4-C2C0-3645-953C-C79BAF9E99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46890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Interactive Slide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3184F4-C2C0-3645-953C-C79BAF9E9964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58620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3/22/17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20199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3/22/17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94982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3/22/17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79412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3/22/17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59333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3/22/17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89526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3/22/17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43016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3/22/17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79409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3/22/17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60677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3/22/17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91287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3/22/17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01161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3/22/17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65745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FECD78-3C8E-49F2-8FAB-59489D168ABB}" type="datetimeFigureOut">
              <a:rPr lang="en-US" smtClean="0"/>
              <a:t>3/22/17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7711237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gif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7.png"/><Relationship Id="rId3" Type="http://schemas.openxmlformats.org/officeDocument/2006/relationships/slide" Target="slide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slide" Target="slide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png"/><Relationship Id="rId3" Type="http://schemas.openxmlformats.org/officeDocument/2006/relationships/slide" Target="slide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slide" Target="slide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slide" Target="slide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4" Type="http://schemas.openxmlformats.org/officeDocument/2006/relationships/slide" Target="slide3.xml"/><Relationship Id="rId1" Type="http://schemas.openxmlformats.org/officeDocument/2006/relationships/slideLayout" Target="../slideLayouts/slideLayout2.xml"/><Relationship Id="rId2" Type="http://schemas.openxmlformats.org/officeDocument/2006/relationships/audio" Target="../media/audio1.bin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slide" Target="slide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slide" Target="slide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gif"/><Relationship Id="rId3" Type="http://schemas.openxmlformats.org/officeDocument/2006/relationships/slide" Target="slide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slide" Target="slide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4" Type="http://schemas.openxmlformats.org/officeDocument/2006/relationships/image" Target="../media/image11.png"/><Relationship Id="rId5" Type="http://schemas.openxmlformats.org/officeDocument/2006/relationships/slide" Target="slide3.xml"/><Relationship Id="rId1" Type="http://schemas.microsoft.com/office/2007/relationships/media" Target="../media/media1.mp4"/><Relationship Id="rId2" Type="http://schemas.openxmlformats.org/officeDocument/2006/relationships/video" Target="../media/media1.mp4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slide" Target="slide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slide" Target="slide3.xml"/></Relationships>
</file>

<file path=ppt/slides/_rels/slide23.xml.rels><?xml version="1.0" encoding="UTF-8" standalone="yes"?>
<Relationships xmlns="http://schemas.openxmlformats.org/package/2006/relationships"><Relationship Id="rId11" Type="http://schemas.openxmlformats.org/officeDocument/2006/relationships/hyperlink" Target="http://giphy.com/gifs/benglabs-vintage-sad-Pvc2f2LyVVpGE/download" TargetMode="External"/><Relationship Id="rId1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2" Type="http://schemas.openxmlformats.org/officeDocument/2006/relationships/hyperlink" Target="https://upload.wikimedia.org/wikipedia/commons/2/2c/Rotating_earth_(large).gif" TargetMode="External"/><Relationship Id="rId3" Type="http://schemas.openxmlformats.org/officeDocument/2006/relationships/hyperlink" Target="http://images.clipartpanda.com/stop-sign-clipart-Anonymous_stop_sign.png" TargetMode="External"/><Relationship Id="rId4" Type="http://schemas.openxmlformats.org/officeDocument/2006/relationships/hyperlink" Target="https://bam.files.bbci.co.uk/bam/live/content/zx9tvcw/large" TargetMode="External"/><Relationship Id="rId5" Type="http://schemas.openxmlformats.org/officeDocument/2006/relationships/hyperlink" Target="http://cf.ltkcdn.net/home-school/images/std/176044-425x281-hieroglyphs.jpg" TargetMode="External"/><Relationship Id="rId6" Type="http://schemas.openxmlformats.org/officeDocument/2006/relationships/hyperlink" Target="https://upload.wikimedia.org/wikipedia/commons/thumb/4/4f/ASCII_Code_Chart.svg/500px-ASCII_Code_Chart.svg.png" TargetMode="External"/><Relationship Id="rId7" Type="http://schemas.openxmlformats.org/officeDocument/2006/relationships/hyperlink" Target="https://upload.wikimedia.org/wikipedia/en/7/74/PicassoGuernica.jpg" TargetMode="External"/><Relationship Id="rId8" Type="http://schemas.openxmlformats.org/officeDocument/2006/relationships/hyperlink" Target="https://i0.wp.com/bloody-disgusting.com/wp-content/uploads/2016/11/alien1979poster.jpg" TargetMode="External"/><Relationship Id="rId9" Type="http://schemas.openxmlformats.org/officeDocument/2006/relationships/hyperlink" Target="http://scalar.usc.edu/works/graphics-for-conservation/media/Bitmap_VS_SVG.svg.png" TargetMode="External"/><Relationship Id="rId10" Type="http://schemas.openxmlformats.org/officeDocument/2006/relationships/hyperlink" Target="https://pixabay.com/p-1298012/?no_redirect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4" Type="http://schemas.openxmlformats.org/officeDocument/2006/relationships/slide" Target="slide8.xml"/><Relationship Id="rId5" Type="http://schemas.openxmlformats.org/officeDocument/2006/relationships/slide" Target="slide13.xml"/><Relationship Id="rId6" Type="http://schemas.openxmlformats.org/officeDocument/2006/relationships/slide" Target="slide16.xml"/><Relationship Id="rId7" Type="http://schemas.openxmlformats.org/officeDocument/2006/relationships/slide" Target="slide19.xml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Relationship Id="rId3" Type="http://schemas.openxmlformats.org/officeDocument/2006/relationships/slide" Target="slide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3.png"/><Relationship Id="rId3" Type="http://schemas.openxmlformats.org/officeDocument/2006/relationships/slide" Target="slide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png"/><Relationship Id="rId3" Type="http://schemas.openxmlformats.org/officeDocument/2006/relationships/slide" Target="slide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png"/><Relationship Id="rId3" Type="http://schemas.openxmlformats.org/officeDocument/2006/relationships/slide" Target="slide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slide" Target="slide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6.png"/><Relationship Id="rId3" Type="http://schemas.openxmlformats.org/officeDocument/2006/relationships/slide" Target="slid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Rotating_earth_(large).gi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889000"/>
            <a:ext cx="5080000" cy="5080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654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Multimedia:</a:t>
            </a:r>
            <a:br>
              <a:rPr lang="en-US" dirty="0" smtClean="0"/>
            </a:br>
            <a:r>
              <a:rPr lang="en-US" sz="3600" dirty="0" smtClean="0"/>
              <a:t>Technical Challenges and Effect on the World</a:t>
            </a:r>
            <a:endParaRPr lang="en-US" sz="36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5105400"/>
            <a:ext cx="6400800" cy="1752600"/>
          </a:xfrm>
        </p:spPr>
        <p:txBody>
          <a:bodyPr/>
          <a:lstStyle/>
          <a:p>
            <a:r>
              <a:rPr lang="en-US" dirty="0" smtClean="0"/>
              <a:t>By Ben Parsons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938740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09939" y="2419666"/>
            <a:ext cx="4034061" cy="1686101"/>
          </a:xfrm>
        </p:spPr>
        <p:txBody>
          <a:bodyPr>
            <a:normAutofit/>
          </a:bodyPr>
          <a:lstStyle/>
          <a:p>
            <a:r>
              <a:rPr lang="en-US" sz="2000" dirty="0" smtClean="0"/>
              <a:t>Alien (1979) </a:t>
            </a:r>
            <a:br>
              <a:rPr lang="en-US" sz="2000" dirty="0" smtClean="0"/>
            </a:br>
            <a:r>
              <a:rPr lang="en-US" sz="2000" dirty="0" smtClean="0"/>
              <a:t>This film poster uses image to be suggestive, without being revealing. It leaves the message open to interpretation.</a:t>
            </a:r>
            <a:endParaRPr lang="en-US" sz="200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87467" y="0"/>
            <a:ext cx="5312950" cy="6858000"/>
          </a:xfrm>
          <a:prstGeom prst="rect">
            <a:avLst/>
          </a:prstGeom>
        </p:spPr>
      </p:pic>
      <p:sp>
        <p:nvSpPr>
          <p:cNvPr id="5" name="Right Arrow 4">
            <a:hlinkClick r:id="" action="ppaction://hlinkshowjump?jump=nextslide"/>
          </p:cNvPr>
          <p:cNvSpPr/>
          <p:nvPr/>
        </p:nvSpPr>
        <p:spPr>
          <a:xfrm>
            <a:off x="7247325" y="175179"/>
            <a:ext cx="1439475" cy="623156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Next</a:t>
            </a:r>
            <a:endParaRPr lang="en-US" dirty="0"/>
          </a:p>
        </p:txBody>
      </p:sp>
      <p:sp>
        <p:nvSpPr>
          <p:cNvPr id="6" name="Left Arrow 5">
            <a:hlinkClick r:id="rId3" action="ppaction://hlinksldjump"/>
          </p:cNvPr>
          <p:cNvSpPr/>
          <p:nvPr/>
        </p:nvSpPr>
        <p:spPr>
          <a:xfrm>
            <a:off x="5225483" y="261848"/>
            <a:ext cx="1368453" cy="536487"/>
          </a:xfrm>
          <a:prstGeom prst="lef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Main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2247060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Image Rendering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Bitmaps		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/>
          </a:bodyPr>
          <a:lstStyle/>
          <a:p>
            <a:r>
              <a:rPr lang="en-US" dirty="0" smtClean="0"/>
              <a:t>Also considered paint or raster graphics</a:t>
            </a:r>
          </a:p>
          <a:p>
            <a:r>
              <a:rPr lang="en-US" dirty="0" smtClean="0"/>
              <a:t>Collection of colors rendered in a rectangular grid</a:t>
            </a:r>
          </a:p>
          <a:p>
            <a:r>
              <a:rPr lang="en-US" dirty="0" smtClean="0"/>
              <a:t>Requires a lot of memory to store the image as the physical dimensions increase</a:t>
            </a:r>
          </a:p>
          <a:p>
            <a:r>
              <a:rPr lang="en-US" dirty="0" smtClean="0"/>
              <a:t>Used for realistic images and drawings requiring fine details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 dirty="0" smtClean="0"/>
              <a:t>Vectors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Also considered drawn graphics</a:t>
            </a:r>
          </a:p>
          <a:p>
            <a:r>
              <a:rPr lang="en-US" dirty="0" smtClean="0"/>
              <a:t>Stored as instructions of how the image is drawn</a:t>
            </a:r>
          </a:p>
          <a:p>
            <a:r>
              <a:rPr lang="en-US" dirty="0" smtClean="0"/>
              <a:t>Scalable from the logo on a business card to a billboard on a skyscraper without losing clarity</a:t>
            </a:r>
          </a:p>
          <a:p>
            <a:r>
              <a:rPr lang="en-US" dirty="0" smtClean="0"/>
              <a:t>Used for shapes that can be mathematically created</a:t>
            </a:r>
            <a:endParaRPr lang="en-US" dirty="0"/>
          </a:p>
        </p:txBody>
      </p:sp>
      <p:sp>
        <p:nvSpPr>
          <p:cNvPr id="8" name="Right Arrow 7">
            <a:hlinkClick r:id="" action="ppaction://hlinkshowjump?jump=nextslide"/>
          </p:cNvPr>
          <p:cNvSpPr/>
          <p:nvPr/>
        </p:nvSpPr>
        <p:spPr>
          <a:xfrm>
            <a:off x="7247325" y="175179"/>
            <a:ext cx="1439475" cy="623156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Next</a:t>
            </a:r>
            <a:endParaRPr lang="en-US" dirty="0"/>
          </a:p>
        </p:txBody>
      </p:sp>
      <p:sp>
        <p:nvSpPr>
          <p:cNvPr id="9" name="Left Arrow 8">
            <a:hlinkClick r:id="rId2" action="ppaction://hlinksldjump"/>
          </p:cNvPr>
          <p:cNvSpPr/>
          <p:nvPr/>
        </p:nvSpPr>
        <p:spPr>
          <a:xfrm>
            <a:off x="164214" y="175179"/>
            <a:ext cx="1368453" cy="536487"/>
          </a:xfrm>
          <a:prstGeom prst="lef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Main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0669238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Bitmap/Raster vs. Vector</a:t>
            </a:r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" y="1417638"/>
            <a:ext cx="8128000" cy="5194300"/>
          </a:xfrm>
          <a:prstGeom prst="rect">
            <a:avLst/>
          </a:prstGeom>
          <a:effectLst>
            <a:glow rad="101600">
              <a:schemeClr val="tx1">
                <a:alpha val="75000"/>
              </a:schemeClr>
            </a:glow>
          </a:effectLst>
        </p:spPr>
      </p:pic>
      <p:sp>
        <p:nvSpPr>
          <p:cNvPr id="9" name="Left Arrow 8">
            <a:hlinkClick r:id="rId3" action="ppaction://hlinksldjump"/>
          </p:cNvPr>
          <p:cNvSpPr/>
          <p:nvPr/>
        </p:nvSpPr>
        <p:spPr>
          <a:xfrm>
            <a:off x="164214" y="175179"/>
            <a:ext cx="1368453" cy="536487"/>
          </a:xfrm>
          <a:prstGeom prst="lef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Main</a:t>
            </a:r>
            <a:endParaRPr lang="en-US" dirty="0"/>
          </a:p>
        </p:txBody>
      </p:sp>
      <p:sp>
        <p:nvSpPr>
          <p:cNvPr id="10" name="Right Arrow 9">
            <a:hlinkClick r:id="" action="ppaction://hlinkshowjump?jump=nextslide"/>
          </p:cNvPr>
          <p:cNvSpPr/>
          <p:nvPr/>
        </p:nvSpPr>
        <p:spPr>
          <a:xfrm>
            <a:off x="7247325" y="175179"/>
            <a:ext cx="1439475" cy="623156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Next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5045701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Audio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Audio can manipulate </a:t>
            </a:r>
            <a:r>
              <a:rPr lang="en-US" dirty="0" smtClean="0"/>
              <a:t>the user’s sense of hearing</a:t>
            </a:r>
          </a:p>
          <a:p>
            <a:r>
              <a:rPr lang="en-US" dirty="0" smtClean="0"/>
              <a:t>Measured in decibels (dB)</a:t>
            </a:r>
            <a:endParaRPr lang="en-US" dirty="0" smtClean="0"/>
          </a:p>
          <a:p>
            <a:r>
              <a:rPr lang="en-US" dirty="0" smtClean="0"/>
              <a:t>It can </a:t>
            </a:r>
            <a:r>
              <a:rPr lang="en-US" dirty="0" smtClean="0"/>
              <a:t>indicate a button </a:t>
            </a:r>
            <a:r>
              <a:rPr lang="en-US" dirty="0" smtClean="0"/>
              <a:t>being pressed</a:t>
            </a:r>
            <a:r>
              <a:rPr lang="en-US" dirty="0" smtClean="0"/>
              <a:t>, draw attention to a change, provide voiceover or play dramatic music</a:t>
            </a:r>
          </a:p>
          <a:p>
            <a:r>
              <a:rPr lang="en-US" dirty="0" smtClean="0"/>
              <a:t>Technical </a:t>
            </a:r>
            <a:r>
              <a:rPr lang="en-US" dirty="0" smtClean="0"/>
              <a:t>challenge of audio </a:t>
            </a:r>
            <a:r>
              <a:rPr lang="en-US" dirty="0" smtClean="0"/>
              <a:t>is to limit file size without losing sound fidelity or quality</a:t>
            </a:r>
          </a:p>
          <a:p>
            <a:r>
              <a:rPr lang="en-US" dirty="0" smtClean="0"/>
              <a:t>When many channels of overlapping audio are used, it’s a challenge for the computer to properly render the mix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5" name="Right Arrow 4">
            <a:hlinkClick r:id="" action="ppaction://hlinkshowjump?jump=nextslide"/>
          </p:cNvPr>
          <p:cNvSpPr/>
          <p:nvPr/>
        </p:nvSpPr>
        <p:spPr>
          <a:xfrm>
            <a:off x="7247325" y="175179"/>
            <a:ext cx="1439475" cy="623156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Next</a:t>
            </a:r>
            <a:endParaRPr lang="en-US" dirty="0"/>
          </a:p>
        </p:txBody>
      </p:sp>
      <p:sp>
        <p:nvSpPr>
          <p:cNvPr id="7" name="Left Arrow 6">
            <a:hlinkClick r:id="rId2" action="ppaction://hlinksldjump"/>
          </p:cNvPr>
          <p:cNvSpPr/>
          <p:nvPr/>
        </p:nvSpPr>
        <p:spPr>
          <a:xfrm>
            <a:off x="164214" y="175179"/>
            <a:ext cx="1368453" cy="536487"/>
          </a:xfrm>
          <a:prstGeom prst="lef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Main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9815544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Digitizing Audio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Sound is digitally represented by numbers</a:t>
            </a:r>
          </a:p>
          <a:p>
            <a:r>
              <a:rPr lang="en-US" dirty="0" smtClean="0"/>
              <a:t>A sample of sound is stored as bits and bytes</a:t>
            </a:r>
          </a:p>
          <a:p>
            <a:r>
              <a:rPr lang="en-US" dirty="0" smtClean="0"/>
              <a:t>The sampling rate is how much quality of sound is digitized in kilohertz (kHz)</a:t>
            </a:r>
          </a:p>
          <a:p>
            <a:r>
              <a:rPr lang="en-US" dirty="0" smtClean="0"/>
              <a:t>44.1 kHz is CD level quality</a:t>
            </a:r>
          </a:p>
          <a:p>
            <a:r>
              <a:rPr lang="en-US" dirty="0" smtClean="0"/>
              <a:t>Quantization is when samples are rounded off to the nearest number</a:t>
            </a:r>
          </a:p>
          <a:p>
            <a:r>
              <a:rPr lang="en-US" dirty="0" smtClean="0"/>
              <a:t>Clipping, or when the sound waves are inaccurately diminished, occurs the amplitude exceeds the intervals</a:t>
            </a:r>
            <a:endParaRPr lang="en-US" dirty="0"/>
          </a:p>
        </p:txBody>
      </p:sp>
      <p:sp>
        <p:nvSpPr>
          <p:cNvPr id="5" name="Right Arrow 4">
            <a:hlinkClick r:id="" action="ppaction://hlinkshowjump?jump=nextslide"/>
          </p:cNvPr>
          <p:cNvSpPr/>
          <p:nvPr/>
        </p:nvSpPr>
        <p:spPr>
          <a:xfrm>
            <a:off x="7247325" y="175179"/>
            <a:ext cx="1439475" cy="623156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Next</a:t>
            </a:r>
            <a:endParaRPr lang="en-US" dirty="0"/>
          </a:p>
        </p:txBody>
      </p:sp>
      <p:sp>
        <p:nvSpPr>
          <p:cNvPr id="6" name="Left Arrow 5">
            <a:hlinkClick r:id="rId2" action="ppaction://hlinksldjump"/>
          </p:cNvPr>
          <p:cNvSpPr/>
          <p:nvPr/>
        </p:nvSpPr>
        <p:spPr>
          <a:xfrm>
            <a:off x="164214" y="175179"/>
            <a:ext cx="1368453" cy="536487"/>
          </a:xfrm>
          <a:prstGeom prst="lef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Main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4026785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Think I forgot to lock my car</a:t>
            </a:r>
            <a:r>
              <a:rPr lang="is-IS" dirty="0" smtClean="0"/>
              <a:t>…</a:t>
            </a:r>
            <a:endParaRPr lang="en-US" dirty="0"/>
          </a:p>
        </p:txBody>
      </p:sp>
      <p:pic>
        <p:nvPicPr>
          <p:cNvPr id="5" name="Picture 4">
            <a:hlinkClick r:id="" action="ppaction://noaction">
              <a:snd r:embed="rId2" name="Click"/>
            </a:hlinkClick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756128"/>
            <a:ext cx="9144000" cy="4572000"/>
          </a:xfrm>
          <a:prstGeom prst="rect">
            <a:avLst/>
          </a:prstGeom>
        </p:spPr>
      </p:pic>
      <p:sp>
        <p:nvSpPr>
          <p:cNvPr id="13" name="Right Arrow 12">
            <a:hlinkClick r:id="" action="ppaction://hlinkshowjump?jump=nextslide"/>
          </p:cNvPr>
          <p:cNvSpPr/>
          <p:nvPr/>
        </p:nvSpPr>
        <p:spPr>
          <a:xfrm>
            <a:off x="7247325" y="175179"/>
            <a:ext cx="1439475" cy="623156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Next</a:t>
            </a:r>
            <a:endParaRPr lang="en-US" dirty="0"/>
          </a:p>
        </p:txBody>
      </p:sp>
      <p:sp>
        <p:nvSpPr>
          <p:cNvPr id="14" name="Left Arrow 13">
            <a:hlinkClick r:id="rId4" action="ppaction://hlinksldjump"/>
          </p:cNvPr>
          <p:cNvSpPr/>
          <p:nvPr/>
        </p:nvSpPr>
        <p:spPr>
          <a:xfrm>
            <a:off x="164214" y="175179"/>
            <a:ext cx="1368453" cy="536487"/>
          </a:xfrm>
          <a:prstGeom prst="lef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Main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203593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Animation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Animation is a challenging form of multimedia</a:t>
            </a:r>
          </a:p>
          <a:p>
            <a:r>
              <a:rPr lang="en-US" dirty="0" smtClean="0"/>
              <a:t>Pixar and </a:t>
            </a:r>
            <a:r>
              <a:rPr lang="en-US" dirty="0" err="1" smtClean="0"/>
              <a:t>Dreamworks</a:t>
            </a:r>
            <a:r>
              <a:rPr lang="en-US" dirty="0" smtClean="0"/>
              <a:t> use animation to create their characters</a:t>
            </a:r>
          </a:p>
          <a:p>
            <a:r>
              <a:rPr lang="en-US" dirty="0" smtClean="0"/>
              <a:t>In a computer’s interface, animation can provide visual cues to the user</a:t>
            </a:r>
          </a:p>
          <a:p>
            <a:r>
              <a:rPr lang="en-US" dirty="0" smtClean="0"/>
              <a:t>For example, a navigation element may have an animated glowing feature around it</a:t>
            </a:r>
          </a:p>
          <a:p>
            <a:r>
              <a:rPr lang="en-US" dirty="0" smtClean="0"/>
              <a:t> The key to animation is subtlety</a:t>
            </a:r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5" name="Right Arrow 4">
            <a:hlinkClick r:id="" action="ppaction://hlinkshowjump?jump=nextslide"/>
          </p:cNvPr>
          <p:cNvSpPr/>
          <p:nvPr/>
        </p:nvSpPr>
        <p:spPr>
          <a:xfrm>
            <a:off x="7247325" y="175179"/>
            <a:ext cx="1439475" cy="623156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Next</a:t>
            </a:r>
            <a:endParaRPr lang="en-US" dirty="0"/>
          </a:p>
        </p:txBody>
      </p:sp>
      <p:sp>
        <p:nvSpPr>
          <p:cNvPr id="6" name="Left Arrow 5">
            <a:hlinkClick r:id="rId2" action="ppaction://hlinksldjump"/>
          </p:cNvPr>
          <p:cNvSpPr/>
          <p:nvPr/>
        </p:nvSpPr>
        <p:spPr>
          <a:xfrm>
            <a:off x="164214" y="175179"/>
            <a:ext cx="1368453" cy="536487"/>
          </a:xfrm>
          <a:prstGeom prst="lef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Main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6497115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Animation Techniques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 smtClean="0"/>
              <a:t>Cel</a:t>
            </a:r>
            <a:r>
              <a:rPr lang="en-US" dirty="0" smtClean="0"/>
              <a:t> Animation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Pioneered by Disney</a:t>
            </a:r>
          </a:p>
          <a:p>
            <a:r>
              <a:rPr lang="en-US" dirty="0" smtClean="0"/>
              <a:t>A series of different graphics played in 24 frames per second</a:t>
            </a:r>
          </a:p>
          <a:p>
            <a:r>
              <a:rPr lang="en-US" dirty="0" smtClean="0"/>
              <a:t>Works with </a:t>
            </a:r>
            <a:r>
              <a:rPr lang="en-US" dirty="0" err="1" smtClean="0"/>
              <a:t>keyframes</a:t>
            </a:r>
            <a:r>
              <a:rPr lang="en-US" dirty="0" smtClean="0"/>
              <a:t>, which start and finish an action</a:t>
            </a:r>
          </a:p>
          <a:p>
            <a:r>
              <a:rPr lang="en-US" dirty="0" err="1" smtClean="0"/>
              <a:t>Tweening</a:t>
            </a:r>
            <a:r>
              <a:rPr lang="en-US" dirty="0" smtClean="0"/>
              <a:t> is finding out how many frames go in between </a:t>
            </a:r>
            <a:r>
              <a:rPr lang="en-US" dirty="0" err="1" smtClean="0"/>
              <a:t>keyframes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 dirty="0" smtClean="0"/>
              <a:t>Computer Animation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/>
        <p:txBody>
          <a:bodyPr>
            <a:normAutofit fontScale="92500"/>
          </a:bodyPr>
          <a:lstStyle/>
          <a:p>
            <a:r>
              <a:rPr lang="en-US" dirty="0" smtClean="0"/>
              <a:t>Same set-up as </a:t>
            </a:r>
            <a:r>
              <a:rPr lang="en-US" dirty="0" err="1" smtClean="0"/>
              <a:t>cel</a:t>
            </a:r>
            <a:r>
              <a:rPr lang="en-US" dirty="0" smtClean="0"/>
              <a:t> animation</a:t>
            </a:r>
          </a:p>
          <a:p>
            <a:r>
              <a:rPr lang="en-US" dirty="0" smtClean="0"/>
              <a:t>But most of the animation is generated by software, not by hand</a:t>
            </a:r>
          </a:p>
          <a:p>
            <a:r>
              <a:rPr lang="en-US" dirty="0" smtClean="0"/>
              <a:t>2D Animation is provided by an animator, and then the frames are digitally stitched</a:t>
            </a:r>
          </a:p>
          <a:p>
            <a:r>
              <a:rPr lang="en-US" dirty="0" smtClean="0"/>
              <a:t>In 3D Animation, most of the work is on individual objects, specifically their shapes</a:t>
            </a:r>
            <a:endParaRPr lang="en-US" dirty="0"/>
          </a:p>
        </p:txBody>
      </p:sp>
      <p:sp>
        <p:nvSpPr>
          <p:cNvPr id="8" name="Right Arrow 7">
            <a:hlinkClick r:id="" action="ppaction://hlinkshowjump?jump=nextslide"/>
          </p:cNvPr>
          <p:cNvSpPr/>
          <p:nvPr/>
        </p:nvSpPr>
        <p:spPr>
          <a:xfrm>
            <a:off x="7247325" y="175179"/>
            <a:ext cx="1439475" cy="623156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Next</a:t>
            </a:r>
            <a:endParaRPr lang="en-US" dirty="0"/>
          </a:p>
        </p:txBody>
      </p:sp>
      <p:sp>
        <p:nvSpPr>
          <p:cNvPr id="9" name="Left Arrow 8">
            <a:hlinkClick r:id="rId2" action="ppaction://hlinksldjump"/>
          </p:cNvPr>
          <p:cNvSpPr/>
          <p:nvPr/>
        </p:nvSpPr>
        <p:spPr>
          <a:xfrm>
            <a:off x="164214" y="175179"/>
            <a:ext cx="1368453" cy="536487"/>
          </a:xfrm>
          <a:prstGeom prst="lef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Main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1480542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185205"/>
            <a:ext cx="8229600" cy="1143000"/>
          </a:xfrm>
        </p:spPr>
        <p:txBody>
          <a:bodyPr>
            <a:normAutofit/>
          </a:bodyPr>
          <a:lstStyle/>
          <a:p>
            <a:r>
              <a:rPr lang="en-US" dirty="0" smtClean="0"/>
              <a:t>The World’s First GIF</a:t>
            </a:r>
            <a:endParaRPr lang="en-US" dirty="0"/>
          </a:p>
        </p:txBody>
      </p:sp>
      <p:pic>
        <p:nvPicPr>
          <p:cNvPr id="5" name="Picture 4" descr="giphy.gi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9053" y="274638"/>
            <a:ext cx="6096000" cy="4876800"/>
          </a:xfrm>
          <a:prstGeom prst="rect">
            <a:avLst/>
          </a:prstGeom>
        </p:spPr>
      </p:pic>
      <p:sp>
        <p:nvSpPr>
          <p:cNvPr id="7" name="Right Arrow 6">
            <a:hlinkClick r:id="" action="ppaction://hlinkshowjump?jump=nextslide"/>
          </p:cNvPr>
          <p:cNvSpPr/>
          <p:nvPr/>
        </p:nvSpPr>
        <p:spPr>
          <a:xfrm>
            <a:off x="7635053" y="175179"/>
            <a:ext cx="1439475" cy="623156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Next</a:t>
            </a:r>
            <a:endParaRPr lang="en-US" dirty="0"/>
          </a:p>
        </p:txBody>
      </p:sp>
      <p:sp>
        <p:nvSpPr>
          <p:cNvPr id="8" name="Left Arrow 7">
            <a:hlinkClick r:id="rId3" action="ppaction://hlinksldjump"/>
          </p:cNvPr>
          <p:cNvSpPr/>
          <p:nvPr/>
        </p:nvSpPr>
        <p:spPr>
          <a:xfrm>
            <a:off x="164214" y="175179"/>
            <a:ext cx="1368453" cy="536487"/>
          </a:xfrm>
          <a:prstGeom prst="lef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Main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0552302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Video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dirty="0" smtClean="0"/>
              <a:t>Videos can be created by amateurs and professionals alike</a:t>
            </a:r>
          </a:p>
          <a:p>
            <a:r>
              <a:rPr lang="en-US" dirty="0" smtClean="0"/>
              <a:t>YouTube and Vimeo have democratized videos, allowing people to share their content</a:t>
            </a:r>
          </a:p>
          <a:p>
            <a:r>
              <a:rPr lang="en-US" dirty="0" smtClean="0"/>
              <a:t>Most computers and smartphones have built in cameras</a:t>
            </a:r>
          </a:p>
          <a:p>
            <a:r>
              <a:rPr lang="en-US" dirty="0" smtClean="0"/>
              <a:t>The problem with videos are the amount of data associated with them</a:t>
            </a:r>
          </a:p>
          <a:p>
            <a:r>
              <a:rPr lang="en-US" dirty="0" smtClean="0"/>
              <a:t>The technical challenge of video is being able to deliver constant visual clarity while using the lowest data rate possible</a:t>
            </a:r>
          </a:p>
          <a:p>
            <a:r>
              <a:rPr lang="en-US" dirty="0" smtClean="0"/>
              <a:t>This is tested by rendering video at different compressed formats to see which has the best quality and smooth frame rate</a:t>
            </a:r>
          </a:p>
        </p:txBody>
      </p:sp>
      <p:sp>
        <p:nvSpPr>
          <p:cNvPr id="5" name="Right Arrow 4">
            <a:hlinkClick r:id="" action="ppaction://hlinkshowjump?jump=nextslide"/>
          </p:cNvPr>
          <p:cNvSpPr/>
          <p:nvPr/>
        </p:nvSpPr>
        <p:spPr>
          <a:xfrm>
            <a:off x="7247325" y="175179"/>
            <a:ext cx="1439475" cy="623156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Next</a:t>
            </a:r>
            <a:endParaRPr lang="en-US" dirty="0"/>
          </a:p>
        </p:txBody>
      </p:sp>
      <p:sp>
        <p:nvSpPr>
          <p:cNvPr id="7" name="Left Arrow 6">
            <a:hlinkClick r:id="rId2" action="ppaction://hlinksldjump"/>
          </p:cNvPr>
          <p:cNvSpPr/>
          <p:nvPr/>
        </p:nvSpPr>
        <p:spPr>
          <a:xfrm>
            <a:off x="164214" y="175179"/>
            <a:ext cx="1368453" cy="536487"/>
          </a:xfrm>
          <a:prstGeom prst="lef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Main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0283260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is Multimedia?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 smtClean="0"/>
              <a:t>Creator Tay Vaughan says the five building blocks of multimedia are:</a:t>
            </a:r>
          </a:p>
          <a:p>
            <a:pPr lvl="1"/>
            <a:r>
              <a:rPr lang="en-US" dirty="0" smtClean="0"/>
              <a:t>Text</a:t>
            </a:r>
          </a:p>
          <a:p>
            <a:pPr lvl="1"/>
            <a:r>
              <a:rPr lang="en-US" dirty="0" smtClean="0"/>
              <a:t>Image</a:t>
            </a:r>
          </a:p>
          <a:p>
            <a:pPr lvl="1"/>
            <a:r>
              <a:rPr lang="en-US" dirty="0" smtClean="0"/>
              <a:t>Audio</a:t>
            </a:r>
          </a:p>
          <a:p>
            <a:pPr lvl="1"/>
            <a:r>
              <a:rPr lang="en-US" dirty="0" smtClean="0"/>
              <a:t>Animation</a:t>
            </a:r>
          </a:p>
          <a:p>
            <a:pPr lvl="1"/>
            <a:r>
              <a:rPr lang="en-US" dirty="0" smtClean="0"/>
              <a:t>Video</a:t>
            </a:r>
          </a:p>
          <a:p>
            <a:r>
              <a:rPr lang="en-US" dirty="0"/>
              <a:t>This combination is sent to our computers and smartphones </a:t>
            </a:r>
            <a:r>
              <a:rPr lang="en-US" dirty="0" smtClean="0"/>
              <a:t>everyday</a:t>
            </a:r>
          </a:p>
          <a:p>
            <a:r>
              <a:rPr lang="en-US" dirty="0" smtClean="0"/>
              <a:t>It is important to understand the impact and technical challenges of each form</a:t>
            </a:r>
          </a:p>
          <a:p>
            <a:r>
              <a:rPr lang="en-US" dirty="0" smtClean="0"/>
              <a:t>All of these elements can be utilized to create content </a:t>
            </a:r>
          </a:p>
        </p:txBody>
      </p:sp>
    </p:spTree>
    <p:extLst>
      <p:ext uri="{BB962C8B-B14F-4D97-AF65-F5344CB8AC3E}">
        <p14:creationId xmlns:p14="http://schemas.microsoft.com/office/powerpoint/2010/main" val="163489737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“5 Stars! A MASTERPIECE!”</a:t>
            </a:r>
            <a:endParaRPr lang="en-US" dirty="0"/>
          </a:p>
        </p:txBody>
      </p:sp>
      <p:pic>
        <p:nvPicPr>
          <p:cNvPr id="4" name="Pursuit of a Wanted Criminal.mp4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49275" y="1600200"/>
            <a:ext cx="8045450" cy="4525963"/>
          </a:xfrm>
        </p:spPr>
      </p:pic>
      <p:sp>
        <p:nvSpPr>
          <p:cNvPr id="6" name="Right Arrow 5">
            <a:hlinkClick r:id="" action="ppaction://hlinkshowjump?jump=nextslide"/>
          </p:cNvPr>
          <p:cNvSpPr/>
          <p:nvPr/>
        </p:nvSpPr>
        <p:spPr>
          <a:xfrm>
            <a:off x="7247325" y="175179"/>
            <a:ext cx="1439475" cy="623156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Next</a:t>
            </a:r>
            <a:endParaRPr lang="en-US" dirty="0"/>
          </a:p>
        </p:txBody>
      </p:sp>
      <p:sp>
        <p:nvSpPr>
          <p:cNvPr id="8" name="Left Arrow 7">
            <a:hlinkClick r:id="rId5" action="ppaction://hlinksldjump"/>
          </p:cNvPr>
          <p:cNvSpPr/>
          <p:nvPr/>
        </p:nvSpPr>
        <p:spPr>
          <a:xfrm>
            <a:off x="164214" y="175179"/>
            <a:ext cx="1368453" cy="536487"/>
          </a:xfrm>
          <a:prstGeom prst="lef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Main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4856105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Interactivity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When designing multimedia, as the designer you weave these many elements together into a complex tapestry of sights and sounds. Choosing the best way to give the viewer control over their experience is a challenge, but very rewarding.</a:t>
            </a:r>
          </a:p>
        </p:txBody>
      </p:sp>
      <p:sp>
        <p:nvSpPr>
          <p:cNvPr id="6" name="Right Arrow 5">
            <a:hlinkClick r:id="" action="ppaction://hlinkshowjump?jump=nextslide"/>
          </p:cNvPr>
          <p:cNvSpPr/>
          <p:nvPr/>
        </p:nvSpPr>
        <p:spPr>
          <a:xfrm>
            <a:off x="7247325" y="175179"/>
            <a:ext cx="1439475" cy="623156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Next</a:t>
            </a:r>
            <a:endParaRPr lang="en-US" dirty="0"/>
          </a:p>
        </p:txBody>
      </p:sp>
      <p:sp>
        <p:nvSpPr>
          <p:cNvPr id="7" name="Left Arrow 6">
            <a:hlinkClick r:id="rId2" action="ppaction://hlinksldjump"/>
          </p:cNvPr>
          <p:cNvSpPr/>
          <p:nvPr/>
        </p:nvSpPr>
        <p:spPr>
          <a:xfrm>
            <a:off x="164214" y="175179"/>
            <a:ext cx="1368453" cy="536487"/>
          </a:xfrm>
          <a:prstGeom prst="lef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Main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2223215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Supplemental References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Required information provided</a:t>
            </a:r>
          </a:p>
          <a:p>
            <a:r>
              <a:rPr lang="en-US" dirty="0" smtClean="0"/>
              <a:t>Multimedia: Making It Work Ninth Edition by Tay Vaughan</a:t>
            </a:r>
          </a:p>
          <a:p>
            <a:r>
              <a:rPr lang="en-US" dirty="0" smtClean="0"/>
              <a:t>All video, audio and picture references on the next slide</a:t>
            </a:r>
            <a:endParaRPr lang="en-US" dirty="0"/>
          </a:p>
        </p:txBody>
      </p:sp>
      <p:sp>
        <p:nvSpPr>
          <p:cNvPr id="5" name="Right Arrow 4">
            <a:hlinkClick r:id="" action="ppaction://hlinkshowjump?jump=nextslide"/>
          </p:cNvPr>
          <p:cNvSpPr/>
          <p:nvPr/>
        </p:nvSpPr>
        <p:spPr>
          <a:xfrm>
            <a:off x="7247325" y="175179"/>
            <a:ext cx="1439475" cy="623156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Next</a:t>
            </a:r>
            <a:endParaRPr lang="en-US" dirty="0"/>
          </a:p>
        </p:txBody>
      </p:sp>
      <p:sp>
        <p:nvSpPr>
          <p:cNvPr id="6" name="Left Arrow 5">
            <a:hlinkClick r:id="rId2" action="ppaction://hlinksldjump"/>
          </p:cNvPr>
          <p:cNvSpPr/>
          <p:nvPr/>
        </p:nvSpPr>
        <p:spPr>
          <a:xfrm>
            <a:off x="164214" y="175179"/>
            <a:ext cx="1368453" cy="536487"/>
          </a:xfrm>
          <a:prstGeom prst="lef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Main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6800382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Video, Audio, and Picture References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47500" lnSpcReduction="20000"/>
          </a:bodyPr>
          <a:lstStyle/>
          <a:p>
            <a:r>
              <a:rPr lang="en-US" dirty="0" smtClean="0"/>
              <a:t>Slide 1 - Globe </a:t>
            </a:r>
            <a:r>
              <a:rPr lang="en-US" dirty="0"/>
              <a:t>Gif: </a:t>
            </a:r>
            <a:r>
              <a:rPr lang="en-US" dirty="0">
                <a:hlinkClick r:id="rId2"/>
              </a:rPr>
              <a:t>https://upload.wikimedia.org/wikipedia/commons/2/2c/Rotating_earth_%28large%29.</a:t>
            </a:r>
            <a:r>
              <a:rPr lang="en-US" dirty="0" smtClean="0">
                <a:hlinkClick r:id="rId2"/>
              </a:rPr>
              <a:t>gif</a:t>
            </a:r>
            <a:endParaRPr lang="en-US" dirty="0" smtClean="0"/>
          </a:p>
          <a:p>
            <a:r>
              <a:rPr lang="en-US" dirty="0" smtClean="0"/>
              <a:t>Slide </a:t>
            </a:r>
            <a:r>
              <a:rPr lang="en-US" dirty="0"/>
              <a:t>4 – Stop Sign:  </a:t>
            </a:r>
            <a:r>
              <a:rPr lang="en-US" dirty="0">
                <a:hlinkClick r:id="rId3"/>
              </a:rPr>
              <a:t>http://images.clipartpanda.com/stop-sign-clipart-</a:t>
            </a:r>
            <a:r>
              <a:rPr lang="en-US" dirty="0" smtClean="0">
                <a:hlinkClick r:id="rId3"/>
              </a:rPr>
              <a:t>Anonymous_stop_sign.png</a:t>
            </a:r>
            <a:endParaRPr lang="en-US" dirty="0" smtClean="0"/>
          </a:p>
          <a:p>
            <a:r>
              <a:rPr lang="en-US" dirty="0" smtClean="0"/>
              <a:t>Slide 5 – ASC II </a:t>
            </a:r>
            <a:r>
              <a:rPr lang="en-US" dirty="0"/>
              <a:t>/ Unicode: </a:t>
            </a:r>
            <a:r>
              <a:rPr lang="en-US" dirty="0">
                <a:hlinkClick r:id="rId4"/>
              </a:rPr>
              <a:t>https://bam.files.bbci.co.uk/bam/live/content/zx9tvcw/</a:t>
            </a:r>
            <a:r>
              <a:rPr lang="en-US" dirty="0" smtClean="0">
                <a:hlinkClick r:id="rId4"/>
              </a:rPr>
              <a:t>large</a:t>
            </a:r>
            <a:r>
              <a:rPr lang="en-US" dirty="0" smtClean="0"/>
              <a:t> </a:t>
            </a:r>
          </a:p>
          <a:p>
            <a:r>
              <a:rPr lang="en-US" dirty="0" smtClean="0"/>
              <a:t>Slide 6 </a:t>
            </a:r>
            <a:r>
              <a:rPr lang="en-US" dirty="0"/>
              <a:t>– Hieroglyphics: </a:t>
            </a:r>
            <a:r>
              <a:rPr lang="en-US" dirty="0">
                <a:hlinkClick r:id="rId5"/>
              </a:rPr>
              <a:t>http://cf.ltkcdn.net/home-school/images/std/176044-425x281-</a:t>
            </a:r>
            <a:r>
              <a:rPr lang="en-US" dirty="0" smtClean="0">
                <a:hlinkClick r:id="rId5"/>
              </a:rPr>
              <a:t>hieroglyphs.jpg</a:t>
            </a:r>
            <a:r>
              <a:rPr lang="en-US" dirty="0" smtClean="0"/>
              <a:t> </a:t>
            </a:r>
          </a:p>
          <a:p>
            <a:r>
              <a:rPr lang="en-US" dirty="0" smtClean="0"/>
              <a:t>Slide 7 – ASC </a:t>
            </a:r>
            <a:r>
              <a:rPr lang="en-US" dirty="0"/>
              <a:t>II Picture: </a:t>
            </a:r>
            <a:r>
              <a:rPr lang="en-US" dirty="0">
                <a:hlinkClick r:id="rId6"/>
              </a:rPr>
              <a:t>https://upload.wikimedia.org/wikipedia/commons/thumb/4/4f/ASCII_Code_Chart.svg/500px-</a:t>
            </a:r>
            <a:r>
              <a:rPr lang="en-US" dirty="0" smtClean="0">
                <a:hlinkClick r:id="rId6"/>
              </a:rPr>
              <a:t>ASCII_Code_Chart.svg.png</a:t>
            </a:r>
            <a:r>
              <a:rPr lang="en-US" dirty="0" smtClean="0"/>
              <a:t> </a:t>
            </a:r>
          </a:p>
          <a:p>
            <a:r>
              <a:rPr lang="en-US" dirty="0" smtClean="0"/>
              <a:t>Slide 9 – Picasso:  </a:t>
            </a:r>
            <a:r>
              <a:rPr lang="it-IT" dirty="0">
                <a:hlinkClick r:id="rId7"/>
              </a:rPr>
              <a:t>https://upload.wikimedia.org/wikipedia/en/7/74/</a:t>
            </a:r>
            <a:r>
              <a:rPr lang="it-IT" dirty="0" smtClean="0">
                <a:hlinkClick r:id="rId7"/>
              </a:rPr>
              <a:t>PicassoGuernica.jpg</a:t>
            </a:r>
            <a:endParaRPr lang="it-IT" dirty="0" smtClean="0"/>
          </a:p>
          <a:p>
            <a:r>
              <a:rPr lang="it-IT" dirty="0" smtClean="0"/>
              <a:t>Slide 10 </a:t>
            </a:r>
            <a:r>
              <a:rPr lang="en-US" dirty="0" smtClean="0"/>
              <a:t>–</a:t>
            </a:r>
            <a:r>
              <a:rPr lang="it-IT" dirty="0" smtClean="0"/>
              <a:t> Alien Poster: </a:t>
            </a:r>
            <a:r>
              <a:rPr lang="en-US" dirty="0">
                <a:hlinkClick r:id="rId8"/>
              </a:rPr>
              <a:t>https://i0.wp.com/bloody-disgusting.com/wp-content/uploads/2016/11/</a:t>
            </a:r>
            <a:r>
              <a:rPr lang="en-US" dirty="0" smtClean="0">
                <a:hlinkClick r:id="rId8"/>
              </a:rPr>
              <a:t>alien1979poster.jpg</a:t>
            </a:r>
            <a:r>
              <a:rPr lang="en-US" dirty="0" smtClean="0"/>
              <a:t> </a:t>
            </a:r>
            <a:endParaRPr lang="it-IT" dirty="0"/>
          </a:p>
          <a:p>
            <a:r>
              <a:rPr lang="it-IT" dirty="0" smtClean="0"/>
              <a:t>Slide 12 </a:t>
            </a:r>
            <a:r>
              <a:rPr lang="en-US" dirty="0" smtClean="0"/>
              <a:t>–</a:t>
            </a:r>
            <a:r>
              <a:rPr lang="it-IT" dirty="0" smtClean="0"/>
              <a:t> </a:t>
            </a:r>
            <a:r>
              <a:rPr lang="it-IT" dirty="0" err="1" smtClean="0"/>
              <a:t>Raster</a:t>
            </a:r>
            <a:r>
              <a:rPr lang="it-IT" dirty="0" smtClean="0"/>
              <a:t> and </a:t>
            </a:r>
            <a:r>
              <a:rPr lang="it-IT" dirty="0" err="1" smtClean="0"/>
              <a:t>Vector</a:t>
            </a:r>
            <a:r>
              <a:rPr lang="it-IT" dirty="0" smtClean="0"/>
              <a:t>: </a:t>
            </a:r>
            <a:r>
              <a:rPr lang="en-US" dirty="0">
                <a:hlinkClick r:id="rId9"/>
              </a:rPr>
              <a:t>http://scalar.usc.edu/works/graphics-for-conservation/media/</a:t>
            </a:r>
            <a:r>
              <a:rPr lang="en-US" dirty="0" smtClean="0">
                <a:hlinkClick r:id="rId9"/>
              </a:rPr>
              <a:t>Bitmap_VS_SVG.svg.png</a:t>
            </a:r>
            <a:r>
              <a:rPr lang="en-US" dirty="0" smtClean="0"/>
              <a:t> </a:t>
            </a:r>
          </a:p>
          <a:p>
            <a:r>
              <a:rPr lang="en-US" dirty="0" smtClean="0"/>
              <a:t>Slide 15 </a:t>
            </a:r>
            <a:r>
              <a:rPr lang="en-US" dirty="0"/>
              <a:t>– </a:t>
            </a:r>
            <a:r>
              <a:rPr lang="en-US" dirty="0" smtClean="0"/>
              <a:t>Car Picture: </a:t>
            </a:r>
            <a:r>
              <a:rPr lang="en-US" dirty="0">
                <a:hlinkClick r:id="rId10"/>
              </a:rPr>
              <a:t>https://pixabay.com/p-1298012/?</a:t>
            </a:r>
            <a:r>
              <a:rPr lang="en-US" dirty="0" smtClean="0">
                <a:hlinkClick r:id="rId10"/>
              </a:rPr>
              <a:t>no_redirect</a:t>
            </a:r>
            <a:endParaRPr lang="en-US" dirty="0" smtClean="0"/>
          </a:p>
          <a:p>
            <a:r>
              <a:rPr lang="en-US" dirty="0" smtClean="0"/>
              <a:t>Slide 15 - Car Click Sound: From </a:t>
            </a:r>
            <a:r>
              <a:rPr lang="en-US" dirty="0" err="1" smtClean="0"/>
              <a:t>Powerpoint</a:t>
            </a:r>
            <a:r>
              <a:rPr lang="en-US" dirty="0" smtClean="0"/>
              <a:t> Software</a:t>
            </a:r>
          </a:p>
          <a:p>
            <a:r>
              <a:rPr lang="en-US" dirty="0" smtClean="0"/>
              <a:t>Slide 18 – </a:t>
            </a:r>
            <a:r>
              <a:rPr lang="en-US" dirty="0"/>
              <a:t>Man Crying GIF Animation: </a:t>
            </a:r>
            <a:r>
              <a:rPr lang="en-US" dirty="0">
                <a:hlinkClick r:id="rId11"/>
              </a:rPr>
              <a:t>http://giphy.com/gifs/benglabs-vintage-sad-Pvc2f2LyVVpGE/</a:t>
            </a:r>
            <a:r>
              <a:rPr lang="en-US" dirty="0" smtClean="0">
                <a:hlinkClick r:id="rId11"/>
              </a:rPr>
              <a:t>download</a:t>
            </a:r>
            <a:endParaRPr lang="en-US" dirty="0" smtClean="0"/>
          </a:p>
          <a:p>
            <a:r>
              <a:rPr lang="en-US" dirty="0" smtClean="0"/>
              <a:t>Slide 20 – My Stock Footage Video: Sources listed in Video </a:t>
            </a:r>
          </a:p>
          <a:p>
            <a:pPr marL="0" indent="0">
              <a:buNone/>
            </a:pPr>
            <a:endParaRPr lang="en-US" dirty="0" smtClean="0"/>
          </a:p>
        </p:txBody>
      </p:sp>
      <p:sp>
        <p:nvSpPr>
          <p:cNvPr id="7" name="Left Arrow 6">
            <a:hlinkClick r:id="rId12" action="ppaction://hlinksldjump"/>
          </p:cNvPr>
          <p:cNvSpPr/>
          <p:nvPr/>
        </p:nvSpPr>
        <p:spPr>
          <a:xfrm>
            <a:off x="164214" y="175179"/>
            <a:ext cx="1368453" cy="536487"/>
          </a:xfrm>
          <a:prstGeom prst="lef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Main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6311253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687638"/>
            <a:ext cx="8229600" cy="1143000"/>
          </a:xfrm>
        </p:spPr>
        <p:txBody>
          <a:bodyPr/>
          <a:lstStyle/>
          <a:p>
            <a:r>
              <a:rPr lang="en-US" dirty="0" smtClean="0"/>
              <a:t>Five Building Blocks of Multimedia</a:t>
            </a:r>
            <a:endParaRPr lang="en-US" dirty="0"/>
          </a:p>
        </p:txBody>
      </p:sp>
      <p:sp>
        <p:nvSpPr>
          <p:cNvPr id="4" name="Explosion 1 3">
            <a:hlinkClick r:id="rId3" action="ppaction://hlinksldjump"/>
          </p:cNvPr>
          <p:cNvSpPr/>
          <p:nvPr/>
        </p:nvSpPr>
        <p:spPr>
          <a:xfrm>
            <a:off x="635000" y="508000"/>
            <a:ext cx="2806700" cy="2476500"/>
          </a:xfrm>
          <a:prstGeom prst="irregularSeal1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Text</a:t>
            </a:r>
            <a:endParaRPr lang="en-US" dirty="0"/>
          </a:p>
        </p:txBody>
      </p:sp>
      <p:sp>
        <p:nvSpPr>
          <p:cNvPr id="5" name="Explosion 1 4">
            <a:hlinkClick r:id="rId4" action="ppaction://hlinksldjump"/>
          </p:cNvPr>
          <p:cNvSpPr/>
          <p:nvPr/>
        </p:nvSpPr>
        <p:spPr>
          <a:xfrm rot="10800000" flipV="1">
            <a:off x="5511800" y="508000"/>
            <a:ext cx="2806700" cy="2476500"/>
          </a:xfrm>
          <a:prstGeom prst="irregularSeal1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Image</a:t>
            </a:r>
            <a:endParaRPr lang="en-US" dirty="0"/>
          </a:p>
        </p:txBody>
      </p:sp>
      <p:sp>
        <p:nvSpPr>
          <p:cNvPr id="6" name="Explosion 1 5">
            <a:hlinkClick r:id="rId5" action="ppaction://hlinksldjump"/>
          </p:cNvPr>
          <p:cNvSpPr/>
          <p:nvPr/>
        </p:nvSpPr>
        <p:spPr>
          <a:xfrm rot="1007126">
            <a:off x="65689" y="3830640"/>
            <a:ext cx="2806700" cy="2476500"/>
          </a:xfrm>
          <a:prstGeom prst="irregularSeal1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Audio</a:t>
            </a:r>
            <a:endParaRPr lang="en-US" dirty="0"/>
          </a:p>
        </p:txBody>
      </p:sp>
      <p:sp>
        <p:nvSpPr>
          <p:cNvPr id="7" name="Explosion 1 6">
            <a:hlinkClick r:id="rId6" action="ppaction://hlinksldjump"/>
          </p:cNvPr>
          <p:cNvSpPr/>
          <p:nvPr/>
        </p:nvSpPr>
        <p:spPr>
          <a:xfrm>
            <a:off x="3356665" y="4276037"/>
            <a:ext cx="2430671" cy="2514599"/>
          </a:xfrm>
          <a:prstGeom prst="irregularSeal1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Animation</a:t>
            </a:r>
            <a:endParaRPr lang="en-US" dirty="0"/>
          </a:p>
        </p:txBody>
      </p:sp>
      <p:sp>
        <p:nvSpPr>
          <p:cNvPr id="9" name="Explosion 1 8">
            <a:hlinkClick r:id="rId7" action="ppaction://hlinksldjump"/>
          </p:cNvPr>
          <p:cNvSpPr/>
          <p:nvPr/>
        </p:nvSpPr>
        <p:spPr>
          <a:xfrm rot="21168721">
            <a:off x="6121400" y="3830638"/>
            <a:ext cx="2806700" cy="2476500"/>
          </a:xfrm>
          <a:prstGeom prst="irregularSeal1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Video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8713723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 Wall of Text on Text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5586" y="1600200"/>
            <a:ext cx="5222015" cy="5104519"/>
          </a:xfrm>
        </p:spPr>
        <p:txBody>
          <a:bodyPr>
            <a:normAutofit fontScale="55000" lnSpcReduction="20000"/>
          </a:bodyPr>
          <a:lstStyle/>
          <a:p>
            <a:r>
              <a:rPr lang="en-US" dirty="0" smtClean="0"/>
              <a:t>Text is </a:t>
            </a:r>
            <a:r>
              <a:rPr lang="en-US" dirty="0" smtClean="0"/>
              <a:t>a form </a:t>
            </a:r>
            <a:r>
              <a:rPr lang="en-US" dirty="0"/>
              <a:t>of multimedia that conveys </a:t>
            </a:r>
            <a:r>
              <a:rPr lang="en-US" dirty="0" smtClean="0"/>
              <a:t>information, providing easy</a:t>
            </a:r>
            <a:r>
              <a:rPr lang="en-US" dirty="0"/>
              <a:t>-to-use navigation</a:t>
            </a:r>
          </a:p>
          <a:p>
            <a:r>
              <a:rPr lang="en-US" dirty="0" smtClean="0"/>
              <a:t>When </a:t>
            </a:r>
            <a:r>
              <a:rPr lang="en-US" dirty="0"/>
              <a:t>using text as navigation, consider your audience</a:t>
            </a:r>
          </a:p>
          <a:p>
            <a:r>
              <a:rPr lang="en-US" dirty="0"/>
              <a:t>Choose words that indicate </a:t>
            </a:r>
            <a:r>
              <a:rPr lang="en-US" dirty="0" smtClean="0"/>
              <a:t>links, using </a:t>
            </a:r>
            <a:r>
              <a:rPr lang="en-US" dirty="0"/>
              <a:t>those words as the title for the next screen</a:t>
            </a:r>
          </a:p>
          <a:p>
            <a:r>
              <a:rPr lang="en-US" dirty="0"/>
              <a:t>People tend to read slower off the screen than off their paper</a:t>
            </a:r>
          </a:p>
          <a:p>
            <a:pPr lvl="1"/>
            <a:r>
              <a:rPr lang="en-US" dirty="0" smtClean="0"/>
              <a:t>So be concise</a:t>
            </a:r>
            <a:endParaRPr lang="en-US" dirty="0"/>
          </a:p>
          <a:p>
            <a:r>
              <a:rPr lang="en-US" dirty="0" smtClean="0"/>
              <a:t>Type </a:t>
            </a:r>
            <a:r>
              <a:rPr lang="en-US" dirty="0"/>
              <a:t>can be in different fonts or typefaces</a:t>
            </a:r>
          </a:p>
          <a:p>
            <a:pPr lvl="1"/>
            <a:r>
              <a:rPr lang="en-US" dirty="0"/>
              <a:t>Different fonts can be an effective style choice for your presentation</a:t>
            </a:r>
          </a:p>
          <a:p>
            <a:r>
              <a:rPr lang="en-US" dirty="0"/>
              <a:t>Must have a license to use different </a:t>
            </a:r>
            <a:r>
              <a:rPr lang="en-US" dirty="0" smtClean="0"/>
              <a:t>typefaces</a:t>
            </a:r>
          </a:p>
          <a:p>
            <a:r>
              <a:rPr lang="en-US" dirty="0"/>
              <a:t>Text inside the computer reads as numeric code</a:t>
            </a:r>
          </a:p>
          <a:p>
            <a:pPr lvl="1"/>
            <a:r>
              <a:rPr lang="en-US" dirty="0"/>
              <a:t>There are two major encoding schemes: ASCII and </a:t>
            </a:r>
            <a:r>
              <a:rPr lang="en-US" dirty="0" smtClean="0"/>
              <a:t>Unicode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68148" y="2332077"/>
            <a:ext cx="1843490" cy="184349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023930" y="4302843"/>
            <a:ext cx="312007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Text can be really important. Even at intersections.</a:t>
            </a:r>
            <a:endParaRPr lang="en-US" dirty="0"/>
          </a:p>
        </p:txBody>
      </p:sp>
      <p:sp>
        <p:nvSpPr>
          <p:cNvPr id="6" name="Left Arrow 5">
            <a:hlinkClick r:id="rId3" action="ppaction://hlinksldjump"/>
          </p:cNvPr>
          <p:cNvSpPr/>
          <p:nvPr/>
        </p:nvSpPr>
        <p:spPr>
          <a:xfrm>
            <a:off x="164214" y="175179"/>
            <a:ext cx="1368453" cy="536487"/>
          </a:xfrm>
          <a:prstGeom prst="lef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Main</a:t>
            </a:r>
            <a:endParaRPr lang="en-US" dirty="0"/>
          </a:p>
        </p:txBody>
      </p:sp>
      <p:sp>
        <p:nvSpPr>
          <p:cNvPr id="7" name="Right Arrow 6">
            <a:hlinkClick r:id="" action="ppaction://hlinkshowjump?jump=nextslide"/>
          </p:cNvPr>
          <p:cNvSpPr/>
          <p:nvPr/>
        </p:nvSpPr>
        <p:spPr>
          <a:xfrm>
            <a:off x="7247325" y="175179"/>
            <a:ext cx="1439475" cy="623156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Next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8805710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Numeric Code Schemes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ASC  II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 smtClean="0"/>
              <a:t>The first </a:t>
            </a:r>
            <a:r>
              <a:rPr lang="en-US" dirty="0"/>
              <a:t>developed encoding </a:t>
            </a:r>
            <a:r>
              <a:rPr lang="en-US" dirty="0" smtClean="0"/>
              <a:t>scheme</a:t>
            </a:r>
          </a:p>
          <a:p>
            <a:r>
              <a:rPr lang="en-US" dirty="0" smtClean="0"/>
              <a:t>Used to </a:t>
            </a:r>
            <a:r>
              <a:rPr lang="en-US" dirty="0"/>
              <a:t>display characters in English and other Western </a:t>
            </a:r>
            <a:r>
              <a:rPr lang="en-US" dirty="0" smtClean="0"/>
              <a:t>languages</a:t>
            </a:r>
            <a:endParaRPr lang="en-US" dirty="0"/>
          </a:p>
          <a:p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 dirty="0" smtClean="0"/>
              <a:t>Unicode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Created after ASC II</a:t>
            </a:r>
          </a:p>
          <a:p>
            <a:r>
              <a:rPr lang="en-US" dirty="0" smtClean="0"/>
              <a:t>Now the dominant encoding scheme</a:t>
            </a:r>
          </a:p>
          <a:p>
            <a:r>
              <a:rPr lang="en-US" dirty="0" smtClean="0"/>
              <a:t>Allows typefaces for characters in every language on Earth</a:t>
            </a:r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4641" y="4828460"/>
            <a:ext cx="4725494" cy="2029539"/>
          </a:xfrm>
          <a:prstGeom prst="rect">
            <a:avLst/>
          </a:prstGeom>
        </p:spPr>
      </p:pic>
      <p:sp>
        <p:nvSpPr>
          <p:cNvPr id="8" name="Left Arrow 7">
            <a:hlinkClick r:id="rId3" action="ppaction://hlinksldjump"/>
          </p:cNvPr>
          <p:cNvSpPr/>
          <p:nvPr/>
        </p:nvSpPr>
        <p:spPr>
          <a:xfrm>
            <a:off x="164214" y="175179"/>
            <a:ext cx="1368453" cy="536487"/>
          </a:xfrm>
          <a:prstGeom prst="lef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Main</a:t>
            </a:r>
            <a:endParaRPr lang="en-US" dirty="0"/>
          </a:p>
        </p:txBody>
      </p:sp>
      <p:sp>
        <p:nvSpPr>
          <p:cNvPr id="9" name="Right Arrow 8">
            <a:hlinkClick r:id="" action="ppaction://hlinkshowjump?jump=nextslide"/>
          </p:cNvPr>
          <p:cNvSpPr/>
          <p:nvPr/>
        </p:nvSpPr>
        <p:spPr>
          <a:xfrm>
            <a:off x="7247325" y="175179"/>
            <a:ext cx="1439475" cy="623156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Next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4079239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Text in History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4173643" cy="4525963"/>
          </a:xfrm>
        </p:spPr>
        <p:txBody>
          <a:bodyPr>
            <a:normAutofit fontScale="77500" lnSpcReduction="20000"/>
          </a:bodyPr>
          <a:lstStyle/>
          <a:p>
            <a:r>
              <a:rPr lang="en-US" dirty="0" smtClean="0"/>
              <a:t>Text and symbols started being used for communication 6,000 years ago</a:t>
            </a:r>
          </a:p>
          <a:p>
            <a:r>
              <a:rPr lang="en-US" dirty="0" smtClean="0"/>
              <a:t>Egyptians used hieroglyphics on tablets to manage politics, inform people, and to tell stories</a:t>
            </a:r>
          </a:p>
          <a:p>
            <a:r>
              <a:rPr lang="en-US" dirty="0" smtClean="0"/>
              <a:t>Reading and writing used to be exclusively for the educated upper class</a:t>
            </a:r>
          </a:p>
          <a:p>
            <a:r>
              <a:rPr lang="en-US" dirty="0" smtClean="0"/>
              <a:t>Today, those skills are necessary 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00762" y="2113102"/>
            <a:ext cx="3983886" cy="2634052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128822" y="5058305"/>
            <a:ext cx="34813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The first tablet. Not the </a:t>
            </a:r>
            <a:r>
              <a:rPr lang="en-US" dirty="0" err="1" smtClean="0"/>
              <a:t>iPad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7" name="Right Arrow 6">
            <a:hlinkClick r:id="" action="ppaction://hlinkshowjump?jump=nextslide"/>
          </p:cNvPr>
          <p:cNvSpPr/>
          <p:nvPr/>
        </p:nvSpPr>
        <p:spPr>
          <a:xfrm>
            <a:off x="7247325" y="175179"/>
            <a:ext cx="1439475" cy="623156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Next</a:t>
            </a:r>
            <a:endParaRPr lang="en-US" dirty="0"/>
          </a:p>
        </p:txBody>
      </p:sp>
      <p:sp>
        <p:nvSpPr>
          <p:cNvPr id="8" name="Left Arrow 7">
            <a:hlinkClick r:id="rId3" action="ppaction://hlinksldjump"/>
          </p:cNvPr>
          <p:cNvSpPr/>
          <p:nvPr/>
        </p:nvSpPr>
        <p:spPr>
          <a:xfrm>
            <a:off x="316614" y="261848"/>
            <a:ext cx="1368453" cy="536487"/>
          </a:xfrm>
          <a:prstGeom prst="lef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Main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8185872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6433" y="3229756"/>
            <a:ext cx="8046501" cy="5257800"/>
          </a:xfrm>
        </p:spPr>
        <p:txBody>
          <a:bodyPr/>
          <a:lstStyle/>
          <a:p>
            <a:pPr marL="0" indent="0">
              <a:buNone/>
            </a:pPr>
            <a:r>
              <a:rPr lang="fi-FI" sz="1800" dirty="0" smtClean="0"/>
              <a:t>010101000110100001101001011100110010000001110100011001010111100001110100001000000110100101110011001000000110100101101110001000000110001001101001011011100110000101110010011110010000110100001010</a:t>
            </a:r>
            <a:endParaRPr lang="fi-FI" sz="1800" dirty="0" smtClean="0"/>
          </a:p>
          <a:p>
            <a:r>
              <a:rPr lang="fi-FI" dirty="0" err="1" smtClean="0"/>
              <a:t>What</a:t>
            </a:r>
            <a:r>
              <a:rPr lang="fi-FI" dirty="0" smtClean="0"/>
              <a:t> </a:t>
            </a:r>
            <a:r>
              <a:rPr lang="fi-FI" dirty="0" err="1" smtClean="0"/>
              <a:t>does</a:t>
            </a:r>
            <a:r>
              <a:rPr lang="fi-FI" dirty="0" smtClean="0"/>
              <a:t> </a:t>
            </a:r>
            <a:r>
              <a:rPr lang="fi-FI" dirty="0" err="1" smtClean="0"/>
              <a:t>this</a:t>
            </a:r>
            <a:r>
              <a:rPr lang="fi-FI" dirty="0" smtClean="0"/>
              <a:t> </a:t>
            </a:r>
            <a:r>
              <a:rPr lang="fi-FI" dirty="0" err="1" smtClean="0"/>
              <a:t>say</a:t>
            </a:r>
            <a:r>
              <a:rPr lang="fi-FI" dirty="0" smtClean="0"/>
              <a:t>?</a:t>
            </a:r>
          </a:p>
          <a:p>
            <a:r>
              <a:rPr lang="fi-FI" dirty="0" smtClean="0"/>
              <a:t>”</a:t>
            </a:r>
            <a:r>
              <a:rPr lang="fi-FI" dirty="0" smtClean="0"/>
              <a:t>This text is in binary” in ASCII </a:t>
            </a:r>
            <a:r>
              <a:rPr lang="fi-FI" dirty="0" err="1" smtClean="0"/>
              <a:t>Encoding</a:t>
            </a:r>
            <a:endParaRPr lang="fi-FI" dirty="0" smtClean="0"/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01296" y="342900"/>
            <a:ext cx="6350000" cy="2514600"/>
          </a:xfrm>
          <a:prstGeom prst="rect">
            <a:avLst/>
          </a:prstGeom>
          <a:effectLst>
            <a:glow rad="101600">
              <a:schemeClr val="tx1">
                <a:alpha val="75000"/>
              </a:schemeClr>
            </a:glow>
          </a:effectLst>
        </p:spPr>
      </p:pic>
      <p:sp>
        <p:nvSpPr>
          <p:cNvPr id="7" name="Right Arrow 6">
            <a:hlinkClick r:id="" action="ppaction://hlinkshowjump?jump=nextslide"/>
          </p:cNvPr>
          <p:cNvSpPr/>
          <p:nvPr/>
        </p:nvSpPr>
        <p:spPr>
          <a:xfrm>
            <a:off x="7247325" y="175179"/>
            <a:ext cx="1439475" cy="623156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Next</a:t>
            </a:r>
            <a:endParaRPr lang="en-US" dirty="0"/>
          </a:p>
        </p:txBody>
      </p:sp>
      <p:sp>
        <p:nvSpPr>
          <p:cNvPr id="8" name="Left Arrow 7">
            <a:hlinkClick r:id="rId3" action="ppaction://hlinksldjump"/>
          </p:cNvPr>
          <p:cNvSpPr/>
          <p:nvPr/>
        </p:nvSpPr>
        <p:spPr>
          <a:xfrm>
            <a:off x="164214" y="175179"/>
            <a:ext cx="1368453" cy="536487"/>
          </a:xfrm>
          <a:prstGeom prst="lef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Main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336216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Images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“An image is worth a thousand words”</a:t>
            </a:r>
          </a:p>
          <a:p>
            <a:r>
              <a:rPr lang="en-US" dirty="0" smtClean="0"/>
              <a:t>Images can convey emotion that effects your audience</a:t>
            </a:r>
          </a:p>
          <a:p>
            <a:r>
              <a:rPr lang="en-US" dirty="0" smtClean="0"/>
              <a:t>Images can be in anything</a:t>
            </a:r>
          </a:p>
          <a:p>
            <a:pPr lvl="1"/>
            <a:r>
              <a:rPr lang="en-US" dirty="0" smtClean="0"/>
              <a:t>Buttons, icons, widgets and </a:t>
            </a:r>
            <a:r>
              <a:rPr lang="en-US" dirty="0" smtClean="0"/>
              <a:t>indicators</a:t>
            </a:r>
            <a:endParaRPr lang="en-US" dirty="0" smtClean="0"/>
          </a:p>
        </p:txBody>
      </p:sp>
      <p:sp>
        <p:nvSpPr>
          <p:cNvPr id="6" name="Right Arrow 5">
            <a:hlinkClick r:id="" action="ppaction://hlinkshowjump?jump=nextslide"/>
          </p:cNvPr>
          <p:cNvSpPr/>
          <p:nvPr/>
        </p:nvSpPr>
        <p:spPr>
          <a:xfrm>
            <a:off x="7247325" y="175179"/>
            <a:ext cx="1439475" cy="623156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Next</a:t>
            </a:r>
            <a:endParaRPr lang="en-US" dirty="0"/>
          </a:p>
        </p:txBody>
      </p:sp>
      <p:sp>
        <p:nvSpPr>
          <p:cNvPr id="7" name="Left Arrow 6">
            <a:hlinkClick r:id="rId2" action="ppaction://hlinksldjump"/>
          </p:cNvPr>
          <p:cNvSpPr/>
          <p:nvPr/>
        </p:nvSpPr>
        <p:spPr>
          <a:xfrm>
            <a:off x="164214" y="175179"/>
            <a:ext cx="1368453" cy="536487"/>
          </a:xfrm>
          <a:prstGeom prst="lef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Main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7383767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387686"/>
            <a:ext cx="8229600" cy="1143000"/>
          </a:xfrm>
        </p:spPr>
        <p:txBody>
          <a:bodyPr>
            <a:normAutofit/>
          </a:bodyPr>
          <a:lstStyle/>
          <a:p>
            <a:r>
              <a:rPr lang="en-US" sz="2400" dirty="0" smtClean="0"/>
              <a:t>Guernica by Pablo Picasso</a:t>
            </a:r>
            <a:endParaRPr lang="en-US" sz="240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8800" y="1625600"/>
            <a:ext cx="8013700" cy="3594100"/>
          </a:xfrm>
          <a:prstGeom prst="rect">
            <a:avLst/>
          </a:prstGeom>
        </p:spPr>
      </p:pic>
      <p:sp>
        <p:nvSpPr>
          <p:cNvPr id="5" name="Right Arrow 4">
            <a:hlinkClick r:id="" action="ppaction://hlinkshowjump?jump=nextslide"/>
          </p:cNvPr>
          <p:cNvSpPr/>
          <p:nvPr/>
        </p:nvSpPr>
        <p:spPr>
          <a:xfrm>
            <a:off x="7247325" y="175179"/>
            <a:ext cx="1439475" cy="623156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Next</a:t>
            </a:r>
            <a:endParaRPr lang="en-US" dirty="0"/>
          </a:p>
        </p:txBody>
      </p:sp>
      <p:sp>
        <p:nvSpPr>
          <p:cNvPr id="6" name="Left Arrow 5">
            <a:hlinkClick r:id="rId3" action="ppaction://hlinksldjump"/>
          </p:cNvPr>
          <p:cNvSpPr/>
          <p:nvPr/>
        </p:nvSpPr>
        <p:spPr>
          <a:xfrm>
            <a:off x="164214" y="175179"/>
            <a:ext cx="1368453" cy="536487"/>
          </a:xfrm>
          <a:prstGeom prst="lef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Main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3610368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 Black 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 Black .thmx</Template>
  <TotalTime>340</TotalTime>
  <Words>1183</Words>
  <Application>Microsoft Macintosh PowerPoint</Application>
  <PresentationFormat>On-screen Show (4:3)</PresentationFormat>
  <Paragraphs>167</Paragraphs>
  <Slides>23</Slides>
  <Notes>1</Notes>
  <HiddenSlides>0</HiddenSlides>
  <MMClips>1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24" baseType="lpstr">
      <vt:lpstr> Black </vt:lpstr>
      <vt:lpstr>Multimedia: Technical Challenges and Effect on the World</vt:lpstr>
      <vt:lpstr>What is Multimedia?</vt:lpstr>
      <vt:lpstr>Five Building Blocks of Multimedia</vt:lpstr>
      <vt:lpstr>A Wall of Text on Text</vt:lpstr>
      <vt:lpstr>Numeric Code Schemes</vt:lpstr>
      <vt:lpstr>Text in History</vt:lpstr>
      <vt:lpstr>PowerPoint Presentation</vt:lpstr>
      <vt:lpstr>Images</vt:lpstr>
      <vt:lpstr>Guernica by Pablo Picasso</vt:lpstr>
      <vt:lpstr>Alien (1979)  This film poster uses image to be suggestive, without being revealing. It leaves the message open to interpretation.</vt:lpstr>
      <vt:lpstr>Image Rendering</vt:lpstr>
      <vt:lpstr>Bitmap/Raster vs. Vector</vt:lpstr>
      <vt:lpstr>Audio</vt:lpstr>
      <vt:lpstr>Digitizing Audio</vt:lpstr>
      <vt:lpstr>Think I forgot to lock my car…</vt:lpstr>
      <vt:lpstr>Animation</vt:lpstr>
      <vt:lpstr>Animation Techniques</vt:lpstr>
      <vt:lpstr>The World’s First GIF</vt:lpstr>
      <vt:lpstr>Video</vt:lpstr>
      <vt:lpstr>“5 Stars! A MASTERPIECE!”</vt:lpstr>
      <vt:lpstr>Interactivity </vt:lpstr>
      <vt:lpstr>Supplemental References</vt:lpstr>
      <vt:lpstr>Video, Audio, and Picture References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Best Buy</dc:creator>
  <cp:lastModifiedBy>Best Buy</cp:lastModifiedBy>
  <cp:revision>38</cp:revision>
  <dcterms:created xsi:type="dcterms:W3CDTF">2017-03-18T00:33:28Z</dcterms:created>
  <dcterms:modified xsi:type="dcterms:W3CDTF">2017-03-23T02:02:02Z</dcterms:modified>
</cp:coreProperties>
</file>