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av" ContentType="audio/x-wav"/>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6.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 id="2147483708" r:id="rId2"/>
    <p:sldMasterId id="2147483720" r:id="rId3"/>
    <p:sldMasterId id="2147483732" r:id="rId4"/>
    <p:sldMasterId id="2147483744" r:id="rId5"/>
    <p:sldMasterId id="2147483822" r:id="rId6"/>
    <p:sldMasterId id="2147483840" r:id="rId7"/>
  </p:sldMasterIdLst>
  <p:sldIdLst>
    <p:sldId id="256" r:id="rId8"/>
    <p:sldId id="257" r:id="rId9"/>
    <p:sldId id="273" r:id="rId10"/>
    <p:sldId id="259" r:id="rId11"/>
    <p:sldId id="260" r:id="rId12"/>
    <p:sldId id="261" r:id="rId13"/>
    <p:sldId id="266" r:id="rId14"/>
    <p:sldId id="262" r:id="rId15"/>
    <p:sldId id="263" r:id="rId16"/>
    <p:sldId id="272" r:id="rId17"/>
    <p:sldId id="264" r:id="rId18"/>
    <p:sldId id="275" r:id="rId19"/>
    <p:sldId id="267" r:id="rId20"/>
    <p:sldId id="274" r:id="rId21"/>
    <p:sldId id="268" r:id="rId22"/>
    <p:sldId id="269" r:id="rId23"/>
    <p:sldId id="270" r:id="rId24"/>
    <p:sldId id="271" r:id="rId25"/>
    <p:sldId id="258"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57" d="100"/>
          <a:sy n="57" d="100"/>
        </p:scale>
        <p:origin x="78" y="13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FC4179D4-BB30-4F8F-B6C8-2CCDEC13B1F2}"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200894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14376732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932875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793533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8459709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7259736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152726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889691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797772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a:xfrm>
            <a:off x="2416500" y="329307"/>
            <a:ext cx="4973915" cy="309201"/>
          </a:xfrm>
        </p:spPr>
        <p:txBody>
          <a:bodyPr/>
          <a:lstStyle/>
          <a:p>
            <a:endParaRPr lang="en-US"/>
          </a:p>
        </p:txBody>
      </p:sp>
      <p:sp>
        <p:nvSpPr>
          <p:cNvPr id="6" name="Slide Number Placeholder 5"/>
          <p:cNvSpPr>
            <a:spLocks noGrp="1"/>
          </p:cNvSpPr>
          <p:nvPr>
            <p:ph type="sldNum" sz="quarter" idx="12"/>
          </p:nvPr>
        </p:nvSpPr>
        <p:spPr>
          <a:xfrm>
            <a:off x="1437664" y="798973"/>
            <a:ext cx="811019" cy="503578"/>
          </a:xfrm>
        </p:spPr>
        <p:txBody>
          <a:bodyPr/>
          <a:lstStyle/>
          <a:p>
            <a:fld id="{FC4179D4-BB30-4F8F-B6C8-2CCDEC13B1F2}" type="slidenum">
              <a:rPr lang="en-US" smtClean="0"/>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861727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605853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37806317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69220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597023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D803F0D-5F7C-493D-8CA2-6F747F1915D1}" type="datetimeFigureOut">
              <a:rPr lang="en-US" smtClean="0"/>
              <a:t>3/23/2017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4179D4-BB30-4F8F-B6C8-2CCDEC13B1F2}" type="slidenum">
              <a:rPr lang="en-US" smtClean="0"/>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8020421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D803F0D-5F7C-493D-8CA2-6F747F1915D1}" type="datetimeFigureOut">
              <a:rPr lang="en-US" smtClean="0"/>
              <a:t>3/23/2017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4179D4-BB30-4F8F-B6C8-2CCDEC13B1F2}" type="slidenum">
              <a:rPr lang="en-US" smtClean="0"/>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51421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803F0D-5F7C-493D-8CA2-6F747F1915D1}" type="datetimeFigureOut">
              <a:rPr lang="en-US" smtClean="0"/>
              <a:t>3/23/2017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38738580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4638953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0839017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655254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440228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74423" y="802298"/>
            <a:ext cx="8637073" cy="2920713"/>
          </a:xfrm>
        </p:spPr>
        <p:txBody>
          <a:bodyPr bIns="0" anchor="b">
            <a:normAutofit/>
          </a:bodyPr>
          <a:lstStyle>
            <a:lvl1pPr algn="ctr">
              <a:defRPr sz="6600"/>
            </a:lvl1pPr>
          </a:lstStyle>
          <a:p>
            <a:r>
              <a:rPr lang="en-US"/>
              <a:t>Click to edit Master title style</a:t>
            </a:r>
            <a:endParaRPr lang="en-US" dirty="0"/>
          </a:p>
        </p:txBody>
      </p:sp>
      <p:sp>
        <p:nvSpPr>
          <p:cNvPr id="3" name="Subtitle 2"/>
          <p:cNvSpPr>
            <a:spLocks noGrp="1"/>
          </p:cNvSpPr>
          <p:nvPr>
            <p:ph type="subTitle" idx="1"/>
          </p:nvPr>
        </p:nvSpPr>
        <p:spPr>
          <a:xfrm>
            <a:off x="1774424" y="3724074"/>
            <a:ext cx="8637072" cy="977621"/>
          </a:xfrm>
        </p:spPr>
        <p:txBody>
          <a:bodyPr tIns="91440" bIns="91440">
            <a:normAutofit/>
          </a:bodyPr>
          <a:lstStyle>
            <a:lvl1pPr marL="0" indent="0" algn="ctr">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a:xfrm>
            <a:off x="1451579" y="329307"/>
            <a:ext cx="5626774" cy="309201"/>
          </a:xfrm>
        </p:spPr>
        <p:txBody>
          <a:bodyPr/>
          <a:lstStyle/>
          <a:p>
            <a:endParaRPr lang="en-US"/>
          </a:p>
        </p:txBody>
      </p:sp>
      <p:sp>
        <p:nvSpPr>
          <p:cNvPr id="6" name="Slide Number Placeholder 5"/>
          <p:cNvSpPr>
            <a:spLocks noGrp="1"/>
          </p:cNvSpPr>
          <p:nvPr>
            <p:ph type="sldNum" sz="quarter" idx="12"/>
          </p:nvPr>
        </p:nvSpPr>
        <p:spPr>
          <a:xfrm>
            <a:off x="476834" y="798973"/>
            <a:ext cx="811019" cy="503578"/>
          </a:xfrm>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39726237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703734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21418207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74423" y="1756130"/>
            <a:ext cx="8643154" cy="1969007"/>
          </a:xfrm>
        </p:spPr>
        <p:txBody>
          <a:bodyPr anchor="b">
            <a:normAutofit/>
          </a:bodyPr>
          <a:lstStyle>
            <a:lvl1pPr algn="ctr">
              <a:defRPr sz="3600"/>
            </a:lvl1pPr>
          </a:lstStyle>
          <a:p>
            <a:r>
              <a:rPr lang="en-US"/>
              <a:t>Click to edit Master title style</a:t>
            </a:r>
            <a:endParaRPr lang="en-US" dirty="0"/>
          </a:p>
        </p:txBody>
      </p:sp>
      <p:sp>
        <p:nvSpPr>
          <p:cNvPr id="3" name="Text Placeholder 2"/>
          <p:cNvSpPr>
            <a:spLocks noGrp="1"/>
          </p:cNvSpPr>
          <p:nvPr>
            <p:ph type="body" idx="1"/>
          </p:nvPr>
        </p:nvSpPr>
        <p:spPr>
          <a:xfrm>
            <a:off x="1774423" y="3725137"/>
            <a:ext cx="8643154" cy="1093987"/>
          </a:xfrm>
        </p:spPr>
        <p:txBody>
          <a:bodyPr tIns="91440">
            <a:normAutofit/>
          </a:bodyPr>
          <a:lstStyle>
            <a:lvl1pPr marL="0" indent="0" algn="ct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19962123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293577"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488654"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54140" y="2017343"/>
            <a:ext cx="4488654"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37503183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295603"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488794"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488794"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56025" y="2023003"/>
            <a:ext cx="4488794"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56025" y="2821491"/>
            <a:ext cx="4488794"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D803F0D-5F7C-493D-8CA2-6F747F1915D1}" type="datetimeFigureOut">
              <a:rPr lang="en-US" smtClean="0"/>
              <a:t>3/23/2017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2998286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D803F0D-5F7C-493D-8CA2-6F747F1915D1}" type="datetimeFigureOut">
              <a:rPr lang="en-US" smtClean="0"/>
              <a:t>3/23/2017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20760739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803F0D-5F7C-493D-8CA2-6F747F1915D1}" type="datetimeFigureOut">
              <a:rPr lang="en-US" smtClean="0"/>
              <a:t>3/23/2017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5726565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2961967" cy="2406518"/>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473032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2961967"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32613989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blipFill dpi="0" rotWithShape="1">
              <a:blip r:embed="rId2">
                <a:alphaModFix amt="30000"/>
              </a:blip>
              <a:srcRect/>
              <a:tile tx="0" ty="0" sx="100000" sy="100000" flip="none" algn="ctr"/>
            </a:blip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extrusionH="76200" contourW="12700" prstMaterial="matte">
              <a:bevelT w="152400" h="50800" prst="softRound"/>
              <a:extrusionClr>
                <a:schemeClr val="tx2"/>
              </a:extrusionClr>
              <a:contourClr>
                <a:schemeClr val="bg2"/>
              </a:contourClr>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38100" cmpd="sng">
              <a:solidFill>
                <a:schemeClr val="tx2">
                  <a:lumMod val="25000"/>
                </a:schemeClr>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2"/>
            <a:ext cx="5532328" cy="1922299"/>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50000"/>
              <a:lumOff val="50000"/>
              <a:alpha val="80000"/>
            </a:schemeClr>
          </a:solidFill>
          <a:ln w="9525" cap="sq">
            <a:noFill/>
            <a:miter lim="800000"/>
          </a:ln>
          <a:effectLst/>
        </p:spPr>
        <p:txBody>
          <a:bodyPr vert="horz" lIns="91440" tIns="45720" rIns="91440" bIns="45720" rtlCol="0" anchor="t">
            <a:normAutofit/>
          </a:bodyPr>
          <a:lstStyle>
            <a:lvl1pPr>
              <a:defRPr lang="en-US" sz="3200" dirty="0"/>
            </a:lvl1pPr>
          </a:lstStyle>
          <a:p>
            <a:pPr lvl="0" algn="ctr"/>
            <a:r>
              <a:rPr lang="en-US"/>
              <a:t>Click icon to add picture</a:t>
            </a:r>
            <a:endParaRPr lang="en-US" dirty="0"/>
          </a:p>
        </p:txBody>
      </p:sp>
      <p:sp>
        <p:nvSpPr>
          <p:cNvPr id="4" name="Text Placeholder 3"/>
          <p:cNvSpPr>
            <a:spLocks noGrp="1"/>
          </p:cNvSpPr>
          <p:nvPr>
            <p:ph type="body" sz="half" idx="2"/>
          </p:nvPr>
        </p:nvSpPr>
        <p:spPr>
          <a:xfrm>
            <a:off x="1450329" y="3059600"/>
            <a:ext cx="5524404" cy="2090134"/>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a:xfrm>
            <a:off x="1447382" y="318640"/>
            <a:ext cx="5541004" cy="320931"/>
          </a:xfrm>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29471002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35439750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7052"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518654"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35785950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33009201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70846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14372715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644709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6641158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D803F0D-5F7C-493D-8CA2-6F747F1915D1}" type="datetimeFigureOut">
              <a:rPr lang="en-US" smtClean="0"/>
              <a:t>3/23/2017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27413624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D803F0D-5F7C-493D-8CA2-6F747F1915D1}" type="datetimeFigureOut">
              <a:rPr lang="en-US" smtClean="0"/>
              <a:t>3/23/2017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17240525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D803F0D-5F7C-493D-8CA2-6F747F1915D1}" type="datetimeFigureOut">
              <a:rPr lang="en-US" smtClean="0"/>
              <a:t>3/23/2017</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29826890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C4179D4-BB30-4F8F-B6C8-2CCDEC13B1F2}" type="slidenum">
              <a:rPr lang="en-US" smtClean="0"/>
              <a:t>‹#›</a:t>
            </a:fld>
            <a:endParaRPr lang="en-US"/>
          </a:p>
        </p:txBody>
      </p:sp>
    </p:spTree>
    <p:extLst>
      <p:ext uri="{BB962C8B-B14F-4D97-AF65-F5344CB8AC3E}">
        <p14:creationId xmlns:p14="http://schemas.microsoft.com/office/powerpoint/2010/main" val="4270289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8771720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39885080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D803F0D-5F7C-493D-8CA2-6F747F1915D1}" type="datetimeFigureOut">
              <a:rPr lang="en-US" smtClean="0"/>
              <a:t>3/23/2017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4179D4-BB30-4F8F-B6C8-2CCDEC13B1F2}"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101477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5662686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FC4179D4-BB30-4F8F-B6C8-2CCDEC13B1F2}"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51297514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9908897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FC4179D4-BB30-4F8F-B6C8-2CCDEC13B1F2}"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66327994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28902087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D803F0D-5F7C-493D-8CA2-6F747F1915D1}" type="datetimeFigureOut">
              <a:rPr lang="en-US" smtClean="0"/>
              <a:t>3/23/2017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42690571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D803F0D-5F7C-493D-8CA2-6F747F1915D1}" type="datetimeFigureOut">
              <a:rPr lang="en-US" smtClean="0"/>
              <a:t>3/23/2017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15003363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803F0D-5F7C-493D-8CA2-6F747F1915D1}" type="datetimeFigureOut">
              <a:rPr lang="en-US" smtClean="0"/>
              <a:t>3/23/2017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11423030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FC4179D4-BB30-4F8F-B6C8-2CCDEC13B1F2}"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0577552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FC4179D4-BB30-4F8F-B6C8-2CCDEC13B1F2}"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982226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D803F0D-5F7C-493D-8CA2-6F747F1915D1}" type="datetimeFigureOut">
              <a:rPr lang="en-US" smtClean="0"/>
              <a:t>3/23/2017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4179D4-BB30-4F8F-B6C8-2CCDEC13B1F2}"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137865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39707345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1961042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3135702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15241654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2148837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6979355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D803F0D-5F7C-493D-8CA2-6F747F1915D1}" type="datetimeFigureOut">
              <a:rPr lang="en-US" smtClean="0"/>
              <a:t>3/23/2017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63456979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D803F0D-5F7C-493D-8CA2-6F747F1915D1}" type="datetimeFigureOut">
              <a:rPr lang="en-US" smtClean="0"/>
              <a:t>3/23/2017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25871801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3D803F0D-5F7C-493D-8CA2-6F747F1915D1}" type="datetimeFigureOut">
              <a:rPr lang="en-US" smtClean="0"/>
              <a:t>3/23/2017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28582746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6802362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803F0D-5F7C-493D-8CA2-6F747F1915D1}" type="datetimeFigureOut">
              <a:rPr lang="en-US" smtClean="0"/>
              <a:t>3/23/2017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24780587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21950534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36610231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7288609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2608103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40604777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3D803F0D-5F7C-493D-8CA2-6F747F1915D1}" type="datetimeFigureOut">
              <a:rPr lang="en-US" smtClean="0"/>
              <a:t>3/23/2017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36308710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3D803F0D-5F7C-493D-8CA2-6F747F1915D1}" type="datetimeFigureOut">
              <a:rPr lang="en-US" smtClean="0"/>
              <a:t>3/23/2017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11041681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42249933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3567056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FC4179D4-BB30-4F8F-B6C8-2CCDEC13B1F2}" type="slidenum">
              <a:rPr lang="en-US" smtClean="0"/>
              <a:t>‹#›</a:t>
            </a:fld>
            <a:endParaRPr lang="en-US"/>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8933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205247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8953784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FC4179D4-BB30-4F8F-B6C8-2CCDEC13B1F2}" type="slidenum">
              <a:rPr lang="en-US" smtClean="0"/>
              <a:t>‹#›</a:t>
            </a:fld>
            <a:endParaRPr lang="en-US"/>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05620539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26721464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mod="1">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D803F0D-5F7C-493D-8CA2-6F747F1915D1}" type="datetimeFigureOut">
              <a:rPr lang="en-US" smtClean="0"/>
              <a:t>3/23/2017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4503639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mod="1">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D803F0D-5F7C-493D-8CA2-6F747F1915D1}" type="datetimeFigureOut">
              <a:rPr lang="en-US" smtClean="0"/>
              <a:t>3/23/2017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35247593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803F0D-5F7C-493D-8CA2-6F747F1915D1}" type="datetimeFigureOut">
              <a:rPr lang="en-US" smtClean="0"/>
              <a:t>3/23/2017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194662031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051" y="6375679"/>
            <a:ext cx="1233355" cy="348462"/>
          </a:xfrm>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a:xfrm>
            <a:off x="2103620" y="6375679"/>
            <a:ext cx="3482179" cy="345796"/>
          </a:xfrm>
        </p:spPr>
        <p:txBody>
          <a:bodyPr/>
          <a:lstStyle/>
          <a:p>
            <a:endParaRPr lang="en-US"/>
          </a:p>
        </p:txBody>
      </p:sp>
      <p:sp>
        <p:nvSpPr>
          <p:cNvPr id="7" name="Slide Number Placeholder 6"/>
          <p:cNvSpPr>
            <a:spLocks noGrp="1"/>
          </p:cNvSpPr>
          <p:nvPr>
            <p:ph type="sldNum" sz="quarter" idx="12"/>
          </p:nvPr>
        </p:nvSpPr>
        <p:spPr>
          <a:xfrm>
            <a:off x="5691014" y="6375679"/>
            <a:ext cx="1232456" cy="345796"/>
          </a:xfrm>
        </p:spPr>
        <p:txBody>
          <a:bodyPr/>
          <a:lstStyle/>
          <a:p>
            <a:fld id="{FC4179D4-BB30-4F8F-B6C8-2CCDEC13B1F2}" type="slidenum">
              <a:rPr lang="en-US" smtClean="0"/>
              <a:t>‹#›</a:t>
            </a:fld>
            <a:endParaRPr lang="en-US"/>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7862198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mod="1">
    <p:ext uri="{DCECCB84-F9BA-43D5-87BE-67443E8EF086}">
      <p15:sldGuideLst xmlns:p15="http://schemas.microsoft.com/office/powerpoint/2012/main">
        <p15:guide id="1" orient="horz" pos="696">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950" y="6375679"/>
            <a:ext cx="1232456" cy="348462"/>
          </a:xfrm>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a:xfrm>
            <a:off x="2103621" y="6375679"/>
            <a:ext cx="3482178" cy="345796"/>
          </a:xfrm>
        </p:spPr>
        <p:txBody>
          <a:bodyPr/>
          <a:lstStyle/>
          <a:p>
            <a:endParaRPr lang="en-US"/>
          </a:p>
        </p:txBody>
      </p:sp>
      <p:sp>
        <p:nvSpPr>
          <p:cNvPr id="7" name="Slide Number Placeholder 6"/>
          <p:cNvSpPr>
            <a:spLocks noGrp="1"/>
          </p:cNvSpPr>
          <p:nvPr>
            <p:ph type="sldNum" sz="quarter" idx="12"/>
          </p:nvPr>
        </p:nvSpPr>
        <p:spPr>
          <a:xfrm>
            <a:off x="5687568" y="6375679"/>
            <a:ext cx="1234440" cy="345796"/>
          </a:xfrm>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39600800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26799502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D803F0D-5F7C-493D-8CA2-6F747F1915D1}"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29219662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D803F0D-5F7C-493D-8CA2-6F747F1915D1}"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4179D4-BB30-4F8F-B6C8-2CCDEC13B1F2}" type="slidenum">
              <a:rPr lang="en-US" smtClean="0"/>
              <a:t>‹#›</a:t>
            </a:fld>
            <a:endParaRPr lang="en-US"/>
          </a:p>
        </p:txBody>
      </p:sp>
    </p:spTree>
    <p:extLst>
      <p:ext uri="{BB962C8B-B14F-4D97-AF65-F5344CB8AC3E}">
        <p14:creationId xmlns:p14="http://schemas.microsoft.com/office/powerpoint/2010/main" val="38969180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7.jp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image" Target="../media/image8.jpg"/><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4.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theme" Target="../theme/theme5.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slideLayout" Target="../slideLayouts/slideLayout74.xml"/><Relationship Id="rId18" Type="http://schemas.openxmlformats.org/officeDocument/2006/relationships/theme" Target="../theme/theme6.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slideLayout" Target="../slideLayouts/slideLayout73.xml"/><Relationship Id="rId17" Type="http://schemas.openxmlformats.org/officeDocument/2006/relationships/slideLayout" Target="../slideLayouts/slideLayout78.xml"/><Relationship Id="rId2" Type="http://schemas.openxmlformats.org/officeDocument/2006/relationships/slideLayout" Target="../slideLayouts/slideLayout63.xml"/><Relationship Id="rId16" Type="http://schemas.openxmlformats.org/officeDocument/2006/relationships/slideLayout" Target="../slideLayouts/slideLayout77.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5" Type="http://schemas.openxmlformats.org/officeDocument/2006/relationships/slideLayout" Target="../slideLayouts/slideLayout76.xml"/><Relationship Id="rId10" Type="http://schemas.openxmlformats.org/officeDocument/2006/relationships/slideLayout" Target="../slideLayouts/slideLayout71.xml"/><Relationship Id="rId19" Type="http://schemas.openxmlformats.org/officeDocument/2006/relationships/image" Target="../media/image11.png"/><Relationship Id="rId4" Type="http://schemas.openxmlformats.org/officeDocument/2006/relationships/slideLayout" Target="../slideLayouts/slideLayout65.xml"/><Relationship Id="rId9" Type="http://schemas.openxmlformats.org/officeDocument/2006/relationships/slideLayout" Target="../slideLayouts/slideLayout70.xml"/><Relationship Id="rId14" Type="http://schemas.openxmlformats.org/officeDocument/2006/relationships/slideLayout" Target="../slideLayouts/slideLayout7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7.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D803F0D-5F7C-493D-8CA2-6F747F1915D1}" type="datetimeFigureOut">
              <a:rPr lang="en-US" smtClean="0"/>
              <a:t>3/23/2017</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C4179D4-BB30-4F8F-B6C8-2CCDEC13B1F2}" type="slidenum">
              <a:rPr lang="en-US" smtClean="0"/>
              <a:t>‹#›</a:t>
            </a:fld>
            <a:endParaRPr lang="en-US"/>
          </a:p>
        </p:txBody>
      </p:sp>
    </p:spTree>
    <p:extLst>
      <p:ext uri="{BB962C8B-B14F-4D97-AF65-F5344CB8AC3E}">
        <p14:creationId xmlns:p14="http://schemas.microsoft.com/office/powerpoint/2010/main" val="1796261291"/>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3D803F0D-5F7C-493D-8CA2-6F747F1915D1}" type="datetimeFigureOut">
              <a:rPr lang="en-US" smtClean="0"/>
              <a:t>3/23/2017</a:t>
            </a:fld>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FC4179D4-BB30-4F8F-B6C8-2CCDEC13B1F2}" type="slidenum">
              <a:rPr lang="en-US" smtClean="0"/>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363127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51579" y="804519"/>
            <a:ext cx="9291215" cy="104923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29121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42079"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3D803F0D-5F7C-493D-8CA2-6F747F1915D1}" type="datetimeFigureOut">
              <a:rPr lang="en-US" smtClean="0"/>
              <a:t>3/23/2017</a:t>
            </a:fld>
            <a:endParaRPr lang="en-US"/>
          </a:p>
        </p:txBody>
      </p:sp>
      <p:sp>
        <p:nvSpPr>
          <p:cNvPr id="5" name="Footer Placeholder 4"/>
          <p:cNvSpPr>
            <a:spLocks noGrp="1"/>
          </p:cNvSpPr>
          <p:nvPr>
            <p:ph type="ftr" sz="quarter" idx="3"/>
          </p:nvPr>
        </p:nvSpPr>
        <p:spPr>
          <a:xfrm>
            <a:off x="1451579" y="329307"/>
            <a:ext cx="5626774"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FC4179D4-BB30-4F8F-B6C8-2CCDEC13B1F2}" type="slidenum">
              <a:rPr lang="en-US" smtClean="0"/>
              <a:t>‹#›</a:t>
            </a:fld>
            <a:endParaRPr lang="en-US"/>
          </a:p>
        </p:txBody>
      </p:sp>
      <p:sp>
        <p:nvSpPr>
          <p:cNvPr id="9" name="Rectangle 8"/>
          <p:cNvSpPr/>
          <p:nvPr/>
        </p:nvSpPr>
        <p:spPr>
          <a:xfrm>
            <a:off x="0" y="3622291"/>
            <a:ext cx="12192000" cy="2505984"/>
          </a:xfrm>
          <a:prstGeom prst="rect">
            <a:avLst/>
          </a:prstGeom>
          <a:gradFill flip="none" rotWithShape="1">
            <a:gsLst>
              <a:gs pos="0">
                <a:schemeClr val="bg2">
                  <a:alpha val="0"/>
                </a:schemeClr>
              </a:gs>
              <a:gs pos="100000">
                <a:schemeClr val="bg2">
                  <a:alpha val="80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Picture 9"/>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a:xfrm>
            <a:off x="0" y="6129338"/>
            <a:ext cx="12192000" cy="742950"/>
          </a:xfrm>
          <a:prstGeom prst="rect">
            <a:avLst/>
          </a:prstGeom>
        </p:spPr>
      </p:pic>
      <p:cxnSp>
        <p:nvCxnSpPr>
          <p:cNvPr id="12" name="Straight Connector 11"/>
          <p:cNvCxnSpPr/>
          <p:nvPr/>
        </p:nvCxnSpPr>
        <p:spPr>
          <a:xfrm>
            <a:off x="0" y="6138142"/>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9508315"/>
      </p:ext>
    </p:extLst>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lnSpc>
          <a:spcPct val="90000"/>
        </a:lnSpc>
        <a:spcBef>
          <a:spcPct val="0"/>
        </a:spcBef>
        <a:buNone/>
        <a:defRPr sz="3200" b="0" i="0" kern="1200" cap="all">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D803F0D-5F7C-493D-8CA2-6F747F1915D1}" type="datetimeFigureOut">
              <a:rPr lang="en-US" smtClean="0"/>
              <a:t>3/23/2017</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FC4179D4-BB30-4F8F-B6C8-2CCDEC13B1F2}"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0410473"/>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3D803F0D-5F7C-493D-8CA2-6F747F1915D1}" type="datetimeFigureOut">
              <a:rPr lang="en-US" smtClean="0"/>
              <a:t>3/23/2017</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FC4179D4-BB30-4F8F-B6C8-2CCDEC13B1F2}"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0259062"/>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3D803F0D-5F7C-493D-8CA2-6F747F1915D1}" type="datetimeFigureOut">
              <a:rPr lang="en-US" smtClean="0"/>
              <a:t>3/23/2017</a:t>
            </a:fld>
            <a:endParaRPr 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FC4179D4-BB30-4F8F-B6C8-2CCDEC13B1F2}" type="slidenum">
              <a:rPr lang="en-US" smtClean="0"/>
              <a:t>‹#›</a:t>
            </a:fld>
            <a:endParaRPr lang="en-US"/>
          </a:p>
        </p:txBody>
      </p:sp>
    </p:spTree>
    <p:extLst>
      <p:ext uri="{BB962C8B-B14F-4D97-AF65-F5344CB8AC3E}">
        <p14:creationId xmlns:p14="http://schemas.microsoft.com/office/powerpoint/2010/main" val="2380796730"/>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 id="2147483839" r:id="rId17"/>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3D803F0D-5F7C-493D-8CA2-6F747F1915D1}" type="datetimeFigureOut">
              <a:rPr lang="en-US" smtClean="0"/>
              <a:t>3/23/2017</a:t>
            </a:fld>
            <a:endParaRPr lang="en-US"/>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FC4179D4-BB30-4F8F-B6C8-2CCDEC13B1F2}" type="slidenum">
              <a:rPr lang="en-US" smtClean="0"/>
              <a:t>‹#›</a:t>
            </a:fld>
            <a:endParaRPr lang="en-US"/>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51492600"/>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8.png"/><Relationship Id="rId1"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5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52.xml"/></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2.jpeg"/><Relationship Id="rId1" Type="http://schemas.openxmlformats.org/officeDocument/2006/relationships/slideLayout" Target="../slideLayouts/slideLayout52.xml"/></Relationships>
</file>

<file path=ppt/slides/_rels/slide1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80.xml"/></Relationships>
</file>

<file path=ppt/slides/_rels/slide1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80.xml"/></Relationships>
</file>

<file path=ppt/slides/_rels/slide1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gif"/><Relationship Id="rId1" Type="http://schemas.openxmlformats.org/officeDocument/2006/relationships/slideLayout" Target="../slideLayouts/slideLayout80.xml"/><Relationship Id="rId4" Type="http://schemas.openxmlformats.org/officeDocument/2006/relationships/slide" Target="slide2.xml"/></Relationships>
</file>

<file path=ppt/slides/_rels/slide19.xml.rels><?xml version="1.0" encoding="UTF-8" standalone="yes"?>
<Relationships xmlns="http://schemas.openxmlformats.org/package/2006/relationships"><Relationship Id="rId8" Type="http://schemas.openxmlformats.org/officeDocument/2006/relationships/hyperlink" Target="https://www.edutopia.org/sites/default/files/styles/responsive_1400px/public/content/db/bitmapgraphic.gif?itok=WDBtaWI1&amp;timestamp=1397382476" TargetMode="External"/><Relationship Id="rId13" Type="http://schemas.openxmlformats.org/officeDocument/2006/relationships/hyperlink" Target="http://cfl.madscience.org/locations/CFL/images/SoundsLikeScienceLarge.png" TargetMode="External"/><Relationship Id="rId3" Type="http://schemas.openxmlformats.org/officeDocument/2006/relationships/hyperlink" Target="https://thumbsplus.tutsplus.com/uploads/users/1112/posts/25730/preview_image/animate-run-preview-image.jpg?height=300&amp;width=300" TargetMode="External"/><Relationship Id="rId7" Type="http://schemas.openxmlformats.org/officeDocument/2006/relationships/hyperlink" Target="https://bam.files.bbci.co.uk/bam/live/content/z2cxfg8/large" TargetMode="External"/><Relationship Id="rId12" Type="http://schemas.openxmlformats.org/officeDocument/2006/relationships/hyperlink" Target="http://www.listchallenges.com/f/lists/91747304-ee12-42e2-a1af-1aa0784ef340.jpg" TargetMode="External"/><Relationship Id="rId2" Type="http://schemas.openxmlformats.org/officeDocument/2006/relationships/hyperlink" Target="http://www.psykinematix.com/documentation/PsykinematixHelp/images/MultimediaText.png" TargetMode="External"/><Relationship Id="rId16" Type="http://schemas.openxmlformats.org/officeDocument/2006/relationships/hyperlink" Target="http://www.shindigz.com/cms/files/91186463-9a61-4c33-8fec-c2a32f2be1c8" TargetMode="External"/><Relationship Id="rId1" Type="http://schemas.openxmlformats.org/officeDocument/2006/relationships/slideLayout" Target="../slideLayouts/slideLayout2.xml"/><Relationship Id="rId6" Type="http://schemas.openxmlformats.org/officeDocument/2006/relationships/hyperlink" Target="https://s-media-cache-ak0.pinimg.com/736x/c5/ba/86/c5ba86b567ac63d6227cc29b9fca2464.jpg" TargetMode="External"/><Relationship Id="rId11" Type="http://schemas.openxmlformats.org/officeDocument/2006/relationships/hyperlink" Target="https://pixabay.com/p-161184/?no_redirect" TargetMode="External"/><Relationship Id="rId5" Type="http://schemas.openxmlformats.org/officeDocument/2006/relationships/hyperlink" Target="http://mortalpowers.com/posse/1280x1280/0DSC01430.JPG" TargetMode="External"/><Relationship Id="rId15" Type="http://schemas.openxmlformats.org/officeDocument/2006/relationships/hyperlink" Target="https://www.youtube.com/watch?v=yku5GXPwa6Y" TargetMode="External"/><Relationship Id="rId10" Type="http://schemas.openxmlformats.org/officeDocument/2006/relationships/hyperlink" Target="http://myturntointern.com/wp-content/uploads/2015/09/paula-cartoon.png" TargetMode="External"/><Relationship Id="rId4" Type="http://schemas.openxmlformats.org/officeDocument/2006/relationships/hyperlink" Target="http://orig10.deviantart.net/e700/f/2007/070/4/6/frame_by_tmm_textures.jpg" TargetMode="External"/><Relationship Id="rId9" Type="http://schemas.openxmlformats.org/officeDocument/2006/relationships/hyperlink" Target="http://www.catalog.appturemarket.com/wp-content/uploads/2016/07/cropped-1024guru.png" TargetMode="External"/><Relationship Id="rId14" Type="http://schemas.openxmlformats.org/officeDocument/2006/relationships/hyperlink" Target="https://www.youtube.com/watch?v=NZbrdCAsYqU"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slide" Target="slide4.xml"/><Relationship Id="rId7" Type="http://schemas.openxmlformats.org/officeDocument/2006/relationships/slide" Target="slide9.xml"/><Relationship Id="rId2" Type="http://schemas.openxmlformats.org/officeDocument/2006/relationships/image" Target="../media/image15.png"/><Relationship Id="rId1" Type="http://schemas.openxmlformats.org/officeDocument/2006/relationships/slideLayout" Target="../slideLayouts/slideLayout63.xml"/><Relationship Id="rId6" Type="http://schemas.openxmlformats.org/officeDocument/2006/relationships/slide" Target="slide6.xml"/><Relationship Id="rId11" Type="http://schemas.openxmlformats.org/officeDocument/2006/relationships/slide" Target="slide3.xml"/><Relationship Id="rId5" Type="http://schemas.openxmlformats.org/officeDocument/2006/relationships/slide" Target="slide13.xml"/><Relationship Id="rId10" Type="http://schemas.openxmlformats.org/officeDocument/2006/relationships/slide" Target="slide16.xml"/><Relationship Id="rId4" Type="http://schemas.openxmlformats.org/officeDocument/2006/relationships/audio" Target="../media/audio1.wav"/><Relationship Id="rId9" Type="http://schemas.openxmlformats.org/officeDocument/2006/relationships/image" Target="../media/image17.jpeg"/></Relationships>
</file>

<file path=ppt/slides/_rels/slide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1.png"/><Relationship Id="rId1" Type="http://schemas.openxmlformats.org/officeDocument/2006/relationships/slideLayout" Target="../slideLayouts/slideLayout19.xml"/><Relationship Id="rId4" Type="http://schemas.openxmlformats.org/officeDocument/2006/relationships/image" Target="../media/image22.gif"/></Relationships>
</file>

<file path=ppt/slides/_rels/slide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30.xml"/><Relationship Id="rId1" Type="http://schemas.openxmlformats.org/officeDocument/2006/relationships/video" Target="https://www.youtube.com/embed/a7mnftJ2wUE" TargetMode="External"/><Relationship Id="rId4" Type="http://schemas.openxmlformats.org/officeDocument/2006/relationships/slide" Target="slide2.xml"/></Relationships>
</file>

<file path=ppt/slides/_rels/slide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800" dirty="0"/>
              <a:t>The Basics of Multimedia</a:t>
            </a:r>
          </a:p>
        </p:txBody>
      </p:sp>
      <p:sp>
        <p:nvSpPr>
          <p:cNvPr id="3" name="Subtitle 2"/>
          <p:cNvSpPr>
            <a:spLocks noGrp="1"/>
          </p:cNvSpPr>
          <p:nvPr>
            <p:ph type="subTitle" idx="1"/>
          </p:nvPr>
        </p:nvSpPr>
        <p:spPr/>
        <p:txBody>
          <a:bodyPr/>
          <a:lstStyle/>
          <a:p>
            <a:r>
              <a:rPr lang="en-US" dirty="0"/>
              <a:t>By Alex Floyd</a:t>
            </a:r>
          </a:p>
        </p:txBody>
      </p:sp>
      <p:pic>
        <p:nvPicPr>
          <p:cNvPr id="5126" name="Picture 6"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28717" y="2353732"/>
            <a:ext cx="2053617" cy="45042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1641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 Different types of animation!</a:t>
            </a:r>
          </a:p>
        </p:txBody>
      </p:sp>
      <p:sp>
        <p:nvSpPr>
          <p:cNvPr id="3" name="Content Placeholder 2"/>
          <p:cNvSpPr>
            <a:spLocks noGrp="1"/>
          </p:cNvSpPr>
          <p:nvPr>
            <p:ph idx="1"/>
          </p:nvPr>
        </p:nvSpPr>
        <p:spPr/>
        <p:txBody>
          <a:bodyPr>
            <a:noAutofit/>
          </a:bodyPr>
          <a:lstStyle/>
          <a:p>
            <a:r>
              <a:rPr lang="en-US" sz="1800" dirty="0">
                <a:latin typeface="Segoe Print" panose="02000600000000000000" pitchFamily="2" charset="0"/>
              </a:rPr>
              <a:t>Traditional: Takes place by using tables with light panels in the middle on which animations were drawn on.</a:t>
            </a:r>
          </a:p>
          <a:p>
            <a:r>
              <a:rPr lang="en-US" sz="1800" dirty="0">
                <a:latin typeface="Segoe Print" panose="02000600000000000000" pitchFamily="2" charset="0"/>
              </a:rPr>
              <a:t>2D animation: Or vector based animation, the animator creates body parts in which they can move around through frames to produce movements.</a:t>
            </a:r>
          </a:p>
          <a:p>
            <a:r>
              <a:rPr lang="en-US" sz="1800" dirty="0">
                <a:latin typeface="Segoe Print" panose="02000600000000000000" pitchFamily="2" charset="0"/>
              </a:rPr>
              <a:t>3D animation: The most common form of animation today! 3D animation is similar to controlling a puppet. Animators move a 3D constructed body simulate movements. The body is always there which means animators have to pay a bit more attention!</a:t>
            </a:r>
          </a:p>
          <a:p>
            <a:r>
              <a:rPr lang="en-US" sz="1800" dirty="0">
                <a:latin typeface="Segoe Print" panose="02000600000000000000" pitchFamily="2" charset="0"/>
              </a:rPr>
              <a:t>Motion graphics: This type of animation is used in commercials with a lot going on in them. These are often displayed as objects popping out at the viewer in flashy ways.</a:t>
            </a:r>
          </a:p>
          <a:p>
            <a:r>
              <a:rPr lang="en-US" sz="1800" dirty="0">
                <a:latin typeface="Segoe Print" panose="02000600000000000000" pitchFamily="2" charset="0"/>
              </a:rPr>
              <a:t>Stop Motion: A special type of animation combining live action elements with traditional character elements. Photos are taken of a certain object which is then move to have another picture taken. This is repeated and then played in a fast succession to create a story!</a:t>
            </a:r>
          </a:p>
        </p:txBody>
      </p:sp>
    </p:spTree>
    <p:extLst>
      <p:ext uri="{BB962C8B-B14F-4D97-AF65-F5344CB8AC3E}">
        <p14:creationId xmlns:p14="http://schemas.microsoft.com/office/powerpoint/2010/main" val="38947009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This is an example of animation! </a:t>
            </a:r>
            <a:r>
              <a:rPr lang="en-US" dirty="0">
                <a:sym typeface="Wingdings" panose="05000000000000000000" pitchFamily="2" charset="2"/>
              </a:rPr>
              <a:t></a:t>
            </a:r>
            <a:endParaRPr lang="en-US" dirty="0"/>
          </a:p>
        </p:txBody>
      </p:sp>
      <p:sp>
        <p:nvSpPr>
          <p:cNvPr id="4" name="Rectangle 3"/>
          <p:cNvSpPr/>
          <p:nvPr/>
        </p:nvSpPr>
        <p:spPr>
          <a:xfrm>
            <a:off x="1097280" y="2810933"/>
            <a:ext cx="1896533" cy="182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85047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afterEffect">
                                  <p:stCondLst>
                                    <p:cond delay="0"/>
                                  </p:stCondLst>
                                  <p:childTnLst>
                                    <p:animMotion origin="layout" path="M 1.66667E-6 2.96296E-6 L 0.61002 0.00972 " pathEditMode="relative" rAng="0" ptsTypes="AA">
                                      <p:cBhvr>
                                        <p:cTn id="6" dur="2000" fill="hold"/>
                                        <p:tgtEl>
                                          <p:spTgt spid="4"/>
                                        </p:tgtEl>
                                        <p:attrNameLst>
                                          <p:attrName>ppt_x</p:attrName>
                                          <p:attrName>ppt_y</p:attrName>
                                        </p:attrNameLst>
                                      </p:cBhvr>
                                      <p:rCtr x="30495" y="48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Try clicking the ball to throw to the boy!</a:t>
            </a:r>
          </a:p>
        </p:txBody>
      </p:sp>
      <p:sp>
        <p:nvSpPr>
          <p:cNvPr id="4" name="Oval 3"/>
          <p:cNvSpPr/>
          <p:nvPr/>
        </p:nvSpPr>
        <p:spPr>
          <a:xfrm>
            <a:off x="239925" y="3950870"/>
            <a:ext cx="630852" cy="6123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7609606" y="3527226"/>
            <a:ext cx="1097375" cy="2206993"/>
            <a:chOff x="9270626" y="3439486"/>
            <a:chExt cx="1097375" cy="2206993"/>
          </a:xfrm>
        </p:grpSpPr>
        <p:sp>
          <p:nvSpPr>
            <p:cNvPr id="5" name="Smiley Face 4"/>
            <p:cNvSpPr/>
            <p:nvPr/>
          </p:nvSpPr>
          <p:spPr>
            <a:xfrm>
              <a:off x="9378892" y="3439486"/>
              <a:ext cx="880844" cy="847288"/>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flipV="1">
              <a:off x="9819314" y="4295163"/>
              <a:ext cx="0" cy="1090569"/>
            </a:xfrm>
            <a:prstGeom prst="line">
              <a:avLst/>
            </a:prstGeom>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a:stretch>
              <a:fillRect/>
            </a:stretch>
          </p:blipFill>
          <p:spPr>
            <a:xfrm rot="7064089">
              <a:off x="9813217" y="4116278"/>
              <a:ext cx="12193" cy="1097375"/>
            </a:xfrm>
            <a:prstGeom prst="rect">
              <a:avLst/>
            </a:prstGeom>
          </p:spPr>
        </p:pic>
        <p:cxnSp>
          <p:nvCxnSpPr>
            <p:cNvPr id="9" name="Straight Connector 8"/>
            <p:cNvCxnSpPr>
              <a:cxnSpLocks/>
            </p:cNvCxnSpPr>
            <p:nvPr/>
          </p:nvCxnSpPr>
          <p:spPr>
            <a:xfrm flipH="1" flipV="1">
              <a:off x="9819314" y="5385732"/>
              <a:ext cx="121640" cy="26074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p:nvCxnSpPr>
          <p:spPr>
            <a:xfrm flipV="1">
              <a:off x="9688151" y="5394121"/>
              <a:ext cx="137020" cy="211124"/>
            </a:xfrm>
            <a:prstGeom prst="line">
              <a:avLst/>
            </a:prstGeom>
          </p:spPr>
          <p:style>
            <a:lnRef idx="1">
              <a:schemeClr val="accent1"/>
            </a:lnRef>
            <a:fillRef idx="0">
              <a:schemeClr val="accent1"/>
            </a:fillRef>
            <a:effectRef idx="0">
              <a:schemeClr val="accent1"/>
            </a:effectRef>
            <a:fontRef idx="minor">
              <a:schemeClr val="tx1"/>
            </a:fontRef>
          </p:style>
        </p:cxnSp>
      </p:grpSp>
      <p:sp>
        <p:nvSpPr>
          <p:cNvPr id="15" name="Action Button: Go Home 14">
            <a:hlinkClick r:id="rId3" action="ppaction://hlinksldjump" highlightClick="1"/>
          </p:cNvPr>
          <p:cNvSpPr/>
          <p:nvPr/>
        </p:nvSpPr>
        <p:spPr>
          <a:xfrm>
            <a:off x="9295002" y="3179428"/>
            <a:ext cx="2896998" cy="315426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47040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path" presetSubtype="0" accel="50000" decel="50000" fill="hold" grpId="0" nodeType="clickEffect">
                                  <p:stCondLst>
                                    <p:cond delay="0"/>
                                  </p:stCondLst>
                                  <p:childTnLst>
                                    <p:animMotion origin="layout" path="M 0.0431 0.03449 L 0.18321 -0.15 C 0.21237 -0.19143 0.25625 -0.21319 0.30222 -0.21319 C 0.35469 -0.21319 0.39662 -0.19143 0.42578 -0.15 L 0.56615 0.03449 " pathEditMode="relative" rAng="0" ptsTypes="AAAAA">
                                      <p:cBhvr>
                                        <p:cTn id="6" dur="2000" fill="hold"/>
                                        <p:tgtEl>
                                          <p:spTgt spid="4"/>
                                        </p:tgtEl>
                                        <p:attrNameLst>
                                          <p:attrName>ppt_x</p:attrName>
                                          <p:attrName>ppt_y</p:attrName>
                                        </p:attrNameLst>
                                      </p:cBhvr>
                                      <p:rCtr x="26146" y="-1238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Sound</a:t>
            </a:r>
          </a:p>
        </p:txBody>
      </p:sp>
      <p:sp>
        <p:nvSpPr>
          <p:cNvPr id="3" name="Content Placeholder 2"/>
          <p:cNvSpPr>
            <a:spLocks noGrp="1"/>
          </p:cNvSpPr>
          <p:nvPr>
            <p:ph idx="1"/>
          </p:nvPr>
        </p:nvSpPr>
        <p:spPr>
          <a:xfrm>
            <a:off x="1371600" y="2849033"/>
            <a:ext cx="9601200" cy="3581400"/>
          </a:xfrm>
        </p:spPr>
        <p:txBody>
          <a:bodyPr/>
          <a:lstStyle/>
          <a:p>
            <a:pPr marL="0" indent="0" algn="ctr">
              <a:buNone/>
            </a:pPr>
            <a:r>
              <a:rPr lang="en-US" dirty="0">
                <a:latin typeface="Segoe Print" panose="02000600000000000000" pitchFamily="2" charset="0"/>
              </a:rPr>
              <a:t>Sound is another building block used in everyday multimedia presentations. Sound is a pretty big factor as it can add emotion across a given timepiece of information whether it be through emotional music or dramatic sounds. </a:t>
            </a:r>
          </a:p>
          <a:p>
            <a:pPr marL="0" indent="0" algn="ctr">
              <a:buNone/>
            </a:pPr>
            <a:r>
              <a:rPr lang="en-US" dirty="0">
                <a:latin typeface="Segoe Print" panose="02000600000000000000" pitchFamily="2" charset="0"/>
              </a:rPr>
              <a:t>Sound is generated when picked up on certain frequencies through a microphone. The frequency we measure it in is Hertz, and we measure the magnitude of the sound in decibels. </a:t>
            </a:r>
          </a:p>
          <a:p>
            <a:pPr marL="0" indent="0" algn="ctr">
              <a:buNone/>
            </a:pPr>
            <a:r>
              <a:rPr lang="en-US" dirty="0">
                <a:latin typeface="Segoe Print" panose="02000600000000000000" pitchFamily="2" charset="0"/>
              </a:rPr>
              <a:t>By clicking the speaker in the bottom right corner you can hear a sound effect!</a:t>
            </a:r>
          </a:p>
          <a:p>
            <a:endParaRPr lang="en-US" dirty="0"/>
          </a:p>
        </p:txBody>
      </p:sp>
      <p:pic>
        <p:nvPicPr>
          <p:cNvPr id="4" name="sms-alert-1-daniel_sim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0905066" y="5304366"/>
            <a:ext cx="1126067" cy="1126067"/>
          </a:xfrm>
          <a:prstGeom prst="rect">
            <a:avLst/>
          </a:prstGeom>
        </p:spPr>
      </p:pic>
      <p:pic>
        <p:nvPicPr>
          <p:cNvPr id="9218" name="Picture 2" descr="Image result for sound for kid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65032" y="264766"/>
            <a:ext cx="7603067" cy="2035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91144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037"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2286000"/>
            <a:ext cx="4673600" cy="3581400"/>
          </a:xfrm>
        </p:spPr>
        <p:txBody>
          <a:bodyPr/>
          <a:lstStyle/>
          <a:p>
            <a:pPr marL="0" indent="0" algn="ctr">
              <a:buNone/>
            </a:pPr>
            <a:r>
              <a:rPr lang="en-US" dirty="0">
                <a:latin typeface="Segoe Print" panose="02000600000000000000" pitchFamily="2" charset="0"/>
              </a:rPr>
              <a:t>Sound is made purely through vibrations. If you are within the range of these vibrations you will hear some sort of sound.</a:t>
            </a:r>
          </a:p>
          <a:p>
            <a:pPr marL="0" indent="0" algn="ctr">
              <a:buNone/>
            </a:pPr>
            <a:r>
              <a:rPr lang="en-US" dirty="0">
                <a:latin typeface="Segoe Print" panose="02000600000000000000" pitchFamily="2" charset="0"/>
              </a:rPr>
              <a:t>When these vibrations begin to move back and forth you generate sound “waves”. This is what is used to make the beautiful music we hear today!</a:t>
            </a:r>
          </a:p>
        </p:txBody>
      </p:sp>
      <p:sp>
        <p:nvSpPr>
          <p:cNvPr id="5" name="Title 4"/>
          <p:cNvSpPr>
            <a:spLocks noGrp="1"/>
          </p:cNvSpPr>
          <p:nvPr>
            <p:ph type="title"/>
          </p:nvPr>
        </p:nvSpPr>
        <p:spPr/>
        <p:txBody>
          <a:bodyPr/>
          <a:lstStyle/>
          <a:p>
            <a:r>
              <a:rPr lang="en-US" dirty="0"/>
              <a:t>Ride the Waves!</a:t>
            </a:r>
          </a:p>
        </p:txBody>
      </p:sp>
      <p:pic>
        <p:nvPicPr>
          <p:cNvPr id="10246" name="Picture 6" descr="Image result for person on a music no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6884" y="150283"/>
            <a:ext cx="4762500"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06700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71600" y="508000"/>
            <a:ext cx="9601200" cy="5359400"/>
          </a:xfrm>
        </p:spPr>
        <p:txBody>
          <a:bodyPr>
            <a:normAutofit/>
          </a:bodyPr>
          <a:lstStyle/>
          <a:p>
            <a:pPr marL="0" indent="0" algn="ctr">
              <a:buNone/>
            </a:pPr>
            <a:r>
              <a:rPr lang="en-US" sz="3200" dirty="0">
                <a:latin typeface="Segoe Print" panose="02000600000000000000" pitchFamily="2" charset="0"/>
              </a:rPr>
              <a:t>Sound can lead to a big contribution as far as storage space, but no need to worry as it’s pretty easy to reduce file sizes of sound. Some things you can do are lower the sampling rates, You can also “crop” a sound which only takes elements of the audio you want to hear and gets rid of the rest!</a:t>
            </a:r>
          </a:p>
        </p:txBody>
      </p:sp>
      <p:pic>
        <p:nvPicPr>
          <p:cNvPr id="1026" name="Picture 2" descr="Image result for storage overlo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0511" y="3945467"/>
            <a:ext cx="3883377" cy="2912533"/>
          </a:xfrm>
          <a:prstGeom prst="rect">
            <a:avLst/>
          </a:prstGeom>
          <a:noFill/>
          <a:extLst>
            <a:ext uri="{909E8E84-426E-40DD-AFC4-6F175D3DCCD1}">
              <a14:hiddenFill xmlns:a14="http://schemas.microsoft.com/office/drawing/2010/main">
                <a:solidFill>
                  <a:srgbClr val="FFFFFF"/>
                </a:solidFill>
              </a14:hiddenFill>
            </a:ext>
          </a:extLst>
        </p:spPr>
      </p:pic>
      <p:sp>
        <p:nvSpPr>
          <p:cNvPr id="5" name="Action Button: Go Home 4">
            <a:hlinkClick r:id="rId3" action="ppaction://hlinksldjump" highlightClick="1"/>
          </p:cNvPr>
          <p:cNvSpPr/>
          <p:nvPr/>
        </p:nvSpPr>
        <p:spPr>
          <a:xfrm>
            <a:off x="10972800" y="118533"/>
            <a:ext cx="1042416" cy="104241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028636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9600" dirty="0">
                <a:latin typeface="Algerian" panose="04020705040A02060702" pitchFamily="82" charset="0"/>
              </a:rPr>
              <a:t>Picture</a:t>
            </a:r>
          </a:p>
        </p:txBody>
      </p:sp>
      <p:sp>
        <p:nvSpPr>
          <p:cNvPr id="3" name="Content Placeholder 2"/>
          <p:cNvSpPr>
            <a:spLocks noGrp="1"/>
          </p:cNvSpPr>
          <p:nvPr>
            <p:ph idx="1"/>
          </p:nvPr>
        </p:nvSpPr>
        <p:spPr>
          <a:xfrm>
            <a:off x="913775" y="2100394"/>
            <a:ext cx="7129559" cy="3581400"/>
          </a:xfrm>
        </p:spPr>
        <p:txBody>
          <a:bodyPr>
            <a:noAutofit/>
          </a:bodyPr>
          <a:lstStyle/>
          <a:p>
            <a:pPr marL="0" indent="0" algn="ctr">
              <a:buNone/>
            </a:pPr>
            <a:r>
              <a:rPr lang="en-US" sz="2400" dirty="0">
                <a:latin typeface="Segoe Print" panose="02000600000000000000" pitchFamily="2" charset="0"/>
              </a:rPr>
              <a:t>Pictures can make strong statements depending on the presentation you’re giving. Whether it be statistics to make something look super professional or goofy pictures for a comedic effect</a:t>
            </a:r>
          </a:p>
          <a:p>
            <a:pPr marL="0" indent="0" algn="ctr">
              <a:buNone/>
            </a:pPr>
            <a:r>
              <a:rPr lang="en-US" sz="2400" dirty="0">
                <a:latin typeface="Segoe Print" panose="02000600000000000000" pitchFamily="2" charset="0"/>
              </a:rPr>
              <a:t>Almost everything down to a line in the background of the slide can be considered an image</a:t>
            </a:r>
          </a:p>
        </p:txBody>
      </p:sp>
      <p:pic>
        <p:nvPicPr>
          <p:cNvPr id="2050" name="Picture 2" descr="Image result for funny pictur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50400" y="2895600"/>
            <a:ext cx="2641600" cy="3962400"/>
          </a:xfrm>
          <a:prstGeom prst="rect">
            <a:avLst/>
          </a:prstGeom>
          <a:noFill/>
          <a:extLst>
            <a:ext uri="{909E8E84-426E-40DD-AFC4-6F175D3DCCD1}">
              <a14:hiddenFill xmlns:a14="http://schemas.microsoft.com/office/drawing/2010/main">
                <a:solidFill>
                  <a:srgbClr val="FFFFFF"/>
                </a:solidFill>
              </a14:hiddenFill>
            </a:ext>
          </a:extLst>
        </p:spPr>
      </p:pic>
      <p:sp>
        <p:nvSpPr>
          <p:cNvPr id="4" name="Smiley Face 3"/>
          <p:cNvSpPr/>
          <p:nvPr/>
        </p:nvSpPr>
        <p:spPr>
          <a:xfrm>
            <a:off x="8610601" y="1416605"/>
            <a:ext cx="1066800" cy="1075267"/>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peech Bubble: Oval 4"/>
          <p:cNvSpPr/>
          <p:nvPr/>
        </p:nvSpPr>
        <p:spPr>
          <a:xfrm>
            <a:off x="9144001" y="366184"/>
            <a:ext cx="1896533" cy="969433"/>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I’m an image!</a:t>
            </a:r>
          </a:p>
        </p:txBody>
      </p:sp>
    </p:spTree>
    <p:extLst>
      <p:ext uri="{BB962C8B-B14F-4D97-AF65-F5344CB8AC3E}">
        <p14:creationId xmlns:p14="http://schemas.microsoft.com/office/powerpoint/2010/main" val="3352890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actually is a picture though?</a:t>
            </a:r>
          </a:p>
        </p:txBody>
      </p:sp>
      <p:sp>
        <p:nvSpPr>
          <p:cNvPr id="3" name="Content Placeholder 2"/>
          <p:cNvSpPr>
            <a:spLocks noGrp="1"/>
          </p:cNvSpPr>
          <p:nvPr>
            <p:ph idx="1"/>
          </p:nvPr>
        </p:nvSpPr>
        <p:spPr>
          <a:xfrm>
            <a:off x="1371600" y="2286000"/>
            <a:ext cx="5096933" cy="3581400"/>
          </a:xfrm>
        </p:spPr>
        <p:txBody>
          <a:bodyPr>
            <a:normAutofit fontScale="92500"/>
          </a:bodyPr>
          <a:lstStyle/>
          <a:p>
            <a:pPr marL="0" indent="0" algn="ctr">
              <a:buNone/>
            </a:pPr>
            <a:r>
              <a:rPr lang="en-US" dirty="0">
                <a:latin typeface="Segoe Print" panose="02000600000000000000" pitchFamily="2" charset="0"/>
              </a:rPr>
              <a:t>Believe it or not, there is no such thing as a digital picture. </a:t>
            </a:r>
          </a:p>
          <a:p>
            <a:pPr marL="0" indent="0" algn="ctr">
              <a:buNone/>
            </a:pPr>
            <a:r>
              <a:rPr lang="en-US" dirty="0">
                <a:latin typeface="Segoe Print" panose="02000600000000000000" pitchFamily="2" charset="0"/>
              </a:rPr>
              <a:t>Everything from an image is compressed down tightly into millions of 1’s and 0’s we call binary. </a:t>
            </a:r>
          </a:p>
          <a:p>
            <a:pPr marL="0" indent="0" algn="ctr">
              <a:buNone/>
            </a:pPr>
            <a:r>
              <a:rPr lang="en-US" dirty="0">
                <a:latin typeface="Segoe Print" panose="02000600000000000000" pitchFamily="2" charset="0"/>
              </a:rPr>
              <a:t>Binary works in many sources, as code to make rules in games, to find certain outcomes, describes colors, etc. </a:t>
            </a:r>
          </a:p>
          <a:p>
            <a:pPr marL="0" indent="0" algn="ctr">
              <a:buNone/>
            </a:pPr>
            <a:r>
              <a:rPr lang="en-US" dirty="0">
                <a:latin typeface="Segoe Print" panose="02000600000000000000" pitchFamily="2" charset="0"/>
              </a:rPr>
              <a:t>These 1’s and 0’s make up millions of different colors on the spectrum!</a:t>
            </a:r>
          </a:p>
        </p:txBody>
      </p:sp>
      <p:pic>
        <p:nvPicPr>
          <p:cNvPr id="3074"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8533" y="2171700"/>
            <a:ext cx="5252742" cy="325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37520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933" y="953995"/>
            <a:ext cx="9601200" cy="1485900"/>
          </a:xfrm>
        </p:spPr>
        <p:txBody>
          <a:bodyPr/>
          <a:lstStyle/>
          <a:p>
            <a:pPr algn="ctr"/>
            <a:r>
              <a:rPr lang="en-US" dirty="0"/>
              <a:t>Vectors and Bitmaps</a:t>
            </a:r>
          </a:p>
        </p:txBody>
      </p:sp>
      <p:sp>
        <p:nvSpPr>
          <p:cNvPr id="4" name="TextBox 3"/>
          <p:cNvSpPr txBox="1"/>
          <p:nvPr/>
        </p:nvSpPr>
        <p:spPr>
          <a:xfrm>
            <a:off x="8940799" y="706966"/>
            <a:ext cx="2946401" cy="3416320"/>
          </a:xfrm>
          <a:prstGeom prst="rect">
            <a:avLst/>
          </a:prstGeom>
          <a:noFill/>
        </p:spPr>
        <p:txBody>
          <a:bodyPr wrap="square" rtlCol="0">
            <a:spAutoFit/>
          </a:bodyPr>
          <a:lstStyle/>
          <a:p>
            <a:pPr algn="ctr"/>
            <a:r>
              <a:rPr lang="en-US" sz="2400" dirty="0">
                <a:latin typeface="Segoe Print" panose="02000600000000000000" pitchFamily="2" charset="0"/>
              </a:rPr>
              <a:t>A computer actually generates two types of drawings when rendering images. One is called a Vector, the other a Bitmap</a:t>
            </a:r>
          </a:p>
        </p:txBody>
      </p:sp>
      <p:sp>
        <p:nvSpPr>
          <p:cNvPr id="5" name="TextBox 4"/>
          <p:cNvSpPr txBox="1"/>
          <p:nvPr/>
        </p:nvSpPr>
        <p:spPr>
          <a:xfrm>
            <a:off x="1172638" y="2187956"/>
            <a:ext cx="4233332" cy="2308324"/>
          </a:xfrm>
          <a:prstGeom prst="rect">
            <a:avLst/>
          </a:prstGeom>
          <a:noFill/>
        </p:spPr>
        <p:txBody>
          <a:bodyPr wrap="square" rtlCol="0">
            <a:spAutoFit/>
          </a:bodyPr>
          <a:lstStyle/>
          <a:p>
            <a:pPr algn="ctr"/>
            <a:r>
              <a:rPr lang="en-US" dirty="0">
                <a:latin typeface="Segoe Print" panose="02000600000000000000" pitchFamily="2" charset="0"/>
              </a:rPr>
              <a:t>Bitmaps are the combination of millions upon millions of tiny squares we call pixels, mushed together to form a picture. Bitmaps take a “bit” of room up on storage space when saving files as you would be saving data for each individual pixel.</a:t>
            </a:r>
          </a:p>
        </p:txBody>
      </p:sp>
      <p:sp>
        <p:nvSpPr>
          <p:cNvPr id="6" name="TextBox 5"/>
          <p:cNvSpPr txBox="1"/>
          <p:nvPr/>
        </p:nvSpPr>
        <p:spPr>
          <a:xfrm>
            <a:off x="6726771" y="4743932"/>
            <a:ext cx="4792134" cy="1754326"/>
          </a:xfrm>
          <a:prstGeom prst="rect">
            <a:avLst/>
          </a:prstGeom>
          <a:noFill/>
        </p:spPr>
        <p:txBody>
          <a:bodyPr wrap="square" rtlCol="0">
            <a:spAutoFit/>
          </a:bodyPr>
          <a:lstStyle/>
          <a:p>
            <a:pPr algn="ctr"/>
            <a:r>
              <a:rPr lang="en-US" dirty="0">
                <a:latin typeface="Segoe Print" panose="02000600000000000000" pitchFamily="2" charset="0"/>
              </a:rPr>
              <a:t>Vector drawings work with images by using lines and shapes to draw the image. When resizing the image, you will never see any pixilation as vector drawings constantly change to scale with the size of the image!</a:t>
            </a:r>
          </a:p>
        </p:txBody>
      </p:sp>
      <p:pic>
        <p:nvPicPr>
          <p:cNvPr id="4098" name="Picture 2" descr="Image result for bitmap block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53667" y="2571073"/>
            <a:ext cx="3069171" cy="1925207"/>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vector draw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6573" y="4743932"/>
            <a:ext cx="3253920" cy="1830330"/>
          </a:xfrm>
          <a:prstGeom prst="rect">
            <a:avLst/>
          </a:prstGeom>
          <a:noFill/>
          <a:extLst>
            <a:ext uri="{909E8E84-426E-40DD-AFC4-6F175D3DCCD1}">
              <a14:hiddenFill xmlns:a14="http://schemas.microsoft.com/office/drawing/2010/main">
                <a:solidFill>
                  <a:srgbClr val="FFFFFF"/>
                </a:solidFill>
              </a14:hiddenFill>
            </a:ext>
          </a:extLst>
        </p:spPr>
      </p:pic>
      <p:sp>
        <p:nvSpPr>
          <p:cNvPr id="8" name="Action Button: Go Home 7">
            <a:hlinkClick r:id="rId4" action="ppaction://hlinksldjump" highlightClick="1"/>
          </p:cNvPr>
          <p:cNvSpPr/>
          <p:nvPr/>
        </p:nvSpPr>
        <p:spPr>
          <a:xfrm>
            <a:off x="0" y="0"/>
            <a:ext cx="1049867" cy="95399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509981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Works Cited (Sort of)</a:t>
            </a:r>
          </a:p>
        </p:txBody>
      </p:sp>
      <p:sp>
        <p:nvSpPr>
          <p:cNvPr id="3" name="Content Placeholder 2"/>
          <p:cNvSpPr>
            <a:spLocks noGrp="1"/>
          </p:cNvSpPr>
          <p:nvPr>
            <p:ph idx="1"/>
          </p:nvPr>
        </p:nvSpPr>
        <p:spPr/>
        <p:txBody>
          <a:bodyPr>
            <a:normAutofit lnSpcReduction="10000"/>
          </a:bodyPr>
          <a:lstStyle/>
          <a:p>
            <a:r>
              <a:rPr lang="en-US" sz="800" dirty="0"/>
              <a:t>Text picture: </a:t>
            </a:r>
            <a:r>
              <a:rPr lang="en-US" sz="800" dirty="0">
                <a:hlinkClick r:id="rId2"/>
              </a:rPr>
              <a:t>http://www.psykinematix.com/documentation/PsykinematixHelp/images/MultimediaText.png</a:t>
            </a:r>
            <a:endParaRPr lang="en-US" sz="800" dirty="0"/>
          </a:p>
          <a:p>
            <a:r>
              <a:rPr lang="en-US" sz="800" dirty="0"/>
              <a:t>Animation picture: </a:t>
            </a:r>
            <a:r>
              <a:rPr lang="en-US" sz="800" dirty="0">
                <a:hlinkClick r:id="rId3"/>
              </a:rPr>
              <a:t>https://thumbsplus.tutsplus.com/uploads/users/1112/posts/25730/preview_image/animate-run-preview-image.jpg?height=300&amp;width=300</a:t>
            </a:r>
            <a:endParaRPr lang="en-US" sz="800" dirty="0"/>
          </a:p>
          <a:p>
            <a:r>
              <a:rPr lang="en-US" sz="800" dirty="0"/>
              <a:t>Picture frame : </a:t>
            </a:r>
            <a:r>
              <a:rPr lang="en-US" sz="800" dirty="0">
                <a:hlinkClick r:id="rId4"/>
              </a:rPr>
              <a:t>http://orig10.deviantart.net/e700/f/2007/070/4/6/frame_by_tmm_textures.jpg</a:t>
            </a:r>
            <a:endParaRPr lang="en-US" sz="800" dirty="0"/>
          </a:p>
          <a:p>
            <a:r>
              <a:rPr lang="en-US" sz="800" dirty="0"/>
              <a:t>Storage overload : </a:t>
            </a:r>
            <a:r>
              <a:rPr lang="en-US" sz="800" dirty="0">
                <a:hlinkClick r:id="rId5"/>
              </a:rPr>
              <a:t>http://mortalpowers.com/posse/1280x1280/0DSC01430.JPG</a:t>
            </a:r>
            <a:endParaRPr lang="en-US" sz="800" dirty="0"/>
          </a:p>
          <a:p>
            <a:r>
              <a:rPr lang="en-US" sz="800" dirty="0"/>
              <a:t>Ranch Dressing: </a:t>
            </a:r>
            <a:r>
              <a:rPr lang="en-US" sz="800" dirty="0">
                <a:hlinkClick r:id="rId6"/>
              </a:rPr>
              <a:t>https://s-media-cache-ak0.pinimg.com/736x/c5/ba/86/c5ba86b567ac63d6227cc29b9fca2464.jpg</a:t>
            </a:r>
            <a:endParaRPr lang="en-US" sz="800" dirty="0"/>
          </a:p>
          <a:p>
            <a:r>
              <a:rPr lang="en-US" sz="800" dirty="0"/>
              <a:t>Binary colors: </a:t>
            </a:r>
            <a:r>
              <a:rPr lang="en-US" sz="800" dirty="0">
                <a:hlinkClick r:id="rId7"/>
              </a:rPr>
              <a:t>https://bam.files.bbci.co.uk/bam/live/content/z2cxfg8/large</a:t>
            </a:r>
            <a:endParaRPr lang="en-US" sz="800" dirty="0"/>
          </a:p>
          <a:p>
            <a:r>
              <a:rPr lang="en-US" sz="800" dirty="0"/>
              <a:t>Bitmap girl: </a:t>
            </a:r>
            <a:r>
              <a:rPr lang="en-US" sz="800" dirty="0">
                <a:hlinkClick r:id="rId8"/>
              </a:rPr>
              <a:t>https://www.edutopia.org/sites/default/files/styles/responsive_1400px/public/content/db/bitmapgraphic.gif?itok=WDBtaWI1&amp;timestamp=1397382476</a:t>
            </a:r>
            <a:endParaRPr lang="en-US" sz="800" dirty="0"/>
          </a:p>
          <a:p>
            <a:r>
              <a:rPr lang="en-US" sz="800" dirty="0"/>
              <a:t>Phone: </a:t>
            </a:r>
            <a:r>
              <a:rPr lang="en-US" sz="800" dirty="0">
                <a:hlinkClick r:id="rId9"/>
              </a:rPr>
              <a:t>http://www.catalog.appturemarket.com/wp-content/uploads/2016/07/cropped-1024guru.png</a:t>
            </a:r>
            <a:endParaRPr lang="en-US" sz="800" dirty="0"/>
          </a:p>
          <a:p>
            <a:r>
              <a:rPr lang="en-US" sz="800" dirty="0"/>
              <a:t>Teacher: </a:t>
            </a:r>
            <a:r>
              <a:rPr lang="en-US" sz="800" dirty="0">
                <a:hlinkClick r:id="rId10"/>
              </a:rPr>
              <a:t>http://myturntointern.com/wp-content/uploads/2015/09/paula-cartoon.png</a:t>
            </a:r>
            <a:endParaRPr lang="en-US" sz="800" dirty="0"/>
          </a:p>
          <a:p>
            <a:r>
              <a:rPr lang="en-US" sz="800" dirty="0"/>
              <a:t>Cartoon </a:t>
            </a:r>
            <a:r>
              <a:rPr lang="en-US" sz="800" dirty="0" err="1"/>
              <a:t>tv</a:t>
            </a:r>
            <a:r>
              <a:rPr lang="en-US" sz="800" dirty="0"/>
              <a:t>: </a:t>
            </a:r>
            <a:r>
              <a:rPr lang="en-US" sz="800" dirty="0">
                <a:hlinkClick r:id="rId11"/>
              </a:rPr>
              <a:t>https://pixabay.com/p-161184/?no_redirect</a:t>
            </a:r>
            <a:endParaRPr lang="en-US" sz="800" dirty="0"/>
          </a:p>
          <a:p>
            <a:r>
              <a:rPr lang="en-US" sz="800" dirty="0"/>
              <a:t>Disney: </a:t>
            </a:r>
            <a:r>
              <a:rPr lang="en-US" sz="800" dirty="0">
                <a:hlinkClick r:id="rId12"/>
              </a:rPr>
              <a:t>http://www.listchallenges.com/f/lists/91747304-ee12-42e2-a1af-1aa0784ef340.jpg</a:t>
            </a:r>
            <a:endParaRPr lang="en-US" sz="800" dirty="0"/>
          </a:p>
          <a:p>
            <a:r>
              <a:rPr lang="en-US" sz="800" dirty="0"/>
              <a:t>Sounds like science: </a:t>
            </a:r>
            <a:r>
              <a:rPr lang="en-US" sz="800" dirty="0">
                <a:hlinkClick r:id="rId13"/>
              </a:rPr>
              <a:t>http://cfl.madscience.org/locations/CFL/images/SoundsLikeScienceLarge.png</a:t>
            </a:r>
            <a:endParaRPr lang="en-US" sz="800" dirty="0"/>
          </a:p>
          <a:p>
            <a:r>
              <a:rPr lang="en-US" sz="800" dirty="0"/>
              <a:t>Animation info: </a:t>
            </a:r>
            <a:r>
              <a:rPr lang="en-US" sz="800" dirty="0">
                <a:hlinkClick r:id="rId14"/>
              </a:rPr>
              <a:t>https://www.youtube.com/watch?v=NZbrdCAsYqU</a:t>
            </a:r>
            <a:endParaRPr lang="en-US" sz="800" dirty="0"/>
          </a:p>
          <a:p>
            <a:r>
              <a:rPr lang="en-US" sz="800" dirty="0"/>
              <a:t>What is multimedia? </a:t>
            </a:r>
            <a:r>
              <a:rPr lang="en-US" sz="800" dirty="0">
                <a:hlinkClick r:id="rId15"/>
              </a:rPr>
              <a:t>https://www.youtube.com/watch?v=yku5GXPwa6Y</a:t>
            </a:r>
            <a:endParaRPr lang="en-US" sz="800" dirty="0"/>
          </a:p>
          <a:p>
            <a:r>
              <a:rPr lang="en-US" sz="800" dirty="0"/>
              <a:t>Kids on music: </a:t>
            </a:r>
            <a:r>
              <a:rPr lang="en-US" sz="800" dirty="0">
                <a:hlinkClick r:id="rId16"/>
              </a:rPr>
              <a:t>http://www.shindigz.com/cms/files/91186463-9a61-4c33-8fec-c2a32f2be1c8</a:t>
            </a:r>
            <a:r>
              <a:rPr lang="en-US" sz="800" dirty="0"/>
              <a:t>   </a:t>
            </a:r>
            <a:r>
              <a:rPr lang="en-US" sz="800" dirty="0">
                <a:sym typeface="Wingdings" panose="05000000000000000000" pitchFamily="2" charset="2"/>
              </a:rPr>
              <a:t> this one took me 8 hours to find you better love it</a:t>
            </a:r>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a:p>
            <a:endParaRPr lang="en-US" sz="800" dirty="0"/>
          </a:p>
        </p:txBody>
      </p:sp>
    </p:spTree>
    <p:extLst>
      <p:ext uri="{BB962C8B-B14F-4D97-AF65-F5344CB8AC3E}">
        <p14:creationId xmlns:p14="http://schemas.microsoft.com/office/powerpoint/2010/main" val="33889728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529" y="2790983"/>
            <a:ext cx="7442198" cy="1303867"/>
          </a:xfrm>
        </p:spPr>
        <p:txBody>
          <a:bodyPr>
            <a:normAutofit/>
          </a:bodyPr>
          <a:lstStyle/>
          <a:p>
            <a:r>
              <a:rPr lang="en-US" dirty="0"/>
              <a:t>The Building Blocks of          </a:t>
            </a:r>
          </a:p>
        </p:txBody>
      </p:sp>
      <p:pic>
        <p:nvPicPr>
          <p:cNvPr id="4" name="Picture 3"/>
          <p:cNvPicPr>
            <a:picLocks noChangeAspect="1"/>
          </p:cNvPicPr>
          <p:nvPr/>
        </p:nvPicPr>
        <p:blipFill>
          <a:blip r:embed="rId2"/>
          <a:stretch>
            <a:fillRect/>
          </a:stretch>
        </p:blipFill>
        <p:spPr>
          <a:xfrm>
            <a:off x="1389289" y="689429"/>
            <a:ext cx="1971221" cy="1784170"/>
          </a:xfrm>
          <a:prstGeom prst="rect">
            <a:avLst/>
          </a:prstGeom>
        </p:spPr>
      </p:pic>
      <p:sp>
        <p:nvSpPr>
          <p:cNvPr id="5" name="Rectangle 4">
            <a:hlinkClick r:id="rId3" action="ppaction://hlinksldjump"/>
          </p:cNvPr>
          <p:cNvSpPr/>
          <p:nvPr/>
        </p:nvSpPr>
        <p:spPr>
          <a:xfrm>
            <a:off x="1389288" y="2468095"/>
            <a:ext cx="1971221" cy="3628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Text</a:t>
            </a:r>
          </a:p>
        </p:txBody>
      </p:sp>
      <p:sp>
        <p:nvSpPr>
          <p:cNvPr id="3" name="Action Button: Sound 2">
            <a:hlinkClick r:id="" action="ppaction://noaction" highlightClick="1">
              <a:snd r:embed="rId4" name="applause.wav"/>
            </a:hlinkClick>
          </p:cNvPr>
          <p:cNvSpPr/>
          <p:nvPr/>
        </p:nvSpPr>
        <p:spPr>
          <a:xfrm>
            <a:off x="1608666" y="4129314"/>
            <a:ext cx="1042416" cy="1042416"/>
          </a:xfrm>
          <a:prstGeom prst="actionButtonSou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5" action="ppaction://hlinksldjump"/>
          </p:cNvPr>
          <p:cNvSpPr/>
          <p:nvPr/>
        </p:nvSpPr>
        <p:spPr>
          <a:xfrm>
            <a:off x="1608666" y="5171730"/>
            <a:ext cx="1042416" cy="2977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Sound</a:t>
            </a:r>
          </a:p>
        </p:txBody>
      </p:sp>
      <p:grpSp>
        <p:nvGrpSpPr>
          <p:cNvPr id="14" name="Group 13"/>
          <p:cNvGrpSpPr/>
          <p:nvPr/>
        </p:nvGrpSpPr>
        <p:grpSpPr>
          <a:xfrm>
            <a:off x="5091090" y="3740594"/>
            <a:ext cx="1930400" cy="1833807"/>
            <a:chOff x="5130799" y="4099897"/>
            <a:chExt cx="1930400" cy="1833807"/>
          </a:xfrm>
        </p:grpSpPr>
        <p:cxnSp>
          <p:nvCxnSpPr>
            <p:cNvPr id="9" name="Straight Connector 8"/>
            <p:cNvCxnSpPr/>
            <p:nvPr/>
          </p:nvCxnSpPr>
          <p:spPr>
            <a:xfrm>
              <a:off x="5757332" y="4099897"/>
              <a:ext cx="355600" cy="609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p:cNvCxnSpPr>
            <p:nvPr/>
          </p:nvCxnSpPr>
          <p:spPr>
            <a:xfrm flipH="1">
              <a:off x="6112932" y="4099897"/>
              <a:ext cx="239839" cy="4936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5130799" y="4593551"/>
              <a:ext cx="1930400" cy="1340153"/>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lumMod val="50000"/>
                  </a:schemeClr>
                </a:solidFill>
              </a:endParaRPr>
            </a:p>
          </p:txBody>
        </p:sp>
      </p:grpSp>
      <p:sp>
        <p:nvSpPr>
          <p:cNvPr id="15" name="Rectangle 14">
            <a:hlinkClick r:id="rId6" action="ppaction://hlinksldjump"/>
          </p:cNvPr>
          <p:cNvSpPr/>
          <p:nvPr/>
        </p:nvSpPr>
        <p:spPr>
          <a:xfrm>
            <a:off x="5091090" y="5534772"/>
            <a:ext cx="1930400" cy="3183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Video</a:t>
            </a:r>
          </a:p>
        </p:txBody>
      </p:sp>
      <p:sp>
        <p:nvSpPr>
          <p:cNvPr id="16" name="Rectangle 15"/>
          <p:cNvSpPr/>
          <p:nvPr/>
        </p:nvSpPr>
        <p:spPr>
          <a:xfrm>
            <a:off x="5319690" y="4419122"/>
            <a:ext cx="1473200" cy="97040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hlinkClick r:id="rId7" action="ppaction://hlinksldjump"/>
          </p:cNvPr>
          <p:cNvSpPr/>
          <p:nvPr/>
        </p:nvSpPr>
        <p:spPr>
          <a:xfrm>
            <a:off x="5319690" y="2082801"/>
            <a:ext cx="1701800" cy="2631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Animation</a:t>
            </a:r>
          </a:p>
        </p:txBody>
      </p:sp>
      <p:pic>
        <p:nvPicPr>
          <p:cNvPr id="1026" name="Picture 2" descr="https://thumbsplus.tutsplus.com/uploads/users/1112/posts/25730/preview_image/animate-run-preview-image.jpg?height=300&amp;width=30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19690" y="906453"/>
            <a:ext cx="1698698" cy="117634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picture fr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908391" y="2830952"/>
            <a:ext cx="1431431" cy="1750292"/>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a:hlinkClick r:id="rId10" action="ppaction://hlinksldjump"/>
          </p:cNvPr>
          <p:cNvSpPr/>
          <p:nvPr/>
        </p:nvSpPr>
        <p:spPr>
          <a:xfrm>
            <a:off x="9908391" y="4574901"/>
            <a:ext cx="1431431" cy="3294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Picture</a:t>
            </a:r>
          </a:p>
        </p:txBody>
      </p:sp>
      <p:sp>
        <p:nvSpPr>
          <p:cNvPr id="8" name="Rectangle 7">
            <a:hlinkClick r:id="rId11" action="ppaction://hlinksldjump"/>
          </p:cNvPr>
          <p:cNvSpPr/>
          <p:nvPr/>
        </p:nvSpPr>
        <p:spPr>
          <a:xfrm>
            <a:off x="7018388" y="3200400"/>
            <a:ext cx="2701345" cy="5401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solidFill>
                  <a:schemeClr val="tx1"/>
                </a:solidFill>
              </a:rPr>
              <a:t>Multimedia</a:t>
            </a:r>
          </a:p>
        </p:txBody>
      </p:sp>
    </p:spTree>
    <p:extLst>
      <p:ext uri="{BB962C8B-B14F-4D97-AF65-F5344CB8AC3E}">
        <p14:creationId xmlns:p14="http://schemas.microsoft.com/office/powerpoint/2010/main" val="32660537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Exactly is Multimedia?</a:t>
            </a:r>
          </a:p>
        </p:txBody>
      </p:sp>
      <p:sp>
        <p:nvSpPr>
          <p:cNvPr id="3" name="Content Placeholder 2"/>
          <p:cNvSpPr>
            <a:spLocks noGrp="1"/>
          </p:cNvSpPr>
          <p:nvPr>
            <p:ph idx="1"/>
          </p:nvPr>
        </p:nvSpPr>
        <p:spPr>
          <a:xfrm>
            <a:off x="4944533" y="2556932"/>
            <a:ext cx="5952064" cy="3318936"/>
          </a:xfrm>
        </p:spPr>
        <p:txBody>
          <a:bodyPr>
            <a:normAutofit lnSpcReduction="10000"/>
          </a:bodyPr>
          <a:lstStyle/>
          <a:p>
            <a:pPr marL="0" indent="0" algn="ctr">
              <a:buNone/>
            </a:pPr>
            <a:r>
              <a:rPr lang="en-US" dirty="0">
                <a:latin typeface="Segoe Print" panose="02000600000000000000" pitchFamily="2" charset="0"/>
              </a:rPr>
              <a:t>Multimedia is the use of using devices to present text, graphics, audio and video with tools used by the computer to combine not only what we see and hear, but interact with as well. Everything is used to gather and process your own information and ideas into works of art. </a:t>
            </a:r>
          </a:p>
        </p:txBody>
      </p:sp>
      <p:pic>
        <p:nvPicPr>
          <p:cNvPr id="7170" name="Picture 2" descr="Image result for happy tv 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297" y="2641601"/>
            <a:ext cx="3967692" cy="350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45269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1579" y="804519"/>
            <a:ext cx="9603275" cy="1049235"/>
          </a:xfrm>
        </p:spPr>
        <p:txBody>
          <a:bodyPr/>
          <a:lstStyle/>
          <a:p>
            <a:pPr algn="ctr"/>
            <a:r>
              <a:rPr lang="en-US" dirty="0"/>
              <a:t>Text</a:t>
            </a:r>
          </a:p>
        </p:txBody>
      </p:sp>
      <p:sp>
        <p:nvSpPr>
          <p:cNvPr id="3" name="Content Placeholder 2"/>
          <p:cNvSpPr>
            <a:spLocks noGrp="1"/>
          </p:cNvSpPr>
          <p:nvPr>
            <p:ph idx="1"/>
          </p:nvPr>
        </p:nvSpPr>
        <p:spPr>
          <a:xfrm>
            <a:off x="1451579" y="2015732"/>
            <a:ext cx="4775049" cy="3450613"/>
          </a:xfrm>
        </p:spPr>
        <p:txBody>
          <a:bodyPr>
            <a:normAutofit fontScale="85000" lnSpcReduction="10000"/>
          </a:bodyPr>
          <a:lstStyle/>
          <a:p>
            <a:r>
              <a:rPr lang="en-US" dirty="0">
                <a:latin typeface="Segoe Print" panose="02000600000000000000" pitchFamily="2" charset="0"/>
              </a:rPr>
              <a:t>Text is a commonly used tool in multimedia. We use text in multimedia everyday as it’s a main implication in computers. Text offers an easy way to gain a broader understanding, and also makes it possible for quick navigation as long as the words are picked in a precise manor. </a:t>
            </a:r>
          </a:p>
          <a:p>
            <a:r>
              <a:rPr lang="en-US" dirty="0">
                <a:latin typeface="Segoe Print" panose="02000600000000000000" pitchFamily="2" charset="0"/>
              </a:rPr>
              <a:t>Don’t worry though, many sources have navigation tools to help find relatable sources!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95067" y="2815552"/>
            <a:ext cx="3604187" cy="1147051"/>
          </a:xfrm>
          <a:prstGeom prst="rect">
            <a:avLst/>
          </a:prstGeom>
        </p:spPr>
      </p:pic>
      <p:sp>
        <p:nvSpPr>
          <p:cNvPr id="4" name="Arrow: Bent-Up 3"/>
          <p:cNvSpPr/>
          <p:nvPr/>
        </p:nvSpPr>
        <p:spPr>
          <a:xfrm>
            <a:off x="7353882" y="4055619"/>
            <a:ext cx="1095851" cy="955419"/>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5426" y="804519"/>
            <a:ext cx="1440307" cy="1440307"/>
          </a:xfrm>
          <a:prstGeom prst="rect">
            <a:avLst/>
          </a:prstGeom>
          <a:noFill/>
          <a:extLst>
            <a:ext uri="{909E8E84-426E-40DD-AFC4-6F175D3DCCD1}">
              <a14:hiddenFill xmlns:a14="http://schemas.microsoft.com/office/drawing/2010/main">
                <a:solidFill>
                  <a:srgbClr val="FFFFFF"/>
                </a:solidFill>
              </a14:hiddenFill>
            </a:ext>
          </a:extLst>
        </p:spPr>
      </p:pic>
      <p:sp>
        <p:nvSpPr>
          <p:cNvPr id="6" name="Speech Bubble: Oval 5"/>
          <p:cNvSpPr/>
          <p:nvPr/>
        </p:nvSpPr>
        <p:spPr>
          <a:xfrm>
            <a:off x="8986375" y="57630"/>
            <a:ext cx="1710266" cy="923052"/>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Not cell phone texts!</a:t>
            </a:r>
          </a:p>
        </p:txBody>
      </p:sp>
    </p:spTree>
    <p:extLst>
      <p:ext uri="{BB962C8B-B14F-4D97-AF65-F5344CB8AC3E}">
        <p14:creationId xmlns:p14="http://schemas.microsoft.com/office/powerpoint/2010/main" val="18802257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8893" y="7645"/>
            <a:ext cx="4695221" cy="5466346"/>
          </a:xfrm>
        </p:spPr>
        <p:txBody>
          <a:bodyPr>
            <a:normAutofit lnSpcReduction="10000"/>
          </a:bodyPr>
          <a:lstStyle/>
          <a:p>
            <a:pPr marL="0" indent="0" algn="ctr">
              <a:buNone/>
            </a:pPr>
            <a:r>
              <a:rPr lang="en-US" dirty="0">
                <a:latin typeface="Segoe Print" panose="02000600000000000000" pitchFamily="2" charset="0"/>
              </a:rPr>
              <a:t>When a computer processes text, it forms a set of code through 1’s and 0’s. This is mainly because computers only process data through number sets. </a:t>
            </a:r>
          </a:p>
          <a:p>
            <a:pPr marL="0" indent="0" algn="ctr">
              <a:buNone/>
            </a:pPr>
            <a:r>
              <a:rPr lang="en-US" dirty="0">
                <a:latin typeface="Segoe Print" panose="02000600000000000000" pitchFamily="2" charset="0"/>
              </a:rPr>
              <a:t>Two ways this works is through ASCII and Unicode.  ASCII was developed first and decodes mostly only English. However, Unicode can not only understand English but every other language</a:t>
            </a:r>
          </a:p>
          <a:p>
            <a:pPr marL="0" indent="0" algn="ctr">
              <a:buNone/>
            </a:pPr>
            <a:r>
              <a:rPr lang="en-US" dirty="0">
                <a:latin typeface="Segoe Print" panose="02000600000000000000" pitchFamily="2" charset="0"/>
              </a:rPr>
              <a:t>Typefaces offer information on size, font type, and styles for your text. Almost like a dressing room for letters!</a:t>
            </a:r>
          </a:p>
        </p:txBody>
      </p:sp>
      <p:sp>
        <p:nvSpPr>
          <p:cNvPr id="5" name="AutoShape 4" descr="Image result for unicode"/>
          <p:cNvSpPr>
            <a:spLocks noChangeAspect="1" noChangeArrowheads="1"/>
          </p:cNvSpPr>
          <p:nvPr/>
        </p:nvSpPr>
        <p:spPr bwMode="auto">
          <a:xfrm>
            <a:off x="7048455" y="7912451"/>
            <a:ext cx="1735284" cy="173528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78" name="Picture 6" descr="https://www.w3.org/International/articles/definitions-characters/index-data/unicodeblock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20718" y="7645"/>
            <a:ext cx="5261139" cy="3187128"/>
          </a:xfrm>
          <a:prstGeom prst="rect">
            <a:avLst/>
          </a:prstGeom>
          <a:noFill/>
          <a:extLst>
            <a:ext uri="{909E8E84-426E-40DD-AFC4-6F175D3DCCD1}">
              <a14:hiddenFill xmlns:a14="http://schemas.microsoft.com/office/drawing/2010/main">
                <a:solidFill>
                  <a:srgbClr val="FFFFFF"/>
                </a:solidFill>
              </a14:hiddenFill>
            </a:ext>
          </a:extLst>
        </p:spPr>
      </p:pic>
      <p:sp>
        <p:nvSpPr>
          <p:cNvPr id="6" name="Action Button: Go Home 5">
            <a:hlinkClick r:id="rId3" action="ppaction://hlinksldjump" highlightClick="1"/>
          </p:cNvPr>
          <p:cNvSpPr/>
          <p:nvPr/>
        </p:nvSpPr>
        <p:spPr>
          <a:xfrm>
            <a:off x="11679259" y="7645"/>
            <a:ext cx="483616" cy="514192"/>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6" name="Picture 2" descr="Image result for typefac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01467" y="3553177"/>
            <a:ext cx="3984071" cy="21181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80838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Video</a:t>
            </a:r>
          </a:p>
        </p:txBody>
      </p:sp>
      <p:sp>
        <p:nvSpPr>
          <p:cNvPr id="3" name="Content Placeholder 2"/>
          <p:cNvSpPr>
            <a:spLocks noGrp="1"/>
          </p:cNvSpPr>
          <p:nvPr>
            <p:ph idx="1"/>
          </p:nvPr>
        </p:nvSpPr>
        <p:spPr>
          <a:xfrm>
            <a:off x="529411" y="2065867"/>
            <a:ext cx="5126322" cy="2595034"/>
          </a:xfrm>
        </p:spPr>
        <p:txBody>
          <a:bodyPr>
            <a:normAutofit lnSpcReduction="10000"/>
          </a:bodyPr>
          <a:lstStyle/>
          <a:p>
            <a:pPr marL="0" indent="0">
              <a:buNone/>
            </a:pPr>
            <a:r>
              <a:rPr lang="en-US" dirty="0"/>
              <a:t>Video is used in many areas of our world today. Everything from movies, websites, festivals and more take part in using some type of video. More and more technology everyday is being developed with some sort of capture device for recording and producing video.</a:t>
            </a:r>
          </a:p>
        </p:txBody>
      </p:sp>
      <p:pic>
        <p:nvPicPr>
          <p:cNvPr id="4098"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2065867"/>
            <a:ext cx="4651587" cy="2552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24316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51579" y="694268"/>
            <a:ext cx="9291215" cy="4772078"/>
          </a:xfrm>
        </p:spPr>
        <p:txBody>
          <a:bodyPr/>
          <a:lstStyle/>
          <a:p>
            <a:r>
              <a:rPr lang="en-US" dirty="0">
                <a:latin typeface="Segoe Print" panose="02000600000000000000" pitchFamily="2" charset="0"/>
              </a:rPr>
              <a:t>There can be some conflict with videomaking sometimes however. For instance some videos have to reach certain compression formats or are required to be uploaded with a specific storage space in mind. However videos are extremely heavy on storage space. </a:t>
            </a:r>
          </a:p>
          <a:p>
            <a:r>
              <a:rPr lang="en-US" dirty="0">
                <a:latin typeface="Segoe Print" panose="02000600000000000000" pitchFamily="2" charset="0"/>
              </a:rPr>
              <a:t>This can be fixed up by a little tweaking however. With the right software (and smart human beings) you can easily trim up and manipulate a video in order to make it fit your criteria on storage space.</a:t>
            </a:r>
          </a:p>
        </p:txBody>
      </p:sp>
      <p:pic>
        <p:nvPicPr>
          <p:cNvPr id="5124" name="Picture 4" descr="Image result for video editing softwa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9867" y="3505200"/>
            <a:ext cx="7332133" cy="335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03803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This is a video I created in windows movie maker. A free software program for video editing </a:t>
            </a:r>
            <a:r>
              <a:rPr lang="en-US" dirty="0">
                <a:sym typeface="Wingdings" panose="05000000000000000000" pitchFamily="2" charset="2"/>
              </a:rPr>
              <a:t></a:t>
            </a:r>
            <a:endParaRPr lang="en-US" dirty="0"/>
          </a:p>
        </p:txBody>
      </p:sp>
      <p:pic>
        <p:nvPicPr>
          <p:cNvPr id="4" name="a7mnftJ2wUE">
            <a:hlinkClick r:id="" action="ppaction://media"/>
          </p:cNvPr>
          <p:cNvPicPr>
            <a:picLocks noRot="1" noChangeAspect="1"/>
          </p:cNvPicPr>
          <p:nvPr>
            <a:videoFile r:link="rId1"/>
          </p:nvPr>
        </p:nvPicPr>
        <p:blipFill>
          <a:blip r:embed="rId3"/>
          <a:stretch>
            <a:fillRect/>
          </a:stretch>
        </p:blipFill>
        <p:spPr>
          <a:xfrm>
            <a:off x="3501038" y="2099733"/>
            <a:ext cx="5192295" cy="3894221"/>
          </a:xfrm>
          <a:prstGeom prst="rect">
            <a:avLst/>
          </a:prstGeom>
          <a:ln>
            <a:noFill/>
          </a:ln>
          <a:effectLst>
            <a:glow rad="228600">
              <a:srgbClr val="FFFFFF">
                <a:alpha val="40000"/>
              </a:srgbClr>
            </a:glow>
          </a:effectLst>
          <a:scene3d>
            <a:camera prst="orthographicFront"/>
            <a:lightRig rig="threePt" dir="t">
              <a:rot lat="0" lon="0" rev="2100000"/>
            </a:lightRig>
          </a:scene3d>
          <a:sp3d>
            <a:bevelT w="152400" h="101600" prst="slope"/>
          </a:sp3d>
        </p:spPr>
      </p:pic>
      <p:sp>
        <p:nvSpPr>
          <p:cNvPr id="5" name="Action Button: Go Home 4">
            <a:hlinkClick r:id="rId4" action="ppaction://hlinksldjump" highlightClick="1"/>
          </p:cNvPr>
          <p:cNvSpPr/>
          <p:nvPr/>
        </p:nvSpPr>
        <p:spPr>
          <a:xfrm>
            <a:off x="11149584" y="0"/>
            <a:ext cx="1042416" cy="1042416"/>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78296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Animation</a:t>
            </a:r>
          </a:p>
        </p:txBody>
      </p:sp>
      <p:sp>
        <p:nvSpPr>
          <p:cNvPr id="3" name="Content Placeholder 2"/>
          <p:cNvSpPr>
            <a:spLocks noGrp="1"/>
          </p:cNvSpPr>
          <p:nvPr>
            <p:ph idx="1"/>
          </p:nvPr>
        </p:nvSpPr>
        <p:spPr>
          <a:xfrm>
            <a:off x="451327" y="1912846"/>
            <a:ext cx="4313619" cy="4023360"/>
          </a:xfrm>
        </p:spPr>
        <p:txBody>
          <a:bodyPr/>
          <a:lstStyle/>
          <a:p>
            <a:r>
              <a:rPr lang="en-US" dirty="0">
                <a:latin typeface="Segoe Print" panose="02000600000000000000" pitchFamily="2" charset="0"/>
              </a:rPr>
              <a:t>Animation is the concept of bringing a picture to life. </a:t>
            </a:r>
          </a:p>
          <a:p>
            <a:r>
              <a:rPr lang="en-US" dirty="0">
                <a:latin typeface="Segoe Print" panose="02000600000000000000" pitchFamily="2" charset="0"/>
              </a:rPr>
              <a:t>Through multiple drawings of the same picture with slight changes in certain behavior, you can manipulate ones eyesight to make the picture look like it’s preforming an action when played in rapid succession. </a:t>
            </a:r>
          </a:p>
          <a:p>
            <a:r>
              <a:rPr lang="en-US" dirty="0">
                <a:latin typeface="Segoe Print" panose="02000600000000000000" pitchFamily="2" charset="0"/>
              </a:rPr>
              <a:t>Animation works on scaling everything from 2d to 3d objects.</a:t>
            </a:r>
          </a:p>
        </p:txBody>
      </p:sp>
      <p:pic>
        <p:nvPicPr>
          <p:cNvPr id="2050" name="Picture 2" descr="Image result for anim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9832" y="1737360"/>
            <a:ext cx="4165525" cy="2128603"/>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Image result for disney characte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4946" y="4041449"/>
            <a:ext cx="4133277" cy="2169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92947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Gallery">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3.xml><?xml version="1.0" encoding="utf-8"?>
<a:theme xmlns:a="http://schemas.openxmlformats.org/drawingml/2006/main" name="1_Gallery">
  <a:themeElements>
    <a:clrScheme name="Gallery">
      <a:dk1>
        <a:sysClr val="windowText" lastClr="000000"/>
      </a:dk1>
      <a:lt1>
        <a:sysClr val="window" lastClr="FFFFFF"/>
      </a:lt1>
      <a:dk2>
        <a:srgbClr val="454545"/>
      </a:dk2>
      <a:lt2>
        <a:srgbClr val="DFD9D5"/>
      </a:lt2>
      <a:accent1>
        <a:srgbClr val="FB8C29"/>
      </a:accent1>
      <a:accent2>
        <a:srgbClr val="F2C351"/>
      </a:accent2>
      <a:accent3>
        <a:srgbClr val="D0CBA5"/>
      </a:accent3>
      <a:accent4>
        <a:srgbClr val="A2C476"/>
      </a:accent4>
      <a:accent5>
        <a:srgbClr val="57C293"/>
      </a:accent5>
      <a:accent6>
        <a:srgbClr val="06BFDE"/>
      </a:accent6>
      <a:hlink>
        <a:srgbClr val="FBAE29"/>
      </a:hlink>
      <a:folHlink>
        <a:srgbClr val="EDC47E"/>
      </a:folHlink>
    </a:clrScheme>
    <a:fontScheme name="Gallery">
      <a:majorFont>
        <a:latin typeface="Rockwell" panose="020606030202050204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BB5F5D82-B5E9-469E-A815-C655ED4AF243}"/>
    </a:ext>
  </a:extLst>
</a:theme>
</file>

<file path=ppt/theme/theme4.xml><?xml version="1.0" encoding="utf-8"?>
<a:theme xmlns:a="http://schemas.openxmlformats.org/drawingml/2006/main" name="Retrospec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5.xml><?xml version="1.0" encoding="utf-8"?>
<a:theme xmlns:a="http://schemas.openxmlformats.org/drawingml/2006/main" name="Crop">
  <a:themeElements>
    <a:clrScheme name="Yellow">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6.xml><?xml version="1.0" encoding="utf-8"?>
<a:theme xmlns:a="http://schemas.openxmlformats.org/drawingml/2006/main" name="Droplet">
  <a:themeElements>
    <a:clrScheme name="Droplet">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C71B277C-C29A-4BA0-A7BA-43502DF21AB3}"/>
    </a:ext>
  </a:extLst>
</a:theme>
</file>

<file path=ppt/theme/theme7.xml><?xml version="1.0" encoding="utf-8"?>
<a:theme xmlns:a="http://schemas.openxmlformats.org/drawingml/2006/main" name="Badge">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Gallery</Template>
  <TotalTime>749</TotalTime>
  <Words>1439</Words>
  <Application>Microsoft Office PowerPoint</Application>
  <PresentationFormat>Widescreen</PresentationFormat>
  <Paragraphs>82</Paragraphs>
  <Slides>19</Slides>
  <Notes>0</Notes>
  <HiddenSlides>0</HiddenSlides>
  <MMClips>2</MMClips>
  <ScaleCrop>false</ScaleCrop>
  <HeadingPairs>
    <vt:vector size="6" baseType="variant">
      <vt:variant>
        <vt:lpstr>Fonts Used</vt:lpstr>
      </vt:variant>
      <vt:variant>
        <vt:i4>12</vt:i4>
      </vt:variant>
      <vt:variant>
        <vt:lpstr>Theme</vt:lpstr>
      </vt:variant>
      <vt:variant>
        <vt:i4>7</vt:i4>
      </vt:variant>
      <vt:variant>
        <vt:lpstr>Slide Titles</vt:lpstr>
      </vt:variant>
      <vt:variant>
        <vt:i4>19</vt:i4>
      </vt:variant>
    </vt:vector>
  </HeadingPairs>
  <TitlesOfParts>
    <vt:vector size="38" baseType="lpstr">
      <vt:lpstr>Algerian</vt:lpstr>
      <vt:lpstr>Arial</vt:lpstr>
      <vt:lpstr>Calibri</vt:lpstr>
      <vt:lpstr>Calibri Light</vt:lpstr>
      <vt:lpstr>Franklin Gothic Book</vt:lpstr>
      <vt:lpstr>Garamond</vt:lpstr>
      <vt:lpstr>Gill Sans MT</vt:lpstr>
      <vt:lpstr>Impact</vt:lpstr>
      <vt:lpstr>Rockwell</vt:lpstr>
      <vt:lpstr>Segoe Print</vt:lpstr>
      <vt:lpstr>Tw Cen MT</vt:lpstr>
      <vt:lpstr>Wingdings</vt:lpstr>
      <vt:lpstr>Organic</vt:lpstr>
      <vt:lpstr>Gallery</vt:lpstr>
      <vt:lpstr>1_Gallery</vt:lpstr>
      <vt:lpstr>Retrospect</vt:lpstr>
      <vt:lpstr>Crop</vt:lpstr>
      <vt:lpstr>Droplet</vt:lpstr>
      <vt:lpstr>Badge</vt:lpstr>
      <vt:lpstr>The Basics of Multimedia</vt:lpstr>
      <vt:lpstr>The Building Blocks of          </vt:lpstr>
      <vt:lpstr>What Exactly is Multimedia?</vt:lpstr>
      <vt:lpstr>Text</vt:lpstr>
      <vt:lpstr>PowerPoint Presentation</vt:lpstr>
      <vt:lpstr>Video</vt:lpstr>
      <vt:lpstr>PowerPoint Presentation</vt:lpstr>
      <vt:lpstr>This is a video I created in windows movie maker. A free software program for video editing </vt:lpstr>
      <vt:lpstr>Animation</vt:lpstr>
      <vt:lpstr>5 Different types of animation!</vt:lpstr>
      <vt:lpstr>This is an example of animation! </vt:lpstr>
      <vt:lpstr>Try clicking the ball to throw to the boy!</vt:lpstr>
      <vt:lpstr>Sound</vt:lpstr>
      <vt:lpstr>Ride the Waves!</vt:lpstr>
      <vt:lpstr>PowerPoint Presentation</vt:lpstr>
      <vt:lpstr>Picture</vt:lpstr>
      <vt:lpstr>What actually is a picture though?</vt:lpstr>
      <vt:lpstr>Vectors and Bitmaps</vt:lpstr>
      <vt:lpstr>Works Cited (Sort of)</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Basics of Multimedia</dc:title>
  <dc:creator>alex floyd</dc:creator>
  <cp:lastModifiedBy>alex floyd</cp:lastModifiedBy>
  <cp:revision>31</cp:revision>
  <dcterms:created xsi:type="dcterms:W3CDTF">2017-03-21T18:28:18Z</dcterms:created>
  <dcterms:modified xsi:type="dcterms:W3CDTF">2017-03-23T21:05:44Z</dcterms:modified>
</cp:coreProperties>
</file>