
<file path=[Content_Types].xml><?xml version="1.0" encoding="utf-8"?>
<Types xmlns="http://schemas.openxmlformats.org/package/2006/content-types">
  <Default Extension="png" ContentType="image/png"/>
  <Default Extension="mp3" ContentType="audio/mpe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3" r:id="rId1"/>
  </p:sldMasterIdLst>
  <p:sldIdLst>
    <p:sldId id="256" r:id="rId2"/>
    <p:sldId id="259" r:id="rId3"/>
    <p:sldId id="257" r:id="rId4"/>
    <p:sldId id="258" r:id="rId5"/>
    <p:sldId id="261" r:id="rId6"/>
    <p:sldId id="262" r:id="rId7"/>
    <p:sldId id="260" r:id="rId8"/>
    <p:sldId id="270" r:id="rId9"/>
    <p:sldId id="263" r:id="rId10"/>
    <p:sldId id="264" r:id="rId11"/>
    <p:sldId id="273" r:id="rId12"/>
    <p:sldId id="265" r:id="rId13"/>
    <p:sldId id="266" r:id="rId14"/>
    <p:sldId id="267" r:id="rId15"/>
    <p:sldId id="268" r:id="rId16"/>
    <p:sldId id="272" r:id="rId17"/>
    <p:sldId id="271" r:id="rId18"/>
    <p:sldId id="269" r:id="rId19"/>
    <p:sldId id="274"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81" d="100"/>
          <a:sy n="81" d="100"/>
        </p:scale>
        <p:origin x="120" y="6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B61BEF0D-F0BB-DE4B-95CE-6DB70DBA9567}" type="datetimeFigureOut">
              <a:rPr lang="en-US" smtClean="0"/>
              <a:pPr/>
              <a:t>3/23/2017</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D57F1E4F-1CFF-5643-939E-217C01CDF565}" type="slidenum">
              <a:rPr lang="en-US" smtClean="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extLst>
      <p:ext uri="{BB962C8B-B14F-4D97-AF65-F5344CB8AC3E}">
        <p14:creationId xmlns:p14="http://schemas.microsoft.com/office/powerpoint/2010/main" val="879999168"/>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168574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22483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3/23/2017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88194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B61BEF0D-F0BB-DE4B-95CE-6DB70DBA9567}" type="datetimeFigureOut">
              <a:rPr lang="en-US" smtClean="0"/>
              <a:pPr/>
              <a:t>3/23/2017</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D57F1E4F-1CFF-5643-939E-217C01CDF565}" type="slidenum">
              <a:rPr lang="en-US" smtClean="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extLst>
      <p:ext uri="{BB962C8B-B14F-4D97-AF65-F5344CB8AC3E}">
        <p14:creationId xmlns:p14="http://schemas.microsoft.com/office/powerpoint/2010/main" val="81131277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3/23/2017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57282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3/23/2017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518290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3/23/2017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21409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3/23/2017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74237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B61BEF0D-F0BB-DE4B-95CE-6DB70DBA9567}" type="datetimeFigureOut">
              <a:rPr lang="en-US" smtClean="0"/>
              <a:pPr/>
              <a:t>3/23/2017</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57F1E4F-1CFF-5643-939E-217C01CDF565}" type="slidenum">
              <a:rPr lang="en-US" smtClean="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9883379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B61BEF0D-F0BB-DE4B-95CE-6DB70DBA9567}" type="datetimeFigureOut">
              <a:rPr lang="en-US" smtClean="0"/>
              <a:pPr/>
              <a:t>3/23/2017</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D57F1E4F-1CFF-5643-939E-217C01CDF565}" type="slidenum">
              <a:rPr lang="en-US" smtClean="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0102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B61BEF0D-F0BB-DE4B-95CE-6DB70DBA9567}" type="datetimeFigureOut">
              <a:rPr lang="en-US" smtClean="0"/>
              <a:pPr/>
              <a:t>3/23/2017</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D57F1E4F-1CFF-5643-939E-217C01CDF565}" type="slidenum">
              <a:rPr lang="en-US" smtClean="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82828755"/>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9.xml"/></Relationships>
</file>

<file path=ppt/slides/_rels/slide11.xml.rels><?xml version="1.0" encoding="UTF-8" standalone="yes"?>
<Relationships xmlns="http://schemas.openxmlformats.org/package/2006/relationships"><Relationship Id="rId8" Type="http://schemas.openxmlformats.org/officeDocument/2006/relationships/image" Target="../media/image6.png"/><Relationship Id="rId3" Type="http://schemas.microsoft.com/office/2007/relationships/media" Target="../media/media2.mp3"/><Relationship Id="rId7" Type="http://schemas.openxmlformats.org/officeDocument/2006/relationships/slideLayout" Target="../slideLayouts/slideLayout7.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audio" Target="../media/media3.mp3"/><Relationship Id="rId5" Type="http://schemas.microsoft.com/office/2007/relationships/media" Target="../media/media3.mp3"/><Relationship Id="rId10" Type="http://schemas.openxmlformats.org/officeDocument/2006/relationships/slide" Target="slide10.xml"/><Relationship Id="rId4" Type="http://schemas.openxmlformats.org/officeDocument/2006/relationships/audio" Target="../media/media2.mp3"/><Relationship Id="rId9" Type="http://schemas.openxmlformats.org/officeDocument/2006/relationships/slide" Target="slide12.xml"/></Relationships>
</file>

<file path=ppt/slides/_rels/slide12.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1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12.xml"/></Relationships>
</file>

<file path=ppt/slides/_rels/slide14.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image" Target="../media/image7.jpg"/><Relationship Id="rId1" Type="http://schemas.openxmlformats.org/officeDocument/2006/relationships/slideLayout" Target="../slideLayouts/slideLayout7.xml"/><Relationship Id="rId4" Type="http://schemas.openxmlformats.org/officeDocument/2006/relationships/slide" Target="slide13.xml"/></Relationships>
</file>

<file path=ppt/slides/_rels/slide15.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14.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7.xml"/><Relationship Id="rId1" Type="http://schemas.openxmlformats.org/officeDocument/2006/relationships/video" Target="https://www.youtube.com/embed/T96wGg8A_7I" TargetMode="External"/><Relationship Id="rId5" Type="http://schemas.openxmlformats.org/officeDocument/2006/relationships/slide" Target="slide15.xml"/><Relationship Id="rId4" Type="http://schemas.openxmlformats.org/officeDocument/2006/relationships/slide" Target="slide17.xml"/></Relationships>
</file>

<file path=ppt/slides/_rels/slide17.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slide" Target="slide1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beyourowngraphicdesigner.co.uk/are-you-feeling-a-bit-pixelated-vector-graphics-vs-bitmaps/" TargetMode="External"/><Relationship Id="rId7" Type="http://schemas.openxmlformats.org/officeDocument/2006/relationships/slide" Target="slide1.xml"/><Relationship Id="rId2" Type="http://schemas.openxmlformats.org/officeDocument/2006/relationships/hyperlink" Target="http://superluxescreenprinting.com/2009/07/28/vector-vs-bitmap-explained/" TargetMode="External"/><Relationship Id="rId1" Type="http://schemas.openxmlformats.org/officeDocument/2006/relationships/slideLayout" Target="../slideLayouts/slideLayout2.xml"/><Relationship Id="rId6" Type="http://schemas.openxmlformats.org/officeDocument/2006/relationships/slide" Target="slide17.xml"/><Relationship Id="rId5" Type="http://schemas.openxmlformats.org/officeDocument/2006/relationships/hyperlink" Target="https://archive.org/details/Free_20s_Jazz_Collection/Bennie_Moten_Kater_St._Rag.ogg" TargetMode="External"/><Relationship Id="rId4" Type="http://schemas.openxmlformats.org/officeDocument/2006/relationships/hyperlink" Target="https://archive.org/details/Free_20s_Jazz_Collection/Ambassadors_Me_And_The_Man_In_The_Moon.ogg"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slide" Target="slide7.xml"/><Relationship Id="rId7" Type="http://schemas.openxmlformats.org/officeDocument/2006/relationships/slide" Target="slide3.xml"/><Relationship Id="rId2" Type="http://schemas.openxmlformats.org/officeDocument/2006/relationships/slide" Target="slide4.xml"/><Relationship Id="rId1" Type="http://schemas.openxmlformats.org/officeDocument/2006/relationships/slideLayout" Target="../slideLayouts/slideLayout7.xml"/><Relationship Id="rId6" Type="http://schemas.openxmlformats.org/officeDocument/2006/relationships/slide" Target="slide15.xml"/><Relationship Id="rId5" Type="http://schemas.openxmlformats.org/officeDocument/2006/relationships/slide" Target="slide13.xml"/><Relationship Id="rId4" Type="http://schemas.openxmlformats.org/officeDocument/2006/relationships/slide" Target="slide10.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gif"/><Relationship Id="rId1" Type="http://schemas.openxmlformats.org/officeDocument/2006/relationships/slideLayout" Target="../slideLayouts/slideLayout2.xml"/><Relationship Id="rId6" Type="http://schemas.openxmlformats.org/officeDocument/2006/relationships/slide" Target="slide3.xml"/><Relationship Id="rId5" Type="http://schemas.openxmlformats.org/officeDocument/2006/relationships/slide" Target="slide5.xml"/><Relationship Id="rId4" Type="http://schemas.openxmlformats.org/officeDocument/2006/relationships/slide" Target="slide2.xml"/></Relationships>
</file>

<file path=ppt/slides/_rels/slide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slide" Target="slide4.xml"/></Relationships>
</file>

<file path=ppt/slides/_rels/slide6.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7.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2.xml"/><Relationship Id="rId1" Type="http://schemas.openxmlformats.org/officeDocument/2006/relationships/slideLayout" Target="../slideLayouts/slideLayout2.xml"/><Relationship Id="rId4" Type="http://schemas.openxmlformats.org/officeDocument/2006/relationships/slide" Target="slide6.xml"/></Relationships>
</file>

<file path=ppt/slides/_rels/slide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slide" Target="slide7.xml"/></Relationships>
</file>

<file path=ppt/slides/_rels/slide9.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slide" Target="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 The power of Multimedia  </a:t>
            </a:r>
          </a:p>
        </p:txBody>
      </p:sp>
      <p:sp>
        <p:nvSpPr>
          <p:cNvPr id="3" name="Subtitle 2"/>
          <p:cNvSpPr>
            <a:spLocks noGrp="1"/>
          </p:cNvSpPr>
          <p:nvPr>
            <p:ph type="subTitle" idx="1"/>
          </p:nvPr>
        </p:nvSpPr>
        <p:spPr/>
        <p:txBody>
          <a:bodyPr/>
          <a:lstStyle/>
          <a:p>
            <a:r>
              <a:rPr lang="en-US" dirty="0"/>
              <a:t>Created by: Najee Brunson</a:t>
            </a:r>
          </a:p>
        </p:txBody>
      </p:sp>
      <p:sp>
        <p:nvSpPr>
          <p:cNvPr id="4" name="Arrow: Right 3">
            <a:hlinkClick r:id="rId2" action="ppaction://hlinksldjump"/>
          </p:cNvPr>
          <p:cNvSpPr/>
          <p:nvPr/>
        </p:nvSpPr>
        <p:spPr>
          <a:xfrm>
            <a:off x="10553700" y="6146800"/>
            <a:ext cx="1308100" cy="7112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hlinkClick r:id="rId3" action="ppaction://hlinksldjump"/>
          </p:cNvPr>
          <p:cNvSpPr/>
          <p:nvPr/>
        </p:nvSpPr>
        <p:spPr>
          <a:xfrm rot="10800000">
            <a:off x="622300" y="6121400"/>
            <a:ext cx="1600200" cy="6985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176909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AUDIO</a:t>
            </a:r>
          </a:p>
        </p:txBody>
      </p:sp>
      <p:sp>
        <p:nvSpPr>
          <p:cNvPr id="5" name="Content Placeholder 4"/>
          <p:cNvSpPr>
            <a:spLocks noGrp="1"/>
          </p:cNvSpPr>
          <p:nvPr>
            <p:ph idx="1"/>
          </p:nvPr>
        </p:nvSpPr>
        <p:spPr/>
        <p:txBody>
          <a:bodyPr/>
          <a:lstStyle/>
          <a:p>
            <a:r>
              <a:rPr lang="en-US" b="1" dirty="0"/>
              <a:t>Audio</a:t>
            </a:r>
            <a:r>
              <a:rPr lang="en-US" dirty="0"/>
              <a:t> is one of two senses that we can most easily manipulate with multimedia, the first being sight. It is a very sensual form of media. Used properly it can do tasks as varied as indicating a button has been pressed, to draw attention to a state change, to provide a human connection via soothing voice over or to set an emotional tone with suspenseful or triumphant music.</a:t>
            </a:r>
          </a:p>
          <a:p>
            <a:r>
              <a:rPr lang="en-US" dirty="0"/>
              <a:t>Technically the challenge for audio is to limit the file size while maintaining fidelity of the sound wave. In a project where there are many channels of overlapping audio, an additional challenge is in ensuring that the resulting mix blends properly so that the computer can render the sounds.</a:t>
            </a:r>
          </a:p>
          <a:p>
            <a:endParaRPr lang="en-US" dirty="0"/>
          </a:p>
        </p:txBody>
      </p:sp>
      <p:sp>
        <p:nvSpPr>
          <p:cNvPr id="6" name="Rectangle 5">
            <a:hlinkClick r:id="rId2" action="ppaction://hlinksldjump"/>
          </p:cNvPr>
          <p:cNvSpPr/>
          <p:nvPr/>
        </p:nvSpPr>
        <p:spPr>
          <a:xfrm>
            <a:off x="9931400" y="685800"/>
            <a:ext cx="1574800" cy="9779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HOME</a:t>
            </a:r>
          </a:p>
        </p:txBody>
      </p:sp>
      <p:sp>
        <p:nvSpPr>
          <p:cNvPr id="7" name="Arrow: Right 6">
            <a:hlinkClick r:id="rId3" action="ppaction://hlinksldjump"/>
          </p:cNvPr>
          <p:cNvSpPr/>
          <p:nvPr/>
        </p:nvSpPr>
        <p:spPr>
          <a:xfrm>
            <a:off x="9842500" y="5651500"/>
            <a:ext cx="1536700" cy="8509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hlinkClick r:id="rId4" action="ppaction://hlinksldjump"/>
          </p:cNvPr>
          <p:cNvSpPr/>
          <p:nvPr/>
        </p:nvSpPr>
        <p:spPr>
          <a:xfrm rot="10800000">
            <a:off x="1371600" y="5867400"/>
            <a:ext cx="1676400" cy="6731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7394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mbassadors_Me_And_The_Man_In_The_Moon_64kb">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2882900" y="1047750"/>
            <a:ext cx="1701800" cy="1701800"/>
          </a:xfrm>
          <a:prstGeom prst="rect">
            <a:avLst/>
          </a:prstGeom>
        </p:spPr>
      </p:pic>
      <p:pic>
        <p:nvPicPr>
          <p:cNvPr id="3" name="Bennie_Moten_Kater_St._Rag_64kb">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8"/>
          <a:stretch>
            <a:fillRect/>
          </a:stretch>
        </p:blipFill>
        <p:spPr>
          <a:xfrm>
            <a:off x="6908800" y="977900"/>
            <a:ext cx="1841500" cy="1841500"/>
          </a:xfrm>
          <a:prstGeom prst="rect">
            <a:avLst/>
          </a:prstGeom>
        </p:spPr>
      </p:pic>
      <p:pic>
        <p:nvPicPr>
          <p:cNvPr id="4" name="Bennie_Motens_KC_Jazz_Band-South_1924_64kb">
            <a:hlinkClick r:id="" action="ppaction://media"/>
          </p:cNvPr>
          <p:cNvPicPr>
            <a:picLocks noChangeAspect="1"/>
          </p:cNvPicPr>
          <p:nvPr>
            <a:audioFile r:link="rId6"/>
            <p:extLst>
              <p:ext uri="{DAA4B4D4-6D71-4841-9C94-3DE7FCFB9230}">
                <p14:media xmlns:p14="http://schemas.microsoft.com/office/powerpoint/2010/main" r:embed="rId5"/>
              </p:ext>
            </p:extLst>
          </p:nvPr>
        </p:nvPicPr>
        <p:blipFill>
          <a:blip r:embed="rId8"/>
          <a:stretch>
            <a:fillRect/>
          </a:stretch>
        </p:blipFill>
        <p:spPr>
          <a:xfrm>
            <a:off x="5130800" y="3949700"/>
            <a:ext cx="1866900" cy="1866900"/>
          </a:xfrm>
          <a:prstGeom prst="rect">
            <a:avLst/>
          </a:prstGeom>
        </p:spPr>
      </p:pic>
      <p:sp>
        <p:nvSpPr>
          <p:cNvPr id="5" name="Arrow: Right 4">
            <a:hlinkClick r:id="rId9" action="ppaction://hlinksldjump"/>
          </p:cNvPr>
          <p:cNvSpPr/>
          <p:nvPr/>
        </p:nvSpPr>
        <p:spPr>
          <a:xfrm>
            <a:off x="10287000" y="5918200"/>
            <a:ext cx="1676400" cy="7366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Right 5">
            <a:hlinkClick r:id="rId10" action="ppaction://hlinksldjump"/>
          </p:cNvPr>
          <p:cNvSpPr/>
          <p:nvPr/>
        </p:nvSpPr>
        <p:spPr>
          <a:xfrm rot="10800000">
            <a:off x="1435100" y="5816600"/>
            <a:ext cx="1536700" cy="6731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144796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96440" fill="hold"/>
                                        <p:tgtEl>
                                          <p:spTgt spid="2"/>
                                        </p:tgtEl>
                                      </p:cBhvr>
                                    </p:cmd>
                                  </p:childTnLst>
                                </p:cTn>
                              </p:par>
                            </p:childTnLst>
                          </p:cTn>
                        </p:par>
                      </p:childTnLst>
                    </p:cTn>
                  </p:par>
                </p:childTnLst>
              </p:cTn>
              <p:nextCondLst>
                <p:cond evt="onClick" delay="0">
                  <p:tgtEl>
                    <p:spTgt spid="2"/>
                  </p:tgtEl>
                </p:cond>
              </p:nextCondLst>
            </p:seq>
            <p:audio>
              <p:cMediaNode vol="80000">
                <p:cTn id="7" fill="hold" display="0">
                  <p:stCondLst>
                    <p:cond delay="indefinite"/>
                  </p:stCondLst>
                  <p:endCondLst>
                    <p:cond evt="onStopAudio" delay="0">
                      <p:tgtEl>
                        <p:sldTgt/>
                      </p:tgtEl>
                    </p:cond>
                  </p:endCondLst>
                </p:cTn>
                <p:tgtEl>
                  <p:spTgt spid="2"/>
                </p:tgtEl>
              </p:cMediaNode>
            </p:audi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51379" fill="hold"/>
                                        <p:tgtEl>
                                          <p:spTgt spid="3"/>
                                        </p:tgtEl>
                                      </p:cBhvr>
                                    </p:cmd>
                                  </p:childTnLst>
                                </p:cTn>
                              </p:par>
                            </p:childTnLst>
                          </p:cTn>
                        </p:par>
                      </p:childTnLst>
                    </p:cTn>
                  </p:par>
                </p:childTnLst>
              </p:cTn>
              <p:nextCondLst>
                <p:cond evt="onClick" delay="0">
                  <p:tgtEl>
                    <p:spTgt spid="3"/>
                  </p:tgtEl>
                </p:cond>
              </p:nextCondLst>
            </p:seq>
            <p:audio>
              <p:cMediaNode vol="80000">
                <p:cTn id="13" fill="hold" display="0">
                  <p:stCondLst>
                    <p:cond delay="indefinite"/>
                  </p:stCondLst>
                  <p:endCondLst>
                    <p:cond evt="onStopAudio" delay="0">
                      <p:tgtEl>
                        <p:sldTgt/>
                      </p:tgtEl>
                    </p:cond>
                  </p:endCondLst>
                </p:cTn>
                <p:tgtEl>
                  <p:spTgt spid="3"/>
                </p:tgtEl>
              </p:cMediaNode>
            </p:audio>
            <p:seq concurrent="1" nextAc="seek">
              <p:cTn id="14" restart="whenNotActive" fill="hold" evtFilter="cancelBubble" nodeType="interactiveSeq">
                <p:stCondLst>
                  <p:cond evt="onClick" delay="0">
                    <p:tgtEl>
                      <p:spTgt spid="4"/>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151588" fill="hold"/>
                                        <p:tgtEl>
                                          <p:spTgt spid="4"/>
                                        </p:tgtEl>
                                      </p:cBhvr>
                                    </p:cmd>
                                  </p:childTnLst>
                                </p:cTn>
                              </p:par>
                            </p:childTnLst>
                          </p:cTn>
                        </p:par>
                      </p:childTnLst>
                    </p:cTn>
                  </p:par>
                </p:childTnLst>
              </p:cTn>
              <p:nextCondLst>
                <p:cond evt="onClick" delay="0">
                  <p:tgtEl>
                    <p:spTgt spid="4"/>
                  </p:tgtEl>
                </p:cond>
              </p:nextCondLst>
            </p:seq>
            <p:audio>
              <p:cMediaNode vol="80000">
                <p:cTn id="19" fill="hold" display="0">
                  <p:stCondLst>
                    <p:cond delay="indefinite"/>
                  </p:stCondLst>
                  <p:endCondLst>
                    <p:cond evt="onStopAudio" delay="0">
                      <p:tgtEl>
                        <p:sldTgt/>
                      </p:tgtEl>
                    </p:cond>
                  </p:endCondLst>
                </p:cTn>
                <p:tgtEl>
                  <p:spTgt spid="4"/>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460500" y="2070100"/>
            <a:ext cx="9601200" cy="3581400"/>
          </a:xfrm>
        </p:spPr>
        <p:txBody>
          <a:bodyPr/>
          <a:lstStyle/>
          <a:p>
            <a:r>
              <a:rPr lang="en-US" b="1" dirty="0"/>
              <a:t>Acoustics</a:t>
            </a:r>
            <a:r>
              <a:rPr lang="en-US" dirty="0"/>
              <a:t> is the branch of physics that studies sound. Sound pressure levels are measured in Decibels. </a:t>
            </a:r>
          </a:p>
          <a:p>
            <a:endParaRPr lang="en-US" dirty="0"/>
          </a:p>
          <a:p>
            <a:r>
              <a:rPr lang="en-US" b="1" dirty="0"/>
              <a:t>Decibels </a:t>
            </a:r>
            <a:r>
              <a:rPr lang="en-US" dirty="0"/>
              <a:t>measurements is the ratio between a chosen reference point on a logarithmic scale and the level that is experienced.</a:t>
            </a:r>
            <a:endParaRPr lang="en-US" b="1" dirty="0"/>
          </a:p>
          <a:p>
            <a:endParaRPr lang="en-US" dirty="0"/>
          </a:p>
        </p:txBody>
      </p:sp>
      <p:sp>
        <p:nvSpPr>
          <p:cNvPr id="4" name="Arrow: Right 3">
            <a:hlinkClick r:id="rId2" action="ppaction://hlinksldjump"/>
          </p:cNvPr>
          <p:cNvSpPr/>
          <p:nvPr/>
        </p:nvSpPr>
        <p:spPr>
          <a:xfrm>
            <a:off x="10096500" y="5740400"/>
            <a:ext cx="1828800" cy="8255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hlinkClick r:id="rId3" action="ppaction://hlinksldjump"/>
          </p:cNvPr>
          <p:cNvSpPr/>
          <p:nvPr/>
        </p:nvSpPr>
        <p:spPr>
          <a:xfrm rot="10800000">
            <a:off x="1460500" y="5740400"/>
            <a:ext cx="1803400" cy="8636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118145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ANIMATION</a:t>
            </a:r>
          </a:p>
        </p:txBody>
      </p:sp>
      <p:sp>
        <p:nvSpPr>
          <p:cNvPr id="3" name="Content Placeholder 2"/>
          <p:cNvSpPr>
            <a:spLocks noGrp="1"/>
          </p:cNvSpPr>
          <p:nvPr>
            <p:ph idx="1"/>
          </p:nvPr>
        </p:nvSpPr>
        <p:spPr/>
        <p:txBody>
          <a:bodyPr/>
          <a:lstStyle/>
          <a:p>
            <a:r>
              <a:rPr lang="en-US" sz="2650" b="1" dirty="0"/>
              <a:t>Animations</a:t>
            </a:r>
            <a:r>
              <a:rPr lang="en-US" sz="2650" dirty="0"/>
              <a:t> give presentations a more lively appeal. They allow objects to move across screens, spinning globes of the earth revealing a more fun and intriguing out look on what's being presented. </a:t>
            </a:r>
          </a:p>
          <a:p>
            <a:r>
              <a:rPr lang="en-US" dirty="0"/>
              <a:t>Animation can be challenging when developing multimedia. It derives from the popular Disney movies made by Pixar and DreamWorks. </a:t>
            </a:r>
          </a:p>
          <a:p>
            <a:r>
              <a:rPr lang="en-US" dirty="0"/>
              <a:t>For a computer interface, animation can show that the system is loading or ready for input. It can provide a visual cue between screen changes. It can provide a hint by casting a glow on a navigation element.</a:t>
            </a:r>
          </a:p>
        </p:txBody>
      </p:sp>
      <p:sp>
        <p:nvSpPr>
          <p:cNvPr id="5" name="Rectangle 4">
            <a:hlinkClick r:id="rId2" action="ppaction://hlinksldjump"/>
          </p:cNvPr>
          <p:cNvSpPr/>
          <p:nvPr/>
        </p:nvSpPr>
        <p:spPr>
          <a:xfrm>
            <a:off x="9690100" y="431800"/>
            <a:ext cx="1676400" cy="1257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HOME</a:t>
            </a:r>
          </a:p>
        </p:txBody>
      </p:sp>
      <p:sp>
        <p:nvSpPr>
          <p:cNvPr id="6" name="Arrow: Right 5">
            <a:hlinkClick r:id="rId3" action="ppaction://hlinksldjump"/>
          </p:cNvPr>
          <p:cNvSpPr/>
          <p:nvPr/>
        </p:nvSpPr>
        <p:spPr>
          <a:xfrm>
            <a:off x="9944100" y="5994400"/>
            <a:ext cx="1422400" cy="6604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a:hlinkClick r:id="rId4" action="ppaction://hlinksldjump"/>
          </p:cNvPr>
          <p:cNvSpPr/>
          <p:nvPr/>
        </p:nvSpPr>
        <p:spPr>
          <a:xfrm rot="10800000">
            <a:off x="1282700" y="6039715"/>
            <a:ext cx="1460500" cy="5715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78360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600200" y="647700"/>
            <a:ext cx="9601200" cy="1485900"/>
          </a:xfrm>
        </p:spPr>
        <p:txBody>
          <a:bodyPr>
            <a:normAutofit/>
          </a:bodyPr>
          <a:lstStyle/>
          <a:p>
            <a:pPr algn="ctr"/>
            <a:r>
              <a:rPr lang="en-US" sz="1800" b="1" dirty="0"/>
              <a:t>The key with animation is to exercise restraint. Subtle is almost always better than flamboyant.</a:t>
            </a:r>
          </a:p>
        </p:txBody>
      </p:sp>
      <p:pic>
        <p:nvPicPr>
          <p:cNvPr id="4" name="Picture 3"/>
          <p:cNvPicPr>
            <a:picLocks noChangeAspect="1"/>
          </p:cNvPicPr>
          <p:nvPr/>
        </p:nvPicPr>
        <p:blipFill>
          <a:blip r:embed="rId2"/>
          <a:stretch>
            <a:fillRect/>
          </a:stretch>
        </p:blipFill>
        <p:spPr>
          <a:xfrm>
            <a:off x="1739900" y="1390650"/>
            <a:ext cx="8674100" cy="4879181"/>
          </a:xfrm>
          <a:prstGeom prst="rect">
            <a:avLst/>
          </a:prstGeom>
        </p:spPr>
      </p:pic>
      <p:sp>
        <p:nvSpPr>
          <p:cNvPr id="5" name="Arrow: Right 4">
            <a:hlinkClick r:id="rId3" action="ppaction://hlinksldjump"/>
          </p:cNvPr>
          <p:cNvSpPr/>
          <p:nvPr/>
        </p:nvSpPr>
        <p:spPr>
          <a:xfrm>
            <a:off x="10972800" y="6269831"/>
            <a:ext cx="1041400" cy="48656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Right 5">
            <a:hlinkClick r:id="rId4" action="ppaction://hlinksldjump"/>
          </p:cNvPr>
          <p:cNvSpPr/>
          <p:nvPr/>
        </p:nvSpPr>
        <p:spPr>
          <a:xfrm rot="10800000">
            <a:off x="1181100" y="6269831"/>
            <a:ext cx="1371600" cy="588169"/>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60035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VIDEO</a:t>
            </a:r>
          </a:p>
        </p:txBody>
      </p:sp>
      <p:sp>
        <p:nvSpPr>
          <p:cNvPr id="3" name="Content Placeholder 2"/>
          <p:cNvSpPr>
            <a:spLocks noGrp="1"/>
          </p:cNvSpPr>
          <p:nvPr>
            <p:ph idx="1"/>
          </p:nvPr>
        </p:nvSpPr>
        <p:spPr/>
        <p:txBody>
          <a:bodyPr/>
          <a:lstStyle/>
          <a:p>
            <a:r>
              <a:rPr lang="en-US" b="1" dirty="0"/>
              <a:t>Video</a:t>
            </a:r>
            <a:r>
              <a:rPr lang="en-US" dirty="0"/>
              <a:t> production is a field unto itself. Its use in professional and personal communication has exploded in recent years. Most computer systems ship with video cameras built in to the monitor bezels and all modern smartphones include video recording capability. Popular websites like YouTube and Vimeo have democratized the video distribution process, allowing amateur video producers to share their efforts with the world.</a:t>
            </a:r>
          </a:p>
          <a:p>
            <a:r>
              <a:rPr lang="en-US" dirty="0"/>
              <a:t>Videos Give physical representations of topics with the combination of audio, animation and images. </a:t>
            </a:r>
          </a:p>
          <a:p>
            <a:endParaRPr lang="en-US" dirty="0"/>
          </a:p>
          <a:p>
            <a:endParaRPr lang="en-US" dirty="0"/>
          </a:p>
          <a:p>
            <a:endParaRPr lang="en-US" dirty="0"/>
          </a:p>
        </p:txBody>
      </p:sp>
      <p:sp>
        <p:nvSpPr>
          <p:cNvPr id="4" name="Rectangle 3">
            <a:hlinkClick r:id="rId2" action="ppaction://hlinksldjump"/>
          </p:cNvPr>
          <p:cNvSpPr/>
          <p:nvPr/>
        </p:nvSpPr>
        <p:spPr>
          <a:xfrm>
            <a:off x="9537700" y="495300"/>
            <a:ext cx="1828800" cy="1346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HOME</a:t>
            </a:r>
          </a:p>
        </p:txBody>
      </p:sp>
      <p:sp>
        <p:nvSpPr>
          <p:cNvPr id="5" name="Arrow: Right 4">
            <a:hlinkClick r:id="rId3" action="ppaction://hlinksldjump"/>
          </p:cNvPr>
          <p:cNvSpPr/>
          <p:nvPr/>
        </p:nvSpPr>
        <p:spPr>
          <a:xfrm>
            <a:off x="9537700" y="5867400"/>
            <a:ext cx="1689100" cy="8255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Right 5">
            <a:hlinkClick r:id="rId4" action="ppaction://hlinksldjump"/>
          </p:cNvPr>
          <p:cNvSpPr/>
          <p:nvPr/>
        </p:nvSpPr>
        <p:spPr>
          <a:xfrm rot="10800000">
            <a:off x="1117600" y="5867400"/>
            <a:ext cx="1778000" cy="8255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55274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T96wGg8A_7I"/>
          <p:cNvPicPr>
            <a:picLocks noGrp="1" noRot="1" noChangeAspect="1"/>
          </p:cNvPicPr>
          <p:nvPr>
            <p:ph sz="half" idx="4294967295"/>
            <a:videoFile r:link="rId1"/>
          </p:nvPr>
        </p:nvPicPr>
        <p:blipFill>
          <a:blip r:embed="rId3"/>
          <a:stretch>
            <a:fillRect/>
          </a:stretch>
        </p:blipFill>
        <p:spPr>
          <a:xfrm>
            <a:off x="2540000" y="1727200"/>
            <a:ext cx="7027333" cy="3952875"/>
          </a:xfrm>
          <a:prstGeom prst="rect">
            <a:avLst/>
          </a:prstGeom>
        </p:spPr>
      </p:pic>
      <p:sp>
        <p:nvSpPr>
          <p:cNvPr id="7" name="Arrow: Right 6">
            <a:hlinkClick r:id="rId4" action="ppaction://hlinksldjump"/>
          </p:cNvPr>
          <p:cNvSpPr/>
          <p:nvPr/>
        </p:nvSpPr>
        <p:spPr>
          <a:xfrm>
            <a:off x="10312400" y="6172200"/>
            <a:ext cx="1447800" cy="6858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rrow: Right 7">
            <a:hlinkClick r:id="rId5" action="ppaction://hlinksldjump"/>
          </p:cNvPr>
          <p:cNvSpPr/>
          <p:nvPr/>
        </p:nvSpPr>
        <p:spPr>
          <a:xfrm rot="10800000">
            <a:off x="939800" y="6111875"/>
            <a:ext cx="1384300" cy="74612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700601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The technical challenge with video is the sheer amount of data that is necessary to render video smoothly. The challenge of the technical multimedia producer is to maintain the highest clarity with the lowest data rate possible for the delivery system.</a:t>
            </a:r>
          </a:p>
          <a:p>
            <a:r>
              <a:rPr lang="en-US" dirty="0"/>
              <a:t>To accomplish this it is necessary to render the video in different compressed formats and to test which give the best throughput while maintaining a smooth framerate.</a:t>
            </a:r>
          </a:p>
          <a:p>
            <a:endParaRPr lang="en-US" dirty="0"/>
          </a:p>
        </p:txBody>
      </p:sp>
      <p:sp>
        <p:nvSpPr>
          <p:cNvPr id="4" name="Arrow: Right 3">
            <a:hlinkClick r:id="rId2" action="ppaction://hlinksldjump"/>
          </p:cNvPr>
          <p:cNvSpPr/>
          <p:nvPr/>
        </p:nvSpPr>
        <p:spPr>
          <a:xfrm>
            <a:off x="10629900" y="6159500"/>
            <a:ext cx="1168400" cy="5461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hlinkClick r:id="rId3" action="ppaction://hlinksldjump"/>
          </p:cNvPr>
          <p:cNvSpPr/>
          <p:nvPr/>
        </p:nvSpPr>
        <p:spPr>
          <a:xfrm rot="10800000">
            <a:off x="927099" y="6159500"/>
            <a:ext cx="1384300" cy="5461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709795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01600"/>
            <a:ext cx="9601200" cy="1485900"/>
          </a:xfrm>
        </p:spPr>
        <p:txBody>
          <a:bodyPr/>
          <a:lstStyle/>
          <a:p>
            <a:r>
              <a:rPr lang="en-US" dirty="0"/>
              <a:t>COPYRIGHT</a:t>
            </a:r>
          </a:p>
        </p:txBody>
      </p:sp>
      <p:sp>
        <p:nvSpPr>
          <p:cNvPr id="3" name="Content Placeholder 2"/>
          <p:cNvSpPr>
            <a:spLocks noGrp="1"/>
          </p:cNvSpPr>
          <p:nvPr>
            <p:ph idx="1"/>
          </p:nvPr>
        </p:nvSpPr>
        <p:spPr>
          <a:xfrm>
            <a:off x="1219200" y="1003300"/>
            <a:ext cx="10261600" cy="5664200"/>
          </a:xfrm>
        </p:spPr>
        <p:txBody>
          <a:bodyPr>
            <a:normAutofit/>
          </a:bodyPr>
          <a:lstStyle/>
          <a:p>
            <a:r>
              <a:rPr lang="en-US" sz="1200" dirty="0"/>
              <a:t>Vector vs Bitmap Photo</a:t>
            </a:r>
          </a:p>
          <a:p>
            <a:r>
              <a:rPr lang="en-US" sz="1200" dirty="0">
                <a:hlinkClick r:id="rId2"/>
              </a:rPr>
              <a:t>http://superluxescreenprinting.com/2009/07/28/vector-vs-bitmap-explained/</a:t>
            </a:r>
            <a:endParaRPr lang="en-US" sz="1200" dirty="0"/>
          </a:p>
          <a:p>
            <a:r>
              <a:rPr lang="en-US" sz="1200" dirty="0">
                <a:hlinkClick r:id="rId3"/>
              </a:rPr>
              <a:t>http://beyourowngraphicdesigner.co.uk/are-you-feeling-a-bit-pixelated-vector-graphics-vs-bitmaps/</a:t>
            </a:r>
            <a:endParaRPr lang="en-US" sz="1200" dirty="0"/>
          </a:p>
          <a:p>
            <a:r>
              <a:rPr lang="en-US" sz="1200" dirty="0"/>
              <a:t>Text Photos</a:t>
            </a:r>
          </a:p>
          <a:p>
            <a:r>
              <a:rPr lang="en-US" sz="1200" dirty="0"/>
              <a:t>https://www.google.com/url?sa=i&amp;rct=j&amp;q=&amp;esrc=s&amp;source=images&amp;cd=&amp;cad=rja&amp;uact=8&amp;ved=0ahUKEwja34rN6eDSAhWH7YMKHcRrA60QjRwIBw&amp;url=https%3A%2F%2Fwww.waisman.wisc.edu%2Fphonology%2Fpepper-word.html&amp;psig=AFQjCNEFAGph3pZskBK8YYt2-OdrPM4fSA&amp;ust=1489952990485846</a:t>
            </a:r>
          </a:p>
          <a:p>
            <a:r>
              <a:rPr lang="en-US" sz="1200" dirty="0"/>
              <a:t>Animation</a:t>
            </a:r>
          </a:p>
          <a:p>
            <a:r>
              <a:rPr lang="en-US" sz="1200" dirty="0"/>
              <a:t>https://www.google.com/url?sa=i&amp;rct=j&amp;q=&amp;esrc=s&amp;source=images&amp;cd=&amp;cad=rja&amp;uact=8&amp;ved=0ahUKEwjk9KWZ7ODSAhVRziYKHb5IDw8QjRwIBw&amp;url=https%3A%2F%2Fwww.digitaltutors.com%2Ftutorial%2F1376-Introduction-to-Animation-in-MODO&amp;bvm=bv.149760088,d.amc&amp;psig=AFQjCNEJkJuBcDQU3XjZ6KS2Qqd94ALkoQ&amp;ust=1489953589585526</a:t>
            </a:r>
          </a:p>
          <a:p>
            <a:r>
              <a:rPr lang="en-US" sz="1000" dirty="0"/>
              <a:t>Audio</a:t>
            </a:r>
          </a:p>
          <a:p>
            <a:r>
              <a:rPr lang="en-US" sz="1000" dirty="0">
                <a:hlinkClick r:id="rId4"/>
              </a:rPr>
              <a:t>https://archive.org/details/Free_20s_Jazz_Collection/Ambassadors_Me_And_The_Man_In_The_Moon.ogg</a:t>
            </a:r>
            <a:endParaRPr lang="en-US" sz="1000" dirty="0"/>
          </a:p>
          <a:p>
            <a:r>
              <a:rPr lang="en-US" sz="1000" dirty="0">
                <a:hlinkClick r:id="rId5"/>
              </a:rPr>
              <a:t>https://archive.org/details/Free_20s_Jazz_Collection/Bennie_Moten_Kater_St._Rag.ogg#</a:t>
            </a:r>
            <a:endParaRPr lang="en-US" sz="1000" dirty="0"/>
          </a:p>
          <a:p>
            <a:r>
              <a:rPr lang="en-US" sz="1000" dirty="0"/>
              <a:t>https://archive.org/details/Free_20s_Jazz_Collection/Bennie_Motens_KC_Jazz_Band-South_1924.ogg#</a:t>
            </a:r>
          </a:p>
        </p:txBody>
      </p:sp>
      <p:sp>
        <p:nvSpPr>
          <p:cNvPr id="4" name="Arrow: Right 3">
            <a:hlinkClick r:id="rId6" action="ppaction://hlinksldjump"/>
          </p:cNvPr>
          <p:cNvSpPr/>
          <p:nvPr/>
        </p:nvSpPr>
        <p:spPr>
          <a:xfrm rot="10800000">
            <a:off x="1028700" y="6159500"/>
            <a:ext cx="889000" cy="6477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hlinkClick r:id="rId7" action="ppaction://hlinksldjump"/>
          </p:cNvPr>
          <p:cNvSpPr/>
          <p:nvPr/>
        </p:nvSpPr>
        <p:spPr>
          <a:xfrm>
            <a:off x="10414000" y="6197600"/>
            <a:ext cx="1066800" cy="6350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90714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REFRENCES</a:t>
            </a:r>
          </a:p>
        </p:txBody>
      </p:sp>
      <p:sp>
        <p:nvSpPr>
          <p:cNvPr id="3" name="Content Placeholder 2"/>
          <p:cNvSpPr>
            <a:spLocks noGrp="1"/>
          </p:cNvSpPr>
          <p:nvPr>
            <p:ph idx="1"/>
          </p:nvPr>
        </p:nvSpPr>
        <p:spPr/>
        <p:txBody>
          <a:bodyPr/>
          <a:lstStyle/>
          <a:p>
            <a:r>
              <a:rPr lang="en-US" dirty="0"/>
              <a:t>Vaughan, Tay. </a:t>
            </a:r>
            <a:r>
              <a:rPr lang="en-US" i="1" dirty="0"/>
              <a:t>Multimedia: making it work</a:t>
            </a:r>
            <a:r>
              <a:rPr lang="en-US" dirty="0"/>
              <a:t>. </a:t>
            </a:r>
            <a:r>
              <a:rPr lang="en-US" dirty="0" err="1"/>
              <a:t>N.p</a:t>
            </a:r>
            <a:r>
              <a:rPr lang="en-US" dirty="0"/>
              <a:t>.: McGraw-Hill Osborne Media, 2014. Print</a:t>
            </a:r>
          </a:p>
        </p:txBody>
      </p:sp>
    </p:spTree>
    <p:extLst>
      <p:ext uri="{BB962C8B-B14F-4D97-AF65-F5344CB8AC3E}">
        <p14:creationId xmlns:p14="http://schemas.microsoft.com/office/powerpoint/2010/main" val="2714591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2590800" y="685800"/>
            <a:ext cx="9601200" cy="1485900"/>
          </a:xfrm>
        </p:spPr>
        <p:txBody>
          <a:bodyPr/>
          <a:lstStyle/>
          <a:p>
            <a:r>
              <a:rPr lang="en-US" dirty="0"/>
              <a:t>The Five elements of Multimedia</a:t>
            </a:r>
          </a:p>
        </p:txBody>
      </p:sp>
      <p:sp>
        <p:nvSpPr>
          <p:cNvPr id="3" name="Content Placeholder 2"/>
          <p:cNvSpPr>
            <a:spLocks noGrp="1"/>
          </p:cNvSpPr>
          <p:nvPr>
            <p:ph idx="4294967295"/>
          </p:nvPr>
        </p:nvSpPr>
        <p:spPr>
          <a:xfrm>
            <a:off x="2590800" y="2286000"/>
            <a:ext cx="9601200" cy="3581400"/>
          </a:xfrm>
        </p:spPr>
        <p:txBody>
          <a:bodyPr/>
          <a:lstStyle/>
          <a:p>
            <a:pPr marL="0" indent="0">
              <a:buNone/>
            </a:pPr>
            <a:endParaRPr lang="en-US" dirty="0"/>
          </a:p>
          <a:p>
            <a:endParaRPr lang="en-US" dirty="0"/>
          </a:p>
        </p:txBody>
      </p:sp>
      <p:sp>
        <p:nvSpPr>
          <p:cNvPr id="4" name="Arrow: Right 3">
            <a:hlinkClick r:id="rId2" action="ppaction://hlinksldjump"/>
          </p:cNvPr>
          <p:cNvSpPr/>
          <p:nvPr/>
        </p:nvSpPr>
        <p:spPr>
          <a:xfrm>
            <a:off x="1930400" y="1580515"/>
            <a:ext cx="1765300" cy="7950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TEXT</a:t>
            </a:r>
          </a:p>
        </p:txBody>
      </p:sp>
      <p:sp>
        <p:nvSpPr>
          <p:cNvPr id="5" name="Arrow: Right 4">
            <a:hlinkClick r:id="rId3" action="ppaction://hlinksldjump"/>
          </p:cNvPr>
          <p:cNvSpPr/>
          <p:nvPr/>
        </p:nvSpPr>
        <p:spPr>
          <a:xfrm>
            <a:off x="1930400" y="2500157"/>
            <a:ext cx="1708150" cy="7747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IMAGE</a:t>
            </a:r>
          </a:p>
        </p:txBody>
      </p:sp>
      <p:sp>
        <p:nvSpPr>
          <p:cNvPr id="6" name="Arrow: Right 5">
            <a:hlinkClick r:id="rId4" action="ppaction://hlinksldjump"/>
          </p:cNvPr>
          <p:cNvSpPr/>
          <p:nvPr/>
        </p:nvSpPr>
        <p:spPr>
          <a:xfrm>
            <a:off x="1930400" y="3448049"/>
            <a:ext cx="1708150" cy="7747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AUDIO</a:t>
            </a:r>
          </a:p>
        </p:txBody>
      </p:sp>
      <p:sp>
        <p:nvSpPr>
          <p:cNvPr id="8" name="Arrow: Right 7">
            <a:hlinkClick r:id="rId5" action="ppaction://hlinksldjump"/>
          </p:cNvPr>
          <p:cNvSpPr/>
          <p:nvPr/>
        </p:nvSpPr>
        <p:spPr>
          <a:xfrm>
            <a:off x="1873250" y="4419283"/>
            <a:ext cx="1765300" cy="7635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ANIMATION</a:t>
            </a:r>
          </a:p>
        </p:txBody>
      </p:sp>
      <p:sp>
        <p:nvSpPr>
          <p:cNvPr id="9" name="Arrow: Right 8">
            <a:hlinkClick r:id="rId6" action="ppaction://hlinksldjump"/>
          </p:cNvPr>
          <p:cNvSpPr/>
          <p:nvPr/>
        </p:nvSpPr>
        <p:spPr>
          <a:xfrm>
            <a:off x="1816100" y="5367175"/>
            <a:ext cx="1765300" cy="7048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VIDEO</a:t>
            </a:r>
          </a:p>
        </p:txBody>
      </p:sp>
      <p:sp>
        <p:nvSpPr>
          <p:cNvPr id="10" name="Arrow: Right 9">
            <a:hlinkClick r:id="rId7" action="ppaction://hlinksldjump"/>
          </p:cNvPr>
          <p:cNvSpPr/>
          <p:nvPr/>
        </p:nvSpPr>
        <p:spPr>
          <a:xfrm>
            <a:off x="10287000" y="5867400"/>
            <a:ext cx="1651000" cy="7493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Right 10">
            <a:hlinkClick r:id="rId8" action="ppaction://hlinksldjump"/>
          </p:cNvPr>
          <p:cNvSpPr/>
          <p:nvPr/>
        </p:nvSpPr>
        <p:spPr>
          <a:xfrm rot="10800000">
            <a:off x="1028700" y="6072025"/>
            <a:ext cx="1244600" cy="54467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52908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What is Multimedia?		</a:t>
            </a:r>
          </a:p>
        </p:txBody>
      </p:sp>
      <p:sp>
        <p:nvSpPr>
          <p:cNvPr id="3" name="Content Placeholder 2"/>
          <p:cNvSpPr>
            <a:spLocks noGrp="1"/>
          </p:cNvSpPr>
          <p:nvPr>
            <p:ph idx="1"/>
          </p:nvPr>
        </p:nvSpPr>
        <p:spPr>
          <a:xfrm>
            <a:off x="977901" y="1862667"/>
            <a:ext cx="10131425" cy="3725333"/>
          </a:xfrm>
        </p:spPr>
        <p:txBody>
          <a:bodyPr>
            <a:normAutofit fontScale="77500" lnSpcReduction="20000"/>
          </a:bodyPr>
          <a:lstStyle/>
          <a:p>
            <a:pPr marL="0" indent="0">
              <a:buNone/>
            </a:pPr>
            <a:endParaRPr lang="en-US" sz="2800" dirty="0"/>
          </a:p>
          <a:p>
            <a:pPr marL="0" indent="0">
              <a:buNone/>
            </a:pPr>
            <a:r>
              <a:rPr lang="en-US" sz="2800" dirty="0"/>
              <a:t> </a:t>
            </a:r>
            <a:r>
              <a:rPr lang="en-US" sz="2800" b="1" dirty="0"/>
              <a:t>Multimedia</a:t>
            </a:r>
            <a:r>
              <a:rPr lang="en-US" sz="2800" dirty="0"/>
              <a:t> is any combination of text, art, sound, animation, and video delivered to you by computer or other electronic or digitally manipulated means. Multimedia can be a Linear or Non- Linear project. </a:t>
            </a:r>
            <a:r>
              <a:rPr lang="en-US" sz="2800" b="1" dirty="0"/>
              <a:t>Linear</a:t>
            </a:r>
            <a:r>
              <a:rPr lang="en-US" sz="2800" dirty="0"/>
              <a:t> multimedia is a project that doesn’t require any interactive involvement. </a:t>
            </a:r>
          </a:p>
          <a:p>
            <a:pPr marL="0" indent="0">
              <a:buNone/>
            </a:pPr>
            <a:r>
              <a:rPr lang="en-US" sz="2800" b="1" dirty="0"/>
              <a:t>Non-Linear</a:t>
            </a:r>
            <a:r>
              <a:rPr lang="en-US" sz="2800" dirty="0"/>
              <a:t> multimedia is a project that gives users the freedom to roam explore and educate themselves with information regarding the topic.  </a:t>
            </a:r>
          </a:p>
          <a:p>
            <a:pPr marL="0" indent="0">
              <a:buNone/>
            </a:pPr>
            <a:endParaRPr lang="en-US" dirty="0"/>
          </a:p>
          <a:p>
            <a:pPr marL="0" indent="0">
              <a:buNone/>
            </a:pPr>
            <a:r>
              <a:rPr lang="en-US" dirty="0"/>
              <a:t>Example:</a:t>
            </a:r>
          </a:p>
          <a:p>
            <a:pPr marL="0" indent="0">
              <a:buNone/>
            </a:pPr>
            <a:r>
              <a:rPr lang="en-US" dirty="0"/>
              <a:t> Training videos requiring candidates to follow along to gain an understanding of a new position during the hiring process is an example of non linear multimedia. Giving people the freedom to read and answer comprehension questions. </a:t>
            </a:r>
          </a:p>
          <a:p>
            <a:pPr marL="0" indent="0">
              <a:buNone/>
            </a:pPr>
            <a:endParaRPr lang="en-US" dirty="0"/>
          </a:p>
          <a:p>
            <a:pPr marL="0" indent="0">
              <a:buNone/>
            </a:pPr>
            <a:endParaRPr lang="en-US" dirty="0"/>
          </a:p>
        </p:txBody>
      </p:sp>
      <p:sp>
        <p:nvSpPr>
          <p:cNvPr id="6" name="Arrow: Right 5">
            <a:hlinkClick r:id="rId2" action="ppaction://hlinksldjump"/>
          </p:cNvPr>
          <p:cNvSpPr/>
          <p:nvPr/>
        </p:nvSpPr>
        <p:spPr>
          <a:xfrm>
            <a:off x="9613900" y="6040967"/>
            <a:ext cx="1727200" cy="7239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a:hlinkClick r:id="rId3" action="ppaction://hlinksldjump"/>
          </p:cNvPr>
          <p:cNvSpPr/>
          <p:nvPr/>
        </p:nvSpPr>
        <p:spPr>
          <a:xfrm rot="10800000">
            <a:off x="1181101" y="5994400"/>
            <a:ext cx="1612899" cy="817033"/>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6227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TEXT</a:t>
            </a:r>
          </a:p>
        </p:txBody>
      </p:sp>
      <p:sp>
        <p:nvSpPr>
          <p:cNvPr id="3" name="Content Placeholder 2"/>
          <p:cNvSpPr>
            <a:spLocks noGrp="1"/>
          </p:cNvSpPr>
          <p:nvPr>
            <p:ph idx="1"/>
          </p:nvPr>
        </p:nvSpPr>
        <p:spPr>
          <a:xfrm>
            <a:off x="1219200" y="3111500"/>
            <a:ext cx="9601200" cy="3581400"/>
          </a:xfrm>
        </p:spPr>
        <p:txBody>
          <a:bodyPr>
            <a:normAutofit fontScale="92500" lnSpcReduction="20000"/>
          </a:bodyPr>
          <a:lstStyle/>
          <a:p>
            <a:pPr marL="0" indent="0">
              <a:buNone/>
            </a:pPr>
            <a:r>
              <a:rPr lang="en-US" sz="2800" dirty="0">
                <a:latin typeface="Times New Roman" panose="02020603050405020304" pitchFamily="18" charset="0"/>
                <a:cs typeface="Times New Roman" panose="02020603050405020304" pitchFamily="18" charset="0"/>
              </a:rPr>
              <a:t>Using certain </a:t>
            </a:r>
            <a:r>
              <a:rPr lang="en-US" sz="2800" b="1" dirty="0">
                <a:latin typeface="Times New Roman" panose="02020603050405020304" pitchFamily="18" charset="0"/>
                <a:cs typeface="Times New Roman" panose="02020603050405020304" pitchFamily="18" charset="0"/>
              </a:rPr>
              <a:t>words</a:t>
            </a:r>
            <a:r>
              <a:rPr lang="en-US" sz="2800" dirty="0">
                <a:latin typeface="Times New Roman" panose="02020603050405020304" pitchFamily="18" charset="0"/>
                <a:cs typeface="Times New Roman" panose="02020603050405020304" pitchFamily="18" charset="0"/>
              </a:rPr>
              <a:t> and </a:t>
            </a:r>
            <a:r>
              <a:rPr lang="en-US" sz="2800" b="1" dirty="0">
                <a:latin typeface="Times New Roman" panose="02020603050405020304" pitchFamily="18" charset="0"/>
                <a:cs typeface="Times New Roman" panose="02020603050405020304" pitchFamily="18" charset="0"/>
              </a:rPr>
              <a:t>symbols </a:t>
            </a:r>
            <a:r>
              <a:rPr lang="en-US" sz="2800" dirty="0">
                <a:latin typeface="Times New Roman" panose="02020603050405020304" pitchFamily="18" charset="0"/>
                <a:cs typeface="Times New Roman" panose="02020603050405020304" pitchFamily="18" charset="0"/>
              </a:rPr>
              <a:t>are crucial for success in todays digital age. Using an incorrect text font, style, or color can send the wrong message and jeopardize millions to prospective clients. Typefaces are a family of graphic characters that usually includes many type sizes and styles. </a:t>
            </a:r>
          </a:p>
          <a:p>
            <a:pPr marL="0" indent="0">
              <a:buNone/>
            </a:pPr>
            <a:r>
              <a:rPr lang="en-US" sz="2800" dirty="0">
                <a:latin typeface="Times New Roman" panose="02020603050405020304" pitchFamily="18" charset="0"/>
                <a:cs typeface="Times New Roman" panose="02020603050405020304" pitchFamily="18" charset="0"/>
              </a:rPr>
              <a:t>Type is rendered by individual fonts that are on a computer. In order for your audience to be able to see the typeface you have chose you must either get permission to embed the typeface in your product, license the typeface for use or convert elements of your text to pixels, rendering it as an image.</a:t>
            </a:r>
          </a:p>
          <a:p>
            <a:pPr marL="0" indent="0">
              <a:buNone/>
            </a:pPr>
            <a:endParaRPr lang="en-US" sz="265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8239125" y="273050"/>
            <a:ext cx="2581275" cy="2514600"/>
          </a:xfrm>
          <a:prstGeom prst="rect">
            <a:avLst/>
          </a:prstGeom>
          <a:ln>
            <a:noFill/>
          </a:ln>
          <a:effectLst>
            <a:outerShdw blurRad="292100" dist="139700" dir="2700000" algn="tl" rotWithShape="0">
              <a:srgbClr val="333333">
                <a:alpha val="65000"/>
              </a:srgbClr>
            </a:outerShdw>
          </a:effectLst>
        </p:spPr>
      </p:pic>
      <p:pic>
        <p:nvPicPr>
          <p:cNvPr id="6" name="Picture 5"/>
          <p:cNvPicPr>
            <a:picLocks noChangeAspect="1"/>
          </p:cNvPicPr>
          <p:nvPr/>
        </p:nvPicPr>
        <p:blipFill>
          <a:blip r:embed="rId3"/>
          <a:stretch>
            <a:fillRect/>
          </a:stretch>
        </p:blipFill>
        <p:spPr>
          <a:xfrm>
            <a:off x="3911600" y="158750"/>
            <a:ext cx="3713162" cy="2715000"/>
          </a:xfrm>
          <a:prstGeom prst="rect">
            <a:avLst/>
          </a:prstGeom>
          <a:ln>
            <a:noFill/>
          </a:ln>
          <a:effectLst>
            <a:outerShdw blurRad="292100" dist="139700" dir="2700000" algn="tl" rotWithShape="0">
              <a:srgbClr val="333333">
                <a:alpha val="65000"/>
              </a:srgbClr>
            </a:outerShdw>
          </a:effectLst>
        </p:spPr>
      </p:pic>
      <p:sp>
        <p:nvSpPr>
          <p:cNvPr id="7" name="Rectangle 6">
            <a:hlinkClick r:id="rId4" action="ppaction://hlinksldjump"/>
          </p:cNvPr>
          <p:cNvSpPr/>
          <p:nvPr/>
        </p:nvSpPr>
        <p:spPr>
          <a:xfrm>
            <a:off x="1371600" y="1778000"/>
            <a:ext cx="1574800" cy="1095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HOME</a:t>
            </a:r>
          </a:p>
        </p:txBody>
      </p:sp>
      <p:sp>
        <p:nvSpPr>
          <p:cNvPr id="8" name="Arrow: Right 7">
            <a:hlinkClick r:id="rId5" action="ppaction://hlinksldjump"/>
          </p:cNvPr>
          <p:cNvSpPr/>
          <p:nvPr/>
        </p:nvSpPr>
        <p:spPr>
          <a:xfrm>
            <a:off x="9664700" y="6146800"/>
            <a:ext cx="1473200" cy="5461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Right 8">
            <a:hlinkClick r:id="rId6" action="ppaction://hlinksldjump"/>
          </p:cNvPr>
          <p:cNvSpPr/>
          <p:nvPr/>
        </p:nvSpPr>
        <p:spPr>
          <a:xfrm rot="10800000">
            <a:off x="1028700" y="6311900"/>
            <a:ext cx="1130300" cy="5461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23448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sp>
        <p:nvSpPr>
          <p:cNvPr id="3" name="Content Placeholder 2"/>
          <p:cNvSpPr>
            <a:spLocks noGrp="1"/>
          </p:cNvSpPr>
          <p:nvPr>
            <p:ph idx="1"/>
          </p:nvPr>
        </p:nvSpPr>
        <p:spPr/>
        <p:txBody>
          <a:bodyPr/>
          <a:lstStyle/>
          <a:p>
            <a:r>
              <a:rPr lang="en-US" dirty="0"/>
              <a:t>When using text as navigation, it is important to consider your audience. Choose words that will clearly indicate where links lead and use those same terms as the headings for the screens they lead to.</a:t>
            </a:r>
          </a:p>
          <a:p>
            <a:r>
              <a:rPr lang="en-US" dirty="0"/>
              <a:t>Researchers have shown that when reading on screen your reading screen is slower than off of paper. It is important to write concisely when developing screen based media. Emphasize brevity and clarity</a:t>
            </a:r>
          </a:p>
          <a:p>
            <a:r>
              <a:rPr lang="en-US" dirty="0"/>
              <a:t>To a computer, text is a series of numeric codes. The two major encoding schemes are ASCII and Unicode. ASCII was developed before Unicode and is only suitable for display characters in English and some Western languages. Unicode is the new dominant form and allows typefaces to encode characters from every language on earth.</a:t>
            </a:r>
          </a:p>
        </p:txBody>
      </p:sp>
      <p:pic>
        <p:nvPicPr>
          <p:cNvPr id="4" name="Picture 3"/>
          <p:cNvPicPr>
            <a:picLocks noChangeAspect="1"/>
          </p:cNvPicPr>
          <p:nvPr/>
        </p:nvPicPr>
        <p:blipFill>
          <a:blip r:embed="rId2"/>
          <a:stretch>
            <a:fillRect/>
          </a:stretch>
        </p:blipFill>
        <p:spPr>
          <a:xfrm>
            <a:off x="2677648" y="266418"/>
            <a:ext cx="6658904" cy="2019582"/>
          </a:xfrm>
          <a:prstGeom prst="rect">
            <a:avLst/>
          </a:prstGeom>
        </p:spPr>
      </p:pic>
      <p:sp>
        <p:nvSpPr>
          <p:cNvPr id="5" name="Arrow: Right 4">
            <a:hlinkClick r:id="rId3" action="ppaction://hlinksldjump"/>
          </p:cNvPr>
          <p:cNvSpPr/>
          <p:nvPr/>
        </p:nvSpPr>
        <p:spPr>
          <a:xfrm>
            <a:off x="9639300" y="6235700"/>
            <a:ext cx="1232408" cy="484632"/>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Right 5">
            <a:hlinkClick r:id="rId4" action="ppaction://hlinksldjump"/>
          </p:cNvPr>
          <p:cNvSpPr/>
          <p:nvPr/>
        </p:nvSpPr>
        <p:spPr>
          <a:xfrm rot="10800000">
            <a:off x="1282700" y="6134100"/>
            <a:ext cx="1714500" cy="586232"/>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649690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1511300" y="2184400"/>
            <a:ext cx="9601200" cy="3581400"/>
          </a:xfrm>
        </p:spPr>
        <p:txBody>
          <a:bodyPr>
            <a:normAutofit/>
          </a:bodyPr>
          <a:lstStyle/>
          <a:p>
            <a:pPr marL="0" indent="0" algn="ctr">
              <a:buNone/>
            </a:pPr>
            <a:r>
              <a:rPr lang="en-US" dirty="0">
                <a:latin typeface="Times New Roman" panose="02020603050405020304" pitchFamily="18" charset="0"/>
                <a:cs typeface="Times New Roman" panose="02020603050405020304" pitchFamily="18" charset="0"/>
              </a:rPr>
              <a:t>Generally, “ Studies have shown that words and sentences with mixed</a:t>
            </a:r>
            <a:r>
              <a:rPr lang="en-US" b="1" dirty="0">
                <a:latin typeface="Times New Roman" panose="02020603050405020304" pitchFamily="18" charset="0"/>
                <a:cs typeface="Times New Roman" panose="02020603050405020304" pitchFamily="18" charset="0"/>
              </a:rPr>
              <a:t> upper </a:t>
            </a:r>
            <a:r>
              <a:rPr lang="en-US" dirty="0">
                <a:latin typeface="Times New Roman" panose="02020603050405020304" pitchFamily="18" charset="0"/>
                <a:cs typeface="Times New Roman" panose="02020603050405020304" pitchFamily="18" charset="0"/>
              </a:rPr>
              <a:t>and</a:t>
            </a:r>
            <a:r>
              <a:rPr lang="en-US" b="1" dirty="0">
                <a:latin typeface="Times New Roman" panose="02020603050405020304" pitchFamily="18" charset="0"/>
                <a:cs typeface="Times New Roman" panose="02020603050405020304" pitchFamily="18" charset="0"/>
              </a:rPr>
              <a:t> lowercase </a:t>
            </a:r>
            <a:r>
              <a:rPr lang="en-US" dirty="0">
                <a:latin typeface="Times New Roman" panose="02020603050405020304" pitchFamily="18" charset="0"/>
                <a:cs typeface="Times New Roman" panose="02020603050405020304" pitchFamily="18" charset="0"/>
              </a:rPr>
              <a:t>letters are easier to read than words or sentences in all caps. While uppercase can make your message appear important or urgent, use this sparingly; in online messaging its known as “ SHOUTING” or “ YELLING” and can be annoying, if not offensive. (Vaughn, Multimedia: Making it work Tay Vaughn PG.22)</a:t>
            </a:r>
          </a:p>
          <a:p>
            <a:endParaRPr lang="en-US" dirty="0"/>
          </a:p>
          <a:p>
            <a:endParaRPr lang="en-US" dirty="0"/>
          </a:p>
          <a:p>
            <a:endParaRPr lang="en-US" dirty="0"/>
          </a:p>
          <a:p>
            <a:endParaRPr lang="en-US" dirty="0"/>
          </a:p>
          <a:p>
            <a:endParaRPr lang="en-US" dirty="0"/>
          </a:p>
        </p:txBody>
      </p:sp>
      <p:sp>
        <p:nvSpPr>
          <p:cNvPr id="5" name="Arrow: Right 4">
            <a:hlinkClick r:id="rId2" action="ppaction://hlinksldjump"/>
          </p:cNvPr>
          <p:cNvSpPr/>
          <p:nvPr/>
        </p:nvSpPr>
        <p:spPr>
          <a:xfrm>
            <a:off x="9842500" y="5765800"/>
            <a:ext cx="1663700" cy="8509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Right 5">
            <a:hlinkClick r:id="rId3" action="ppaction://hlinksldjump"/>
          </p:cNvPr>
          <p:cNvSpPr/>
          <p:nvPr/>
        </p:nvSpPr>
        <p:spPr>
          <a:xfrm rot="10800000">
            <a:off x="1320800" y="5842000"/>
            <a:ext cx="1549400" cy="7747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80829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IMAGE</a:t>
            </a:r>
          </a:p>
        </p:txBody>
      </p:sp>
      <p:sp>
        <p:nvSpPr>
          <p:cNvPr id="3" name="Content Placeholder 2"/>
          <p:cNvSpPr>
            <a:spLocks noGrp="1"/>
          </p:cNvSpPr>
          <p:nvPr>
            <p:ph idx="1"/>
          </p:nvPr>
        </p:nvSpPr>
        <p:spPr/>
        <p:txBody>
          <a:bodyPr/>
          <a:lstStyle/>
          <a:p>
            <a:r>
              <a:rPr lang="en-US" dirty="0"/>
              <a:t>Pictures give a visual representation of a certain topic. Choosing the correct image that displays clearly what is trying to be explained clears any confusion if the text was misleading. Collectively using images embedded with bitmaps and vectors.</a:t>
            </a:r>
          </a:p>
          <a:p>
            <a:r>
              <a:rPr lang="en-US" b="1" dirty="0"/>
              <a:t>Bitmaps</a:t>
            </a:r>
            <a:r>
              <a:rPr lang="en-US" dirty="0"/>
              <a:t> are a simple matrix of the tiny dots that form an image and are displayed on a screen or printed.</a:t>
            </a:r>
          </a:p>
          <a:p>
            <a:r>
              <a:rPr lang="en-US" b="1" dirty="0"/>
              <a:t>Vector</a:t>
            </a:r>
            <a:r>
              <a:rPr lang="en-US" dirty="0"/>
              <a:t> is a line that is described by the location of its two endpoints.</a:t>
            </a:r>
          </a:p>
          <a:p>
            <a:r>
              <a:rPr lang="en-US" dirty="0"/>
              <a:t>Employees use images during sales presentations to demonstrate how the generation of revenue is for a certain quarter. Pictures are here to enhance marketing campaigns by making them more appealing to real life situations. </a:t>
            </a:r>
          </a:p>
          <a:p>
            <a:endParaRPr lang="en-US" dirty="0"/>
          </a:p>
        </p:txBody>
      </p:sp>
      <p:sp>
        <p:nvSpPr>
          <p:cNvPr id="4" name="Rectangle 3">
            <a:hlinkClick r:id="rId2" action="ppaction://hlinksldjump"/>
          </p:cNvPr>
          <p:cNvSpPr/>
          <p:nvPr/>
        </p:nvSpPr>
        <p:spPr>
          <a:xfrm>
            <a:off x="9982200" y="406400"/>
            <a:ext cx="1549400" cy="1143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HOME</a:t>
            </a:r>
          </a:p>
        </p:txBody>
      </p:sp>
      <p:sp>
        <p:nvSpPr>
          <p:cNvPr id="5" name="Arrow: Right 4">
            <a:hlinkClick r:id="rId3" action="ppaction://hlinksldjump"/>
          </p:cNvPr>
          <p:cNvSpPr/>
          <p:nvPr/>
        </p:nvSpPr>
        <p:spPr>
          <a:xfrm>
            <a:off x="9690100" y="5981700"/>
            <a:ext cx="1549400" cy="6604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Right 5">
            <a:hlinkClick r:id="rId4" action="ppaction://hlinksldjump"/>
          </p:cNvPr>
          <p:cNvSpPr/>
          <p:nvPr/>
        </p:nvSpPr>
        <p:spPr>
          <a:xfrm rot="10800000">
            <a:off x="1079500" y="6070600"/>
            <a:ext cx="1257300" cy="5715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341748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952500" y="0"/>
            <a:ext cx="10287000" cy="6858000"/>
          </a:xfrm>
          <a:prstGeom prst="rect">
            <a:avLst/>
          </a:prstGeom>
        </p:spPr>
      </p:pic>
      <p:sp>
        <p:nvSpPr>
          <p:cNvPr id="3" name="Arrow: Right 2">
            <a:hlinkClick r:id="rId3" action="ppaction://hlinksldjump"/>
          </p:cNvPr>
          <p:cNvSpPr/>
          <p:nvPr/>
        </p:nvSpPr>
        <p:spPr>
          <a:xfrm>
            <a:off x="10744200" y="6299200"/>
            <a:ext cx="1244600" cy="4572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Arrow: Right 3">
            <a:hlinkClick r:id="rId4" action="ppaction://hlinksldjump"/>
          </p:cNvPr>
          <p:cNvSpPr/>
          <p:nvPr/>
        </p:nvSpPr>
        <p:spPr>
          <a:xfrm rot="10800000">
            <a:off x="838200" y="5549900"/>
            <a:ext cx="762000" cy="5207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717942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4294967295"/>
          </p:nvPr>
        </p:nvSpPr>
        <p:spPr>
          <a:xfrm>
            <a:off x="889000" y="215900"/>
            <a:ext cx="4537075" cy="6413500"/>
          </a:xfrm>
        </p:spPr>
        <p:txBody>
          <a:bodyPr>
            <a:normAutofit/>
          </a:bodyPr>
          <a:lstStyle/>
          <a:p>
            <a:r>
              <a:rPr lang="en-US" sz="2800" b="1" dirty="0"/>
              <a:t>A</a:t>
            </a:r>
            <a:r>
              <a:rPr lang="en-US" sz="2800" dirty="0"/>
              <a:t> common maxim holds that “an image is worth a thousand words.” A properly composed image can convey strong emotion and resonate with your audience. It is important to use images wisely. Be honest with yourself and your audience about the degree to which the images are manipulated to get the desired effect.</a:t>
            </a:r>
          </a:p>
          <a:p>
            <a:endParaRPr lang="en-US" sz="2800" dirty="0"/>
          </a:p>
        </p:txBody>
      </p:sp>
      <p:pic>
        <p:nvPicPr>
          <p:cNvPr id="5" name="Picture 4"/>
          <p:cNvPicPr>
            <a:picLocks noChangeAspect="1"/>
          </p:cNvPicPr>
          <p:nvPr/>
        </p:nvPicPr>
        <p:blipFill>
          <a:blip r:embed="rId2"/>
          <a:stretch>
            <a:fillRect/>
          </a:stretch>
        </p:blipFill>
        <p:spPr>
          <a:xfrm>
            <a:off x="6328152" y="609600"/>
            <a:ext cx="4339848" cy="4339848"/>
          </a:xfrm>
          <a:prstGeom prst="rect">
            <a:avLst/>
          </a:prstGeom>
        </p:spPr>
      </p:pic>
      <p:sp>
        <p:nvSpPr>
          <p:cNvPr id="6" name="Arrow: Right 5">
            <a:hlinkClick r:id="rId3" action="ppaction://hlinksldjump"/>
          </p:cNvPr>
          <p:cNvSpPr/>
          <p:nvPr/>
        </p:nvSpPr>
        <p:spPr>
          <a:xfrm>
            <a:off x="8851900" y="5981700"/>
            <a:ext cx="1485900" cy="6477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Arrow: Right 6">
            <a:hlinkClick r:id="rId4" action="ppaction://hlinksldjump"/>
          </p:cNvPr>
          <p:cNvSpPr/>
          <p:nvPr/>
        </p:nvSpPr>
        <p:spPr>
          <a:xfrm rot="10800000">
            <a:off x="1473200" y="6184900"/>
            <a:ext cx="1308100" cy="558800"/>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8100316"/>
      </p:ext>
    </p:extLst>
  </p:cSld>
  <p:clrMapOvr>
    <a:masterClrMapping/>
  </p:clrMapOvr>
</p:sld>
</file>

<file path=ppt/theme/theme1.xml><?xml version="1.0" encoding="utf-8"?>
<a:theme xmlns:a="http://schemas.openxmlformats.org/drawingml/2006/main" name="Crop">
  <a:themeElements>
    <a:clrScheme name="Crop">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docProps/app.xml><?xml version="1.0" encoding="utf-8"?>
<Properties xmlns="http://schemas.openxmlformats.org/officeDocument/2006/extended-properties" xmlns:vt="http://schemas.openxmlformats.org/officeDocument/2006/docPropsVTypes">
  <Template>TM10001105[[fn=Crop]]</Template>
  <TotalTime>393</TotalTime>
  <Words>1114</Words>
  <Application>Microsoft Office PowerPoint</Application>
  <PresentationFormat>Widescreen</PresentationFormat>
  <Paragraphs>68</Paragraphs>
  <Slides>19</Slides>
  <Notes>0</Notes>
  <HiddenSlides>0</HiddenSlides>
  <MMClips>4</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Franklin Gothic Book</vt:lpstr>
      <vt:lpstr>Times New Roman</vt:lpstr>
      <vt:lpstr>Crop</vt:lpstr>
      <vt:lpstr> The power of Multimedia  </vt:lpstr>
      <vt:lpstr>The Five elements of Multimedia</vt:lpstr>
      <vt:lpstr> What is Multimedia?  </vt:lpstr>
      <vt:lpstr>TEXT</vt:lpstr>
      <vt:lpstr> </vt:lpstr>
      <vt:lpstr>PowerPoint Presentation</vt:lpstr>
      <vt:lpstr>IMAGE</vt:lpstr>
      <vt:lpstr>PowerPoint Presentation</vt:lpstr>
      <vt:lpstr>PowerPoint Presentation</vt:lpstr>
      <vt:lpstr>AUDIO</vt:lpstr>
      <vt:lpstr>PowerPoint Presentation</vt:lpstr>
      <vt:lpstr>PowerPoint Presentation</vt:lpstr>
      <vt:lpstr>ANIMATION</vt:lpstr>
      <vt:lpstr>The key with animation is to exercise restraint. Subtle is almost always better than flamboyant.</vt:lpstr>
      <vt:lpstr>VIDEO</vt:lpstr>
      <vt:lpstr>PowerPoint Presentation</vt:lpstr>
      <vt:lpstr>PowerPoint Presentation</vt:lpstr>
      <vt:lpstr>COPYRIGHT</vt:lpstr>
      <vt:lpstr>REFRENCES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power of Multimedia</dc:title>
  <dc:creator>najee brunson</dc:creator>
  <cp:lastModifiedBy>Brunson,Najee</cp:lastModifiedBy>
  <cp:revision>94</cp:revision>
  <dcterms:created xsi:type="dcterms:W3CDTF">2017-03-18T16:13:24Z</dcterms:created>
  <dcterms:modified xsi:type="dcterms:W3CDTF">2017-03-23T14:39:13Z</dcterms:modified>
</cp:coreProperties>
</file>