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8"/>
  </p:notesMasterIdLst>
  <p:sldIdLst>
    <p:sldId id="256" r:id="rId2"/>
    <p:sldId id="257" r:id="rId3"/>
    <p:sldId id="258" r:id="rId4"/>
    <p:sldId id="259" r:id="rId5"/>
    <p:sldId id="265" r:id="rId6"/>
    <p:sldId id="266" r:id="rId7"/>
    <p:sldId id="267" r:id="rId8"/>
    <p:sldId id="268" r:id="rId9"/>
    <p:sldId id="269" r:id="rId10"/>
    <p:sldId id="270" r:id="rId11"/>
    <p:sldId id="260" r:id="rId12"/>
    <p:sldId id="261" r:id="rId13"/>
    <p:sldId id="264" r:id="rId14"/>
    <p:sldId id="262" r:id="rId15"/>
    <p:sldId id="263"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B3F2F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96" y="5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0C2E41-6040-4934-B6FF-BC582B9471F6}" type="datetimeFigureOut">
              <a:rPr lang="en-US"/>
              <a:t>4/20/2017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76B76B-BEE4-455C-A76C-CD5217FC580F}" type="slidenum">
              <a:rPr lang="en-US"/>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1</a:t>
            </a:fld>
            <a:endParaRPr lang="en-US"/>
          </a:p>
        </p:txBody>
      </p:sp>
    </p:spTree>
    <p:extLst>
      <p:ext uri="{BB962C8B-B14F-4D97-AF65-F5344CB8AC3E}">
        <p14:creationId xmlns:p14="http://schemas.microsoft.com/office/powerpoint/2010/main" val="1745444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2</a:t>
            </a:fld>
            <a:endParaRPr lang="en-US"/>
          </a:p>
        </p:txBody>
      </p:sp>
    </p:spTree>
    <p:extLst>
      <p:ext uri="{BB962C8B-B14F-4D97-AF65-F5344CB8AC3E}">
        <p14:creationId xmlns:p14="http://schemas.microsoft.com/office/powerpoint/2010/main" val="2964677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3</a:t>
            </a:fld>
            <a:endParaRPr lang="en-US"/>
          </a:p>
        </p:txBody>
      </p:sp>
    </p:spTree>
    <p:extLst>
      <p:ext uri="{BB962C8B-B14F-4D97-AF65-F5344CB8AC3E}">
        <p14:creationId xmlns:p14="http://schemas.microsoft.com/office/powerpoint/2010/main" val="1786586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4</a:t>
            </a:fld>
            <a:endParaRPr lang="en-US"/>
          </a:p>
        </p:txBody>
      </p:sp>
    </p:spTree>
    <p:extLst>
      <p:ext uri="{BB962C8B-B14F-4D97-AF65-F5344CB8AC3E}">
        <p14:creationId xmlns:p14="http://schemas.microsoft.com/office/powerpoint/2010/main" val="22315251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11</a:t>
            </a:fld>
            <a:endParaRPr lang="en-US"/>
          </a:p>
        </p:txBody>
      </p:sp>
    </p:spTree>
    <p:extLst>
      <p:ext uri="{BB962C8B-B14F-4D97-AF65-F5344CB8AC3E}">
        <p14:creationId xmlns:p14="http://schemas.microsoft.com/office/powerpoint/2010/main" val="36510495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12</a:t>
            </a:fld>
            <a:endParaRPr lang="en-US"/>
          </a:p>
        </p:txBody>
      </p:sp>
    </p:spTree>
    <p:extLst>
      <p:ext uri="{BB962C8B-B14F-4D97-AF65-F5344CB8AC3E}">
        <p14:creationId xmlns:p14="http://schemas.microsoft.com/office/powerpoint/2010/main" val="31621645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14</a:t>
            </a:fld>
            <a:endParaRPr lang="en-US"/>
          </a:p>
        </p:txBody>
      </p:sp>
    </p:spTree>
    <p:extLst>
      <p:ext uri="{BB962C8B-B14F-4D97-AF65-F5344CB8AC3E}">
        <p14:creationId xmlns:p14="http://schemas.microsoft.com/office/powerpoint/2010/main" val="2366218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76B76B-BEE4-455C-A76C-CD5217FC580F}" type="slidenum">
              <a:rPr lang="en-US"/>
              <a:t>15</a:t>
            </a:fld>
            <a:endParaRPr lang="en-US"/>
          </a:p>
        </p:txBody>
      </p:sp>
    </p:spTree>
    <p:extLst>
      <p:ext uri="{BB962C8B-B14F-4D97-AF65-F5344CB8AC3E}">
        <p14:creationId xmlns:p14="http://schemas.microsoft.com/office/powerpoint/2010/main" val="943633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4/20/2017</a:t>
            </a:fld>
            <a:endParaRPr lang="en-US"/>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334D819-9F07-4261-B09B-9E467E5D9002}" type="datetimeFigureOut">
              <a:rPr lang="en-US" dirty="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334D819-9F07-4261-B09B-9E467E5D9002}" type="datetimeFigureOut">
              <a:rPr lang="en-US" dirty="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334D819-9F07-4261-B09B-9E467E5D9002}" type="datetimeFigureOut">
              <a:rPr lang="en-US" dirty="0"/>
              <a:t>4/20/2017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4/20/2017</a:t>
            </a:fld>
            <a:endParaRPr lang="en-US"/>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334D819-9F07-4261-B09B-9E467E5D9002}" type="datetimeFigureOut">
              <a:rPr lang="en-US" dirty="0"/>
              <a:t>4/20/2017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334D819-9F07-4261-B09B-9E467E5D9002}" type="datetimeFigureOut">
              <a:rPr lang="en-US" dirty="0"/>
              <a:t>4/20/2017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334D819-9F07-4261-B09B-9E467E5D9002}" type="datetimeFigureOut">
              <a:rPr lang="en-US" dirty="0"/>
              <a:t>4/20/2017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4/20/2017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4/20/2017</a:t>
            </a:fld>
            <a:endParaRPr lang="en-US"/>
          </a:p>
        </p:txBody>
      </p:sp>
      <p:sp>
        <p:nvSpPr>
          <p:cNvPr id="6" name="Footer Placeholder 5"/>
          <p:cNvSpPr>
            <a:spLocks noGrp="1"/>
          </p:cNvSpPr>
          <p:nvPr>
            <p:ph type="ftr" sz="quarter" idx="11"/>
          </p:nvPr>
        </p:nvSpPr>
        <p:spPr>
          <a:xfrm>
            <a:off x="2103620" y="6375679"/>
            <a:ext cx="3482179" cy="345796"/>
          </a:xfrm>
        </p:spPr>
        <p:txBody>
          <a:bodyPr/>
          <a:lstStyle/>
          <a:p>
            <a:endParaRPr lang="en-US"/>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4/20/2017</a:t>
            </a:fld>
            <a:endParaRPr lang="en-US"/>
          </a:p>
        </p:txBody>
      </p:sp>
      <p:sp>
        <p:nvSpPr>
          <p:cNvPr id="6" name="Footer Placeholder 5"/>
          <p:cNvSpPr>
            <a:spLocks noGrp="1"/>
          </p:cNvSpPr>
          <p:nvPr>
            <p:ph type="ftr" sz="quarter" idx="11"/>
          </p:nvPr>
        </p:nvSpPr>
        <p:spPr>
          <a:xfrm>
            <a:off x="2103621" y="6375679"/>
            <a:ext cx="3482178" cy="345796"/>
          </a:xfrm>
        </p:spPr>
        <p:txBody>
          <a:bodyPr/>
          <a:lstStyle/>
          <a:p>
            <a:endParaRPr lang="en-US"/>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4/20/2017</a:t>
            </a:fld>
            <a:endParaRPr lang="en-US"/>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1.jpg"/><Relationship Id="rId1" Type="http://schemas.openxmlformats.org/officeDocument/2006/relationships/slideLayout" Target="../slideLayouts/slideLayout9.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XsCmwDdHBGc" TargetMode="External"/><Relationship Id="rId5" Type="http://schemas.openxmlformats.org/officeDocument/2006/relationships/image" Target="../media/image14.jpeg"/><Relationship Id="rId4" Type="http://schemas.openxmlformats.org/officeDocument/2006/relationships/slide" Target="slide3.xml"/></Relationships>
</file>

<file path=ppt/slides/_rels/slide1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4.xml"/><Relationship Id="rId1" Type="http://schemas.openxmlformats.org/officeDocument/2006/relationships/slideLayout" Target="../slideLayouts/slideLayout7.xml"/><Relationship Id="rId4" Type="http://schemas.openxmlformats.org/officeDocument/2006/relationships/slide" Target="slide3.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gif"/><Relationship Id="rId5" Type="http://schemas.openxmlformats.org/officeDocument/2006/relationships/image" Target="../media/image15.gif"/><Relationship Id="rId4" Type="http://schemas.openxmlformats.org/officeDocument/2006/relationships/hyperlink" Target="https://giphy.com/gifs/BDG6IaaHKQCgE?utm_source=media-link&amp;utm_medium=landing&amp;utm_campaign=Media%20Links&amp;utm_term=https://www.google.com/url?sa=i&amp;rct=j&amp;q=&amp;esrc=s&amp;source=images&amp;cd=&amp;ved=0ahUKEwjOnqWShpDTAhVM4oMKHVyYAT0QjBwIBA&amp;url=https://media.giphy.com/media/BDG6IaaHKQCgE/giphy.gif&amp;psig=AFQjCNFrTEuu05drZVzi49nuNbmJUsKurA&amp;ust=1491575448298495&amp;cad=rjt" TargetMode="Externa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ideo" Target="https://www.youtube.com/embed/4vWLnV9DCEU" TargetMode="External"/><Relationship Id="rId5" Type="http://schemas.openxmlformats.org/officeDocument/2006/relationships/slide" Target="slide13.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8" Type="http://schemas.openxmlformats.org/officeDocument/2006/relationships/hyperlink" Target="http://vignette1.wikia.nocookie.net/heyarnold/images/6/6f/Gramps5.0.jpg/revision/latest?cb=20150404025841" TargetMode="External"/><Relationship Id="rId13" Type="http://schemas.openxmlformats.org/officeDocument/2006/relationships/hyperlink" Target="http://www.cartoonbucket.com/character/phoebe-heyerdahl/page/3/" TargetMode="External"/><Relationship Id="rId3" Type="http://schemas.openxmlformats.org/officeDocument/2006/relationships/hyperlink" Target="http://heyarnold.wikia.com/wiki/Arnold" TargetMode="External"/><Relationship Id="rId7" Type="http://schemas.openxmlformats.org/officeDocument/2006/relationships/hyperlink" Target="https://www.hulu.com/watch/729563" TargetMode="External"/><Relationship Id="rId12" Type="http://schemas.openxmlformats.org/officeDocument/2006/relationships/hyperlink" Target="https://giphy.com/gifs/BDG6IaaHKQCgE" TargetMode="External"/><Relationship Id="rId2" Type="http://schemas.openxmlformats.org/officeDocument/2006/relationships/hyperlink" Target="http://4.bp.blogspot.com/-i0L7-koe3xQ/VqVzmHg80-I/AAAAAAAAE6E/oHK2eRSxK64/s1600/1.jpg" TargetMode="External"/><Relationship Id="rId1" Type="http://schemas.openxmlformats.org/officeDocument/2006/relationships/slideLayout" Target="../slideLayouts/slideLayout2.xml"/><Relationship Id="rId6" Type="http://schemas.openxmlformats.org/officeDocument/2006/relationships/hyperlink" Target="http://www.seventeen.com/celebrity/movies-tv/news/a41869/arnold-helga-gerald-new-look-hey-arnold-movie/" TargetMode="External"/><Relationship Id="rId11" Type="http://schemas.openxmlformats.org/officeDocument/2006/relationships/hyperlink" Target="http://heyarnoldreviewed.blogspot.com/2016/01/s1-e17-abner-come-home-sewer-king.html" TargetMode="External"/><Relationship Id="rId5" Type="http://schemas.openxmlformats.org/officeDocument/2006/relationships/hyperlink" Target="https://www.buzzfeed.com/alexisnedd/signs-you-are-actually-helga-from-hey-arnold?utm_term=.koP0ZqqDV#.lx31QRR8V" TargetMode="External"/><Relationship Id="rId10" Type="http://schemas.openxmlformats.org/officeDocument/2006/relationships/hyperlink" Target="http://heyarnold.wikia.com/wiki/Abner" TargetMode="External"/><Relationship Id="rId4" Type="http://schemas.openxmlformats.org/officeDocument/2006/relationships/hyperlink" Target="https://blavity.com/20-reasons-gerald-underrated-character-hey-arnold" TargetMode="External"/><Relationship Id="rId9" Type="http://schemas.openxmlformats.org/officeDocument/2006/relationships/hyperlink" Target="https://www.pinterest.com/pin/469359592387143609/"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slide" Target="slide3.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slide" Target="slide13.xml"/><Relationship Id="rId5" Type="http://schemas.openxmlformats.org/officeDocument/2006/relationships/slide" Target="slide12.xml"/><Relationship Id="rId4" Type="http://schemas.openxmlformats.org/officeDocument/2006/relationships/slide" Target="slide11.xml"/></Relationships>
</file>

<file path=ppt/slides/_rels/slide4.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slide" Target="slide3.xml"/><Relationship Id="rId7" Type="http://schemas.openxmlformats.org/officeDocument/2006/relationships/slide" Target="slide9.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4.jpg"/><Relationship Id="rId1" Type="http://schemas.openxmlformats.org/officeDocument/2006/relationships/slideLayout" Target="../slideLayouts/slideLayout9.xml"/><Relationship Id="rId5" Type="http://schemas.openxmlformats.org/officeDocument/2006/relationships/image" Target="../media/image6.jp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slide" Target="slide4.xml"/><Relationship Id="rId1" Type="http://schemas.openxmlformats.org/officeDocument/2006/relationships/slideLayout" Target="../slideLayouts/slideLayout9.xml"/><Relationship Id="rId5" Type="http://schemas.openxmlformats.org/officeDocument/2006/relationships/image" Target="../media/image10.jpg"/><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2A1A00"/>
                </a:solidFill>
                <a:latin typeface="Impact"/>
              </a:rPr>
              <a:t>Coming of </a:t>
            </a:r>
            <a:r>
              <a:rPr lang="en-US" dirty="0" err="1" smtClean="0">
                <a:solidFill>
                  <a:srgbClr val="2A1A00"/>
                </a:solidFill>
                <a:latin typeface="Impact"/>
              </a:rPr>
              <a:t>AGe</a:t>
            </a:r>
            <a:endParaRPr lang="en-US" dirty="0">
              <a:solidFill>
                <a:srgbClr val="2A1A00"/>
              </a:solidFill>
              <a:latin typeface="Impact"/>
            </a:endParaRPr>
          </a:p>
        </p:txBody>
      </p:sp>
      <p:sp>
        <p:nvSpPr>
          <p:cNvPr id="3" name="Subtitle 2"/>
          <p:cNvSpPr>
            <a:spLocks noGrp="1"/>
          </p:cNvSpPr>
          <p:nvPr>
            <p:ph type="subTitle" idx="1"/>
          </p:nvPr>
        </p:nvSpPr>
        <p:spPr/>
        <p:txBody>
          <a:bodyPr/>
          <a:lstStyle/>
          <a:p>
            <a:r>
              <a:rPr lang="en-US"/>
              <a:t>Created by: Najee Brunson</a:t>
            </a:r>
          </a:p>
        </p:txBody>
      </p:sp>
    </p:spTree>
    <p:extLst>
      <p:ext uri="{BB962C8B-B14F-4D97-AF65-F5344CB8AC3E}">
        <p14:creationId xmlns:p14="http://schemas.microsoft.com/office/powerpoint/2010/main" val="35018490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l="10397" r="10397"/>
          <a:stretch>
            <a:fillRect/>
          </a:stretch>
        </p:blipFill>
        <p:spPr>
          <a:xfrm>
            <a:off x="273868" y="0"/>
            <a:ext cx="3291779" cy="3206337"/>
          </a:xfrm>
        </p:spPr>
      </p:pic>
      <p:sp>
        <p:nvSpPr>
          <p:cNvPr id="2" name="Title 1"/>
          <p:cNvSpPr>
            <a:spLocks noGrp="1"/>
          </p:cNvSpPr>
          <p:nvPr>
            <p:ph type="title"/>
          </p:nvPr>
        </p:nvSpPr>
        <p:spPr/>
        <p:txBody>
          <a:bodyPr/>
          <a:lstStyle/>
          <a:p>
            <a:r>
              <a:rPr lang="en-US" dirty="0" smtClean="0">
                <a:solidFill>
                  <a:srgbClr val="0070C0"/>
                </a:solidFill>
              </a:rPr>
              <a:t>ABNER</a:t>
            </a:r>
            <a:endParaRPr lang="en-US" dirty="0">
              <a:solidFill>
                <a:srgbClr val="0070C0"/>
              </a:solidFill>
            </a:endParaRPr>
          </a:p>
        </p:txBody>
      </p:sp>
      <p:sp>
        <p:nvSpPr>
          <p:cNvPr id="8" name="Text Placeholder 7"/>
          <p:cNvSpPr>
            <a:spLocks noGrp="1"/>
          </p:cNvSpPr>
          <p:nvPr>
            <p:ph type="body" sz="half" idx="2"/>
          </p:nvPr>
        </p:nvSpPr>
        <p:spPr/>
        <p:txBody>
          <a:bodyPr/>
          <a:lstStyle/>
          <a:p>
            <a:r>
              <a:rPr lang="en-US" dirty="0" smtClean="0"/>
              <a:t>Abner is Arnold’s pet pig. He was a wedding gift for Arnolds parents when they were married.  Arnold is quickly emotionally attached to Abner. He becomes one of Arnolds best friends next to Gerald. When Abner goes missing or possibly in danger of being barbecued by his grandfather or a man at the Deli, Arnold does everything in his power to keep his pink friend safe.</a:t>
            </a:r>
            <a:endParaRPr lang="en-US" dirty="0"/>
          </a:p>
        </p:txBody>
      </p:sp>
      <p:sp>
        <p:nvSpPr>
          <p:cNvPr id="4" name="Rectangle 3">
            <a:hlinkClick r:id="rId3" action="ppaction://hlinksldjump"/>
          </p:cNvPr>
          <p:cNvSpPr/>
          <p:nvPr/>
        </p:nvSpPr>
        <p:spPr>
          <a:xfrm>
            <a:off x="9749642" y="5795158"/>
            <a:ext cx="1983179" cy="950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Characters</a:t>
            </a:r>
            <a:endParaRPr lang="en-US" dirty="0"/>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5646" y="0"/>
            <a:ext cx="3749553" cy="3206337"/>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7645" y="3206337"/>
            <a:ext cx="6096000" cy="3429000"/>
          </a:xfrm>
          <a:prstGeom prst="rect">
            <a:avLst/>
          </a:prstGeom>
        </p:spPr>
      </p:pic>
    </p:spTree>
    <p:extLst>
      <p:ext uri="{BB962C8B-B14F-4D97-AF65-F5344CB8AC3E}">
        <p14:creationId xmlns:p14="http://schemas.microsoft.com/office/powerpoint/2010/main" val="6748339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Sound</a:t>
            </a:r>
          </a:p>
        </p:txBody>
      </p:sp>
      <p:sp>
        <p:nvSpPr>
          <p:cNvPr id="3" name="Content Placeholder 2"/>
          <p:cNvSpPr>
            <a:spLocks noGrp="1"/>
          </p:cNvSpPr>
          <p:nvPr>
            <p:ph idx="1"/>
          </p:nvPr>
        </p:nvSpPr>
        <p:spPr>
          <a:xfrm>
            <a:off x="1156675" y="1217222"/>
            <a:ext cx="10178322" cy="3593591"/>
          </a:xfrm>
        </p:spPr>
        <p:txBody>
          <a:bodyPr/>
          <a:lstStyle/>
          <a:p>
            <a:r>
              <a:rPr lang="en-US" dirty="0"/>
              <a:t>Arnold is a huge fan of </a:t>
            </a:r>
            <a:r>
              <a:rPr lang="en-US" dirty="0" smtClean="0"/>
              <a:t>Jazz and Blues. </a:t>
            </a:r>
            <a:r>
              <a:rPr lang="en-US" dirty="0"/>
              <a:t>Often times throughout the show the background music features jazz </a:t>
            </a:r>
            <a:r>
              <a:rPr lang="en-US" dirty="0" smtClean="0"/>
              <a:t>music or blues </a:t>
            </a:r>
            <a:r>
              <a:rPr lang="en-US" dirty="0"/>
              <a:t>to go along with the flow of the episode. The actual Rolling </a:t>
            </a:r>
            <a:r>
              <a:rPr lang="en-US" dirty="0" smtClean="0"/>
              <a:t>credits at the end of the show feature jazz music that set the overall mood of the show. </a:t>
            </a:r>
          </a:p>
          <a:p>
            <a:r>
              <a:rPr lang="en-US" dirty="0" smtClean="0"/>
              <a:t>Arnold is a self taught harmonica player. While his grandfather knows how to play the drums. As head of the boarding house Grandpa established his must play a instrument policy, making the boarding house come alive during times of the holidays, birthdays, or just for enjoyment. </a:t>
            </a:r>
            <a:endParaRPr lang="en-US" dirty="0"/>
          </a:p>
        </p:txBody>
      </p:sp>
      <p:sp>
        <p:nvSpPr>
          <p:cNvPr id="4" name="Right Arrow 3">
            <a:hlinkClick r:id="rId4" action="ppaction://hlinksldjump"/>
          </p:cNvPr>
          <p:cNvSpPr/>
          <p:nvPr/>
        </p:nvSpPr>
        <p:spPr>
          <a:xfrm>
            <a:off x="10070275" y="6163294"/>
            <a:ext cx="1567543" cy="5937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Navigation</a:t>
            </a:r>
            <a:endParaRPr lang="en-US" dirty="0">
              <a:solidFill>
                <a:schemeClr val="tx1"/>
              </a:solidFill>
            </a:endParaRPr>
          </a:p>
        </p:txBody>
      </p:sp>
      <p:pic>
        <p:nvPicPr>
          <p:cNvPr id="5" name="XsCmwDdHBGc"/>
          <p:cNvPicPr>
            <a:picLocks noRot="1" noChangeAspect="1"/>
          </p:cNvPicPr>
          <p:nvPr>
            <a:videoFile r:link="rId1"/>
          </p:nvPr>
        </p:nvPicPr>
        <p:blipFill>
          <a:blip r:embed="rId5"/>
          <a:stretch>
            <a:fillRect/>
          </a:stretch>
        </p:blipFill>
        <p:spPr>
          <a:xfrm>
            <a:off x="1061672" y="3888427"/>
            <a:ext cx="4572000" cy="2571750"/>
          </a:xfrm>
          <a:prstGeom prst="rect">
            <a:avLst/>
          </a:prstGeom>
        </p:spPr>
      </p:pic>
    </p:spTree>
    <p:extLst>
      <p:ext uri="{BB962C8B-B14F-4D97-AF65-F5344CB8AC3E}">
        <p14:creationId xmlns:p14="http://schemas.microsoft.com/office/powerpoint/2010/main" val="2548199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Plot</a:t>
            </a:r>
            <a:endParaRPr lang="en-US" dirty="0"/>
          </a:p>
        </p:txBody>
      </p:sp>
      <p:sp>
        <p:nvSpPr>
          <p:cNvPr id="3" name="Content Placeholder 2"/>
          <p:cNvSpPr>
            <a:spLocks noGrp="1"/>
          </p:cNvSpPr>
          <p:nvPr>
            <p:ph idx="1"/>
          </p:nvPr>
        </p:nvSpPr>
        <p:spPr>
          <a:xfrm>
            <a:off x="1085423" y="1264723"/>
            <a:ext cx="10178322" cy="3593591"/>
          </a:xfrm>
        </p:spPr>
        <p:txBody>
          <a:bodyPr/>
          <a:lstStyle/>
          <a:p>
            <a:r>
              <a:rPr lang="en-US" i="1" dirty="0" smtClean="0">
                <a:latin typeface="Arial Rounded MT Bold" panose="020F0704030504030204" pitchFamily="34" charset="0"/>
              </a:rPr>
              <a:t>  In each episode the plot changes. Sometimes Arnold has to prove himself or he has to help someone with their troubles. The one episode that sticks out </a:t>
            </a:r>
            <a:r>
              <a:rPr lang="en-US" i="1" dirty="0">
                <a:latin typeface="Arial Rounded MT Bold" panose="020F0704030504030204" pitchFamily="34" charset="0"/>
              </a:rPr>
              <a:t> </a:t>
            </a:r>
            <a:r>
              <a:rPr lang="en-US" i="1" dirty="0" smtClean="0">
                <a:latin typeface="Arial Rounded MT Bold" panose="020F0704030504030204" pitchFamily="34" charset="0"/>
              </a:rPr>
              <a:t>is when Arnold is having trouble beating the six graders in a football game for respect. </a:t>
            </a:r>
            <a:r>
              <a:rPr lang="en-US" i="1" dirty="0">
                <a:latin typeface="Arial Rounded MT Bold" panose="020F0704030504030204" pitchFamily="34" charset="0"/>
              </a:rPr>
              <a:t> </a:t>
            </a:r>
            <a:r>
              <a:rPr lang="en-US" i="1" dirty="0" smtClean="0">
                <a:latin typeface="Arial Rounded MT Bold" panose="020F0704030504030204" pitchFamily="34" charset="0"/>
              </a:rPr>
              <a:t>Arnold and his friends are always bullied by the bigger and tougher kids in the sixth grade. </a:t>
            </a:r>
            <a:r>
              <a:rPr lang="en-US" i="1" dirty="0" smtClean="0">
                <a:latin typeface="Gill Sans Ultra Bold" panose="020B0A02020104020203" pitchFamily="34" charset="0"/>
              </a:rPr>
              <a:t>Arnold is sick and tired of being bullied and decides that is time to fight back. He challenges “Wolf gang” who is the main bully of the sixth graders. </a:t>
            </a:r>
            <a:r>
              <a:rPr lang="en-US" i="1" dirty="0" smtClean="0">
                <a:latin typeface="Chaparral Pro" panose="02060503040505020203" pitchFamily="18" charset="0"/>
              </a:rPr>
              <a:t>Although, Wolf gang has an intimidating stature and voice. Arnold and his friends successfully defeat the sixth graders in his assembled team of fourth graders. This might not be the last time to two respective class clashes but, it keeps wolf gang off of Arnolds and his friends back.</a:t>
            </a:r>
            <a:endParaRPr lang="en-US" i="1" dirty="0">
              <a:latin typeface="Gill Sans Ultra Bold" panose="020B0A02020104020203" pitchFamily="34" charset="0"/>
            </a:endParaRPr>
          </a:p>
        </p:txBody>
      </p:sp>
      <p:sp>
        <p:nvSpPr>
          <p:cNvPr id="4" name="Right Arrow 3">
            <a:hlinkClick r:id="rId3" action="ppaction://hlinksldjump"/>
          </p:cNvPr>
          <p:cNvSpPr/>
          <p:nvPr/>
        </p:nvSpPr>
        <p:spPr>
          <a:xfrm>
            <a:off x="9464635" y="6115792"/>
            <a:ext cx="1965366" cy="6531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NAVIGATION</a:t>
            </a:r>
            <a:endParaRPr lang="en-US" dirty="0">
              <a:solidFill>
                <a:schemeClr val="tx1"/>
              </a:solidFill>
            </a:endParaRPr>
          </a:p>
        </p:txBody>
      </p:sp>
    </p:spTree>
    <p:extLst>
      <p:ext uri="{BB962C8B-B14F-4D97-AF65-F5344CB8AC3E}">
        <p14:creationId xmlns:p14="http://schemas.microsoft.com/office/powerpoint/2010/main" val="10553779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012950" y="382588"/>
            <a:ext cx="10179050" cy="1492250"/>
          </a:xfrm>
        </p:spPr>
        <p:txBody>
          <a:bodyPr/>
          <a:lstStyle/>
          <a:p>
            <a:pPr algn="ctr"/>
            <a:r>
              <a:rPr lang="en-US" dirty="0" smtClean="0"/>
              <a:t>Navigation*</a:t>
            </a:r>
            <a:endParaRPr lang="en-US" dirty="0"/>
          </a:p>
        </p:txBody>
      </p:sp>
      <p:sp>
        <p:nvSpPr>
          <p:cNvPr id="4" name="Right Arrow 3">
            <a:hlinkClick r:id="rId2" action="ppaction://hlinksldjump"/>
          </p:cNvPr>
          <p:cNvSpPr/>
          <p:nvPr/>
        </p:nvSpPr>
        <p:spPr>
          <a:xfrm>
            <a:off x="2226705" y="1727128"/>
            <a:ext cx="3710958" cy="14369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Animation </a:t>
            </a:r>
            <a:endParaRPr lang="en-US" dirty="0"/>
          </a:p>
        </p:txBody>
      </p:sp>
      <p:sp>
        <p:nvSpPr>
          <p:cNvPr id="5" name="Right Arrow 4">
            <a:hlinkClick r:id="rId3" action="ppaction://hlinksldjump"/>
          </p:cNvPr>
          <p:cNvSpPr/>
          <p:nvPr/>
        </p:nvSpPr>
        <p:spPr>
          <a:xfrm>
            <a:off x="5082639" y="4453246"/>
            <a:ext cx="4263243" cy="15675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Video</a:t>
            </a:r>
            <a:endParaRPr lang="en-US" dirty="0"/>
          </a:p>
        </p:txBody>
      </p:sp>
      <p:sp>
        <p:nvSpPr>
          <p:cNvPr id="6" name="Up Arrow 5">
            <a:hlinkClick r:id="rId4" action="ppaction://hlinksldjump"/>
          </p:cNvPr>
          <p:cNvSpPr/>
          <p:nvPr/>
        </p:nvSpPr>
        <p:spPr>
          <a:xfrm>
            <a:off x="1134176" y="4678878"/>
            <a:ext cx="878774" cy="191192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t>
            </a:r>
            <a:endParaRPr lang="en-US" dirty="0"/>
          </a:p>
        </p:txBody>
      </p:sp>
    </p:spTree>
    <p:extLst>
      <p:ext uri="{BB962C8B-B14F-4D97-AF65-F5344CB8AC3E}">
        <p14:creationId xmlns:p14="http://schemas.microsoft.com/office/powerpoint/2010/main" val="42750187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Friendship</a:t>
            </a:r>
            <a:endParaRPr lang="en-US" dirty="0"/>
          </a:p>
        </p:txBody>
      </p:sp>
      <p:sp>
        <p:nvSpPr>
          <p:cNvPr id="3" name="Content Placeholder 2"/>
          <p:cNvSpPr>
            <a:spLocks noGrp="1"/>
          </p:cNvSpPr>
          <p:nvPr>
            <p:ph idx="1"/>
          </p:nvPr>
        </p:nvSpPr>
        <p:spPr>
          <a:xfrm>
            <a:off x="978546" y="1128451"/>
            <a:ext cx="10178322" cy="3593591"/>
          </a:xfrm>
        </p:spPr>
        <p:txBody>
          <a:bodyPr/>
          <a:lstStyle/>
          <a:p>
            <a:r>
              <a:rPr lang="en-US" dirty="0" smtClean="0"/>
              <a:t>Friendships plays a key role in the success of Hey Arnold. The two main important friendships are Arnolds relationship with Gerald and Helga’s friendship with Phoebe.  Two friendships that have been established since early kindergarten years each friendships has its own respective compromises, Trust, and honesty. </a:t>
            </a:r>
            <a:r>
              <a:rPr lang="en-US" dirty="0"/>
              <a:t> </a:t>
            </a:r>
            <a:r>
              <a:rPr lang="en-US" dirty="0" smtClean="0"/>
              <a:t>Although, it is known that Helga often takes advantage of Phoebe’s nice personality there is times where Helga is there for Phoebe. </a:t>
            </a:r>
          </a:p>
          <a:p>
            <a:r>
              <a:rPr lang="en-US" dirty="0" smtClean="0"/>
              <a:t>The show teaches us that no matter what circumstances arise each friendship is not perfect but if your willing to talk it out and understand where each is coming from. With time all wounds will heal. </a:t>
            </a:r>
            <a:endParaRPr lang="en-US" dirty="0"/>
          </a:p>
        </p:txBody>
      </p:sp>
      <p:sp>
        <p:nvSpPr>
          <p:cNvPr id="5" name="Rectangle 4">
            <a:hlinkClick r:id="rId3" action="ppaction://hlinksldjump"/>
          </p:cNvPr>
          <p:cNvSpPr/>
          <p:nvPr/>
        </p:nvSpPr>
        <p:spPr>
          <a:xfrm>
            <a:off x="10010898" y="5874248"/>
            <a:ext cx="1603169" cy="8253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NAVIGATION*</a:t>
            </a:r>
            <a:endParaRPr lang="en-US" dirty="0"/>
          </a:p>
        </p:txBody>
      </p:sp>
      <p:pic>
        <p:nvPicPr>
          <p:cNvPr id="6" name="Picture 5" descr="90S GIF - Find &amp; Share on GIPHY ">
            <a:hlinkClick r:id="rId4"/>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53688" y="4397142"/>
            <a:ext cx="3394562" cy="2141932"/>
          </a:xfrm>
          <a:prstGeom prst="rect">
            <a:avLst/>
          </a:prstGeom>
          <a:noFill/>
          <a:ln>
            <a:noFill/>
          </a:ln>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45825" y="4259624"/>
            <a:ext cx="3485655" cy="2439959"/>
          </a:xfrm>
          <a:prstGeom prst="rect">
            <a:avLst/>
          </a:prstGeom>
        </p:spPr>
      </p:pic>
    </p:spTree>
    <p:extLst>
      <p:ext uri="{BB962C8B-B14F-4D97-AF65-F5344CB8AC3E}">
        <p14:creationId xmlns:p14="http://schemas.microsoft.com/office/powerpoint/2010/main" val="1570006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Episode</a:t>
            </a:r>
            <a:endParaRPr lang="en-US" dirty="0"/>
          </a:p>
        </p:txBody>
      </p:sp>
      <p:pic>
        <p:nvPicPr>
          <p:cNvPr id="5" name="4vWLnV9DCEU"/>
          <p:cNvPicPr>
            <a:picLocks noGrp="1" noRot="1" noChangeAspect="1"/>
          </p:cNvPicPr>
          <p:nvPr>
            <p:ph idx="1"/>
            <a:videoFile r:link="rId1"/>
          </p:nvPr>
        </p:nvPicPr>
        <p:blipFill>
          <a:blip r:embed="rId4"/>
          <a:stretch>
            <a:fillRect/>
          </a:stretch>
        </p:blipFill>
        <p:spPr>
          <a:xfrm>
            <a:off x="2014261" y="1128451"/>
            <a:ext cx="8106889" cy="4560125"/>
          </a:xfrm>
          <a:prstGeom prst="rect">
            <a:avLst/>
          </a:prstGeom>
          <a:ln>
            <a:noFill/>
          </a:ln>
          <a:effectLst>
            <a:softEdge rad="112500"/>
          </a:effectLst>
        </p:spPr>
      </p:pic>
      <p:sp>
        <p:nvSpPr>
          <p:cNvPr id="4" name="Rectangle 3">
            <a:hlinkClick r:id="rId5" action="ppaction://hlinksldjump"/>
          </p:cNvPr>
          <p:cNvSpPr/>
          <p:nvPr/>
        </p:nvSpPr>
        <p:spPr>
          <a:xfrm>
            <a:off x="9500260" y="5761435"/>
            <a:ext cx="1603169" cy="10034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NAVIGATION *</a:t>
            </a:r>
            <a:endParaRPr lang="en-US" dirty="0"/>
          </a:p>
        </p:txBody>
      </p:sp>
      <p:sp>
        <p:nvSpPr>
          <p:cNvPr id="6" name="TextBox 5"/>
          <p:cNvSpPr txBox="1"/>
          <p:nvPr/>
        </p:nvSpPr>
        <p:spPr>
          <a:xfrm>
            <a:off x="3722330" y="5761435"/>
            <a:ext cx="4690753" cy="646331"/>
          </a:xfrm>
          <a:prstGeom prst="rect">
            <a:avLst/>
          </a:prstGeom>
          <a:noFill/>
        </p:spPr>
        <p:txBody>
          <a:bodyPr wrap="square" rtlCol="0">
            <a:spAutoFit/>
          </a:bodyPr>
          <a:lstStyle/>
          <a:p>
            <a:pPr algn="ctr"/>
            <a:r>
              <a:rPr lang="en-US" b="1" dirty="0" smtClean="0">
                <a:solidFill>
                  <a:schemeClr val="accent5">
                    <a:lumMod val="75000"/>
                  </a:schemeClr>
                </a:solidFill>
              </a:rPr>
              <a:t>A brief episode of Mr. Hyun’s Christmas Miracle </a:t>
            </a:r>
            <a:endParaRPr lang="en-US" b="1" dirty="0">
              <a:solidFill>
                <a:schemeClr val="accent5">
                  <a:lumMod val="75000"/>
                </a:schemeClr>
              </a:solidFill>
            </a:endParaRPr>
          </a:p>
        </p:txBody>
      </p:sp>
    </p:spTree>
    <p:extLst>
      <p:ext uri="{BB962C8B-B14F-4D97-AF65-F5344CB8AC3E}">
        <p14:creationId xmlns:p14="http://schemas.microsoft.com/office/powerpoint/2010/main" val="2188098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a:bodyPr>
          <a:lstStyle/>
          <a:p>
            <a:r>
              <a:rPr lang="en-US" sz="1200" dirty="0" smtClean="0"/>
              <a:t>Arnold laughing picture									 </a:t>
            </a:r>
            <a:r>
              <a:rPr lang="en-US" sz="1200" dirty="0">
                <a:hlinkClick r:id="rId2"/>
              </a:rPr>
              <a:t>http://4.bp.blogspot.com/-</a:t>
            </a:r>
            <a:r>
              <a:rPr lang="en-US" sz="1200" dirty="0" smtClean="0">
                <a:hlinkClick r:id="rId2"/>
              </a:rPr>
              <a:t>i0L7-koe3xQ/VqVzmHg80-I/AAAAAAAAE6E/oHK2eRSxK64/s1600/1.jpg</a:t>
            </a:r>
            <a:endParaRPr lang="en-US" sz="1200" dirty="0" smtClean="0"/>
          </a:p>
          <a:p>
            <a:r>
              <a:rPr lang="en-US" sz="1200" dirty="0"/>
              <a:t>Character Bios  </a:t>
            </a:r>
            <a:r>
              <a:rPr lang="en-US" sz="1200" dirty="0">
                <a:hlinkClick r:id="rId3"/>
              </a:rPr>
              <a:t>http://</a:t>
            </a:r>
            <a:r>
              <a:rPr lang="en-US" sz="1200" dirty="0" smtClean="0">
                <a:hlinkClick r:id="rId3"/>
              </a:rPr>
              <a:t>heyarnold.wikia.com/wiki/Arnold</a:t>
            </a:r>
            <a:endParaRPr lang="en-US" sz="1200" dirty="0" smtClean="0"/>
          </a:p>
          <a:p>
            <a:r>
              <a:rPr lang="en-US" sz="1200" dirty="0"/>
              <a:t>Gerald Picture </a:t>
            </a:r>
            <a:r>
              <a:rPr lang="en-US" sz="1200" dirty="0">
                <a:hlinkClick r:id="rId4"/>
              </a:rPr>
              <a:t>https://</a:t>
            </a:r>
            <a:r>
              <a:rPr lang="en-US" sz="1200" dirty="0" smtClean="0">
                <a:hlinkClick r:id="rId4"/>
              </a:rPr>
              <a:t>blavity.com/20-reasons-gerald-underrated-character-hey-arnold</a:t>
            </a:r>
            <a:endParaRPr lang="en-US" sz="1200" dirty="0" smtClean="0"/>
          </a:p>
          <a:p>
            <a:r>
              <a:rPr lang="en-US" sz="1200" dirty="0"/>
              <a:t>Helga </a:t>
            </a:r>
            <a:r>
              <a:rPr lang="en-US" sz="1200" dirty="0" smtClean="0"/>
              <a:t>Pictures </a:t>
            </a:r>
            <a:r>
              <a:rPr lang="en-US" sz="1200" dirty="0">
                <a:hlinkClick r:id="rId5"/>
              </a:rPr>
              <a:t>https://www.buzzfeed.com/alexisnedd/signs-you-are-actually-helga-from-hey-arnold?utm_term=.koP0ZqqDV#.</a:t>
            </a:r>
            <a:r>
              <a:rPr lang="en-US" sz="1200" dirty="0" smtClean="0">
                <a:hlinkClick r:id="rId5"/>
              </a:rPr>
              <a:t>lx31QRR8V</a:t>
            </a:r>
            <a:endParaRPr lang="en-US" sz="1200" dirty="0" smtClean="0"/>
          </a:p>
          <a:p>
            <a:r>
              <a:rPr lang="en-US" sz="1200" dirty="0"/>
              <a:t>Phoebe Pictures </a:t>
            </a:r>
            <a:r>
              <a:rPr lang="en-US" sz="1200" dirty="0">
                <a:hlinkClick r:id="rId6"/>
              </a:rPr>
              <a:t>http://www.seventeen.com/celebrity/movies-tv/news/a41869/arnold-helga-gerald-new-look-hey-arnold-movie</a:t>
            </a:r>
            <a:r>
              <a:rPr lang="en-US" sz="1200" dirty="0" smtClean="0">
                <a:hlinkClick r:id="rId6"/>
              </a:rPr>
              <a:t>/</a:t>
            </a:r>
            <a:endParaRPr lang="en-US" sz="1200" dirty="0" smtClean="0"/>
          </a:p>
          <a:p>
            <a:r>
              <a:rPr lang="en-US" sz="1200" dirty="0"/>
              <a:t>Grandpa </a:t>
            </a:r>
            <a:r>
              <a:rPr lang="en-US" sz="1200" dirty="0" smtClean="0"/>
              <a:t>pictures </a:t>
            </a:r>
            <a:r>
              <a:rPr lang="en-US" sz="1200" dirty="0">
                <a:hlinkClick r:id="rId7"/>
              </a:rPr>
              <a:t>https://</a:t>
            </a:r>
            <a:r>
              <a:rPr lang="en-US" sz="1200" dirty="0" smtClean="0">
                <a:hlinkClick r:id="rId7"/>
              </a:rPr>
              <a:t>www.hulu.com/watch/729563</a:t>
            </a:r>
            <a:r>
              <a:rPr lang="en-US" sz="1200" dirty="0"/>
              <a:t> </a:t>
            </a:r>
            <a:r>
              <a:rPr lang="en-US" sz="1200" dirty="0">
                <a:hlinkClick r:id="rId8"/>
              </a:rPr>
              <a:t>http://</a:t>
            </a:r>
            <a:r>
              <a:rPr lang="en-US" sz="1200" dirty="0" smtClean="0">
                <a:hlinkClick r:id="rId8"/>
              </a:rPr>
              <a:t>vignette1.wikia.nocookie.net/heyarnold/images/6/6f/Gramps5.0.jpg/revision/latest?cb=20150404025841</a:t>
            </a:r>
            <a:r>
              <a:rPr lang="en-US" sz="1200" dirty="0"/>
              <a:t> </a:t>
            </a:r>
            <a:r>
              <a:rPr lang="en-US" sz="1200" dirty="0">
                <a:hlinkClick r:id="rId9"/>
              </a:rPr>
              <a:t>https://www.pinterest.com/pin/469359592387143609</a:t>
            </a:r>
            <a:r>
              <a:rPr lang="en-US" sz="1200" dirty="0" smtClean="0">
                <a:hlinkClick r:id="rId9"/>
              </a:rPr>
              <a:t>/</a:t>
            </a:r>
            <a:endParaRPr lang="en-US" sz="1200" dirty="0" smtClean="0"/>
          </a:p>
          <a:p>
            <a:r>
              <a:rPr lang="en-US" sz="1200" dirty="0"/>
              <a:t>Abner </a:t>
            </a:r>
            <a:r>
              <a:rPr lang="en-US" sz="1200" dirty="0" smtClean="0"/>
              <a:t>pictures  </a:t>
            </a:r>
            <a:r>
              <a:rPr lang="en-US" sz="1200" dirty="0">
                <a:hlinkClick r:id="rId10"/>
              </a:rPr>
              <a:t>http://</a:t>
            </a:r>
            <a:r>
              <a:rPr lang="en-US" sz="1200" dirty="0" smtClean="0">
                <a:hlinkClick r:id="rId10"/>
              </a:rPr>
              <a:t>heyarnold.wikia.com/wiki/Abner</a:t>
            </a:r>
            <a:r>
              <a:rPr lang="en-US" sz="1200" dirty="0"/>
              <a:t> </a:t>
            </a:r>
            <a:r>
              <a:rPr lang="en-US" sz="1200" dirty="0">
                <a:hlinkClick r:id="rId11"/>
              </a:rPr>
              <a:t>http://</a:t>
            </a:r>
            <a:r>
              <a:rPr lang="en-US" sz="1200" dirty="0" smtClean="0">
                <a:hlinkClick r:id="rId11"/>
              </a:rPr>
              <a:t>heyarnoldreviewed.blogspot.com/2016/01/s1-e17-abner-come-home-sewer-king.html</a:t>
            </a:r>
            <a:endParaRPr lang="en-US" sz="1200" dirty="0" smtClean="0"/>
          </a:p>
          <a:p>
            <a:r>
              <a:rPr lang="en-US" sz="1200" dirty="0" smtClean="0"/>
              <a:t>Arnold and Gerald handshake </a:t>
            </a:r>
            <a:r>
              <a:rPr lang="en-US" sz="1400" u="sng" dirty="0">
                <a:hlinkClick r:id="rId12"/>
              </a:rPr>
              <a:t>https://</a:t>
            </a:r>
            <a:r>
              <a:rPr lang="en-US" sz="1400" u="sng" dirty="0" smtClean="0">
                <a:hlinkClick r:id="rId12"/>
              </a:rPr>
              <a:t>giphy.com/gifs/BDG6IaaHKQCgE</a:t>
            </a:r>
            <a:r>
              <a:rPr lang="en-US" sz="1400" dirty="0" smtClean="0"/>
              <a:t> Helga </a:t>
            </a:r>
            <a:r>
              <a:rPr lang="en-US" sz="1400" dirty="0"/>
              <a:t>and Phoebe GIF </a:t>
            </a:r>
            <a:r>
              <a:rPr lang="en-US" sz="1400" dirty="0">
                <a:hlinkClick r:id="rId13"/>
              </a:rPr>
              <a:t>http://www.cartoonbucket.com/character/phoebe-heyerdahl/page/3</a:t>
            </a:r>
            <a:r>
              <a:rPr lang="en-US" sz="1400" dirty="0" smtClean="0">
                <a:hlinkClick r:id="rId13"/>
              </a:rPr>
              <a:t>/</a:t>
            </a:r>
            <a:endParaRPr lang="en-US" sz="1400" dirty="0" smtClean="0"/>
          </a:p>
          <a:p>
            <a:pPr marL="0" indent="0">
              <a:buNone/>
            </a:pPr>
            <a:r>
              <a:rPr lang="en-US" sz="1400" dirty="0" smtClean="0"/>
              <a:t>YouTube </a:t>
            </a:r>
            <a:r>
              <a:rPr lang="en-US" sz="1400" dirty="0"/>
              <a:t>video: https://www.youtube.com/watch?v=4vWLnV9DCEU</a:t>
            </a:r>
            <a:endParaRPr lang="en-US" sz="1400" dirty="0" smtClean="0"/>
          </a:p>
        </p:txBody>
      </p:sp>
    </p:spTree>
    <p:extLst>
      <p:ext uri="{BB962C8B-B14F-4D97-AF65-F5344CB8AC3E}">
        <p14:creationId xmlns:p14="http://schemas.microsoft.com/office/powerpoint/2010/main" val="28704217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1492132"/>
          </a:xfrm>
        </p:spPr>
        <p:txBody>
          <a:bodyPr/>
          <a:lstStyle/>
          <a:p>
            <a:r>
              <a:rPr lang="en-US"/>
              <a:t>Football head?</a:t>
            </a:r>
          </a:p>
        </p:txBody>
      </p:sp>
      <p:sp>
        <p:nvSpPr>
          <p:cNvPr id="3" name="Content Placeholder 2"/>
          <p:cNvSpPr>
            <a:spLocks noGrp="1"/>
          </p:cNvSpPr>
          <p:nvPr>
            <p:ph sz="half" idx="1"/>
          </p:nvPr>
        </p:nvSpPr>
        <p:spPr>
          <a:xfrm>
            <a:off x="942975" y="1323975"/>
            <a:ext cx="4462463" cy="5375751"/>
          </a:xfrm>
        </p:spPr>
        <p:txBody>
          <a:bodyPr vert="horz" lIns="91440" tIns="45720" rIns="91440" bIns="45720" rtlCol="0" anchor="t">
            <a:normAutofit fontScale="92500" lnSpcReduction="10000"/>
          </a:bodyPr>
          <a:lstStyle/>
          <a:p>
            <a:r>
              <a:rPr lang="en-US" dirty="0">
                <a:solidFill>
                  <a:srgbClr val="262626"/>
                </a:solidFill>
                <a:latin typeface="Garamond"/>
              </a:rPr>
              <a:t>Hey Arnold is a fictional cartoon television show about a kid named Arnold who lives with his Grandparents in the City of Hill wood. Very similar to a New York setting, Arnold navigates through the cities boroughs, subways, and buses fixing problems, going through adolescents troubles, and learning some valuable lessons on the way. </a:t>
            </a:r>
          </a:p>
          <a:p>
            <a:r>
              <a:rPr lang="en-US" dirty="0">
                <a:solidFill>
                  <a:srgbClr val="262626"/>
                </a:solidFill>
                <a:latin typeface="Garamond"/>
              </a:rPr>
              <a:t>His </a:t>
            </a:r>
            <a:r>
              <a:rPr lang="en-US" dirty="0" smtClean="0">
                <a:solidFill>
                  <a:srgbClr val="262626"/>
                </a:solidFill>
                <a:latin typeface="Garamond"/>
              </a:rPr>
              <a:t>parents whereabouts </a:t>
            </a:r>
            <a:r>
              <a:rPr lang="en-US" dirty="0">
                <a:solidFill>
                  <a:srgbClr val="262626"/>
                </a:solidFill>
                <a:latin typeface="Garamond"/>
              </a:rPr>
              <a:t>are not clear at first because the couple are said to be on a plane flying around the world. They travel to many countries to aide </a:t>
            </a:r>
            <a:r>
              <a:rPr lang="en-US" dirty="0" smtClean="0">
                <a:solidFill>
                  <a:srgbClr val="262626"/>
                </a:solidFill>
                <a:latin typeface="Garamond"/>
              </a:rPr>
              <a:t>in </a:t>
            </a:r>
            <a:r>
              <a:rPr lang="en-US" dirty="0">
                <a:solidFill>
                  <a:srgbClr val="262626"/>
                </a:solidFill>
                <a:latin typeface="Garamond"/>
              </a:rPr>
              <a:t>natural disasters and provide relief to the needy. With his best friend Gerald, Grandpa, and Pet Pig Abner Arnold is capable of the unexpected at such a young age. </a:t>
            </a:r>
            <a:endParaRPr lang="en-US" dirty="0">
              <a:solidFill>
                <a:schemeClr val="tx1"/>
              </a:solidFill>
              <a:latin typeface="Garamond"/>
            </a:endParaRPr>
          </a:p>
        </p:txBody>
      </p:sp>
      <p:pic>
        <p:nvPicPr>
          <p:cNvPr id="5" name="Content Placeholder 4"/>
          <p:cNvPicPr>
            <a:picLocks noGrp="1" noChangeAspect="1"/>
          </p:cNvPicPr>
          <p:nvPr>
            <p:ph sz="half" idx="2"/>
          </p:nvPr>
        </p:nvPicPr>
        <p:blipFill>
          <a:blip r:embed="rId3"/>
          <a:stretch>
            <a:fillRect/>
          </a:stretch>
        </p:blipFill>
        <p:spPr>
          <a:xfrm>
            <a:off x="5574592" y="1790700"/>
            <a:ext cx="6105557" cy="3439139"/>
          </a:xfrm>
        </p:spPr>
      </p:pic>
      <p:sp>
        <p:nvSpPr>
          <p:cNvPr id="4" name="Right Arrow 3">
            <a:hlinkClick r:id="rId4" action="ppaction://hlinksldjump"/>
          </p:cNvPr>
          <p:cNvSpPr/>
          <p:nvPr/>
        </p:nvSpPr>
        <p:spPr>
          <a:xfrm>
            <a:off x="10022774" y="6145480"/>
            <a:ext cx="1301115" cy="7125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en-US" dirty="0"/>
          </a:p>
        </p:txBody>
      </p:sp>
    </p:spTree>
    <p:extLst>
      <p:ext uri="{BB962C8B-B14F-4D97-AF65-F5344CB8AC3E}">
        <p14:creationId xmlns:p14="http://schemas.microsoft.com/office/powerpoint/2010/main" val="30658865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5000">
        <p15:prstTrans prst="crush"/>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012950" y="382588"/>
            <a:ext cx="10179050" cy="1492250"/>
          </a:xfrm>
          <a:ln>
            <a:solidFill>
              <a:schemeClr val="tx1"/>
            </a:solidFill>
          </a:ln>
        </p:spPr>
        <p:txBody>
          <a:bodyPr/>
          <a:lstStyle/>
          <a:p>
            <a:pPr algn="ctr"/>
            <a:r>
              <a:rPr lang="en-US" dirty="0">
                <a:solidFill>
                  <a:schemeClr val="tx1"/>
                </a:solidFill>
              </a:rPr>
              <a:t>N</a:t>
            </a:r>
            <a:r>
              <a:rPr lang="en-US" dirty="0"/>
              <a:t>A</a:t>
            </a:r>
            <a:r>
              <a:rPr lang="en-US" dirty="0">
                <a:solidFill>
                  <a:schemeClr val="tx1"/>
                </a:solidFill>
              </a:rPr>
              <a:t>V</a:t>
            </a:r>
            <a:r>
              <a:rPr lang="en-US" dirty="0"/>
              <a:t>I</a:t>
            </a:r>
            <a:r>
              <a:rPr lang="en-US" dirty="0">
                <a:solidFill>
                  <a:schemeClr val="tx1"/>
                </a:solidFill>
              </a:rPr>
              <a:t>G</a:t>
            </a:r>
            <a:r>
              <a:rPr lang="en-US" dirty="0"/>
              <a:t>A</a:t>
            </a:r>
            <a:r>
              <a:rPr lang="en-US" dirty="0">
                <a:solidFill>
                  <a:schemeClr val="tx1"/>
                </a:solidFill>
              </a:rPr>
              <a:t>T</a:t>
            </a:r>
            <a:r>
              <a:rPr lang="en-US" dirty="0"/>
              <a:t>ION</a:t>
            </a:r>
          </a:p>
        </p:txBody>
      </p:sp>
      <p:sp>
        <p:nvSpPr>
          <p:cNvPr id="4" name="Arrow: Right 3">
            <a:hlinkClick r:id="rId3" action="ppaction://hlinksldjump"/>
          </p:cNvPr>
          <p:cNvSpPr/>
          <p:nvPr/>
        </p:nvSpPr>
        <p:spPr>
          <a:xfrm>
            <a:off x="1856183" y="1994381"/>
            <a:ext cx="2870195" cy="1172444"/>
          </a:xfrm>
          <a:prstGeom prst="right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latin typeface="Gill Sans MT"/>
              </a:rPr>
              <a:t>IMAGES</a:t>
            </a:r>
            <a:endParaRPr lang="en-US" dirty="0">
              <a:solidFill>
                <a:srgbClr val="FFC000"/>
              </a:solidFill>
              <a:latin typeface="Gill Sans MT"/>
            </a:endParaRPr>
          </a:p>
        </p:txBody>
      </p:sp>
      <p:sp>
        <p:nvSpPr>
          <p:cNvPr id="3" name="Right Arrow 2">
            <a:hlinkClick r:id="rId4" action="ppaction://hlinksldjump"/>
          </p:cNvPr>
          <p:cNvSpPr/>
          <p:nvPr/>
        </p:nvSpPr>
        <p:spPr>
          <a:xfrm>
            <a:off x="3819884" y="3904673"/>
            <a:ext cx="3637819" cy="1356885"/>
          </a:xfrm>
          <a:prstGeom prst="rightArrow">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smtClean="0">
                <a:ln w="0"/>
                <a:solidFill>
                  <a:schemeClr val="tx1"/>
                </a:solidFill>
                <a:effectLst>
                  <a:outerShdw blurRad="38100" dist="19050" dir="2700000" algn="tl" rotWithShape="0">
                    <a:schemeClr val="dk1">
                      <a:alpha val="40000"/>
                    </a:schemeClr>
                  </a:outerShdw>
                </a:effectLst>
              </a:rPr>
              <a:t>Sound</a:t>
            </a:r>
            <a:endParaRPr lang="en-US" dirty="0">
              <a:solidFill>
                <a:srgbClr val="00B050"/>
              </a:solidFill>
            </a:endParaRPr>
          </a:p>
        </p:txBody>
      </p:sp>
      <p:sp>
        <p:nvSpPr>
          <p:cNvPr id="5" name="Right Arrow 4">
            <a:hlinkClick r:id="rId5" action="ppaction://hlinksldjump"/>
          </p:cNvPr>
          <p:cNvSpPr/>
          <p:nvPr/>
        </p:nvSpPr>
        <p:spPr>
          <a:xfrm>
            <a:off x="7766462" y="5153892"/>
            <a:ext cx="3550721" cy="16008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w="0"/>
                <a:solidFill>
                  <a:schemeClr val="tx1"/>
                </a:solidFill>
                <a:effectLst>
                  <a:outerShdw blurRad="38100" dist="19050" dir="2700000" algn="tl" rotWithShape="0">
                    <a:schemeClr val="dk1">
                      <a:alpha val="40000"/>
                    </a:schemeClr>
                  </a:outerShdw>
                </a:effectLst>
              </a:rPr>
              <a:t>TEXT</a:t>
            </a:r>
            <a:endParaRPr lang="en-US" dirty="0"/>
          </a:p>
        </p:txBody>
      </p:sp>
      <p:sp>
        <p:nvSpPr>
          <p:cNvPr id="7" name="5-Point Star 6">
            <a:hlinkClick r:id="rId6" action="ppaction://hlinksldjump"/>
          </p:cNvPr>
          <p:cNvSpPr/>
          <p:nvPr/>
        </p:nvSpPr>
        <p:spPr>
          <a:xfrm>
            <a:off x="1102100" y="5474525"/>
            <a:ext cx="1508166" cy="128022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t>
            </a:r>
            <a:endParaRPr lang="en-US" dirty="0"/>
          </a:p>
        </p:txBody>
      </p:sp>
    </p:spTree>
    <p:extLst>
      <p:ext uri="{BB962C8B-B14F-4D97-AF65-F5344CB8AC3E}">
        <p14:creationId xmlns:p14="http://schemas.microsoft.com/office/powerpoint/2010/main" val="24367776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Characters</a:t>
            </a:r>
          </a:p>
        </p:txBody>
      </p:sp>
      <p:sp>
        <p:nvSpPr>
          <p:cNvPr id="4" name="Right Arrow 3">
            <a:hlinkClick r:id="rId3" action="ppaction://hlinksldjump"/>
          </p:cNvPr>
          <p:cNvSpPr/>
          <p:nvPr/>
        </p:nvSpPr>
        <p:spPr>
          <a:xfrm>
            <a:off x="9203375" y="6184199"/>
            <a:ext cx="1793175" cy="5581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Navigation</a:t>
            </a:r>
            <a:endParaRPr lang="en-US" dirty="0">
              <a:solidFill>
                <a:schemeClr val="tx1"/>
              </a:solidFill>
            </a:endParaRPr>
          </a:p>
        </p:txBody>
      </p:sp>
      <p:sp>
        <p:nvSpPr>
          <p:cNvPr id="5" name="Flowchart: Process 4"/>
          <p:cNvSpPr/>
          <p:nvPr/>
        </p:nvSpPr>
        <p:spPr>
          <a:xfrm rot="20094330">
            <a:off x="1128155" y="1211283"/>
            <a:ext cx="2553196" cy="1304501"/>
          </a:xfrm>
          <a:prstGeom prst="flowChartProcess">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sz="2400" b="1" dirty="0" smtClean="0">
                <a:ln w="0"/>
                <a:solidFill>
                  <a:schemeClr val="accent1"/>
                </a:solidFill>
              </a:rPr>
              <a:t>Arnold</a:t>
            </a:r>
            <a:endParaRPr lang="en-US" sz="2400" b="1" dirty="0">
              <a:ln w="0"/>
              <a:solidFill>
                <a:schemeClr val="accent1"/>
              </a:solidFill>
            </a:endParaRPr>
          </a:p>
        </p:txBody>
      </p:sp>
      <p:sp>
        <p:nvSpPr>
          <p:cNvPr id="6" name="Flowchart: Process 5">
            <a:hlinkClick r:id="rId4" action="ppaction://hlinksldjump"/>
          </p:cNvPr>
          <p:cNvSpPr/>
          <p:nvPr/>
        </p:nvSpPr>
        <p:spPr>
          <a:xfrm rot="20108801">
            <a:off x="1805049" y="3564247"/>
            <a:ext cx="1472540" cy="930224"/>
          </a:xfrm>
          <a:prstGeom prst="flowChartProcess">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sz="2800" b="1" dirty="0" smtClean="0">
                <a:solidFill>
                  <a:srgbClr val="FF0000"/>
                </a:solidFill>
              </a:rPr>
              <a:t>Gerald</a:t>
            </a:r>
            <a:endParaRPr lang="en-US" sz="2800" b="1" dirty="0">
              <a:solidFill>
                <a:srgbClr val="FF0000"/>
              </a:solidFill>
            </a:endParaRPr>
          </a:p>
        </p:txBody>
      </p:sp>
      <p:sp>
        <p:nvSpPr>
          <p:cNvPr id="7" name="Right Arrow 6">
            <a:hlinkClick r:id="rId5" action="ppaction://hlinksldjump"/>
          </p:cNvPr>
          <p:cNvSpPr/>
          <p:nvPr/>
        </p:nvSpPr>
        <p:spPr>
          <a:xfrm rot="1741554">
            <a:off x="7564690" y="1194613"/>
            <a:ext cx="2233145" cy="1508803"/>
          </a:xfrm>
          <a:prstGeom prst="rightArrow">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b="1" dirty="0" smtClean="0">
                <a:solidFill>
                  <a:srgbClr val="FF99FF"/>
                </a:solidFill>
              </a:rPr>
              <a:t>HELGA</a:t>
            </a:r>
            <a:endParaRPr lang="en-US" b="1" dirty="0">
              <a:solidFill>
                <a:srgbClr val="FF99FF"/>
              </a:solidFill>
            </a:endParaRPr>
          </a:p>
        </p:txBody>
      </p:sp>
      <p:sp>
        <p:nvSpPr>
          <p:cNvPr id="8" name="Right Arrow 7">
            <a:hlinkClick r:id="rId6" action="ppaction://hlinksldjump"/>
          </p:cNvPr>
          <p:cNvSpPr/>
          <p:nvPr/>
        </p:nvSpPr>
        <p:spPr>
          <a:xfrm>
            <a:off x="6074226" y="3457218"/>
            <a:ext cx="3835731" cy="1983180"/>
          </a:xfrm>
          <a:prstGeom prst="rightArrow">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sz="2400" b="1" dirty="0" smtClean="0">
                <a:solidFill>
                  <a:schemeClr val="accent3"/>
                </a:solidFill>
              </a:rPr>
              <a:t>Phoebe</a:t>
            </a:r>
            <a:endParaRPr lang="en-US" sz="2400" b="1" dirty="0">
              <a:solidFill>
                <a:schemeClr val="accent3"/>
              </a:solidFill>
            </a:endParaRPr>
          </a:p>
        </p:txBody>
      </p:sp>
      <p:sp>
        <p:nvSpPr>
          <p:cNvPr id="3" name="Right Arrow 2">
            <a:hlinkClick r:id="rId7" action="ppaction://hlinksldjump"/>
          </p:cNvPr>
          <p:cNvSpPr/>
          <p:nvPr/>
        </p:nvSpPr>
        <p:spPr>
          <a:xfrm rot="19504205">
            <a:off x="4288031" y="1876395"/>
            <a:ext cx="2933040" cy="1731423"/>
          </a:xfrm>
          <a:prstGeom prst="rightArrow">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b="1" dirty="0" smtClean="0">
                <a:solidFill>
                  <a:schemeClr val="tx1"/>
                </a:solidFill>
              </a:rPr>
              <a:t>Grandpa</a:t>
            </a:r>
            <a:endParaRPr lang="en-US" b="1" dirty="0">
              <a:solidFill>
                <a:schemeClr val="tx1"/>
              </a:solidFill>
            </a:endParaRPr>
          </a:p>
        </p:txBody>
      </p:sp>
      <p:sp>
        <p:nvSpPr>
          <p:cNvPr id="9" name="Right Arrow 8">
            <a:hlinkClick r:id="rId8" action="ppaction://hlinksldjump"/>
          </p:cNvPr>
          <p:cNvSpPr/>
          <p:nvPr/>
        </p:nvSpPr>
        <p:spPr>
          <a:xfrm>
            <a:off x="3686301" y="4070794"/>
            <a:ext cx="3766265" cy="3218214"/>
          </a:xfrm>
          <a:prstGeom prst="rightArrow">
            <a:avLst/>
          </a:prstGeom>
          <a:noFill/>
          <a:ln>
            <a:noFill/>
          </a:ln>
        </p:spPr>
        <p:style>
          <a:lnRef idx="0">
            <a:scrgbClr r="0" g="0" b="0"/>
          </a:lnRef>
          <a:fillRef idx="0">
            <a:scrgbClr r="0" g="0" b="0"/>
          </a:fillRef>
          <a:effectRef idx="0">
            <a:scrgbClr r="0" g="0" b="0"/>
          </a:effectRef>
          <a:fontRef idx="minor">
            <a:schemeClr val="dk1"/>
          </a:fontRef>
        </p:style>
        <p:txBody>
          <a:bodyPr rtlCol="0" anchor="ctr"/>
          <a:lstStyle/>
          <a:p>
            <a:pPr algn="ctr"/>
            <a:r>
              <a:rPr lang="en-US" b="1" dirty="0" smtClean="0">
                <a:solidFill>
                  <a:srgbClr val="0070C0"/>
                </a:solidFill>
              </a:rPr>
              <a:t>Abner</a:t>
            </a:r>
            <a:endParaRPr lang="en-US" b="1" dirty="0">
              <a:solidFill>
                <a:srgbClr val="0070C0"/>
              </a:solidFill>
            </a:endParaRPr>
          </a:p>
        </p:txBody>
      </p:sp>
    </p:spTree>
    <p:extLst>
      <p:ext uri="{BB962C8B-B14F-4D97-AF65-F5344CB8AC3E}">
        <p14:creationId xmlns:p14="http://schemas.microsoft.com/office/powerpoint/2010/main" val="38391917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9852" r="19852"/>
          <a:stretch>
            <a:fillRect/>
          </a:stretch>
        </p:blipFill>
        <p:spPr>
          <a:xfrm>
            <a:off x="532847" y="890649"/>
            <a:ext cx="5916310" cy="5516087"/>
          </a:xfrm>
        </p:spPr>
      </p:pic>
      <p:sp>
        <p:nvSpPr>
          <p:cNvPr id="2" name="Title 1"/>
          <p:cNvSpPr>
            <a:spLocks noGrp="1"/>
          </p:cNvSpPr>
          <p:nvPr>
            <p:ph type="title"/>
          </p:nvPr>
        </p:nvSpPr>
        <p:spPr>
          <a:xfrm>
            <a:off x="8088501" y="112815"/>
            <a:ext cx="3092117" cy="1196670"/>
          </a:xfrm>
        </p:spPr>
        <p:txBody>
          <a:bodyPr/>
          <a:lstStyle/>
          <a:p>
            <a:r>
              <a:rPr lang="en-US" dirty="0" smtClean="0">
                <a:solidFill>
                  <a:schemeClr val="accent1"/>
                </a:solidFill>
              </a:rPr>
              <a:t>Arnold </a:t>
            </a:r>
            <a:endParaRPr lang="en-US" dirty="0">
              <a:solidFill>
                <a:schemeClr val="accent1"/>
              </a:solidFill>
            </a:endParaRPr>
          </a:p>
        </p:txBody>
      </p:sp>
      <p:sp>
        <p:nvSpPr>
          <p:cNvPr id="6" name="Text Placeholder 5"/>
          <p:cNvSpPr>
            <a:spLocks noGrp="1"/>
          </p:cNvSpPr>
          <p:nvPr>
            <p:ph type="body" sz="half" idx="2"/>
          </p:nvPr>
        </p:nvSpPr>
        <p:spPr>
          <a:xfrm>
            <a:off x="7981623" y="1437049"/>
            <a:ext cx="3092117" cy="4164164"/>
          </a:xfrm>
        </p:spPr>
        <p:txBody>
          <a:bodyPr>
            <a:normAutofit lnSpcReduction="10000"/>
          </a:bodyPr>
          <a:lstStyle/>
          <a:p>
            <a:r>
              <a:rPr lang="en-US" dirty="0" smtClean="0"/>
              <a:t>The main character of the TV show. Arnold is nice, cool, calm, and collective. He often sees the best in people although they often don’t give him the same in return. A Daydreamer and peacemaker Arnold lives in a boarding house called sunset Arms that is ran by his Grandfather and estranged Grandmother “pookie”. He attends P.S. 118 and is in the fourth grade. He is a generous and respectable young man that everyone loves and has earned the nickname “Football Head”.</a:t>
            </a:r>
            <a:endParaRPr lang="en-US" dirty="0"/>
          </a:p>
        </p:txBody>
      </p:sp>
      <p:sp>
        <p:nvSpPr>
          <p:cNvPr id="4" name="Flowchart: Process 3">
            <a:hlinkClick r:id="rId3" action="ppaction://hlinksldjump"/>
          </p:cNvPr>
          <p:cNvSpPr/>
          <p:nvPr/>
        </p:nvSpPr>
        <p:spPr>
          <a:xfrm>
            <a:off x="9904021" y="5728777"/>
            <a:ext cx="1781298" cy="8668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Characters </a:t>
            </a:r>
            <a:endParaRPr lang="en-US" dirty="0"/>
          </a:p>
        </p:txBody>
      </p:sp>
    </p:spTree>
    <p:extLst>
      <p:ext uri="{BB962C8B-B14F-4D97-AF65-F5344CB8AC3E}">
        <p14:creationId xmlns:p14="http://schemas.microsoft.com/office/powerpoint/2010/main" val="37216237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9675" r="9675"/>
          <a:stretch>
            <a:fillRect/>
          </a:stretch>
        </p:blipFill>
        <p:spPr>
          <a:xfrm>
            <a:off x="829730" y="617516"/>
            <a:ext cx="5776204" cy="5385459"/>
          </a:xfrm>
        </p:spPr>
      </p:pic>
      <p:sp>
        <p:nvSpPr>
          <p:cNvPr id="2" name="Title 1"/>
          <p:cNvSpPr>
            <a:spLocks noGrp="1"/>
          </p:cNvSpPr>
          <p:nvPr>
            <p:ph type="title"/>
          </p:nvPr>
        </p:nvSpPr>
        <p:spPr/>
        <p:txBody>
          <a:bodyPr/>
          <a:lstStyle/>
          <a:p>
            <a:r>
              <a:rPr lang="en-US" dirty="0" smtClean="0">
                <a:solidFill>
                  <a:srgbClr val="FF0000"/>
                </a:solidFill>
              </a:rPr>
              <a:t>GERALD</a:t>
            </a:r>
            <a:endParaRPr lang="en-US" dirty="0">
              <a:solidFill>
                <a:srgbClr val="FF0000"/>
              </a:solidFill>
            </a:endParaRPr>
          </a:p>
        </p:txBody>
      </p:sp>
      <p:sp>
        <p:nvSpPr>
          <p:cNvPr id="6" name="Text Placeholder 5"/>
          <p:cNvSpPr>
            <a:spLocks noGrp="1"/>
          </p:cNvSpPr>
          <p:nvPr>
            <p:ph type="body" sz="half" idx="2"/>
          </p:nvPr>
        </p:nvSpPr>
        <p:spPr/>
        <p:txBody>
          <a:bodyPr/>
          <a:lstStyle/>
          <a:p>
            <a:r>
              <a:rPr lang="en-US" dirty="0" smtClean="0"/>
              <a:t>Gerald is Arnolds best friend.  The street smart, urban legendary teller is always there to help and support. The former watch salesmen is helpful when it comes to big decisions and facing reality. He often references “Fuzzy Slippers as his reliable source to what goes down in the neighborhood. He has a great knack for street culture and how to go about being “One Groovy </a:t>
            </a:r>
            <a:r>
              <a:rPr lang="en-US" dirty="0" err="1" smtClean="0"/>
              <a:t>Happeninn</a:t>
            </a:r>
            <a:r>
              <a:rPr lang="en-US" dirty="0" smtClean="0"/>
              <a:t>’ dude”.</a:t>
            </a:r>
            <a:endParaRPr lang="en-US" dirty="0"/>
          </a:p>
        </p:txBody>
      </p:sp>
      <p:sp>
        <p:nvSpPr>
          <p:cNvPr id="4" name="Flowchart: Process 3">
            <a:hlinkClick r:id="rId3" action="ppaction://hlinksldjump"/>
          </p:cNvPr>
          <p:cNvSpPr/>
          <p:nvPr/>
        </p:nvSpPr>
        <p:spPr>
          <a:xfrm>
            <a:off x="10129651" y="5628904"/>
            <a:ext cx="1567544" cy="10760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Characters </a:t>
            </a:r>
            <a:endParaRPr lang="en-US" dirty="0"/>
          </a:p>
        </p:txBody>
      </p:sp>
    </p:spTree>
    <p:extLst>
      <p:ext uri="{BB962C8B-B14F-4D97-AF65-F5344CB8AC3E}">
        <p14:creationId xmlns:p14="http://schemas.microsoft.com/office/powerpoint/2010/main" val="2457628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4395" r="14395"/>
          <a:stretch>
            <a:fillRect/>
          </a:stretch>
        </p:blipFill>
        <p:spPr>
          <a:xfrm>
            <a:off x="283464" y="386187"/>
            <a:ext cx="3488608" cy="2725148"/>
          </a:xfrm>
        </p:spPr>
      </p:pic>
      <p:sp>
        <p:nvSpPr>
          <p:cNvPr id="2" name="Title 1"/>
          <p:cNvSpPr>
            <a:spLocks noGrp="1"/>
          </p:cNvSpPr>
          <p:nvPr>
            <p:ph type="title"/>
          </p:nvPr>
        </p:nvSpPr>
        <p:spPr/>
        <p:txBody>
          <a:bodyPr/>
          <a:lstStyle/>
          <a:p>
            <a:r>
              <a:rPr lang="en-US" dirty="0" smtClean="0">
                <a:solidFill>
                  <a:srgbClr val="FF99FF"/>
                </a:solidFill>
              </a:rPr>
              <a:t>HELGA</a:t>
            </a:r>
            <a:endParaRPr lang="en-US" dirty="0">
              <a:solidFill>
                <a:srgbClr val="FF99FF"/>
              </a:solidFill>
            </a:endParaRPr>
          </a:p>
        </p:txBody>
      </p:sp>
      <p:sp>
        <p:nvSpPr>
          <p:cNvPr id="6" name="Text Placeholder 5"/>
          <p:cNvSpPr>
            <a:spLocks noGrp="1"/>
          </p:cNvSpPr>
          <p:nvPr>
            <p:ph type="body" sz="half" idx="2"/>
          </p:nvPr>
        </p:nvSpPr>
        <p:spPr/>
        <p:txBody>
          <a:bodyPr>
            <a:normAutofit fontScale="92500" lnSpcReduction="10000"/>
          </a:bodyPr>
          <a:lstStyle/>
          <a:p>
            <a:r>
              <a:rPr lang="en-US" dirty="0" smtClean="0"/>
              <a:t>She’s tough, bossy, yet poetic. Helga bullies the fourth grade class at P.S. 118.  Somewhat of a tomboy she has a great interest in playing contact sports with the boys in her class.  Although she may seem tough as nails, Helga has a much more emotional side throughout, for her secret love for Arnold. Yet, she constantly bullies him and wants him to know that she hates his guts to cover up her interest in him. Doing what ever she can to hide her love she often drags her closest friend Phoebe into the equation.</a:t>
            </a:r>
            <a:endParaRPr lang="en-US" dirty="0"/>
          </a:p>
        </p:txBody>
      </p:sp>
      <p:sp>
        <p:nvSpPr>
          <p:cNvPr id="4" name="Flowchart: Process 3">
            <a:hlinkClick r:id="rId3" action="ppaction://hlinksldjump"/>
          </p:cNvPr>
          <p:cNvSpPr/>
          <p:nvPr/>
        </p:nvSpPr>
        <p:spPr>
          <a:xfrm>
            <a:off x="9880269" y="5706093"/>
            <a:ext cx="1840676" cy="95002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Characters</a:t>
            </a:r>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1358" y="3111335"/>
            <a:ext cx="5008910" cy="3746665"/>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2072" y="369567"/>
            <a:ext cx="3840011" cy="2741768"/>
          </a:xfrm>
          <a:prstGeom prst="rect">
            <a:avLst/>
          </a:prstGeom>
        </p:spPr>
      </p:pic>
    </p:spTree>
    <p:extLst>
      <p:ext uri="{BB962C8B-B14F-4D97-AF65-F5344CB8AC3E}">
        <p14:creationId xmlns:p14="http://schemas.microsoft.com/office/powerpoint/2010/main" val="176474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114" b="114"/>
          <a:stretch>
            <a:fillRect/>
          </a:stretch>
        </p:blipFill>
        <p:spPr>
          <a:xfrm>
            <a:off x="402217" y="344384"/>
            <a:ext cx="6744213" cy="6287984"/>
          </a:xfrm>
        </p:spPr>
      </p:pic>
      <p:sp>
        <p:nvSpPr>
          <p:cNvPr id="2" name="Title 1"/>
          <p:cNvSpPr>
            <a:spLocks noGrp="1"/>
          </p:cNvSpPr>
          <p:nvPr>
            <p:ph type="title"/>
          </p:nvPr>
        </p:nvSpPr>
        <p:spPr/>
        <p:txBody>
          <a:bodyPr/>
          <a:lstStyle/>
          <a:p>
            <a:r>
              <a:rPr lang="en-US" dirty="0" smtClean="0">
                <a:solidFill>
                  <a:schemeClr val="accent3"/>
                </a:solidFill>
              </a:rPr>
              <a:t>Phoebe</a:t>
            </a:r>
            <a:endParaRPr lang="en-US" dirty="0">
              <a:solidFill>
                <a:schemeClr val="accent3"/>
              </a:solidFill>
            </a:endParaRPr>
          </a:p>
        </p:txBody>
      </p:sp>
      <p:sp>
        <p:nvSpPr>
          <p:cNvPr id="6" name="Text Placeholder 5"/>
          <p:cNvSpPr>
            <a:spLocks noGrp="1"/>
          </p:cNvSpPr>
          <p:nvPr>
            <p:ph type="body" sz="half" idx="2"/>
          </p:nvPr>
        </p:nvSpPr>
        <p:spPr/>
        <p:txBody>
          <a:bodyPr>
            <a:normAutofit/>
          </a:bodyPr>
          <a:lstStyle/>
          <a:p>
            <a:r>
              <a:rPr lang="en-US" sz="1800" dirty="0" smtClean="0"/>
              <a:t>Helga’s loyal best friend and Gerald's soon to be love interest. Phoebe is intelligent, sweet and one of the nicest characters in the show.  She is very shy and sensitive. Helga often takes advantages of her personality traits as she is dragged into some of Helga’s crazy adventures to keep her love for Arnold a secret. </a:t>
            </a:r>
            <a:endParaRPr lang="en-US" sz="1800" dirty="0"/>
          </a:p>
        </p:txBody>
      </p:sp>
      <p:sp>
        <p:nvSpPr>
          <p:cNvPr id="4" name="Rectangle 3">
            <a:hlinkClick r:id="rId3" action="ppaction://hlinksldjump"/>
          </p:cNvPr>
          <p:cNvSpPr/>
          <p:nvPr/>
        </p:nvSpPr>
        <p:spPr>
          <a:xfrm>
            <a:off x="9464634" y="5747657"/>
            <a:ext cx="2066306" cy="9810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Characters</a:t>
            </a:r>
            <a:endParaRPr lang="en-US" dirty="0"/>
          </a:p>
        </p:txBody>
      </p:sp>
    </p:spTree>
    <p:extLst>
      <p:ext uri="{BB962C8B-B14F-4D97-AF65-F5344CB8AC3E}">
        <p14:creationId xmlns:p14="http://schemas.microsoft.com/office/powerpoint/2010/main" val="19907140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3025" y="279070"/>
            <a:ext cx="3092117" cy="1196670"/>
          </a:xfrm>
        </p:spPr>
        <p:txBody>
          <a:bodyPr/>
          <a:lstStyle/>
          <a:p>
            <a:r>
              <a:rPr lang="en-US" dirty="0" smtClean="0"/>
              <a:t>Grandpa</a:t>
            </a:r>
            <a:endParaRPr lang="en-US" dirty="0"/>
          </a:p>
        </p:txBody>
      </p:sp>
      <p:sp>
        <p:nvSpPr>
          <p:cNvPr id="6" name="Text Placeholder 5"/>
          <p:cNvSpPr>
            <a:spLocks noGrp="1"/>
          </p:cNvSpPr>
          <p:nvPr>
            <p:ph type="body" sz="half" idx="2"/>
          </p:nvPr>
        </p:nvSpPr>
        <p:spPr>
          <a:xfrm>
            <a:off x="8333024" y="1535554"/>
            <a:ext cx="3092117" cy="4164164"/>
          </a:xfrm>
        </p:spPr>
        <p:txBody>
          <a:bodyPr>
            <a:normAutofit lnSpcReduction="10000"/>
          </a:bodyPr>
          <a:lstStyle/>
          <a:p>
            <a:r>
              <a:rPr lang="en-US" dirty="0" smtClean="0"/>
              <a:t>Phil is Arnolds Grandfather. He is optimistic, Wise, and good natured. He owns the boarding house where Arnold lives. When Arnold is in trouble and needs advice he sometimes doesn’t give the best words of wisdom and is sort of Goofy. Despite his actions he is always there for Arnold and is a superb grandfather. He says things that Get Arnold back on the right track when things </a:t>
            </a:r>
            <a:r>
              <a:rPr lang="en-US" dirty="0" err="1" smtClean="0"/>
              <a:t>dont</a:t>
            </a:r>
            <a:r>
              <a:rPr lang="en-US" dirty="0" smtClean="0"/>
              <a:t> go as planned. He is married to Arnolds Grandmother who he often calls “ Pooky”.</a:t>
            </a:r>
            <a:endParaRPr lang="en-US" dirty="0"/>
          </a:p>
        </p:txBody>
      </p:sp>
      <p:sp>
        <p:nvSpPr>
          <p:cNvPr id="4" name="Rectangle 3">
            <a:hlinkClick r:id="rId2" action="ppaction://hlinksldjump"/>
          </p:cNvPr>
          <p:cNvSpPr/>
          <p:nvPr/>
        </p:nvSpPr>
        <p:spPr>
          <a:xfrm>
            <a:off x="9963397" y="5759532"/>
            <a:ext cx="1816925" cy="10094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Characters</a:t>
            </a:r>
            <a:endParaRPr lang="en-US" dirty="0"/>
          </a:p>
        </p:txBody>
      </p:sp>
      <p:pic>
        <p:nvPicPr>
          <p:cNvPr id="10" name="Picture Placeholder 9"/>
          <p:cNvPicPr>
            <a:picLocks noGrp="1" noChangeAspect="1"/>
          </p:cNvPicPr>
          <p:nvPr>
            <p:ph type="pic" idx="1"/>
          </p:nvPr>
        </p:nvPicPr>
        <p:blipFill>
          <a:blip r:embed="rId3">
            <a:extLst>
              <a:ext uri="{28A0092B-C50C-407E-A947-70E740481C1C}">
                <a14:useLocalDpi xmlns:a14="http://schemas.microsoft.com/office/drawing/2010/main" val="0"/>
              </a:ext>
            </a:extLst>
          </a:blip>
          <a:srcRect l="14252" r="14252"/>
          <a:stretch>
            <a:fillRect/>
          </a:stretch>
        </p:blipFill>
        <p:spPr>
          <a:xfrm>
            <a:off x="271591" y="1"/>
            <a:ext cx="3209445" cy="2750683"/>
          </a:xfr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30203" y="2750684"/>
            <a:ext cx="4851989" cy="3538847"/>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81036" y="1"/>
            <a:ext cx="3756381" cy="2750683"/>
          </a:xfrm>
          <a:prstGeom prst="rect">
            <a:avLst/>
          </a:prstGeom>
        </p:spPr>
      </p:pic>
      <p:sp>
        <p:nvSpPr>
          <p:cNvPr id="13" name="TextBox 12"/>
          <p:cNvSpPr txBox="1"/>
          <p:nvPr/>
        </p:nvSpPr>
        <p:spPr>
          <a:xfrm>
            <a:off x="2196935" y="6399603"/>
            <a:ext cx="4479023" cy="369332"/>
          </a:xfrm>
          <a:prstGeom prst="rect">
            <a:avLst/>
          </a:prstGeom>
          <a:noFill/>
        </p:spPr>
        <p:txBody>
          <a:bodyPr wrap="square" rtlCol="0">
            <a:spAutoFit/>
          </a:bodyPr>
          <a:lstStyle/>
          <a:p>
            <a:r>
              <a:rPr lang="en-US" b="1" dirty="0" smtClean="0">
                <a:solidFill>
                  <a:schemeClr val="accent1"/>
                </a:solidFill>
              </a:rPr>
              <a:t>Grandpa &amp; Short man </a:t>
            </a:r>
            <a:endParaRPr lang="en-US" b="1" dirty="0">
              <a:solidFill>
                <a:schemeClr val="accent1"/>
              </a:solidFill>
            </a:endParaRPr>
          </a:p>
        </p:txBody>
      </p:sp>
    </p:spTree>
    <p:extLst>
      <p:ext uri="{BB962C8B-B14F-4D97-AF65-F5344CB8AC3E}">
        <p14:creationId xmlns:p14="http://schemas.microsoft.com/office/powerpoint/2010/main" val="4188801245"/>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TotalTime>
  <Words>956</Words>
  <Application>Microsoft Office PowerPoint</Application>
  <PresentationFormat>Widescreen</PresentationFormat>
  <Paragraphs>74</Paragraphs>
  <Slides>16</Slides>
  <Notes>8</Notes>
  <HiddenSlides>0</HiddenSlides>
  <MMClips>2</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Arial Rounded MT Bold</vt:lpstr>
      <vt:lpstr>Calibri</vt:lpstr>
      <vt:lpstr>Chaparral Pro</vt:lpstr>
      <vt:lpstr>Garamond</vt:lpstr>
      <vt:lpstr>Gill Sans MT</vt:lpstr>
      <vt:lpstr>Gill Sans Ultra Bold</vt:lpstr>
      <vt:lpstr>Impact</vt:lpstr>
      <vt:lpstr>Badge</vt:lpstr>
      <vt:lpstr>Coming of AGe</vt:lpstr>
      <vt:lpstr>Football head?</vt:lpstr>
      <vt:lpstr>NAVIGATION</vt:lpstr>
      <vt:lpstr>Characters</vt:lpstr>
      <vt:lpstr>Arnold </vt:lpstr>
      <vt:lpstr>GERALD</vt:lpstr>
      <vt:lpstr>HELGA</vt:lpstr>
      <vt:lpstr>Phoebe</vt:lpstr>
      <vt:lpstr>Grandpa</vt:lpstr>
      <vt:lpstr>ABNER</vt:lpstr>
      <vt:lpstr>Sound</vt:lpstr>
      <vt:lpstr>Plot</vt:lpstr>
      <vt:lpstr>Navigation*</vt:lpstr>
      <vt:lpstr>Friendship</vt:lpstr>
      <vt:lpstr>Episode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'95 Adolescents</dc:title>
  <dc:creator>Brunson,Najee</dc:creator>
  <cp:lastModifiedBy>Brunson,Najee</cp:lastModifiedBy>
  <cp:revision>107</cp:revision>
  <dcterms:modified xsi:type="dcterms:W3CDTF">2017-04-20T13:31:14Z</dcterms:modified>
</cp:coreProperties>
</file>