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media/image17.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1" r:id="rId4"/>
    <p:sldId id="272" r:id="rId5"/>
    <p:sldId id="259" r:id="rId6"/>
    <p:sldId id="260" r:id="rId7"/>
    <p:sldId id="262" r:id="rId8"/>
    <p:sldId id="263" r:id="rId9"/>
    <p:sldId id="264" r:id="rId10"/>
    <p:sldId id="265" r:id="rId11"/>
    <p:sldId id="266" r:id="rId12"/>
    <p:sldId id="267" r:id="rId13"/>
    <p:sldId id="268" r:id="rId14"/>
    <p:sldId id="269" r:id="rId15"/>
    <p:sldId id="270" r:id="rId16"/>
    <p:sldId id="271" r:id="rId17"/>
    <p:sldId id="25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dirty="0"/>
              <a:t>3/23/2017</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1D2AC3-6A0B-4169-B1EA-E3AE8B351BDD}" type="datetimeFigureOut">
              <a:rPr lang="en-US" dirty="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D4B9363-8B87-41B7-9F8E-64519CBB8F34}" type="datetimeFigureOut">
              <a:rPr lang="en-US" dirty="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EF5746-5284-4951-9F37-7AE924EDBCB7}" type="datetimeFigureOut">
              <a:rPr lang="en-US" dirty="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398B29-7265-4A65-A2A4-6703C057B7C1}" type="datetimeFigureOut">
              <a:rPr lang="en-US" dirty="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28FBA082-94DF-4C4B-A041-6624924AB0A8}" type="datetimeFigureOut">
              <a:rPr lang="en-US" dirty="0"/>
              <a:t>3/23/2017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27686C4-3AB5-4E0C-86CA-FB108C350AA9}" type="datetimeFigureOut">
              <a:rPr lang="en-US" dirty="0"/>
              <a:t>3/23/2017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dirty="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dirty="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7F47CF-67C9-420C-80A5-E2069FF0C2DF}" type="datetimeFigureOut">
              <a:rPr lang="en-US" dirty="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dirty="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dirty="0"/>
              <a:t>3/23/2017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dirty="0"/>
              <a:t>3/23/2017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t>3/23/2017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C3BFE2-83B7-4B0A-B9D3-AB28331082B3}" type="datetimeFigureOut">
              <a:rPr lang="en-US" dirty="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EF78E3-FDA3-4D28-AAA2-0B81F349A39D}" type="datetimeFigureOut">
              <a:rPr lang="en-US" dirty="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dirty="0"/>
              <a:t>3/23/2017</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URrEtyFSENc" TargetMode="External"/><Relationship Id="rId5" Type="http://schemas.openxmlformats.org/officeDocument/2006/relationships/slide" Target="slide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2.xml"/><Relationship Id="rId1" Type="http://schemas.openxmlformats.org/officeDocument/2006/relationships/video" Target="https://www.youtube.com/embed/kvxCU_lQwKM" TargetMode="Externa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images.clipartpanda.com/video-clipart-video-camera-clipart-1.jpg" TargetMode="External"/><Relationship Id="rId3" Type="http://schemas.openxmlformats.org/officeDocument/2006/relationships/hyperlink" Target="https://www.ise.gov/sites/default/files/featured/Video-Icon-crop.png" TargetMode="External"/><Relationship Id="rId7" Type="http://schemas.openxmlformats.org/officeDocument/2006/relationships/hyperlink" Target="http://umar167.deviantart.com/art/Bouncing-ball-w-shine-2-460211617" TargetMode="External"/><Relationship Id="rId2" Type="http://schemas.openxmlformats.org/officeDocument/2006/relationships/hyperlink" Target="https://s-media-cache-ak0.pinimg.com/736x/69/96/5c/69965c2849ec9b7148a5547ce6714735.jpg" TargetMode="External"/><Relationship Id="rId1" Type="http://schemas.openxmlformats.org/officeDocument/2006/relationships/slideLayout" Target="../slideLayouts/slideLayout2.xml"/><Relationship Id="rId6" Type="http://schemas.openxmlformats.org/officeDocument/2006/relationships/hyperlink" Target="https://www.smashingmagazine.com/wp-content/uploads/2011/08/intro.jpg" TargetMode="External"/><Relationship Id="rId5" Type="http://schemas.openxmlformats.org/officeDocument/2006/relationships/hyperlink" Target="https://upload.wikimedia.org/wikipedia/commons/thumb/2/21/Speaker_Icon.svg/2000px-Speaker_Icon.svg.png" TargetMode="External"/><Relationship Id="rId4" Type="http://schemas.openxmlformats.org/officeDocument/2006/relationships/hyperlink" Target="https://www.youtube.com/watch?v=URrEtyFSENc"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slide" Target="slide11.xml"/><Relationship Id="rId7" Type="http://schemas.openxmlformats.org/officeDocument/2006/relationships/image" Target="../media/image4.png"/><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image" Target="../media/image8.png"/><Relationship Id="rId5" Type="http://schemas.openxmlformats.org/officeDocument/2006/relationships/slide" Target="slide9.xml"/><Relationship Id="rId10" Type="http://schemas.openxmlformats.org/officeDocument/2006/relationships/image" Target="../media/image7.jpg"/><Relationship Id="rId4" Type="http://schemas.openxmlformats.org/officeDocument/2006/relationships/slide" Target="slide7.xml"/><Relationship Id="rId9"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Multimedia project 1</a:t>
            </a:r>
          </a:p>
        </p:txBody>
      </p:sp>
      <p:sp>
        <p:nvSpPr>
          <p:cNvPr id="3" name="Subtitle 2"/>
          <p:cNvSpPr>
            <a:spLocks noGrp="1"/>
          </p:cNvSpPr>
          <p:nvPr>
            <p:ph type="subTitle" idx="1"/>
          </p:nvPr>
        </p:nvSpPr>
        <p:spPr/>
        <p:txBody>
          <a:bodyPr/>
          <a:lstStyle/>
          <a:p>
            <a:r>
              <a:rPr lang="en-US" dirty="0"/>
              <a:t>By: Michael </a:t>
            </a:r>
            <a:r>
              <a:rPr lang="en-US" dirty="0" err="1"/>
              <a:t>sagliocco</a:t>
            </a:r>
            <a:endParaRPr lang="en-US" dirty="0"/>
          </a:p>
        </p:txBody>
      </p:sp>
    </p:spTree>
    <p:extLst>
      <p:ext uri="{BB962C8B-B14F-4D97-AF65-F5344CB8AC3E}">
        <p14:creationId xmlns:p14="http://schemas.microsoft.com/office/powerpoint/2010/main" val="720362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Audio 2</a:t>
            </a:r>
          </a:p>
        </p:txBody>
      </p:sp>
      <p:sp>
        <p:nvSpPr>
          <p:cNvPr id="3" name="Content Placeholder 2"/>
          <p:cNvSpPr>
            <a:spLocks noGrp="1"/>
          </p:cNvSpPr>
          <p:nvPr>
            <p:ph sz="quarter" idx="13"/>
          </p:nvPr>
        </p:nvSpPr>
        <p:spPr>
          <a:xfrm>
            <a:off x="685801" y="528210"/>
            <a:ext cx="10394707" cy="3311189"/>
          </a:xfrm>
        </p:spPr>
        <p:txBody>
          <a:bodyPr/>
          <a:lstStyle/>
          <a:p>
            <a:r>
              <a:rPr lang="en-US" dirty="0"/>
              <a:t>This video shows the difference in levels of frequency of audio. Careful though it starts to get really loud near the end. (Lower your speakers)</a:t>
            </a:r>
          </a:p>
        </p:txBody>
      </p:sp>
      <p:pic>
        <p:nvPicPr>
          <p:cNvPr id="4" name="URrEtyFSENc">
            <a:hlinkClick r:id="" action="ppaction://media"/>
          </p:cNvPr>
          <p:cNvPicPr>
            <a:picLocks noRot="1" noChangeAspect="1"/>
          </p:cNvPicPr>
          <p:nvPr>
            <a:videoFile r:link="rId1"/>
          </p:nvPr>
        </p:nvPicPr>
        <p:blipFill>
          <a:blip r:embed="rId3"/>
          <a:stretch>
            <a:fillRect/>
          </a:stretch>
        </p:blipFill>
        <p:spPr>
          <a:xfrm>
            <a:off x="3691156" y="2696398"/>
            <a:ext cx="3048000" cy="2286000"/>
          </a:xfrm>
          <a:prstGeom prst="rect">
            <a:avLst/>
          </a:prstGeom>
        </p:spPr>
      </p:pic>
      <p:pic>
        <p:nvPicPr>
          <p:cNvPr id="6" name="Picture 5"/>
          <p:cNvPicPr>
            <a:picLocks noChangeAspect="1"/>
          </p:cNvPicPr>
          <p:nvPr/>
        </p:nvPicPr>
        <p:blipFill>
          <a:blip r:embed="rId4"/>
          <a:stretch>
            <a:fillRect/>
          </a:stretch>
        </p:blipFill>
        <p:spPr>
          <a:xfrm>
            <a:off x="683626" y="2641870"/>
            <a:ext cx="2395057" cy="2395057"/>
          </a:xfrm>
          <a:prstGeom prst="rect">
            <a:avLst/>
          </a:prstGeom>
        </p:spPr>
      </p:pic>
      <p:sp>
        <p:nvSpPr>
          <p:cNvPr id="7" name="TextBox 6"/>
          <p:cNvSpPr txBox="1"/>
          <p:nvPr/>
        </p:nvSpPr>
        <p:spPr>
          <a:xfrm>
            <a:off x="9169168" y="5234730"/>
            <a:ext cx="2606937" cy="369332"/>
          </a:xfrm>
          <a:prstGeom prst="rect">
            <a:avLst/>
          </a:prstGeom>
          <a:noFill/>
        </p:spPr>
        <p:txBody>
          <a:bodyPr wrap="square" rtlCol="0">
            <a:spAutoFit/>
          </a:bodyPr>
          <a:lstStyle/>
          <a:p>
            <a:r>
              <a:rPr lang="en-US" dirty="0">
                <a:hlinkClick r:id="rId5" action="ppaction://hlinksldjump"/>
              </a:rPr>
              <a:t>Back to the Five Elements</a:t>
            </a:r>
            <a:endParaRPr lang="en-US" dirty="0"/>
          </a:p>
        </p:txBody>
      </p:sp>
    </p:spTree>
    <p:extLst>
      <p:ext uri="{BB962C8B-B14F-4D97-AF65-F5344CB8AC3E}">
        <p14:creationId xmlns:p14="http://schemas.microsoft.com/office/powerpoint/2010/main" val="43153657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Animation 1</a:t>
            </a:r>
          </a:p>
        </p:txBody>
      </p:sp>
      <p:sp>
        <p:nvSpPr>
          <p:cNvPr id="3" name="Content Placeholder 2"/>
          <p:cNvSpPr>
            <a:spLocks noGrp="1"/>
          </p:cNvSpPr>
          <p:nvPr>
            <p:ph sz="quarter" idx="13"/>
          </p:nvPr>
        </p:nvSpPr>
        <p:spPr>
          <a:xfrm>
            <a:off x="778079" y="1837765"/>
            <a:ext cx="10394707" cy="3311189"/>
          </a:xfrm>
        </p:spPr>
        <p:txBody>
          <a:bodyPr>
            <a:noAutofit/>
          </a:bodyPr>
          <a:lstStyle/>
          <a:p>
            <a:r>
              <a:rPr lang="en-US" sz="3200" dirty="0"/>
              <a:t>Animation is </a:t>
            </a:r>
            <a:r>
              <a:rPr lang="en-US" sz="3200" dirty="0"/>
              <a:t>the technique of photographing successive drawings or positions of puppets or models to create an illusion of movement when the movie is shown as a sequence. This means that each slide has to be drawn and recorded when every small movement happens on screen.</a:t>
            </a:r>
            <a:endParaRPr lang="en-US" sz="3200" dirty="0"/>
          </a:p>
        </p:txBody>
      </p:sp>
    </p:spTree>
    <p:extLst>
      <p:ext uri="{BB962C8B-B14F-4D97-AF65-F5344CB8AC3E}">
        <p14:creationId xmlns:p14="http://schemas.microsoft.com/office/powerpoint/2010/main" val="129976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Animation 2</a:t>
            </a:r>
          </a:p>
        </p:txBody>
      </p:sp>
      <p:sp>
        <p:nvSpPr>
          <p:cNvPr id="3" name="Content Placeholder 2"/>
          <p:cNvSpPr>
            <a:spLocks noGrp="1"/>
          </p:cNvSpPr>
          <p:nvPr>
            <p:ph sz="quarter" idx="13"/>
          </p:nvPr>
        </p:nvSpPr>
        <p:spPr>
          <a:xfrm>
            <a:off x="761301" y="377209"/>
            <a:ext cx="10394707" cy="3311189"/>
          </a:xfrm>
        </p:spPr>
        <p:txBody>
          <a:bodyPr/>
          <a:lstStyle/>
          <a:p>
            <a:r>
              <a:rPr lang="en-US" dirty="0"/>
              <a:t>The picture on the left shows what creating an animation would look like and each step that has to be done. The picture on the right is what the bouncing ball will actually look like when the animating is completed.</a:t>
            </a:r>
          </a:p>
        </p:txBody>
      </p:sp>
      <p:pic>
        <p:nvPicPr>
          <p:cNvPr id="5" name="Picture 4"/>
          <p:cNvPicPr>
            <a:picLocks noChangeAspect="1"/>
          </p:cNvPicPr>
          <p:nvPr/>
        </p:nvPicPr>
        <p:blipFill>
          <a:blip r:embed="rId2"/>
          <a:stretch>
            <a:fillRect/>
          </a:stretch>
        </p:blipFill>
        <p:spPr>
          <a:xfrm>
            <a:off x="685801" y="3352993"/>
            <a:ext cx="2462344" cy="1723641"/>
          </a:xfrm>
          <a:prstGeom prst="rect">
            <a:avLst/>
          </a:prstGeom>
        </p:spPr>
      </p:pic>
      <p:pic>
        <p:nvPicPr>
          <p:cNvPr id="7" name="Picture 6"/>
          <p:cNvPicPr>
            <a:picLocks noChangeAspect="1"/>
          </p:cNvPicPr>
          <p:nvPr/>
        </p:nvPicPr>
        <p:blipFill>
          <a:blip r:embed="rId3"/>
          <a:stretch>
            <a:fillRect/>
          </a:stretch>
        </p:blipFill>
        <p:spPr>
          <a:xfrm>
            <a:off x="5337261" y="2904323"/>
            <a:ext cx="3885035" cy="2185332"/>
          </a:xfrm>
          <a:prstGeom prst="rect">
            <a:avLst/>
          </a:prstGeom>
        </p:spPr>
      </p:pic>
      <p:sp>
        <p:nvSpPr>
          <p:cNvPr id="8" name="TextBox 7"/>
          <p:cNvSpPr txBox="1"/>
          <p:nvPr/>
        </p:nvSpPr>
        <p:spPr>
          <a:xfrm>
            <a:off x="9222296" y="5089655"/>
            <a:ext cx="3078760" cy="369332"/>
          </a:xfrm>
          <a:prstGeom prst="rect">
            <a:avLst/>
          </a:prstGeom>
          <a:noFill/>
        </p:spPr>
        <p:txBody>
          <a:bodyPr wrap="square" rtlCol="0">
            <a:spAutoFit/>
          </a:bodyPr>
          <a:lstStyle/>
          <a:p>
            <a:r>
              <a:rPr lang="en-US" dirty="0">
                <a:hlinkClick r:id="rId4" action="ppaction://hlinksldjump"/>
              </a:rPr>
              <a:t>Back to the Five Elements</a:t>
            </a:r>
            <a:endParaRPr lang="en-US" dirty="0"/>
          </a:p>
        </p:txBody>
      </p:sp>
    </p:spTree>
    <p:extLst>
      <p:ext uri="{BB962C8B-B14F-4D97-AF65-F5344CB8AC3E}">
        <p14:creationId xmlns:p14="http://schemas.microsoft.com/office/powerpoint/2010/main" val="898650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Video 1</a:t>
            </a:r>
          </a:p>
        </p:txBody>
      </p:sp>
      <p:sp>
        <p:nvSpPr>
          <p:cNvPr id="3" name="Content Placeholder 2"/>
          <p:cNvSpPr>
            <a:spLocks noGrp="1"/>
          </p:cNvSpPr>
          <p:nvPr>
            <p:ph sz="quarter" idx="13"/>
          </p:nvPr>
        </p:nvSpPr>
        <p:spPr/>
        <p:txBody>
          <a:bodyPr>
            <a:normAutofit/>
          </a:bodyPr>
          <a:lstStyle/>
          <a:p>
            <a:r>
              <a:rPr lang="en-US" sz="2800" dirty="0"/>
              <a:t>A video is </a:t>
            </a:r>
            <a:r>
              <a:rPr lang="en-US" sz="2800" dirty="0"/>
              <a:t>the recording, reproducing, or broadcasting of moving visual images. People can see videos on platform like </a:t>
            </a:r>
            <a:r>
              <a:rPr lang="en-US" sz="2800" dirty="0" err="1"/>
              <a:t>youtube</a:t>
            </a:r>
            <a:r>
              <a:rPr lang="en-US" sz="2800" dirty="0"/>
              <a:t>.</a:t>
            </a:r>
            <a:endParaRPr lang="en-US" sz="2800" dirty="0"/>
          </a:p>
        </p:txBody>
      </p:sp>
      <p:pic>
        <p:nvPicPr>
          <p:cNvPr id="5" name="Picture 4"/>
          <p:cNvPicPr>
            <a:picLocks noChangeAspect="1"/>
          </p:cNvPicPr>
          <p:nvPr/>
        </p:nvPicPr>
        <p:blipFill>
          <a:blip r:embed="rId2"/>
          <a:stretch>
            <a:fillRect/>
          </a:stretch>
        </p:blipFill>
        <p:spPr>
          <a:xfrm>
            <a:off x="8480311" y="365237"/>
            <a:ext cx="1875458" cy="1472528"/>
          </a:xfrm>
          <a:prstGeom prst="rect">
            <a:avLst/>
          </a:prstGeom>
        </p:spPr>
      </p:pic>
    </p:spTree>
    <p:extLst>
      <p:ext uri="{BB962C8B-B14F-4D97-AF65-F5344CB8AC3E}">
        <p14:creationId xmlns:p14="http://schemas.microsoft.com/office/powerpoint/2010/main" val="4062607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Video 2</a:t>
            </a:r>
          </a:p>
        </p:txBody>
      </p:sp>
      <p:sp>
        <p:nvSpPr>
          <p:cNvPr id="3" name="Content Placeholder 2"/>
          <p:cNvSpPr>
            <a:spLocks noGrp="1"/>
          </p:cNvSpPr>
          <p:nvPr>
            <p:ph sz="quarter" idx="13"/>
          </p:nvPr>
        </p:nvSpPr>
        <p:spPr>
          <a:xfrm>
            <a:off x="898646" y="406288"/>
            <a:ext cx="10394707" cy="3311189"/>
          </a:xfrm>
        </p:spPr>
        <p:txBody>
          <a:bodyPr/>
          <a:lstStyle/>
          <a:p>
            <a:r>
              <a:rPr lang="en-US" dirty="0"/>
              <a:t>Now the most popular of videos on the internet are videos of cute cats here is a great example of a video.</a:t>
            </a:r>
          </a:p>
        </p:txBody>
      </p:sp>
      <p:sp>
        <p:nvSpPr>
          <p:cNvPr id="4" name="TextBox 3"/>
          <p:cNvSpPr txBox="1"/>
          <p:nvPr/>
        </p:nvSpPr>
        <p:spPr>
          <a:xfrm>
            <a:off x="9194333" y="5189919"/>
            <a:ext cx="2634144" cy="369332"/>
          </a:xfrm>
          <a:prstGeom prst="rect">
            <a:avLst/>
          </a:prstGeom>
          <a:noFill/>
        </p:spPr>
        <p:txBody>
          <a:bodyPr wrap="square" rtlCol="0">
            <a:spAutoFit/>
          </a:bodyPr>
          <a:lstStyle/>
          <a:p>
            <a:r>
              <a:rPr lang="en-US" dirty="0">
                <a:hlinkClick r:id="rId3" action="ppaction://hlinksldjump"/>
              </a:rPr>
              <a:t>Back to the Five Elements</a:t>
            </a:r>
            <a:endParaRPr lang="en-US" dirty="0"/>
          </a:p>
        </p:txBody>
      </p:sp>
      <p:pic>
        <p:nvPicPr>
          <p:cNvPr id="5" name="kvxCU_lQwKM">
            <a:hlinkClick r:id="" action="ppaction://media"/>
          </p:cNvPr>
          <p:cNvPicPr>
            <a:picLocks noRot="1" noChangeAspect="1"/>
          </p:cNvPicPr>
          <p:nvPr>
            <a:videoFile r:link="rId1"/>
          </p:nvPr>
        </p:nvPicPr>
        <p:blipFill>
          <a:blip r:embed="rId4"/>
          <a:stretch>
            <a:fillRect/>
          </a:stretch>
        </p:blipFill>
        <p:spPr>
          <a:xfrm>
            <a:off x="1468073" y="2853989"/>
            <a:ext cx="3048000" cy="2286000"/>
          </a:xfrm>
          <a:prstGeom prst="rect">
            <a:avLst/>
          </a:prstGeom>
        </p:spPr>
      </p:pic>
    </p:spTree>
    <p:extLst>
      <p:ext uri="{BB962C8B-B14F-4D97-AF65-F5344CB8AC3E}">
        <p14:creationId xmlns:p14="http://schemas.microsoft.com/office/powerpoint/2010/main" val="38857631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Hardware needed</a:t>
            </a:r>
          </a:p>
        </p:txBody>
      </p:sp>
      <p:sp>
        <p:nvSpPr>
          <p:cNvPr id="3" name="Content Placeholder 2"/>
          <p:cNvSpPr>
            <a:spLocks noGrp="1"/>
          </p:cNvSpPr>
          <p:nvPr>
            <p:ph sz="quarter" idx="13"/>
          </p:nvPr>
        </p:nvSpPr>
        <p:spPr/>
        <p:txBody>
          <a:bodyPr/>
          <a:lstStyle/>
          <a:p>
            <a:r>
              <a:rPr lang="en-US" dirty="0"/>
              <a:t>Any somewhat modern simple laptop build could run this presentation with ease.</a:t>
            </a:r>
          </a:p>
        </p:txBody>
      </p:sp>
    </p:spTree>
    <p:extLst>
      <p:ext uri="{BB962C8B-B14F-4D97-AF65-F5344CB8AC3E}">
        <p14:creationId xmlns:p14="http://schemas.microsoft.com/office/powerpoint/2010/main" val="3750880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Software needed</a:t>
            </a:r>
          </a:p>
        </p:txBody>
      </p:sp>
      <p:sp>
        <p:nvSpPr>
          <p:cNvPr id="3" name="Content Placeholder 2"/>
          <p:cNvSpPr>
            <a:spLocks noGrp="1"/>
          </p:cNvSpPr>
          <p:nvPr>
            <p:ph sz="quarter" idx="13"/>
          </p:nvPr>
        </p:nvSpPr>
        <p:spPr/>
        <p:txBody>
          <a:bodyPr/>
          <a:lstStyle/>
          <a:p>
            <a:r>
              <a:rPr lang="en-US" dirty="0"/>
              <a:t>Flash player in order to view some of the images and video.</a:t>
            </a:r>
          </a:p>
        </p:txBody>
      </p:sp>
    </p:spTree>
    <p:extLst>
      <p:ext uri="{BB962C8B-B14F-4D97-AF65-F5344CB8AC3E}">
        <p14:creationId xmlns:p14="http://schemas.microsoft.com/office/powerpoint/2010/main" val="1988315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909" y="140516"/>
            <a:ext cx="10396882" cy="1151965"/>
          </a:xfrm>
        </p:spPr>
        <p:txBody>
          <a:bodyPr>
            <a:normAutofit/>
          </a:bodyPr>
          <a:lstStyle/>
          <a:p>
            <a:r>
              <a:rPr lang="en-US" sz="2000" dirty="0"/>
              <a:t>Sources</a:t>
            </a:r>
          </a:p>
        </p:txBody>
      </p:sp>
      <p:sp>
        <p:nvSpPr>
          <p:cNvPr id="4" name="TextBox 3"/>
          <p:cNvSpPr txBox="1"/>
          <p:nvPr/>
        </p:nvSpPr>
        <p:spPr>
          <a:xfrm>
            <a:off x="450909" y="1048624"/>
            <a:ext cx="10815506" cy="2354491"/>
          </a:xfrm>
          <a:prstGeom prst="rect">
            <a:avLst/>
          </a:prstGeom>
          <a:noFill/>
        </p:spPr>
        <p:txBody>
          <a:bodyPr wrap="square" rtlCol="0">
            <a:spAutoFit/>
          </a:bodyPr>
          <a:lstStyle/>
          <a:p>
            <a:r>
              <a:rPr lang="en-US" sz="1050" dirty="0"/>
              <a:t>Text image - </a:t>
            </a:r>
            <a:r>
              <a:rPr lang="en-US" sz="1050" dirty="0"/>
              <a:t>http://www.antigrain.com/research/font_rasterization/text_ft_antigrain.png</a:t>
            </a:r>
            <a:r>
              <a:rPr lang="en-US" sz="1050" dirty="0"/>
              <a:t> </a:t>
            </a:r>
          </a:p>
          <a:p>
            <a:r>
              <a:rPr lang="en-US" sz="1050" dirty="0"/>
              <a:t>Animation image - </a:t>
            </a:r>
            <a:r>
              <a:rPr lang="en-US" sz="1050" dirty="0"/>
              <a:t>https://thumbsplus.tutsplus.com/uploads/users/1112/posts/25730/preview_image/animate-run-preview-image.jpg?height=300&amp;width=300</a:t>
            </a:r>
          </a:p>
          <a:p>
            <a:r>
              <a:rPr lang="en-US" sz="1050" dirty="0"/>
              <a:t>Camera picture image - https://travel.jumia.com/blog/ng/wp-content/uploads/2015/11/good-camera-ftr-1.jpg</a:t>
            </a:r>
          </a:p>
          <a:p>
            <a:r>
              <a:rPr lang="en-US" sz="1050" dirty="0"/>
              <a:t>Sound note image - </a:t>
            </a:r>
            <a:r>
              <a:rPr lang="en-US" sz="1050" dirty="0">
                <a:hlinkClick r:id="rId2"/>
              </a:rPr>
              <a:t>https://s-media-cache-ak0.pinimg.com/736x/69/96/5c/69965c2849ec9b7148a5547ce6714735.jpg</a:t>
            </a:r>
            <a:endParaRPr lang="en-US" sz="1050" dirty="0"/>
          </a:p>
          <a:p>
            <a:r>
              <a:rPr lang="en-US" sz="1050" dirty="0"/>
              <a:t>Video icon image - </a:t>
            </a:r>
            <a:r>
              <a:rPr lang="en-US" sz="1050" dirty="0">
                <a:hlinkClick r:id="rId3"/>
              </a:rPr>
              <a:t>https://www.ise.gov/sites/default/files/featured/Video-Icon-crop.png</a:t>
            </a:r>
            <a:endParaRPr lang="en-US" sz="1050" dirty="0"/>
          </a:p>
          <a:p>
            <a:r>
              <a:rPr lang="en-US" sz="1050" dirty="0"/>
              <a:t>High vs Low quality image -http://ccideas.com/</a:t>
            </a:r>
            <a:r>
              <a:rPr lang="en-US" sz="1050" dirty="0" err="1"/>
              <a:t>wp</a:t>
            </a:r>
            <a:r>
              <a:rPr lang="en-US" sz="1050" dirty="0"/>
              <a:t>-content/uploads/2012/02/hi-low-res.jpg</a:t>
            </a:r>
          </a:p>
          <a:p>
            <a:r>
              <a:rPr lang="en-US" sz="1050" dirty="0"/>
              <a:t>Frequency sound video - </a:t>
            </a:r>
            <a:r>
              <a:rPr lang="en-US" sz="1050" dirty="0">
                <a:hlinkClick r:id="rId4"/>
              </a:rPr>
              <a:t>https://www.youtube.com/watch?v=URrEtyFSENc</a:t>
            </a:r>
            <a:endParaRPr lang="en-US" sz="1050" dirty="0"/>
          </a:p>
          <a:p>
            <a:r>
              <a:rPr lang="en-US" sz="1050" dirty="0"/>
              <a:t>Speaker icon - </a:t>
            </a:r>
            <a:r>
              <a:rPr lang="en-US" sz="1050" dirty="0">
                <a:hlinkClick r:id="rId5"/>
              </a:rPr>
              <a:t>https://upload.wikimedia.org/wikipedia/commons/thumb/2/21/Speaker_Icon.svg/2000px-Speaker_Icon.svg.png</a:t>
            </a:r>
            <a:endParaRPr lang="en-US" sz="1050" dirty="0"/>
          </a:p>
          <a:p>
            <a:r>
              <a:rPr lang="en-US" sz="1050" dirty="0"/>
              <a:t>Ball animation sketch - </a:t>
            </a:r>
            <a:r>
              <a:rPr lang="en-US" sz="1050" dirty="0">
                <a:hlinkClick r:id="rId6"/>
              </a:rPr>
              <a:t>https://www.smashingmagazine.com/wp-content/uploads/2011/08/intro.jpg</a:t>
            </a:r>
            <a:endParaRPr lang="en-US" sz="1050" dirty="0"/>
          </a:p>
          <a:p>
            <a:r>
              <a:rPr lang="en-US" sz="1050" dirty="0"/>
              <a:t>Ball bouncing gif - </a:t>
            </a:r>
            <a:r>
              <a:rPr lang="en-US" sz="1050" dirty="0">
                <a:hlinkClick r:id="rId7"/>
              </a:rPr>
              <a:t>http://umar167.deviantart.com/art/Bouncing-ball-w-shine-2-460211617</a:t>
            </a:r>
            <a:endParaRPr lang="en-US" sz="1050" dirty="0"/>
          </a:p>
          <a:p>
            <a:r>
              <a:rPr lang="en-US" sz="1050" dirty="0"/>
              <a:t>Video image clipart - </a:t>
            </a:r>
            <a:r>
              <a:rPr lang="en-US" sz="1050" dirty="0">
                <a:hlinkClick r:id="rId8"/>
              </a:rPr>
              <a:t>http://images.clipartpanda.com/video-clipart-video-camera-clipart-1.jpg</a:t>
            </a:r>
            <a:endParaRPr lang="en-US" sz="1050" dirty="0"/>
          </a:p>
          <a:p>
            <a:r>
              <a:rPr lang="en-US" sz="1050" dirty="0"/>
              <a:t>Cat video - https://www.youtube.com/watch?v=kvxCU_lQwKM</a:t>
            </a:r>
          </a:p>
          <a:p>
            <a:endParaRPr lang="en-US" sz="1050" dirty="0"/>
          </a:p>
          <a:p>
            <a:endParaRPr lang="en-US" sz="1050" dirty="0"/>
          </a:p>
        </p:txBody>
      </p:sp>
    </p:spTree>
    <p:extLst>
      <p:ext uri="{BB962C8B-B14F-4D97-AF65-F5344CB8AC3E}">
        <p14:creationId xmlns:p14="http://schemas.microsoft.com/office/powerpoint/2010/main" val="3361067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015"/>
            <a:ext cx="10396882" cy="1151965"/>
          </a:xfrm>
        </p:spPr>
        <p:txBody>
          <a:bodyPr/>
          <a:lstStyle/>
          <a:p>
            <a:pPr algn="ctr"/>
            <a:r>
              <a:rPr lang="en-US" dirty="0"/>
              <a:t>The five parts of multimedia</a:t>
            </a:r>
          </a:p>
        </p:txBody>
      </p:sp>
      <p:sp>
        <p:nvSpPr>
          <p:cNvPr id="4" name="TextBox 3"/>
          <p:cNvSpPr txBox="1"/>
          <p:nvPr/>
        </p:nvSpPr>
        <p:spPr>
          <a:xfrm>
            <a:off x="1501630" y="1518407"/>
            <a:ext cx="1208014" cy="707886"/>
          </a:xfrm>
          <a:prstGeom prst="rect">
            <a:avLst/>
          </a:prstGeom>
          <a:noFill/>
        </p:spPr>
        <p:txBody>
          <a:bodyPr wrap="square" rtlCol="0">
            <a:spAutoFit/>
          </a:bodyPr>
          <a:lstStyle/>
          <a:p>
            <a:r>
              <a:rPr lang="en-US" sz="4000" dirty="0">
                <a:hlinkClick r:id="rId2" action="ppaction://hlinksldjump"/>
              </a:rPr>
              <a:t>Text</a:t>
            </a:r>
            <a:endParaRPr lang="en-US" sz="4000" dirty="0"/>
          </a:p>
        </p:txBody>
      </p:sp>
      <p:sp>
        <p:nvSpPr>
          <p:cNvPr id="5" name="TextBox 4"/>
          <p:cNvSpPr txBox="1"/>
          <p:nvPr/>
        </p:nvSpPr>
        <p:spPr>
          <a:xfrm>
            <a:off x="1501630" y="2865824"/>
            <a:ext cx="2416030" cy="707886"/>
          </a:xfrm>
          <a:prstGeom prst="rect">
            <a:avLst/>
          </a:prstGeom>
          <a:noFill/>
        </p:spPr>
        <p:txBody>
          <a:bodyPr wrap="square" rtlCol="0">
            <a:spAutoFit/>
          </a:bodyPr>
          <a:lstStyle/>
          <a:p>
            <a:r>
              <a:rPr lang="en-US" sz="4000" dirty="0">
                <a:hlinkClick r:id="rId3" action="ppaction://hlinksldjump"/>
              </a:rPr>
              <a:t>Animation</a:t>
            </a:r>
            <a:endParaRPr lang="en-US" sz="4000" dirty="0"/>
          </a:p>
        </p:txBody>
      </p:sp>
      <p:sp>
        <p:nvSpPr>
          <p:cNvPr id="6" name="TextBox 5"/>
          <p:cNvSpPr txBox="1"/>
          <p:nvPr/>
        </p:nvSpPr>
        <p:spPr>
          <a:xfrm>
            <a:off x="1501630" y="4248040"/>
            <a:ext cx="2072081" cy="707886"/>
          </a:xfrm>
          <a:prstGeom prst="rect">
            <a:avLst/>
          </a:prstGeom>
          <a:noFill/>
        </p:spPr>
        <p:txBody>
          <a:bodyPr wrap="square" rtlCol="0">
            <a:spAutoFit/>
          </a:bodyPr>
          <a:lstStyle/>
          <a:p>
            <a:r>
              <a:rPr lang="en-US" sz="4000" dirty="0">
                <a:hlinkClick r:id="rId4" action="ppaction://hlinksldjump"/>
              </a:rPr>
              <a:t>Images</a:t>
            </a:r>
            <a:endParaRPr lang="en-US" sz="4000" dirty="0"/>
          </a:p>
        </p:txBody>
      </p:sp>
      <p:sp>
        <p:nvSpPr>
          <p:cNvPr id="7" name="TextBox 6"/>
          <p:cNvSpPr txBox="1"/>
          <p:nvPr/>
        </p:nvSpPr>
        <p:spPr>
          <a:xfrm>
            <a:off x="6266576" y="1968202"/>
            <a:ext cx="2499919" cy="707886"/>
          </a:xfrm>
          <a:prstGeom prst="rect">
            <a:avLst/>
          </a:prstGeom>
          <a:noFill/>
        </p:spPr>
        <p:txBody>
          <a:bodyPr wrap="square" rtlCol="0">
            <a:spAutoFit/>
          </a:bodyPr>
          <a:lstStyle/>
          <a:p>
            <a:r>
              <a:rPr lang="en-US" sz="4000" dirty="0">
                <a:hlinkClick r:id="rId5" action="ppaction://hlinksldjump"/>
              </a:rPr>
              <a:t>Audio</a:t>
            </a:r>
            <a:endParaRPr lang="en-US" sz="4000" dirty="0"/>
          </a:p>
        </p:txBody>
      </p:sp>
      <p:sp>
        <p:nvSpPr>
          <p:cNvPr id="8" name="TextBox 7"/>
          <p:cNvSpPr txBox="1"/>
          <p:nvPr/>
        </p:nvSpPr>
        <p:spPr>
          <a:xfrm>
            <a:off x="6266576" y="3573710"/>
            <a:ext cx="2558643" cy="707886"/>
          </a:xfrm>
          <a:prstGeom prst="rect">
            <a:avLst/>
          </a:prstGeom>
          <a:noFill/>
        </p:spPr>
        <p:txBody>
          <a:bodyPr wrap="square" rtlCol="0">
            <a:spAutoFit/>
          </a:bodyPr>
          <a:lstStyle/>
          <a:p>
            <a:r>
              <a:rPr lang="en-US" sz="4000" dirty="0">
                <a:hlinkClick r:id="rId6" action="ppaction://hlinksldjump"/>
              </a:rPr>
              <a:t>Video</a:t>
            </a:r>
            <a:endParaRPr lang="en-US" sz="4000" dirty="0"/>
          </a:p>
        </p:txBody>
      </p:sp>
      <p:pic>
        <p:nvPicPr>
          <p:cNvPr id="10" name="Picture 9"/>
          <p:cNvPicPr>
            <a:picLocks noChangeAspect="1"/>
          </p:cNvPicPr>
          <p:nvPr/>
        </p:nvPicPr>
        <p:blipFill>
          <a:blip r:embed="rId7"/>
          <a:stretch>
            <a:fillRect/>
          </a:stretch>
        </p:blipFill>
        <p:spPr>
          <a:xfrm>
            <a:off x="2709644" y="1464546"/>
            <a:ext cx="2188126" cy="815607"/>
          </a:xfrm>
          <a:prstGeom prst="rect">
            <a:avLst/>
          </a:prstGeom>
        </p:spPr>
      </p:pic>
      <p:pic>
        <p:nvPicPr>
          <p:cNvPr id="12" name="Picture 11"/>
          <p:cNvPicPr>
            <a:picLocks noChangeAspect="1"/>
          </p:cNvPicPr>
          <p:nvPr/>
        </p:nvPicPr>
        <p:blipFill>
          <a:blip r:embed="rId8"/>
          <a:stretch>
            <a:fillRect/>
          </a:stretch>
        </p:blipFill>
        <p:spPr>
          <a:xfrm>
            <a:off x="4122840" y="2676088"/>
            <a:ext cx="1549859" cy="1073278"/>
          </a:xfrm>
          <a:prstGeom prst="rect">
            <a:avLst/>
          </a:prstGeom>
        </p:spPr>
      </p:pic>
      <p:pic>
        <p:nvPicPr>
          <p:cNvPr id="14" name="Picture 13"/>
          <p:cNvPicPr>
            <a:picLocks noChangeAspect="1"/>
          </p:cNvPicPr>
          <p:nvPr/>
        </p:nvPicPr>
        <p:blipFill>
          <a:blip r:embed="rId9"/>
          <a:stretch>
            <a:fillRect/>
          </a:stretch>
        </p:blipFill>
        <p:spPr>
          <a:xfrm>
            <a:off x="3926008" y="4056142"/>
            <a:ext cx="1746691" cy="1091682"/>
          </a:xfrm>
          <a:prstGeom prst="rect">
            <a:avLst/>
          </a:prstGeom>
        </p:spPr>
      </p:pic>
      <p:pic>
        <p:nvPicPr>
          <p:cNvPr id="16" name="Picture 15"/>
          <p:cNvPicPr>
            <a:picLocks noChangeAspect="1"/>
          </p:cNvPicPr>
          <p:nvPr/>
        </p:nvPicPr>
        <p:blipFill>
          <a:blip r:embed="rId10"/>
          <a:stretch>
            <a:fillRect/>
          </a:stretch>
        </p:blipFill>
        <p:spPr>
          <a:xfrm>
            <a:off x="8495959" y="1670119"/>
            <a:ext cx="1520745" cy="1304052"/>
          </a:xfrm>
          <a:prstGeom prst="rect">
            <a:avLst/>
          </a:prstGeom>
        </p:spPr>
      </p:pic>
      <p:pic>
        <p:nvPicPr>
          <p:cNvPr id="18" name="Picture 17"/>
          <p:cNvPicPr>
            <a:picLocks noChangeAspect="1"/>
          </p:cNvPicPr>
          <p:nvPr/>
        </p:nvPicPr>
        <p:blipFill>
          <a:blip r:embed="rId11"/>
          <a:stretch>
            <a:fillRect/>
          </a:stretch>
        </p:blipFill>
        <p:spPr>
          <a:xfrm>
            <a:off x="8495959" y="3272254"/>
            <a:ext cx="1635534" cy="1225353"/>
          </a:xfrm>
          <a:prstGeom prst="rect">
            <a:avLst/>
          </a:prstGeom>
        </p:spPr>
      </p:pic>
    </p:spTree>
    <p:extLst>
      <p:ext uri="{BB962C8B-B14F-4D97-AF65-F5344CB8AC3E}">
        <p14:creationId xmlns:p14="http://schemas.microsoft.com/office/powerpoint/2010/main" val="2647687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960"/>
            <a:ext cx="10396882" cy="1151965"/>
          </a:xfrm>
        </p:spPr>
        <p:txBody>
          <a:bodyPr/>
          <a:lstStyle/>
          <a:p>
            <a:pPr algn="ctr"/>
            <a:r>
              <a:rPr lang="en-US" dirty="0"/>
              <a:t>What is multimedia?</a:t>
            </a:r>
          </a:p>
        </p:txBody>
      </p:sp>
      <p:sp>
        <p:nvSpPr>
          <p:cNvPr id="3" name="Content Placeholder 2"/>
          <p:cNvSpPr>
            <a:spLocks noGrp="1"/>
          </p:cNvSpPr>
          <p:nvPr>
            <p:ph sz="quarter" idx="13"/>
          </p:nvPr>
        </p:nvSpPr>
        <p:spPr>
          <a:xfrm>
            <a:off x="501242" y="1341943"/>
            <a:ext cx="10394707" cy="3311189"/>
          </a:xfrm>
        </p:spPr>
        <p:txBody>
          <a:bodyPr>
            <a:noAutofit/>
          </a:bodyPr>
          <a:lstStyle/>
          <a:p>
            <a:pPr algn="ctr"/>
            <a:r>
              <a:rPr lang="en-US" sz="3600" dirty="0"/>
              <a:t>Multimedia is using more than one medium of expression or communication. Incorporating audio and video, especially interactively. For example, this includes text, sound, animation video and pictures.</a:t>
            </a:r>
          </a:p>
        </p:txBody>
      </p:sp>
    </p:spTree>
    <p:extLst>
      <p:ext uri="{BB962C8B-B14F-4D97-AF65-F5344CB8AC3E}">
        <p14:creationId xmlns:p14="http://schemas.microsoft.com/office/powerpoint/2010/main" val="2001480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is Multimedia 2?</a:t>
            </a:r>
          </a:p>
        </p:txBody>
      </p:sp>
      <p:sp>
        <p:nvSpPr>
          <p:cNvPr id="3" name="Content Placeholder 2"/>
          <p:cNvSpPr>
            <a:spLocks noGrp="1"/>
          </p:cNvSpPr>
          <p:nvPr>
            <p:ph sz="quarter" idx="13"/>
          </p:nvPr>
        </p:nvSpPr>
        <p:spPr/>
        <p:txBody>
          <a:bodyPr/>
          <a:lstStyle/>
          <a:p>
            <a:r>
              <a:rPr lang="en-US" dirty="0"/>
              <a:t>Text you read in written words with your eyes.</a:t>
            </a:r>
          </a:p>
          <a:p>
            <a:r>
              <a:rPr lang="en-US" dirty="0"/>
              <a:t>Audio you hear with your ears.</a:t>
            </a:r>
          </a:p>
          <a:p>
            <a:r>
              <a:rPr lang="en-US" dirty="0"/>
              <a:t>Video is a motion image that can be seen with your eyes.</a:t>
            </a:r>
          </a:p>
          <a:p>
            <a:r>
              <a:rPr lang="en-US" dirty="0"/>
              <a:t>Animation is created or drawn in order to show movement that you can see with your eyes.</a:t>
            </a:r>
          </a:p>
          <a:p>
            <a:r>
              <a:rPr lang="en-US" dirty="0"/>
              <a:t>Images are something that you see with your eyes and can be displayed in many ways.</a:t>
            </a:r>
          </a:p>
          <a:p>
            <a:endParaRPr lang="en-US" dirty="0"/>
          </a:p>
        </p:txBody>
      </p:sp>
    </p:spTree>
    <p:extLst>
      <p:ext uri="{BB962C8B-B14F-4D97-AF65-F5344CB8AC3E}">
        <p14:creationId xmlns:p14="http://schemas.microsoft.com/office/powerpoint/2010/main" val="1146337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Text 1</a:t>
            </a:r>
          </a:p>
        </p:txBody>
      </p:sp>
      <p:sp>
        <p:nvSpPr>
          <p:cNvPr id="3" name="Content Placeholder 2"/>
          <p:cNvSpPr>
            <a:spLocks noGrp="1"/>
          </p:cNvSpPr>
          <p:nvPr>
            <p:ph sz="quarter" idx="13"/>
          </p:nvPr>
        </p:nvSpPr>
        <p:spPr/>
        <p:txBody>
          <a:bodyPr>
            <a:normAutofit/>
          </a:bodyPr>
          <a:lstStyle/>
          <a:p>
            <a:pPr algn="ctr"/>
            <a:r>
              <a:rPr lang="en-US" sz="4000" dirty="0"/>
              <a:t>Text by definition is a piece of written or printed material regarded as conveying the authentic or primary form of a particular work.</a:t>
            </a:r>
            <a:endParaRPr lang="en-US" sz="4000" dirty="0"/>
          </a:p>
        </p:txBody>
      </p:sp>
    </p:spTree>
    <p:extLst>
      <p:ext uri="{BB962C8B-B14F-4D97-AF65-F5344CB8AC3E}">
        <p14:creationId xmlns:p14="http://schemas.microsoft.com/office/powerpoint/2010/main" val="3529081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Text 2</a:t>
            </a:r>
          </a:p>
        </p:txBody>
      </p:sp>
      <p:sp>
        <p:nvSpPr>
          <p:cNvPr id="3" name="Content Placeholder 2"/>
          <p:cNvSpPr>
            <a:spLocks noGrp="1"/>
          </p:cNvSpPr>
          <p:nvPr>
            <p:ph sz="quarter" idx="13"/>
          </p:nvPr>
        </p:nvSpPr>
        <p:spPr/>
        <p:txBody>
          <a:bodyPr/>
          <a:lstStyle/>
          <a:p>
            <a:r>
              <a:rPr lang="en-US" dirty="0"/>
              <a:t>It is best to use texts that are simple and plain to read. For example if you are creating a presentation for a business meeting, you should use a plain easy to read text.</a:t>
            </a:r>
          </a:p>
          <a:p>
            <a:r>
              <a:rPr lang="en-US" dirty="0"/>
              <a:t>Examples:</a:t>
            </a:r>
          </a:p>
          <a:p>
            <a:pPr marL="0" indent="0">
              <a:buNone/>
            </a:pPr>
            <a:r>
              <a:rPr lang="en-US" dirty="0"/>
              <a:t>	</a:t>
            </a:r>
            <a:r>
              <a:rPr lang="en-US" dirty="0">
                <a:latin typeface="Arial" panose="020B0604020202020204" pitchFamily="34" charset="0"/>
                <a:cs typeface="Arial" panose="020B0604020202020204" pitchFamily="34" charset="0"/>
              </a:rPr>
              <a:t>Can you read this?		</a:t>
            </a:r>
            <a:r>
              <a:rPr lang="en-US" dirty="0">
                <a:cs typeface="Arial" panose="020B0604020202020204" pitchFamily="34" charset="0"/>
              </a:rPr>
              <a:t>Arial</a:t>
            </a:r>
          </a:p>
          <a:p>
            <a:pPr marL="0" indent="0">
              <a:buNone/>
            </a:pPr>
            <a:r>
              <a:rPr lang="en-US" dirty="0"/>
              <a:t>	</a:t>
            </a:r>
            <a:r>
              <a:rPr lang="en-US" dirty="0">
                <a:latin typeface="Edwardian Script ITC" panose="030303020407070D0804" pitchFamily="66" charset="0"/>
              </a:rPr>
              <a:t>How about now?		</a:t>
            </a:r>
            <a:r>
              <a:rPr lang="en-US" dirty="0"/>
              <a:t>Edwardian Script ITC</a:t>
            </a:r>
          </a:p>
          <a:p>
            <a:endParaRPr lang="en-US" dirty="0"/>
          </a:p>
        </p:txBody>
      </p:sp>
      <p:pic>
        <p:nvPicPr>
          <p:cNvPr id="5" name="Picture 4"/>
          <p:cNvPicPr>
            <a:picLocks noChangeAspect="1"/>
          </p:cNvPicPr>
          <p:nvPr/>
        </p:nvPicPr>
        <p:blipFill>
          <a:blip r:embed="rId2"/>
          <a:stretch>
            <a:fillRect/>
          </a:stretch>
        </p:blipFill>
        <p:spPr>
          <a:xfrm rot="544332">
            <a:off x="7904338" y="223783"/>
            <a:ext cx="1788646" cy="1853228"/>
          </a:xfrm>
          <a:prstGeom prst="rect">
            <a:avLst/>
          </a:prstGeom>
        </p:spPr>
      </p:pic>
      <p:pic>
        <p:nvPicPr>
          <p:cNvPr id="7" name="Picture 6"/>
          <p:cNvPicPr>
            <a:picLocks noChangeAspect="1"/>
          </p:cNvPicPr>
          <p:nvPr/>
        </p:nvPicPr>
        <p:blipFill>
          <a:blip r:embed="rId3"/>
          <a:stretch>
            <a:fillRect/>
          </a:stretch>
        </p:blipFill>
        <p:spPr>
          <a:xfrm rot="19545036">
            <a:off x="837600" y="144120"/>
            <a:ext cx="513027" cy="2012554"/>
          </a:xfrm>
          <a:prstGeom prst="rect">
            <a:avLst/>
          </a:prstGeom>
        </p:spPr>
      </p:pic>
      <p:pic>
        <p:nvPicPr>
          <p:cNvPr id="9" name="Picture 8"/>
          <p:cNvPicPr>
            <a:picLocks noChangeAspect="1"/>
          </p:cNvPicPr>
          <p:nvPr/>
        </p:nvPicPr>
        <p:blipFill>
          <a:blip r:embed="rId4"/>
          <a:stretch>
            <a:fillRect/>
          </a:stretch>
        </p:blipFill>
        <p:spPr>
          <a:xfrm rot="735018">
            <a:off x="1872476" y="460169"/>
            <a:ext cx="2543530" cy="885949"/>
          </a:xfrm>
          <a:prstGeom prst="rect">
            <a:avLst/>
          </a:prstGeom>
        </p:spPr>
      </p:pic>
      <p:sp>
        <p:nvSpPr>
          <p:cNvPr id="10" name="TextBox 9"/>
          <p:cNvSpPr txBox="1"/>
          <p:nvPr/>
        </p:nvSpPr>
        <p:spPr>
          <a:xfrm>
            <a:off x="9286612" y="4769219"/>
            <a:ext cx="2365696" cy="461665"/>
          </a:xfrm>
          <a:prstGeom prst="rect">
            <a:avLst/>
          </a:prstGeom>
          <a:noFill/>
        </p:spPr>
        <p:txBody>
          <a:bodyPr wrap="square" rtlCol="0">
            <a:spAutoFit/>
          </a:bodyPr>
          <a:lstStyle/>
          <a:p>
            <a:endParaRPr lang="en-US" sz="2400" dirty="0"/>
          </a:p>
        </p:txBody>
      </p:sp>
      <p:sp>
        <p:nvSpPr>
          <p:cNvPr id="11" name="TextBox 10"/>
          <p:cNvSpPr txBox="1"/>
          <p:nvPr/>
        </p:nvSpPr>
        <p:spPr>
          <a:xfrm>
            <a:off x="8951054" y="5246381"/>
            <a:ext cx="3926134" cy="400110"/>
          </a:xfrm>
          <a:prstGeom prst="rect">
            <a:avLst/>
          </a:prstGeom>
          <a:noFill/>
        </p:spPr>
        <p:txBody>
          <a:bodyPr wrap="square" rtlCol="0">
            <a:spAutoFit/>
          </a:bodyPr>
          <a:lstStyle/>
          <a:p>
            <a:r>
              <a:rPr lang="en-US" sz="2000" dirty="0">
                <a:hlinkClick r:id="rId5" action="ppaction://hlinksldjump"/>
              </a:rPr>
              <a:t>Back to the Five Elements</a:t>
            </a:r>
            <a:endParaRPr lang="en-US" sz="2000" dirty="0"/>
          </a:p>
        </p:txBody>
      </p:sp>
    </p:spTree>
    <p:extLst>
      <p:ext uri="{BB962C8B-B14F-4D97-AF65-F5344CB8AC3E}">
        <p14:creationId xmlns:p14="http://schemas.microsoft.com/office/powerpoint/2010/main" val="2114940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Images 1</a:t>
            </a:r>
          </a:p>
        </p:txBody>
      </p:sp>
      <p:sp>
        <p:nvSpPr>
          <p:cNvPr id="3" name="Content Placeholder 2"/>
          <p:cNvSpPr>
            <a:spLocks noGrp="1"/>
          </p:cNvSpPr>
          <p:nvPr>
            <p:ph sz="quarter" idx="13"/>
          </p:nvPr>
        </p:nvSpPr>
        <p:spPr/>
        <p:txBody>
          <a:bodyPr>
            <a:normAutofit lnSpcReduction="10000"/>
          </a:bodyPr>
          <a:lstStyle/>
          <a:p>
            <a:r>
              <a:rPr lang="en-US" sz="3600" dirty="0"/>
              <a:t>An image is </a:t>
            </a:r>
            <a:r>
              <a:rPr lang="en-US" sz="3600" dirty="0"/>
              <a:t>a visible impression obtained by a camera, telescope, microscope, or other device, or displayed on a computer or video screen. Images are created on a computer by compiling a large amount of pixel on the screen to form the image.</a:t>
            </a:r>
            <a:endParaRPr lang="en-US" sz="3600" dirty="0"/>
          </a:p>
        </p:txBody>
      </p:sp>
    </p:spTree>
    <p:extLst>
      <p:ext uri="{BB962C8B-B14F-4D97-AF65-F5344CB8AC3E}">
        <p14:creationId xmlns:p14="http://schemas.microsoft.com/office/powerpoint/2010/main" val="1126958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6" y="556235"/>
            <a:ext cx="10396882" cy="1151965"/>
          </a:xfrm>
        </p:spPr>
        <p:txBody>
          <a:bodyPr/>
          <a:lstStyle/>
          <a:p>
            <a:pPr algn="ctr"/>
            <a:r>
              <a:rPr lang="en-US" dirty="0"/>
              <a:t>Images 2</a:t>
            </a:r>
          </a:p>
        </p:txBody>
      </p:sp>
      <p:sp>
        <p:nvSpPr>
          <p:cNvPr id="3" name="Content Placeholder 2"/>
          <p:cNvSpPr>
            <a:spLocks noGrp="1"/>
          </p:cNvSpPr>
          <p:nvPr>
            <p:ph sz="quarter" idx="13"/>
          </p:nvPr>
        </p:nvSpPr>
        <p:spPr>
          <a:xfrm>
            <a:off x="683626" y="1132218"/>
            <a:ext cx="10394707" cy="3311189"/>
          </a:xfrm>
        </p:spPr>
        <p:txBody>
          <a:bodyPr/>
          <a:lstStyle/>
          <a:p>
            <a:r>
              <a:rPr lang="en-US" sz="2800" dirty="0"/>
              <a:t>There are different types of images that can be in higher or lower quality. The High quality image on the left has 300dpi (dots per inch) and the low quality image on the right has 72dpi this shows the difference in high versus low quality images.</a:t>
            </a:r>
          </a:p>
          <a:p>
            <a:pPr marL="0" indent="0">
              <a:buNone/>
            </a:pPr>
            <a:endParaRPr lang="en-US" dirty="0"/>
          </a:p>
        </p:txBody>
      </p:sp>
      <p:pic>
        <p:nvPicPr>
          <p:cNvPr id="5" name="Picture 4"/>
          <p:cNvPicPr>
            <a:picLocks noChangeAspect="1"/>
          </p:cNvPicPr>
          <p:nvPr/>
        </p:nvPicPr>
        <p:blipFill>
          <a:blip r:embed="rId2"/>
          <a:stretch>
            <a:fillRect/>
          </a:stretch>
        </p:blipFill>
        <p:spPr>
          <a:xfrm>
            <a:off x="4075461" y="3568329"/>
            <a:ext cx="3611035" cy="1998224"/>
          </a:xfrm>
          <a:prstGeom prst="rect">
            <a:avLst/>
          </a:prstGeom>
        </p:spPr>
      </p:pic>
      <p:sp>
        <p:nvSpPr>
          <p:cNvPr id="6" name="TextBox 5"/>
          <p:cNvSpPr txBox="1"/>
          <p:nvPr/>
        </p:nvSpPr>
        <p:spPr>
          <a:xfrm>
            <a:off x="8959443" y="5272008"/>
            <a:ext cx="3674378" cy="400110"/>
          </a:xfrm>
          <a:prstGeom prst="rect">
            <a:avLst/>
          </a:prstGeom>
          <a:noFill/>
        </p:spPr>
        <p:txBody>
          <a:bodyPr wrap="square" rtlCol="0">
            <a:spAutoFit/>
          </a:bodyPr>
          <a:lstStyle/>
          <a:p>
            <a:r>
              <a:rPr lang="en-US" sz="2000" dirty="0">
                <a:hlinkClick r:id="rId3" action="ppaction://hlinksldjump"/>
              </a:rPr>
              <a:t>Back to the Five Elements</a:t>
            </a:r>
            <a:endParaRPr lang="en-US" sz="2000" dirty="0"/>
          </a:p>
        </p:txBody>
      </p:sp>
    </p:spTree>
    <p:extLst>
      <p:ext uri="{BB962C8B-B14F-4D97-AF65-F5344CB8AC3E}">
        <p14:creationId xmlns:p14="http://schemas.microsoft.com/office/powerpoint/2010/main" val="2591744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Audio 1</a:t>
            </a:r>
          </a:p>
        </p:txBody>
      </p:sp>
      <p:sp>
        <p:nvSpPr>
          <p:cNvPr id="3" name="Content Placeholder 2"/>
          <p:cNvSpPr>
            <a:spLocks noGrp="1"/>
          </p:cNvSpPr>
          <p:nvPr>
            <p:ph sz="quarter" idx="13"/>
          </p:nvPr>
        </p:nvSpPr>
        <p:spPr/>
        <p:txBody>
          <a:bodyPr>
            <a:normAutofit fontScale="92500" lnSpcReduction="10000"/>
          </a:bodyPr>
          <a:lstStyle/>
          <a:p>
            <a:r>
              <a:rPr lang="en-US" sz="4000" dirty="0"/>
              <a:t>Audio is relating to sound, especially when recorded, transmitted, or reproduced as multimedia. On a computer the way to measure the type of sound is by frequency which is measure in Hertz. (</a:t>
            </a:r>
            <a:r>
              <a:rPr lang="en-US" sz="4000" dirty="0" err="1"/>
              <a:t>hz</a:t>
            </a:r>
            <a:r>
              <a:rPr lang="en-US" sz="4000" dirty="0"/>
              <a:t>)</a:t>
            </a:r>
            <a:endParaRPr lang="en-US" sz="4000" dirty="0"/>
          </a:p>
        </p:txBody>
      </p:sp>
    </p:spTree>
    <p:extLst>
      <p:ext uri="{BB962C8B-B14F-4D97-AF65-F5344CB8AC3E}">
        <p14:creationId xmlns:p14="http://schemas.microsoft.com/office/powerpoint/2010/main" val="21169879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TM04033927[[fn=Main Event]]</Template>
  <TotalTime>91</TotalTime>
  <Words>835</Words>
  <Application>Microsoft Office PowerPoint</Application>
  <PresentationFormat>Widescreen</PresentationFormat>
  <Paragraphs>61</Paragraphs>
  <Slides>17</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Edwardian Script ITC</vt:lpstr>
      <vt:lpstr>Impact</vt:lpstr>
      <vt:lpstr>Main Event</vt:lpstr>
      <vt:lpstr>Multimedia project 1</vt:lpstr>
      <vt:lpstr>The five parts of multimedia</vt:lpstr>
      <vt:lpstr>What is multimedia?</vt:lpstr>
      <vt:lpstr>What is Multimedia 2?</vt:lpstr>
      <vt:lpstr>Text 1</vt:lpstr>
      <vt:lpstr>Text 2</vt:lpstr>
      <vt:lpstr>Images 1</vt:lpstr>
      <vt:lpstr>Images 2</vt:lpstr>
      <vt:lpstr>Audio 1</vt:lpstr>
      <vt:lpstr>Audio 2</vt:lpstr>
      <vt:lpstr>Animation 1</vt:lpstr>
      <vt:lpstr>Animation 2</vt:lpstr>
      <vt:lpstr>Video 1</vt:lpstr>
      <vt:lpstr>Video 2</vt:lpstr>
      <vt:lpstr>Hardware needed</vt:lpstr>
      <vt:lpstr>Software needed</vt:lpstr>
      <vt:lpstr>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Multimedia project 1</dc:title>
  <dc:creator>Mike</dc:creator>
  <cp:lastModifiedBy>Mike</cp:lastModifiedBy>
  <cp:revision>13</cp:revision>
  <dcterms:created xsi:type="dcterms:W3CDTF">2017-03-23T23:42:54Z</dcterms:created>
  <dcterms:modified xsi:type="dcterms:W3CDTF">2017-03-24T01:14:34Z</dcterms:modified>
</cp:coreProperties>
</file>