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58" r:id="rId5"/>
    <p:sldId id="263" r:id="rId6"/>
    <p:sldId id="261" r:id="rId7"/>
    <p:sldId id="265" r:id="rId8"/>
    <p:sldId id="264" r:id="rId9"/>
    <p:sldId id="260"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gliocco, Michael" initials="SM" lastIdx="1" clrIdx="0">
    <p:extLst>
      <p:ext uri="{19B8F6BF-5375-455C-9EA6-DF929625EA0E}">
        <p15:presenceInfo xmlns:p15="http://schemas.microsoft.com/office/powerpoint/2012/main" userId="S-1-5-21-1992517756-754463450-1116685130-22190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8" autoAdjust="0"/>
    <p:restoredTop sz="94660"/>
  </p:normalViewPr>
  <p:slideViewPr>
    <p:cSldViewPr snapToGrid="0">
      <p:cViewPr varScale="1">
        <p:scale>
          <a:sx n="76" d="100"/>
          <a:sy n="76" d="100"/>
        </p:scale>
        <p:origin x="132" y="79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D0D9DB8-1E58-46B9-A91E-C770B0CBB0B4}"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4C510-6556-472E-BEAC-E5B34F025C11}" type="slidenum">
              <a:rPr lang="en-US" smtClean="0"/>
              <a:t>‹#›</a:t>
            </a:fld>
            <a:endParaRPr lang="en-US"/>
          </a:p>
        </p:txBody>
      </p:sp>
    </p:spTree>
    <p:extLst>
      <p:ext uri="{BB962C8B-B14F-4D97-AF65-F5344CB8AC3E}">
        <p14:creationId xmlns:p14="http://schemas.microsoft.com/office/powerpoint/2010/main" val="2105366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D0D9DB8-1E58-46B9-A91E-C770B0CBB0B4}"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4C510-6556-472E-BEAC-E5B34F025C11}" type="slidenum">
              <a:rPr lang="en-US" smtClean="0"/>
              <a:t>‹#›</a:t>
            </a:fld>
            <a:endParaRPr lang="en-US"/>
          </a:p>
        </p:txBody>
      </p:sp>
    </p:spTree>
    <p:extLst>
      <p:ext uri="{BB962C8B-B14F-4D97-AF65-F5344CB8AC3E}">
        <p14:creationId xmlns:p14="http://schemas.microsoft.com/office/powerpoint/2010/main" val="325859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D0D9DB8-1E58-46B9-A91E-C770B0CBB0B4}"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4C510-6556-472E-BEAC-E5B34F025C11}"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423156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D0D9DB8-1E58-46B9-A91E-C770B0CBB0B4}"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4C510-6556-472E-BEAC-E5B34F025C11}" type="slidenum">
              <a:rPr lang="en-US" smtClean="0"/>
              <a:t>‹#›</a:t>
            </a:fld>
            <a:endParaRPr lang="en-US"/>
          </a:p>
        </p:txBody>
      </p:sp>
    </p:spTree>
    <p:extLst>
      <p:ext uri="{BB962C8B-B14F-4D97-AF65-F5344CB8AC3E}">
        <p14:creationId xmlns:p14="http://schemas.microsoft.com/office/powerpoint/2010/main" val="13584737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D0D9DB8-1E58-46B9-A91E-C770B0CBB0B4}"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4C510-6556-472E-BEAC-E5B34F025C11}"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8652880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D0D9DB8-1E58-46B9-A91E-C770B0CBB0B4}"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4C510-6556-472E-BEAC-E5B34F025C11}" type="slidenum">
              <a:rPr lang="en-US" smtClean="0"/>
              <a:t>‹#›</a:t>
            </a:fld>
            <a:endParaRPr lang="en-US"/>
          </a:p>
        </p:txBody>
      </p:sp>
    </p:spTree>
    <p:extLst>
      <p:ext uri="{BB962C8B-B14F-4D97-AF65-F5344CB8AC3E}">
        <p14:creationId xmlns:p14="http://schemas.microsoft.com/office/powerpoint/2010/main" val="8879520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D0D9DB8-1E58-46B9-A91E-C770B0CBB0B4}"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4C510-6556-472E-BEAC-E5B34F025C11}" type="slidenum">
              <a:rPr lang="en-US" smtClean="0"/>
              <a:t>‹#›</a:t>
            </a:fld>
            <a:endParaRPr lang="en-US"/>
          </a:p>
        </p:txBody>
      </p:sp>
    </p:spTree>
    <p:extLst>
      <p:ext uri="{BB962C8B-B14F-4D97-AF65-F5344CB8AC3E}">
        <p14:creationId xmlns:p14="http://schemas.microsoft.com/office/powerpoint/2010/main" val="41284356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D0D9DB8-1E58-46B9-A91E-C770B0CBB0B4}"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4C510-6556-472E-BEAC-E5B34F025C11}" type="slidenum">
              <a:rPr lang="en-US" smtClean="0"/>
              <a:t>‹#›</a:t>
            </a:fld>
            <a:endParaRPr lang="en-US"/>
          </a:p>
        </p:txBody>
      </p:sp>
    </p:spTree>
    <p:extLst>
      <p:ext uri="{BB962C8B-B14F-4D97-AF65-F5344CB8AC3E}">
        <p14:creationId xmlns:p14="http://schemas.microsoft.com/office/powerpoint/2010/main" val="179683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D0D9DB8-1E58-46B9-A91E-C770B0CBB0B4}"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4C510-6556-472E-BEAC-E5B34F025C11}" type="slidenum">
              <a:rPr lang="en-US" smtClean="0"/>
              <a:t>‹#›</a:t>
            </a:fld>
            <a:endParaRPr lang="en-US"/>
          </a:p>
        </p:txBody>
      </p:sp>
    </p:spTree>
    <p:extLst>
      <p:ext uri="{BB962C8B-B14F-4D97-AF65-F5344CB8AC3E}">
        <p14:creationId xmlns:p14="http://schemas.microsoft.com/office/powerpoint/2010/main" val="975948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D0D9DB8-1E58-46B9-A91E-C770B0CBB0B4}"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4C510-6556-472E-BEAC-E5B34F025C11}" type="slidenum">
              <a:rPr lang="en-US" smtClean="0"/>
              <a:t>‹#›</a:t>
            </a:fld>
            <a:endParaRPr lang="en-US"/>
          </a:p>
        </p:txBody>
      </p:sp>
    </p:spTree>
    <p:extLst>
      <p:ext uri="{BB962C8B-B14F-4D97-AF65-F5344CB8AC3E}">
        <p14:creationId xmlns:p14="http://schemas.microsoft.com/office/powerpoint/2010/main" val="3232943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D0D9DB8-1E58-46B9-A91E-C770B0CBB0B4}"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64C510-6556-472E-BEAC-E5B34F025C11}" type="slidenum">
              <a:rPr lang="en-US" smtClean="0"/>
              <a:t>‹#›</a:t>
            </a:fld>
            <a:endParaRPr lang="en-US"/>
          </a:p>
        </p:txBody>
      </p:sp>
    </p:spTree>
    <p:extLst>
      <p:ext uri="{BB962C8B-B14F-4D97-AF65-F5344CB8AC3E}">
        <p14:creationId xmlns:p14="http://schemas.microsoft.com/office/powerpoint/2010/main" val="3183783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D0D9DB8-1E58-46B9-A91E-C770B0CBB0B4}" type="datetimeFigureOut">
              <a:rPr lang="en-US" smtClean="0"/>
              <a:t>4/20/2017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B64C510-6556-472E-BEAC-E5B34F025C11}" type="slidenum">
              <a:rPr lang="en-US" smtClean="0"/>
              <a:t>‹#›</a:t>
            </a:fld>
            <a:endParaRPr lang="en-US"/>
          </a:p>
        </p:txBody>
      </p:sp>
    </p:spTree>
    <p:extLst>
      <p:ext uri="{BB962C8B-B14F-4D97-AF65-F5344CB8AC3E}">
        <p14:creationId xmlns:p14="http://schemas.microsoft.com/office/powerpoint/2010/main" val="242575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D0D9DB8-1E58-46B9-A91E-C770B0CBB0B4}" type="datetimeFigureOut">
              <a:rPr lang="en-US" smtClean="0"/>
              <a:t>4/20/2017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B64C510-6556-472E-BEAC-E5B34F025C11}" type="slidenum">
              <a:rPr lang="en-US" smtClean="0"/>
              <a:t>‹#›</a:t>
            </a:fld>
            <a:endParaRPr lang="en-US"/>
          </a:p>
        </p:txBody>
      </p:sp>
    </p:spTree>
    <p:extLst>
      <p:ext uri="{BB962C8B-B14F-4D97-AF65-F5344CB8AC3E}">
        <p14:creationId xmlns:p14="http://schemas.microsoft.com/office/powerpoint/2010/main" val="746505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0D9DB8-1E58-46B9-A91E-C770B0CBB0B4}" type="datetimeFigureOut">
              <a:rPr lang="en-US" smtClean="0"/>
              <a:t>4/20/2017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B64C510-6556-472E-BEAC-E5B34F025C11}" type="slidenum">
              <a:rPr lang="en-US" smtClean="0"/>
              <a:t>‹#›</a:t>
            </a:fld>
            <a:endParaRPr lang="en-US"/>
          </a:p>
        </p:txBody>
      </p:sp>
    </p:spTree>
    <p:extLst>
      <p:ext uri="{BB962C8B-B14F-4D97-AF65-F5344CB8AC3E}">
        <p14:creationId xmlns:p14="http://schemas.microsoft.com/office/powerpoint/2010/main" val="3573331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D0D9DB8-1E58-46B9-A91E-C770B0CBB0B4}"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64C510-6556-472E-BEAC-E5B34F025C11}" type="slidenum">
              <a:rPr lang="en-US" smtClean="0"/>
              <a:t>‹#›</a:t>
            </a:fld>
            <a:endParaRPr lang="en-US"/>
          </a:p>
        </p:txBody>
      </p:sp>
    </p:spTree>
    <p:extLst>
      <p:ext uri="{BB962C8B-B14F-4D97-AF65-F5344CB8AC3E}">
        <p14:creationId xmlns:p14="http://schemas.microsoft.com/office/powerpoint/2010/main" val="10868575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3D0D9DB8-1E58-46B9-A91E-C770B0CBB0B4}"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64C510-6556-472E-BEAC-E5B34F025C11}" type="slidenum">
              <a:rPr lang="en-US" smtClean="0"/>
              <a:t>‹#›</a:t>
            </a:fld>
            <a:endParaRPr lang="en-US"/>
          </a:p>
        </p:txBody>
      </p:sp>
    </p:spTree>
    <p:extLst>
      <p:ext uri="{BB962C8B-B14F-4D97-AF65-F5344CB8AC3E}">
        <p14:creationId xmlns:p14="http://schemas.microsoft.com/office/powerpoint/2010/main" val="3892492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D0D9DB8-1E58-46B9-A91E-C770B0CBB0B4}" type="datetimeFigureOut">
              <a:rPr lang="en-US" smtClean="0"/>
              <a:t>4/20/2017</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4B64C510-6556-472E-BEAC-E5B34F025C11}" type="slidenum">
              <a:rPr lang="en-US" smtClean="0"/>
              <a:t>‹#›</a:t>
            </a:fld>
            <a:endParaRPr lang="en-US"/>
          </a:p>
        </p:txBody>
      </p:sp>
    </p:spTree>
    <p:extLst>
      <p:ext uri="{BB962C8B-B14F-4D97-AF65-F5344CB8AC3E}">
        <p14:creationId xmlns:p14="http://schemas.microsoft.com/office/powerpoint/2010/main" val="28742409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1.jpeg"/><Relationship Id="rId7"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4.xml"/><Relationship Id="rId4" Type="http://schemas.openxmlformats.org/officeDocument/2006/relationships/slide" Target="slide5.xml"/><Relationship Id="rId9" Type="http://schemas.openxmlformats.org/officeDocument/2006/relationships/slide" Target="slide9.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slide" Target="slide2.xml"/><Relationship Id="rId5" Type="http://schemas.openxmlformats.org/officeDocument/2006/relationships/image" Target="../media/image1.jpeg"/><Relationship Id="rId10" Type="http://schemas.openxmlformats.org/officeDocument/2006/relationships/image" Target="../media/image8.jpg"/><Relationship Id="rId4" Type="http://schemas.openxmlformats.org/officeDocument/2006/relationships/slide" Target="slide3.xml"/><Relationship Id="rId9" Type="http://schemas.openxmlformats.org/officeDocument/2006/relationships/image" Target="../media/image7.jp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9.gif"/><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slide" Target="slide2.xml"/><Relationship Id="rId5" Type="http://schemas.openxmlformats.org/officeDocument/2006/relationships/image" Target="../media/image1.jpeg"/><Relationship Id="rId10" Type="http://schemas.openxmlformats.org/officeDocument/2006/relationships/image" Target="../media/image10.jpg"/><Relationship Id="rId4" Type="http://schemas.openxmlformats.org/officeDocument/2006/relationships/slide" Target="slide3.xml"/><Relationship Id="rId9" Type="http://schemas.openxmlformats.org/officeDocument/2006/relationships/image" Target="../media/image8.jp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2.xml"/><Relationship Id="rId7" Type="http://schemas.openxmlformats.org/officeDocument/2006/relationships/image" Target="../media/image11.gif"/><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slide" Target="slide2.xml"/><Relationship Id="rId5" Type="http://schemas.openxmlformats.org/officeDocument/2006/relationships/image" Target="../media/image1.jpeg"/><Relationship Id="rId4" Type="http://schemas.openxmlformats.org/officeDocument/2006/relationships/slide" Target="slide3.xml"/><Relationship Id="rId9" Type="http://schemas.openxmlformats.org/officeDocument/2006/relationships/image" Target="../media/image13.jpeg"/></Relationships>
</file>

<file path=ppt/slides/_rels/slide9.xml.rels><?xml version="1.0" encoding="UTF-8" standalone="yes"?>
<Relationships xmlns="http://schemas.openxmlformats.org/package/2006/relationships"><Relationship Id="rId8" Type="http://schemas.openxmlformats.org/officeDocument/2006/relationships/hyperlink" Target="https://www.youtube.com/watch?v=oIKB9xaHzLQ" TargetMode="External"/><Relationship Id="rId3" Type="http://schemas.openxmlformats.org/officeDocument/2006/relationships/hyperlink" Target="http://www.discace.com/frisbees/ultimate-frisbee-discs/frisbee-discs-white.fw.png" TargetMode="External"/><Relationship Id="rId7" Type="http://schemas.openxmlformats.org/officeDocument/2006/relationships/hyperlink" Target="https://www.youtube.com/watch?v=K9L7K0nGI0c" TargetMode="External"/><Relationship Id="rId12" Type="http://schemas.openxmlformats.org/officeDocument/2006/relationships/slide" Target="slide2.xml"/><Relationship Id="rId2" Type="http://schemas.openxmlformats.org/officeDocument/2006/relationships/hyperlink" Target="https://en.wikipedia.org/wiki/Frisbie_Pie_Company" TargetMode="External"/><Relationship Id="rId1" Type="http://schemas.openxmlformats.org/officeDocument/2006/relationships/slideLayout" Target="../slideLayouts/slideLayout2.xml"/><Relationship Id="rId6" Type="http://schemas.openxmlformats.org/officeDocument/2006/relationships/hyperlink" Target="https://www.youtube.com/watch?v=1NoExUcIkJM" TargetMode="External"/><Relationship Id="rId11" Type="http://schemas.openxmlformats.org/officeDocument/2006/relationships/image" Target="../media/image1.jpeg"/><Relationship Id="rId5" Type="http://schemas.openxmlformats.org/officeDocument/2006/relationships/hyperlink" Target="https://en.wikipedia.org/wiki/Flying_disc_techniques#Backhand" TargetMode="External"/><Relationship Id="rId10" Type="http://schemas.openxmlformats.org/officeDocument/2006/relationships/slide" Target="slide3.xml"/><Relationship Id="rId4" Type="http://schemas.openxmlformats.org/officeDocument/2006/relationships/hyperlink" Target="https://upload.wikimedia.org/wikipedia/en/4/47/Three-man_cup_defense_in_ultimate.jpeg" TargetMode="External"/><Relationship Id="rId9" Type="http://schemas.openxmlformats.org/officeDocument/2006/relationships/hyperlink" Target="https://en.wikipedia.org/wiki/Flying_disc_techniques#Forehand_.28sidearm.29"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Ultimate Frisbee</a:t>
            </a:r>
            <a:endParaRPr lang="en-US" dirty="0"/>
          </a:p>
        </p:txBody>
      </p:sp>
      <p:sp>
        <p:nvSpPr>
          <p:cNvPr id="3" name="Subtitle 2"/>
          <p:cNvSpPr>
            <a:spLocks noGrp="1"/>
          </p:cNvSpPr>
          <p:nvPr>
            <p:ph type="subTitle" idx="1"/>
          </p:nvPr>
        </p:nvSpPr>
        <p:spPr/>
        <p:txBody>
          <a:bodyPr/>
          <a:lstStyle/>
          <a:p>
            <a:r>
              <a:rPr lang="en-US" dirty="0" smtClean="0"/>
              <a:t>By: Michael Sagliocco</a:t>
            </a:r>
            <a:endParaRPr lang="en-US" dirty="0"/>
          </a:p>
        </p:txBody>
      </p:sp>
    </p:spTree>
    <p:extLst>
      <p:ext uri="{BB962C8B-B14F-4D97-AF65-F5344CB8AC3E}">
        <p14:creationId xmlns:p14="http://schemas.microsoft.com/office/powerpoint/2010/main" val="3473557429"/>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2850" y="1032816"/>
            <a:ext cx="1714500" cy="1714500"/>
          </a:xfrm>
          <a:prstGeom prst="ellipse">
            <a:avLst/>
          </a:prstGeom>
          <a:ln>
            <a:noFill/>
          </a:ln>
          <a:effectLst>
            <a:softEdge rad="112500"/>
          </a:effectLst>
        </p:spPr>
      </p:pic>
      <p:sp>
        <p:nvSpPr>
          <p:cNvPr id="5" name="TextBox 4"/>
          <p:cNvSpPr txBox="1"/>
          <p:nvPr/>
        </p:nvSpPr>
        <p:spPr>
          <a:xfrm>
            <a:off x="4229100" y="431800"/>
            <a:ext cx="4191000" cy="369332"/>
          </a:xfrm>
          <a:prstGeom prst="rect">
            <a:avLst/>
          </a:prstGeom>
          <a:noFill/>
        </p:spPr>
        <p:txBody>
          <a:bodyPr wrap="square" rtlCol="0">
            <a:spAutoFit/>
          </a:bodyPr>
          <a:lstStyle/>
          <a:p>
            <a:r>
              <a:rPr lang="en-US" dirty="0" smtClean="0"/>
              <a:t>Direction screen</a:t>
            </a:r>
            <a:endParaRPr lang="en-US" dirty="0"/>
          </a:p>
        </p:txBody>
      </p:sp>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6750" y="1032816"/>
            <a:ext cx="1714500" cy="1714500"/>
          </a:xfrm>
          <a:prstGeom prst="ellipse">
            <a:avLst/>
          </a:prstGeom>
          <a:ln>
            <a:noFill/>
          </a:ln>
          <a:effectLst>
            <a:softEdge rad="112500"/>
          </a:effectLst>
        </p:spPr>
      </p:pic>
      <p:pic>
        <p:nvPicPr>
          <p:cNvPr id="7" name="Picture 6">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2850" y="3497809"/>
            <a:ext cx="1714500" cy="1714500"/>
          </a:xfrm>
          <a:prstGeom prst="ellipse">
            <a:avLst/>
          </a:prstGeom>
          <a:ln>
            <a:noFill/>
          </a:ln>
          <a:effectLst>
            <a:softEdge rad="112500"/>
          </a:effectLst>
        </p:spPr>
      </p:pic>
      <p:pic>
        <p:nvPicPr>
          <p:cNvPr id="8" name="Picture 7">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4150" y="3497809"/>
            <a:ext cx="1714500" cy="1714500"/>
          </a:xfrm>
          <a:prstGeom prst="ellipse">
            <a:avLst/>
          </a:prstGeom>
          <a:ln>
            <a:noFill/>
          </a:ln>
          <a:effectLst>
            <a:softEdge rad="112500"/>
          </a:effectLst>
        </p:spPr>
      </p:pic>
      <p:pic>
        <p:nvPicPr>
          <p:cNvPr id="9" name="Picture 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4150" y="1000033"/>
            <a:ext cx="1714500" cy="1714500"/>
          </a:xfrm>
          <a:prstGeom prst="ellipse">
            <a:avLst/>
          </a:prstGeom>
          <a:ln>
            <a:noFill/>
          </a:ln>
          <a:effectLst>
            <a:softEdge rad="112500"/>
          </a:effectLst>
        </p:spPr>
      </p:pic>
      <p:pic>
        <p:nvPicPr>
          <p:cNvPr id="10" name="Picture 9">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6750" y="3494018"/>
            <a:ext cx="1714500" cy="1714500"/>
          </a:xfrm>
          <a:prstGeom prst="ellipse">
            <a:avLst/>
          </a:prstGeom>
          <a:ln>
            <a:noFill/>
          </a:ln>
          <a:effectLst>
            <a:softEdge rad="112500"/>
          </a:effectLst>
        </p:spPr>
      </p:pic>
      <p:sp>
        <p:nvSpPr>
          <p:cNvPr id="3" name="TextBox 2"/>
          <p:cNvSpPr txBox="1"/>
          <p:nvPr/>
        </p:nvSpPr>
        <p:spPr>
          <a:xfrm>
            <a:off x="5365750" y="1626450"/>
            <a:ext cx="1511300" cy="461665"/>
          </a:xfrm>
          <a:prstGeom prst="rect">
            <a:avLst/>
          </a:prstGeom>
          <a:noFill/>
        </p:spPr>
        <p:txBody>
          <a:bodyPr wrap="square" rtlCol="0">
            <a:spAutoFit/>
          </a:bodyPr>
          <a:lstStyle/>
          <a:p>
            <a:r>
              <a:rPr lang="en-US" sz="2400" u="sng" dirty="0" smtClean="0">
                <a:hlinkClick r:id="rId4" action="ppaction://hlinksldjump"/>
              </a:rPr>
              <a:t>The Team</a:t>
            </a:r>
            <a:endParaRPr lang="en-US" sz="2400" u="sng" dirty="0"/>
          </a:p>
        </p:txBody>
      </p:sp>
      <p:sp>
        <p:nvSpPr>
          <p:cNvPr id="4" name="TextBox 3"/>
          <p:cNvSpPr txBox="1"/>
          <p:nvPr/>
        </p:nvSpPr>
        <p:spPr>
          <a:xfrm>
            <a:off x="1498600" y="1627825"/>
            <a:ext cx="1295400" cy="461665"/>
          </a:xfrm>
          <a:prstGeom prst="rect">
            <a:avLst/>
          </a:prstGeom>
          <a:noFill/>
        </p:spPr>
        <p:txBody>
          <a:bodyPr wrap="square" rtlCol="0">
            <a:spAutoFit/>
          </a:bodyPr>
          <a:lstStyle/>
          <a:p>
            <a:r>
              <a:rPr lang="en-US" sz="2400" u="sng" dirty="0" smtClean="0">
                <a:hlinkClick r:id="rId2" action="ppaction://hlinksldjump"/>
              </a:rPr>
              <a:t>History</a:t>
            </a:r>
            <a:endParaRPr lang="en-US" sz="2400" u="sng" dirty="0"/>
          </a:p>
        </p:txBody>
      </p:sp>
      <p:sp>
        <p:nvSpPr>
          <p:cNvPr id="11" name="TextBox 10"/>
          <p:cNvSpPr txBox="1"/>
          <p:nvPr/>
        </p:nvSpPr>
        <p:spPr>
          <a:xfrm>
            <a:off x="3365500" y="1626450"/>
            <a:ext cx="2628900" cy="461665"/>
          </a:xfrm>
          <a:prstGeom prst="rect">
            <a:avLst/>
          </a:prstGeom>
          <a:noFill/>
        </p:spPr>
        <p:txBody>
          <a:bodyPr wrap="square" rtlCol="0">
            <a:spAutoFit/>
          </a:bodyPr>
          <a:lstStyle/>
          <a:p>
            <a:r>
              <a:rPr lang="en-US" sz="2400" u="sng" dirty="0" smtClean="0">
                <a:hlinkClick r:id="rId5" action="ppaction://hlinksldjump"/>
              </a:rPr>
              <a:t>The Field</a:t>
            </a:r>
            <a:endParaRPr lang="en-US" sz="2400" u="sng" dirty="0"/>
          </a:p>
        </p:txBody>
      </p:sp>
      <p:sp>
        <p:nvSpPr>
          <p:cNvPr id="12" name="TextBox 11"/>
          <p:cNvSpPr txBox="1"/>
          <p:nvPr/>
        </p:nvSpPr>
        <p:spPr>
          <a:xfrm>
            <a:off x="1327150" y="3935769"/>
            <a:ext cx="1771650" cy="830997"/>
          </a:xfrm>
          <a:prstGeom prst="rect">
            <a:avLst/>
          </a:prstGeom>
          <a:noFill/>
        </p:spPr>
        <p:txBody>
          <a:bodyPr wrap="square" rtlCol="0">
            <a:spAutoFit/>
          </a:bodyPr>
          <a:lstStyle/>
          <a:p>
            <a:r>
              <a:rPr lang="en-US" sz="2400" u="sng" dirty="0" smtClean="0">
                <a:hlinkClick r:id="rId6" action="ppaction://hlinksldjump"/>
              </a:rPr>
              <a:t>Backhand</a:t>
            </a:r>
          </a:p>
          <a:p>
            <a:r>
              <a:rPr lang="en-US" sz="2400" u="sng" dirty="0" smtClean="0">
                <a:hlinkClick r:id="rId6" action="ppaction://hlinksldjump"/>
              </a:rPr>
              <a:t>Throw</a:t>
            </a:r>
            <a:endParaRPr lang="en-US" sz="2400" u="sng" dirty="0"/>
          </a:p>
        </p:txBody>
      </p:sp>
      <p:sp>
        <p:nvSpPr>
          <p:cNvPr id="13" name="TextBox 12"/>
          <p:cNvSpPr txBox="1"/>
          <p:nvPr/>
        </p:nvSpPr>
        <p:spPr>
          <a:xfrm>
            <a:off x="3441700" y="3935769"/>
            <a:ext cx="1562100" cy="830997"/>
          </a:xfrm>
          <a:prstGeom prst="rect">
            <a:avLst/>
          </a:prstGeom>
          <a:noFill/>
        </p:spPr>
        <p:txBody>
          <a:bodyPr wrap="square" rtlCol="0">
            <a:spAutoFit/>
          </a:bodyPr>
          <a:lstStyle/>
          <a:p>
            <a:r>
              <a:rPr lang="en-US" sz="2400" u="sng" dirty="0" smtClean="0">
                <a:hlinkClick r:id="rId7" action="ppaction://hlinksldjump"/>
              </a:rPr>
              <a:t>Hammer Throw</a:t>
            </a:r>
            <a:endParaRPr lang="en-US" sz="2400" u="sng" dirty="0"/>
          </a:p>
        </p:txBody>
      </p:sp>
      <p:sp>
        <p:nvSpPr>
          <p:cNvPr id="14" name="TextBox 13"/>
          <p:cNvSpPr txBox="1"/>
          <p:nvPr/>
        </p:nvSpPr>
        <p:spPr>
          <a:xfrm>
            <a:off x="5461000" y="3935769"/>
            <a:ext cx="1727200" cy="830997"/>
          </a:xfrm>
          <a:prstGeom prst="rect">
            <a:avLst/>
          </a:prstGeom>
          <a:noFill/>
        </p:spPr>
        <p:txBody>
          <a:bodyPr wrap="square" rtlCol="0">
            <a:spAutoFit/>
          </a:bodyPr>
          <a:lstStyle/>
          <a:p>
            <a:r>
              <a:rPr lang="en-US" sz="2400" u="sng" dirty="0" smtClean="0">
                <a:hlinkClick r:id="rId8" action="ppaction://hlinksldjump"/>
              </a:rPr>
              <a:t>Forehand Throw</a:t>
            </a:r>
            <a:endParaRPr lang="en-US" sz="2400" u="sng" dirty="0"/>
          </a:p>
        </p:txBody>
      </p:sp>
      <p:pic>
        <p:nvPicPr>
          <p:cNvPr id="15" name="Picture 14">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0950" y="2221269"/>
            <a:ext cx="1714500" cy="1714500"/>
          </a:xfrm>
          <a:prstGeom prst="ellipse">
            <a:avLst/>
          </a:prstGeom>
          <a:ln>
            <a:noFill/>
          </a:ln>
          <a:effectLst>
            <a:softEdge rad="112500"/>
          </a:effectLst>
        </p:spPr>
      </p:pic>
      <p:sp>
        <p:nvSpPr>
          <p:cNvPr id="2" name="TextBox 1"/>
          <p:cNvSpPr txBox="1"/>
          <p:nvPr/>
        </p:nvSpPr>
        <p:spPr>
          <a:xfrm>
            <a:off x="7880350" y="2747316"/>
            <a:ext cx="1346200" cy="461665"/>
          </a:xfrm>
          <a:prstGeom prst="rect">
            <a:avLst/>
          </a:prstGeom>
          <a:noFill/>
        </p:spPr>
        <p:txBody>
          <a:bodyPr wrap="square" rtlCol="0">
            <a:spAutoFit/>
          </a:bodyPr>
          <a:lstStyle/>
          <a:p>
            <a:r>
              <a:rPr lang="en-US" sz="2400" u="sng" dirty="0" smtClean="0">
                <a:hlinkClick r:id="rId9" action="ppaction://hlinksldjump"/>
              </a:rPr>
              <a:t>Citation</a:t>
            </a:r>
            <a:endParaRPr lang="en-US" sz="2400" u="sng" dirty="0"/>
          </a:p>
        </p:txBody>
      </p:sp>
    </p:spTree>
    <p:extLst>
      <p:ext uri="{BB962C8B-B14F-4D97-AF65-F5344CB8AC3E}">
        <p14:creationId xmlns:p14="http://schemas.microsoft.com/office/powerpoint/2010/main" val="2995668350"/>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003704" y="896851"/>
            <a:ext cx="2270298" cy="2270298"/>
          </a:xfrm>
          <a:prstGeom prst="ellipse">
            <a:avLst/>
          </a:prstGeom>
          <a:ln>
            <a:noFill/>
          </a:ln>
          <a:effectLst>
            <a:softEdge rad="112500"/>
          </a:effectLst>
        </p:spPr>
      </p:pic>
      <p:sp>
        <p:nvSpPr>
          <p:cNvPr id="5" name="TextBox 4"/>
          <p:cNvSpPr txBox="1"/>
          <p:nvPr/>
        </p:nvSpPr>
        <p:spPr>
          <a:xfrm>
            <a:off x="448734" y="2133600"/>
            <a:ext cx="6399568" cy="3785652"/>
          </a:xfrm>
          <a:prstGeom prst="rect">
            <a:avLst/>
          </a:prstGeom>
          <a:noFill/>
        </p:spPr>
        <p:txBody>
          <a:bodyPr wrap="square" rtlCol="0">
            <a:spAutoFit/>
          </a:bodyPr>
          <a:lstStyle/>
          <a:p>
            <a:r>
              <a:rPr lang="en-US" sz="2400" dirty="0" smtClean="0"/>
              <a:t>This is an original pie tin that was used by the Frisbee pie company back in 1871 when it was first founded. After the whole pie was consumed, the left over pie tin was used as a disc that could be thrown. The pie tin was aerodynamically sound enough to be thrown through the air. Eventually the product of the flying disc was picked up by the company Wham-O in 1955 but, had marketed the disc under the name Pluto Platter. </a:t>
            </a:r>
            <a:endParaRPr lang="en-US" sz="2400" dirty="0"/>
          </a:p>
        </p:txBody>
      </p:sp>
      <p:pic>
        <p:nvPicPr>
          <p:cNvPr id="3" name="Picture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77500" y="5062002"/>
            <a:ext cx="1714500" cy="1714500"/>
          </a:xfrm>
          <a:prstGeom prst="ellipse">
            <a:avLst/>
          </a:prstGeom>
          <a:ln>
            <a:noFill/>
          </a:ln>
          <a:effectLst>
            <a:softEdge rad="112500"/>
          </a:effectLst>
        </p:spPr>
      </p:pic>
      <p:sp>
        <p:nvSpPr>
          <p:cNvPr id="7" name="TextBox 6"/>
          <p:cNvSpPr txBox="1"/>
          <p:nvPr/>
        </p:nvSpPr>
        <p:spPr>
          <a:xfrm>
            <a:off x="10941050" y="5688419"/>
            <a:ext cx="1066800" cy="461665"/>
          </a:xfrm>
          <a:prstGeom prst="rect">
            <a:avLst/>
          </a:prstGeom>
          <a:noFill/>
        </p:spPr>
        <p:txBody>
          <a:bodyPr wrap="square" rtlCol="0">
            <a:spAutoFit/>
          </a:bodyPr>
          <a:lstStyle/>
          <a:p>
            <a:r>
              <a:rPr lang="en-US" sz="2400" u="sng" dirty="0" smtClean="0">
                <a:hlinkClick r:id="rId3" action="ppaction://hlinksldjump"/>
              </a:rPr>
              <a:t>Back</a:t>
            </a:r>
            <a:endParaRPr lang="en-US" sz="2400" u="sng" dirty="0"/>
          </a:p>
        </p:txBody>
      </p:sp>
    </p:spTree>
    <p:extLst>
      <p:ext uri="{BB962C8B-B14F-4D97-AF65-F5344CB8AC3E}">
        <p14:creationId xmlns:p14="http://schemas.microsoft.com/office/powerpoint/2010/main" val="2398382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Field</a:t>
            </a:r>
          </a:p>
        </p:txBody>
      </p:sp>
      <p:sp>
        <p:nvSpPr>
          <p:cNvPr id="3" name="Content Placeholder 2"/>
          <p:cNvSpPr>
            <a:spLocks noGrp="1"/>
          </p:cNvSpPr>
          <p:nvPr>
            <p:ph idx="1"/>
          </p:nvPr>
        </p:nvSpPr>
        <p:spPr>
          <a:xfrm>
            <a:off x="677334" y="1691779"/>
            <a:ext cx="8596668" cy="3880773"/>
          </a:xfrm>
        </p:spPr>
        <p:txBody>
          <a:bodyPr/>
          <a:lstStyle/>
          <a:p>
            <a:pPr marL="0" indent="0">
              <a:buNone/>
            </a:pPr>
            <a:r>
              <a:rPr lang="en-US" dirty="0"/>
              <a:t>A point is scored </a:t>
            </a:r>
            <a:r>
              <a:rPr lang="en-US" dirty="0" smtClean="0"/>
              <a:t>when </a:t>
            </a:r>
            <a:r>
              <a:rPr lang="en-US" dirty="0"/>
              <a:t>one team catches the disc in the opposing team’s end zone. A player cannot run with the disc, is may be moved only by passing. The player holding the disc must maintain a pivot point which does not “travel” throughout their possession. A team can advance the disc to the end zone they are attacking through any number of passes, including but not limited to one long throw to the end zone or use multiple shorter passes.</a:t>
            </a:r>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0354" y="3632166"/>
            <a:ext cx="6879748" cy="3225834"/>
          </a:xfrm>
          <a:prstGeom prst="rect">
            <a:avLst/>
          </a:prstGeom>
        </p:spPr>
      </p:pic>
      <p:pic>
        <p:nvPicPr>
          <p:cNvPr id="5" name="Picture 4">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56850" y="5093623"/>
            <a:ext cx="1714500" cy="1714500"/>
          </a:xfrm>
          <a:prstGeom prst="ellipse">
            <a:avLst/>
          </a:prstGeom>
          <a:ln>
            <a:noFill/>
          </a:ln>
          <a:effectLst>
            <a:softEdge rad="112500"/>
          </a:effectLst>
        </p:spPr>
      </p:pic>
      <p:sp>
        <p:nvSpPr>
          <p:cNvPr id="6" name="TextBox 5"/>
          <p:cNvSpPr txBox="1"/>
          <p:nvPr/>
        </p:nvSpPr>
        <p:spPr>
          <a:xfrm>
            <a:off x="10795000" y="5720040"/>
            <a:ext cx="1079500" cy="461665"/>
          </a:xfrm>
          <a:prstGeom prst="rect">
            <a:avLst/>
          </a:prstGeom>
          <a:noFill/>
        </p:spPr>
        <p:txBody>
          <a:bodyPr wrap="square" rtlCol="0">
            <a:spAutoFit/>
          </a:bodyPr>
          <a:lstStyle/>
          <a:p>
            <a:r>
              <a:rPr lang="en-US" sz="2400" u="sng" dirty="0" smtClean="0">
                <a:hlinkClick r:id="rId5" action="ppaction://hlinksldjump"/>
              </a:rPr>
              <a:t>Back</a:t>
            </a:r>
            <a:endParaRPr lang="en-US" sz="2400" u="sng" dirty="0"/>
          </a:p>
        </p:txBody>
      </p:sp>
    </p:spTree>
    <p:extLst>
      <p:ext uri="{BB962C8B-B14F-4D97-AF65-F5344CB8AC3E}">
        <p14:creationId xmlns:p14="http://schemas.microsoft.com/office/powerpoint/2010/main" val="2524439071"/>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Team</a:t>
            </a:r>
            <a:endParaRPr lang="en-US" dirty="0"/>
          </a:p>
        </p:txBody>
      </p:sp>
      <p:sp>
        <p:nvSpPr>
          <p:cNvPr id="3" name="Content Placeholder 2"/>
          <p:cNvSpPr>
            <a:spLocks noGrp="1"/>
          </p:cNvSpPr>
          <p:nvPr>
            <p:ph idx="1"/>
          </p:nvPr>
        </p:nvSpPr>
        <p:spPr/>
        <p:txBody>
          <a:bodyPr/>
          <a:lstStyle/>
          <a:p>
            <a:r>
              <a:rPr lang="en-US" dirty="0" smtClean="0"/>
              <a:t>Typically, a team consists of at least seven players on each side. There is a point limit of 13,15, or 17 points  or a time limit of 75,90,100 minutes. Each team has the goal of defending their end zone when they have control of the Frisbee. Both team’s also have to attack the other team’s end zone in order to score point. Who ever scores the highest amount of point by the end of the time wins the game, or who ever scored the point limit first. There are no designated player positions in the traditional sense. Most of the time the players are all free floating around or playing a man-to-man defense where they guard one player all game.</a:t>
            </a:r>
            <a:endParaRPr lang="en-US" dirty="0"/>
          </a:p>
        </p:txBody>
      </p:sp>
      <p:pic>
        <p:nvPicPr>
          <p:cNvPr id="4" name="Picture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67950" y="4944414"/>
            <a:ext cx="1714500" cy="1714500"/>
          </a:xfrm>
          <a:prstGeom prst="ellipse">
            <a:avLst/>
          </a:prstGeom>
          <a:ln>
            <a:noFill/>
          </a:ln>
          <a:effectLst>
            <a:softEdge rad="112500"/>
          </a:effectLst>
        </p:spPr>
      </p:pic>
      <p:sp>
        <p:nvSpPr>
          <p:cNvPr id="5" name="TextBox 4"/>
          <p:cNvSpPr txBox="1"/>
          <p:nvPr/>
        </p:nvSpPr>
        <p:spPr>
          <a:xfrm>
            <a:off x="10648950" y="5481931"/>
            <a:ext cx="952500" cy="461665"/>
          </a:xfrm>
          <a:prstGeom prst="rect">
            <a:avLst/>
          </a:prstGeom>
          <a:noFill/>
        </p:spPr>
        <p:txBody>
          <a:bodyPr wrap="square" rtlCol="0">
            <a:spAutoFit/>
          </a:bodyPr>
          <a:lstStyle/>
          <a:p>
            <a:r>
              <a:rPr lang="en-US" sz="2400" u="sng" dirty="0" smtClean="0">
                <a:hlinkClick r:id="rId4" action="ppaction://hlinksldjump"/>
              </a:rPr>
              <a:t>Back</a:t>
            </a:r>
            <a:endParaRPr lang="en-US" sz="2400" u="sng" dirty="0"/>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97301" y="4433221"/>
            <a:ext cx="4095750" cy="2097420"/>
          </a:xfrm>
          <a:prstGeom prst="rect">
            <a:avLst/>
          </a:prstGeom>
        </p:spPr>
      </p:pic>
    </p:spTree>
    <p:extLst>
      <p:ext uri="{BB962C8B-B14F-4D97-AF65-F5344CB8AC3E}">
        <p14:creationId xmlns:p14="http://schemas.microsoft.com/office/powerpoint/2010/main" val="14330395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99245"/>
            <a:ext cx="8596668" cy="1320800"/>
          </a:xfrm>
        </p:spPr>
        <p:txBody>
          <a:bodyPr/>
          <a:lstStyle/>
          <a:p>
            <a:r>
              <a:rPr lang="en-US" dirty="0" smtClean="0"/>
              <a:t>How to throw a Frisbee-Backhand Throw</a:t>
            </a:r>
            <a:endParaRPr lang="en-US" dirty="0"/>
          </a:p>
        </p:txBody>
      </p:sp>
      <p:pic>
        <p:nvPicPr>
          <p:cNvPr id="13" name="Picture 12">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67950" y="4944414"/>
            <a:ext cx="1714500" cy="1714500"/>
          </a:xfrm>
          <a:prstGeom prst="ellipse">
            <a:avLst/>
          </a:prstGeom>
          <a:ln>
            <a:noFill/>
          </a:ln>
          <a:effectLst>
            <a:softEdge rad="112500"/>
          </a:effectLst>
        </p:spPr>
      </p:pic>
      <p:sp>
        <p:nvSpPr>
          <p:cNvPr id="3" name="TextBox 2"/>
          <p:cNvSpPr txBox="1"/>
          <p:nvPr/>
        </p:nvSpPr>
        <p:spPr>
          <a:xfrm>
            <a:off x="10668000" y="5575300"/>
            <a:ext cx="990600" cy="461665"/>
          </a:xfrm>
          <a:prstGeom prst="rect">
            <a:avLst/>
          </a:prstGeom>
          <a:noFill/>
        </p:spPr>
        <p:txBody>
          <a:bodyPr wrap="square" rtlCol="0">
            <a:spAutoFit/>
          </a:bodyPr>
          <a:lstStyle/>
          <a:p>
            <a:r>
              <a:rPr lang="en-US" sz="2400" u="sng" dirty="0" smtClean="0">
                <a:hlinkClick r:id="rId6" action="ppaction://hlinksldjump"/>
              </a:rPr>
              <a:t>Back</a:t>
            </a:r>
            <a:endParaRPr lang="en-US" sz="2400" u="sng" dirty="0"/>
          </a:p>
        </p:txBody>
      </p:sp>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0837" y="4578350"/>
            <a:ext cx="3057525" cy="1714500"/>
          </a:xfrm>
          <a:prstGeom prst="rect">
            <a:avLst/>
          </a:prstGeom>
        </p:spPr>
      </p:pic>
      <p:sp>
        <p:nvSpPr>
          <p:cNvPr id="5" name="TextBox 4"/>
          <p:cNvSpPr txBox="1"/>
          <p:nvPr/>
        </p:nvSpPr>
        <p:spPr>
          <a:xfrm>
            <a:off x="1143000" y="1384300"/>
            <a:ext cx="8648700" cy="2308324"/>
          </a:xfrm>
          <a:prstGeom prst="rect">
            <a:avLst/>
          </a:prstGeom>
          <a:noFill/>
        </p:spPr>
        <p:txBody>
          <a:bodyPr wrap="square" rtlCol="0">
            <a:spAutoFit/>
          </a:bodyPr>
          <a:lstStyle/>
          <a:p>
            <a:r>
              <a:rPr lang="en-US" dirty="0" smtClean="0"/>
              <a:t>This is probably the most commonly learned throw, and one of the most powerful. Grip: Fingers are curled under the disc’s rim, and the thumb is placed on top of the disc. The index finger may either be on the edge of the disc or four fingers may be tucked underneath the rim. </a:t>
            </a:r>
          </a:p>
          <a:p>
            <a:r>
              <a:rPr lang="en-US" dirty="0" smtClean="0"/>
              <a:t>Throw: The throw draws the throwing arm across the body to build velocity for the disc. During this movement the arm straightens out. As the arm becomes straight, the wrist is flicked to impart spin. The thrower should step with her/her leg forward or across the body to allow a smooth and accurate throw.</a:t>
            </a:r>
            <a:endParaRPr lang="en-US" dirty="0"/>
          </a:p>
        </p:txBody>
      </p:sp>
      <p:pic>
        <p:nvPicPr>
          <p:cNvPr id="6" name="Disc Golf  Backhand Throw Technique in Disc Golf">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127500" y="3872851"/>
            <a:ext cx="4953000" cy="2786063"/>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818688" y="2681050"/>
            <a:ext cx="2201862" cy="1806515"/>
          </a:xfrm>
          <a:prstGeom prst="rect">
            <a:avLst/>
          </a:prstGeom>
        </p:spPr>
      </p:pic>
      <p:pic>
        <p:nvPicPr>
          <p:cNvPr id="8" name="Pictur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791701" y="762351"/>
            <a:ext cx="2228850" cy="1579860"/>
          </a:xfrm>
          <a:prstGeom prst="rect">
            <a:avLst/>
          </a:prstGeom>
        </p:spPr>
      </p:pic>
    </p:spTree>
    <p:extLst>
      <p:ext uri="{BB962C8B-B14F-4D97-AF65-F5344CB8AC3E}">
        <p14:creationId xmlns:p14="http://schemas.microsoft.com/office/powerpoint/2010/main" val="3936211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throw a </a:t>
            </a:r>
            <a:r>
              <a:rPr lang="en-US" dirty="0" smtClean="0"/>
              <a:t>Frisbee- Forehand Throw</a:t>
            </a:r>
            <a:endParaRPr lang="en-US" dirty="0"/>
          </a:p>
        </p:txBody>
      </p:sp>
      <p:pic>
        <p:nvPicPr>
          <p:cNvPr id="4" name="Picture 3">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48900" y="4974282"/>
            <a:ext cx="1714500" cy="1714500"/>
          </a:xfrm>
          <a:prstGeom prst="ellipse">
            <a:avLst/>
          </a:prstGeom>
          <a:ln>
            <a:noFill/>
          </a:ln>
          <a:effectLst>
            <a:softEdge rad="112500"/>
          </a:effectLst>
        </p:spPr>
      </p:pic>
      <p:sp>
        <p:nvSpPr>
          <p:cNvPr id="5" name="TextBox 4"/>
          <p:cNvSpPr txBox="1"/>
          <p:nvPr/>
        </p:nvSpPr>
        <p:spPr>
          <a:xfrm>
            <a:off x="10617200" y="5579697"/>
            <a:ext cx="977900" cy="461665"/>
          </a:xfrm>
          <a:prstGeom prst="rect">
            <a:avLst/>
          </a:prstGeom>
          <a:noFill/>
        </p:spPr>
        <p:txBody>
          <a:bodyPr wrap="square" rtlCol="0">
            <a:spAutoFit/>
          </a:bodyPr>
          <a:lstStyle/>
          <a:p>
            <a:r>
              <a:rPr lang="en-US" sz="2400" u="sng" dirty="0" smtClean="0">
                <a:hlinkClick r:id="rId6" action="ppaction://hlinksldjump"/>
              </a:rPr>
              <a:t>Back</a:t>
            </a:r>
            <a:endParaRPr lang="en-US" sz="2400" u="sng" dirty="0"/>
          </a:p>
        </p:txBody>
      </p:sp>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7334" y="4694706"/>
            <a:ext cx="1689100" cy="1994076"/>
          </a:xfrm>
          <a:prstGeom prst="rect">
            <a:avLst/>
          </a:prstGeom>
        </p:spPr>
      </p:pic>
      <p:sp>
        <p:nvSpPr>
          <p:cNvPr id="7" name="TextBox 6"/>
          <p:cNvSpPr txBox="1"/>
          <p:nvPr/>
        </p:nvSpPr>
        <p:spPr>
          <a:xfrm>
            <a:off x="800100" y="1930400"/>
            <a:ext cx="9448800" cy="2862322"/>
          </a:xfrm>
          <a:prstGeom prst="rect">
            <a:avLst/>
          </a:prstGeom>
          <a:noFill/>
        </p:spPr>
        <p:txBody>
          <a:bodyPr wrap="square" rtlCol="0">
            <a:spAutoFit/>
          </a:bodyPr>
          <a:lstStyle/>
          <a:p>
            <a:r>
              <a:rPr lang="en-US" dirty="0" smtClean="0"/>
              <a:t>This throw is also known as the flick, or the sidearm. Focused in the wrist, this throw takes little time to execute. Along with the backhand it is one of the two most common throws used in Ultimate.</a:t>
            </a:r>
          </a:p>
          <a:p>
            <a:r>
              <a:rPr lang="en-US" dirty="0" smtClean="0"/>
              <a:t>Grip: The middle finger is extended and laid along the rim of the disc. The index finger is placed against the middle finger for power. The thumb is pressed against the top of the disc. The wrist is cocked back and the arms is extended out from the body.</a:t>
            </a:r>
          </a:p>
          <a:p>
            <a:r>
              <a:rPr lang="en-US" dirty="0" smtClean="0"/>
              <a:t>Throw: A snap of the wrist imparts spin as the disc releases off the middle finger, as well as some forward velocity. Extension of the lower arm provides additional power, as does shoulder and upper body rotation, although too much reliance on arm movement can lead to floaty throws with little spin.</a:t>
            </a:r>
            <a:endParaRPr lang="en-US" dirty="0"/>
          </a:p>
        </p:txBody>
      </p:sp>
      <p:pic>
        <p:nvPicPr>
          <p:cNvPr id="8" name="Disc Golf  Forehand Throw Technique in Disc Golf">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867102" y="4421981"/>
            <a:ext cx="4406900" cy="2436019"/>
          </a:xfrm>
          <a:prstGeom prst="rect">
            <a:avLst/>
          </a:prstGeom>
        </p:spPr>
      </p:pic>
      <p:pic>
        <p:nvPicPr>
          <p:cNvPr id="9" name="Picture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207092" y="2247212"/>
            <a:ext cx="1984908" cy="1559294"/>
          </a:xfrm>
          <a:prstGeom prst="rect">
            <a:avLst/>
          </a:prstGeom>
        </p:spPr>
      </p:pic>
      <p:pic>
        <p:nvPicPr>
          <p:cNvPr id="10" name="Picture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207092" y="317500"/>
            <a:ext cx="1972208" cy="1612900"/>
          </a:xfrm>
          <a:prstGeom prst="rect">
            <a:avLst/>
          </a:prstGeom>
        </p:spPr>
      </p:pic>
    </p:spTree>
    <p:extLst>
      <p:ext uri="{BB962C8B-B14F-4D97-AF65-F5344CB8AC3E}">
        <p14:creationId xmlns:p14="http://schemas.microsoft.com/office/powerpoint/2010/main" val="22879860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throw a </a:t>
            </a:r>
            <a:r>
              <a:rPr lang="en-US" dirty="0" smtClean="0"/>
              <a:t>Frisbee- Hammer Throw</a:t>
            </a:r>
            <a:endParaRPr lang="en-US" dirty="0"/>
          </a:p>
        </p:txBody>
      </p:sp>
      <p:pic>
        <p:nvPicPr>
          <p:cNvPr id="4" name="Picture 3">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67950" y="4944414"/>
            <a:ext cx="1714500" cy="1714500"/>
          </a:xfrm>
          <a:prstGeom prst="ellipse">
            <a:avLst/>
          </a:prstGeom>
          <a:ln>
            <a:noFill/>
          </a:ln>
          <a:effectLst>
            <a:softEdge rad="112500"/>
          </a:effectLst>
        </p:spPr>
      </p:pic>
      <p:sp>
        <p:nvSpPr>
          <p:cNvPr id="5" name="TextBox 4"/>
          <p:cNvSpPr txBox="1"/>
          <p:nvPr/>
        </p:nvSpPr>
        <p:spPr>
          <a:xfrm>
            <a:off x="10744200" y="5579697"/>
            <a:ext cx="927100" cy="461665"/>
          </a:xfrm>
          <a:prstGeom prst="rect">
            <a:avLst/>
          </a:prstGeom>
          <a:noFill/>
        </p:spPr>
        <p:txBody>
          <a:bodyPr wrap="square" rtlCol="0">
            <a:spAutoFit/>
          </a:bodyPr>
          <a:lstStyle/>
          <a:p>
            <a:r>
              <a:rPr lang="en-US" sz="2400" u="sng" dirty="0" smtClean="0">
                <a:hlinkClick r:id="rId6" action="ppaction://hlinksldjump"/>
              </a:rPr>
              <a:t>Back</a:t>
            </a:r>
            <a:endParaRPr lang="en-US" sz="2400" u="sng" dirty="0"/>
          </a:p>
        </p:txBody>
      </p:sp>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4512" y="4384675"/>
            <a:ext cx="2238375" cy="1924050"/>
          </a:xfrm>
          <a:prstGeom prst="rect">
            <a:avLst/>
          </a:prstGeom>
        </p:spPr>
      </p:pic>
      <p:sp>
        <p:nvSpPr>
          <p:cNvPr id="7" name="TextBox 6"/>
          <p:cNvSpPr txBox="1"/>
          <p:nvPr/>
        </p:nvSpPr>
        <p:spPr>
          <a:xfrm>
            <a:off x="1143000" y="1778000"/>
            <a:ext cx="7734300" cy="2308324"/>
          </a:xfrm>
          <a:prstGeom prst="rect">
            <a:avLst/>
          </a:prstGeom>
          <a:noFill/>
        </p:spPr>
        <p:txBody>
          <a:bodyPr wrap="square" rtlCol="0">
            <a:spAutoFit/>
          </a:bodyPr>
          <a:lstStyle/>
          <a:p>
            <a:r>
              <a:rPr lang="en-US" dirty="0" smtClean="0"/>
              <a:t>The Hammer throw is gripped just like a normal forehand throw and is generally a mid-range, high and arching throw.</a:t>
            </a:r>
          </a:p>
          <a:p>
            <a:r>
              <a:rPr lang="en-US" dirty="0" smtClean="0"/>
              <a:t>Grip: Identical to the forehand.</a:t>
            </a:r>
          </a:p>
          <a:p>
            <a:r>
              <a:rPr lang="en-US" dirty="0" smtClean="0"/>
              <a:t>Throw: Form and open stance, the throwing arm is swung over the head in a similar motion to and overhand throw or a volleyball spike. The disc is released using a wrist snap identical to that of a forehand. The angle of the disc on the release can be anywhere between vertical and nearly upside-down, depending on the flight path desired.</a:t>
            </a:r>
            <a:endParaRPr lang="en-US" dirty="0"/>
          </a:p>
        </p:txBody>
      </p:sp>
      <p:pic>
        <p:nvPicPr>
          <p:cNvPr id="8" name="Ultimate Frisbee How to Make a Hammer Throw">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5321300" y="4086324"/>
            <a:ext cx="3340100" cy="2505075"/>
          </a:xfrm>
          <a:prstGeom prst="rect">
            <a:avLst/>
          </a:prstGeom>
        </p:spPr>
      </p:pic>
      <p:pic>
        <p:nvPicPr>
          <p:cNvPr id="3" name="Pictur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461501" y="1022626"/>
            <a:ext cx="2730499" cy="3270250"/>
          </a:xfrm>
          <a:prstGeom prst="rect">
            <a:avLst/>
          </a:prstGeom>
        </p:spPr>
      </p:pic>
    </p:spTree>
    <p:extLst>
      <p:ext uri="{BB962C8B-B14F-4D97-AF65-F5344CB8AC3E}">
        <p14:creationId xmlns:p14="http://schemas.microsoft.com/office/powerpoint/2010/main" val="191523462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Citation</a:t>
            </a:r>
            <a:endParaRPr lang="en-US" dirty="0"/>
          </a:p>
        </p:txBody>
      </p:sp>
      <p:sp>
        <p:nvSpPr>
          <p:cNvPr id="3" name="Content Placeholder 2"/>
          <p:cNvSpPr>
            <a:spLocks noGrp="1"/>
          </p:cNvSpPr>
          <p:nvPr>
            <p:ph idx="1"/>
          </p:nvPr>
        </p:nvSpPr>
        <p:spPr>
          <a:xfrm>
            <a:off x="677334" y="1447801"/>
            <a:ext cx="9990666" cy="4593562"/>
          </a:xfrm>
        </p:spPr>
        <p:txBody>
          <a:bodyPr>
            <a:normAutofit/>
          </a:bodyPr>
          <a:lstStyle/>
          <a:p>
            <a:r>
              <a:rPr lang="en-US" dirty="0">
                <a:hlinkClick r:id="rId2"/>
              </a:rPr>
              <a:t>https://</a:t>
            </a:r>
            <a:r>
              <a:rPr lang="en-US" dirty="0" smtClean="0">
                <a:hlinkClick r:id="rId2"/>
              </a:rPr>
              <a:t>en.wikipedia.org/wiki/Frisbie_Pie_Company</a:t>
            </a:r>
            <a:r>
              <a:rPr lang="en-US" dirty="0" smtClean="0"/>
              <a:t>   </a:t>
            </a:r>
          </a:p>
          <a:p>
            <a:r>
              <a:rPr lang="en-US" dirty="0" smtClean="0">
                <a:hlinkClick r:id="rId3"/>
              </a:rPr>
              <a:t>http</a:t>
            </a:r>
            <a:r>
              <a:rPr lang="en-US" dirty="0">
                <a:hlinkClick r:id="rId3"/>
              </a:rPr>
              <a:t>://</a:t>
            </a:r>
            <a:r>
              <a:rPr lang="en-US" dirty="0" smtClean="0">
                <a:hlinkClick r:id="rId3"/>
              </a:rPr>
              <a:t>www.discace.com/frisbees/ultimate-frisbee-discs/frisbee-discs-white.fw.png</a:t>
            </a:r>
            <a:r>
              <a:rPr lang="en-US" dirty="0" smtClean="0"/>
              <a:t> Frisbee picture on direction screen</a:t>
            </a:r>
          </a:p>
          <a:p>
            <a:r>
              <a:rPr lang="en-US" dirty="0">
                <a:hlinkClick r:id="rId4"/>
              </a:rPr>
              <a:t>https://</a:t>
            </a:r>
            <a:r>
              <a:rPr lang="en-US" dirty="0" smtClean="0">
                <a:hlinkClick r:id="rId4"/>
              </a:rPr>
              <a:t>upload.wikimedia.org/wikipedia/en/4/47/Three-man_cup_defense_in_ultimate.jpeg</a:t>
            </a:r>
            <a:r>
              <a:rPr lang="en-US" dirty="0" smtClean="0"/>
              <a:t> Three men defense picture</a:t>
            </a:r>
          </a:p>
          <a:p>
            <a:r>
              <a:rPr lang="en-US" dirty="0">
                <a:hlinkClick r:id="rId5"/>
              </a:rPr>
              <a:t>https://</a:t>
            </a:r>
            <a:r>
              <a:rPr lang="en-US" dirty="0" smtClean="0">
                <a:hlinkClick r:id="rId5"/>
              </a:rPr>
              <a:t>en.wikipedia.org/wiki/Flying_disc_techniques#Backhand</a:t>
            </a:r>
            <a:r>
              <a:rPr lang="en-US" dirty="0" smtClean="0"/>
              <a:t> Technique description</a:t>
            </a:r>
          </a:p>
          <a:p>
            <a:r>
              <a:rPr lang="en-US" dirty="0">
                <a:hlinkClick r:id="rId6"/>
              </a:rPr>
              <a:t>https://</a:t>
            </a:r>
            <a:r>
              <a:rPr lang="en-US" dirty="0" smtClean="0">
                <a:hlinkClick r:id="rId6"/>
              </a:rPr>
              <a:t>www.youtube.com/watch?v=1NoExUcIkJM</a:t>
            </a:r>
            <a:r>
              <a:rPr lang="en-US" dirty="0" smtClean="0"/>
              <a:t> Backhand throw video</a:t>
            </a:r>
          </a:p>
          <a:p>
            <a:r>
              <a:rPr lang="en-US" dirty="0">
                <a:hlinkClick r:id="rId7"/>
              </a:rPr>
              <a:t>https://</a:t>
            </a:r>
            <a:r>
              <a:rPr lang="en-US" dirty="0" smtClean="0">
                <a:hlinkClick r:id="rId7"/>
              </a:rPr>
              <a:t>www.youtube.com/watch?v=K9L7K0nGI0c</a:t>
            </a:r>
            <a:r>
              <a:rPr lang="en-US" dirty="0" smtClean="0"/>
              <a:t> Hammer throw video</a:t>
            </a:r>
          </a:p>
          <a:p>
            <a:r>
              <a:rPr lang="en-US" dirty="0">
                <a:hlinkClick r:id="rId8"/>
              </a:rPr>
              <a:t>https://</a:t>
            </a:r>
            <a:r>
              <a:rPr lang="en-US" dirty="0" smtClean="0">
                <a:hlinkClick r:id="rId8"/>
              </a:rPr>
              <a:t>www.youtube.com/watch?v=oIKB9xaHzLQ</a:t>
            </a:r>
            <a:r>
              <a:rPr lang="en-US" dirty="0" smtClean="0"/>
              <a:t> Forehand throw video</a:t>
            </a:r>
          </a:p>
          <a:p>
            <a:r>
              <a:rPr lang="en-US" dirty="0">
                <a:hlinkClick r:id="rId9"/>
              </a:rPr>
              <a:t>https://en.wikipedia.org/wiki/Flying_disc_techniques#Forehand_.</a:t>
            </a:r>
            <a:r>
              <a:rPr lang="en-US" dirty="0" smtClean="0">
                <a:hlinkClick r:id="rId9"/>
              </a:rPr>
              <a:t>28sidearm.29</a:t>
            </a:r>
            <a:r>
              <a:rPr lang="en-US" dirty="0" smtClean="0"/>
              <a:t> Throw hand placement </a:t>
            </a:r>
            <a:endParaRPr lang="en-US" dirty="0"/>
          </a:p>
        </p:txBody>
      </p:sp>
      <p:pic>
        <p:nvPicPr>
          <p:cNvPr id="4" name="Picture 3">
            <a:hlinkClick r:id="rId10" action="ppaction://hlinksldjump"/>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477500" y="4898933"/>
            <a:ext cx="1714500" cy="1714500"/>
          </a:xfrm>
          <a:prstGeom prst="ellipse">
            <a:avLst/>
          </a:prstGeom>
          <a:ln>
            <a:noFill/>
          </a:ln>
          <a:effectLst>
            <a:softEdge rad="112500"/>
          </a:effectLst>
        </p:spPr>
      </p:pic>
      <p:sp>
        <p:nvSpPr>
          <p:cNvPr id="5" name="TextBox 4"/>
          <p:cNvSpPr txBox="1"/>
          <p:nvPr/>
        </p:nvSpPr>
        <p:spPr>
          <a:xfrm>
            <a:off x="10807700" y="5372100"/>
            <a:ext cx="939800" cy="461665"/>
          </a:xfrm>
          <a:prstGeom prst="rect">
            <a:avLst/>
          </a:prstGeom>
          <a:noFill/>
        </p:spPr>
        <p:txBody>
          <a:bodyPr wrap="square" rtlCol="0">
            <a:spAutoFit/>
          </a:bodyPr>
          <a:lstStyle/>
          <a:p>
            <a:r>
              <a:rPr lang="en-US" sz="2400" u="sng" dirty="0" smtClean="0">
                <a:hlinkClick r:id="rId12" action="ppaction://hlinksldjump"/>
              </a:rPr>
              <a:t>Back</a:t>
            </a:r>
            <a:endParaRPr lang="en-US" sz="2400" u="sng" dirty="0"/>
          </a:p>
        </p:txBody>
      </p:sp>
    </p:spTree>
    <p:extLst>
      <p:ext uri="{BB962C8B-B14F-4D97-AF65-F5344CB8AC3E}">
        <p14:creationId xmlns:p14="http://schemas.microsoft.com/office/powerpoint/2010/main" val="1870421357"/>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234</TotalTime>
  <Words>779</Words>
  <Application>Microsoft Office PowerPoint</Application>
  <PresentationFormat>Widescreen</PresentationFormat>
  <Paragraphs>44</Paragraphs>
  <Slides>9</Slides>
  <Notes>0</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Trebuchet MS</vt:lpstr>
      <vt:lpstr>Wingdings 3</vt:lpstr>
      <vt:lpstr>Facet</vt:lpstr>
      <vt:lpstr>Ultimate Frisbee</vt:lpstr>
      <vt:lpstr>PowerPoint Presentation</vt:lpstr>
      <vt:lpstr>History</vt:lpstr>
      <vt:lpstr>The Field</vt:lpstr>
      <vt:lpstr>The Team</vt:lpstr>
      <vt:lpstr>How to throw a Frisbee-Backhand Throw</vt:lpstr>
      <vt:lpstr>How to throw a Frisbee- Forehand Throw</vt:lpstr>
      <vt:lpstr>How to throw a Frisbee- Hammer Throw</vt:lpstr>
      <vt:lpstr>Citation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Ultimate Frisbee</dc:title>
  <dc:creator>Sagliocco, Michael</dc:creator>
  <cp:lastModifiedBy>Sagliocco, Michael</cp:lastModifiedBy>
  <cp:revision>34</cp:revision>
  <dcterms:created xsi:type="dcterms:W3CDTF">2017-04-11T13:34:15Z</dcterms:created>
  <dcterms:modified xsi:type="dcterms:W3CDTF">2017-04-20T14:07:49Z</dcterms:modified>
</cp:coreProperties>
</file>