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3" r:id="rId6"/>
    <p:sldId id="260" r:id="rId7"/>
    <p:sldId id="261" r:id="rId8"/>
    <p:sldId id="262" r:id="rId9"/>
    <p:sldId id="264" r:id="rId10"/>
    <p:sldId id="265" r:id="rId11"/>
    <p:sldId id="266" r:id="rId12"/>
    <p:sldId id="267" r:id="rId13"/>
    <p:sldId id="26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tx2">
                  <a:lumMod val="5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t>3/23/2017</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3/23/2017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3/23/2017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3/23/2017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3/23/2017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3/23/2017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3/23/2017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3/23/2017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3/23/2017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3/23/2017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a:gradFill flip="none" rotWithShape="1">
            <a:gsLst>
              <a:gs pos="0">
                <a:schemeClr val="tx2"/>
              </a:gs>
              <a:gs pos="100000">
                <a:schemeClr val="tx2">
                  <a:lumMod val="50000"/>
                </a:schemeClr>
              </a:gs>
            </a:gsLst>
            <a:lin ang="5400000" scaled="0"/>
            <a:tileRect/>
          </a:gradFill>
        </p:grpSpPr>
        <p:grpSp>
          <p:nvGrpSpPr>
            <p:cNvPr id="9" name="Group 8"/>
            <p:cNvGrpSpPr/>
            <p:nvPr/>
          </p:nvGrpSpPr>
          <p:grpSpPr>
            <a:xfrm>
              <a:off x="-14288" y="0"/>
              <a:ext cx="1220788" cy="6858001"/>
              <a:chOff x="-14288" y="0"/>
              <a:chExt cx="1220788" cy="6858001"/>
            </a:xfrm>
            <a:grp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p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3/23/2017</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slide" Target="slide2.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2.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2" Type="http://schemas.openxmlformats.org/officeDocument/2006/relationships/hyperlink" Target="http://www.google.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slide" Target="slide7.xml"/><Relationship Id="rId7" Type="http://schemas.openxmlformats.org/officeDocument/2006/relationships/slide" Target="slide3.xml"/><Relationship Id="rId2" Type="http://schemas.openxmlformats.org/officeDocument/2006/relationships/slide" Target="slide4.xml"/><Relationship Id="rId1" Type="http://schemas.openxmlformats.org/officeDocument/2006/relationships/slideLayout" Target="../slideLayouts/slideLayout6.xml"/><Relationship Id="rId6" Type="http://schemas.openxmlformats.org/officeDocument/2006/relationships/slide" Target="slide9.xml"/><Relationship Id="rId5" Type="http://schemas.openxmlformats.org/officeDocument/2006/relationships/slide" Target="slide11.xml"/><Relationship Id="rId4" Type="http://schemas.openxmlformats.org/officeDocument/2006/relationships/slide" Target="slide1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slide" Target="slide7.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Layout" Target="../slideLayouts/slideLayout2.xml"/><Relationship Id="rId7" Type="http://schemas.openxmlformats.org/officeDocument/2006/relationships/slide" Target="slide6.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0.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Understanding Multimedia </a:t>
            </a:r>
          </a:p>
        </p:txBody>
      </p:sp>
      <p:sp>
        <p:nvSpPr>
          <p:cNvPr id="3" name="Subtitle 2"/>
          <p:cNvSpPr>
            <a:spLocks noGrp="1"/>
          </p:cNvSpPr>
          <p:nvPr>
            <p:ph type="subTitle" idx="1"/>
          </p:nvPr>
        </p:nvSpPr>
        <p:spPr/>
        <p:txBody>
          <a:bodyPr>
            <a:normAutofit/>
          </a:bodyPr>
          <a:lstStyle/>
          <a:p>
            <a:r>
              <a:rPr lang="en-US" sz="1600" dirty="0">
                <a:latin typeface="Arial" panose="020B0604020202020204" pitchFamily="34" charset="0"/>
                <a:cs typeface="Arial" panose="020B0604020202020204" pitchFamily="34" charset="0"/>
              </a:rPr>
              <a:t>By: Collin Diedhiou</a:t>
            </a:r>
          </a:p>
        </p:txBody>
      </p:sp>
    </p:spTree>
    <p:extLst>
      <p:ext uri="{BB962C8B-B14F-4D97-AF65-F5344CB8AC3E}">
        <p14:creationId xmlns:p14="http://schemas.microsoft.com/office/powerpoint/2010/main" val="5969742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1074" y="758311"/>
            <a:ext cx="9905999" cy="3541714"/>
          </a:xfrm>
        </p:spPr>
        <p:txBody>
          <a:bodyPr/>
          <a:lstStyle/>
          <a:p>
            <a:r>
              <a:rPr lang="en-US" dirty="0"/>
              <a:t>Programs like photoshop allow us to manipulate images </a:t>
            </a:r>
          </a:p>
          <a:p>
            <a:pPr marL="0" indent="0">
              <a:buNone/>
            </a:pPr>
            <a:r>
              <a:rPr lang="en-US" dirty="0"/>
              <a:t>For what we need or want. </a:t>
            </a:r>
          </a:p>
          <a:p>
            <a:pPr marL="0" indent="0">
              <a:buNone/>
            </a:pPr>
            <a:r>
              <a:rPr lang="en-US" dirty="0"/>
              <a:t>Like the picture below</a:t>
            </a:r>
          </a:p>
        </p:txBody>
      </p:sp>
      <p:pic>
        <p:nvPicPr>
          <p:cNvPr id="4" name="Picture 3"/>
          <p:cNvPicPr>
            <a:picLocks noChangeAspect="1"/>
          </p:cNvPicPr>
          <p:nvPr/>
        </p:nvPicPr>
        <p:blipFill>
          <a:blip r:embed="rId2"/>
          <a:stretch>
            <a:fillRect/>
          </a:stretch>
        </p:blipFill>
        <p:spPr>
          <a:xfrm>
            <a:off x="3918937" y="3278182"/>
            <a:ext cx="5337605" cy="3180148"/>
          </a:xfrm>
          <a:prstGeom prst="rect">
            <a:avLst/>
          </a:prstGeom>
        </p:spPr>
      </p:pic>
      <p:sp>
        <p:nvSpPr>
          <p:cNvPr id="5" name="Arrow: Left 4">
            <a:hlinkClick r:id="rId3" action="ppaction://hlinksldjump"/>
          </p:cNvPr>
          <p:cNvSpPr/>
          <p:nvPr/>
        </p:nvSpPr>
        <p:spPr>
          <a:xfrm>
            <a:off x="830328" y="5159804"/>
            <a:ext cx="1664677" cy="857295"/>
          </a:xfrm>
          <a:prstGeom prst="lef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Right 5">
            <a:hlinkClick r:id="rId4" action="ppaction://hlinksldjump"/>
          </p:cNvPr>
          <p:cNvSpPr/>
          <p:nvPr/>
        </p:nvSpPr>
        <p:spPr>
          <a:xfrm>
            <a:off x="9984735" y="5159804"/>
            <a:ext cx="1391478" cy="702977"/>
          </a:xfrm>
          <a:prstGeom prst="righ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548558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60721"/>
            <a:ext cx="9905998" cy="1478570"/>
          </a:xfrm>
        </p:spPr>
        <p:txBody>
          <a:bodyPr/>
          <a:lstStyle/>
          <a:p>
            <a:r>
              <a:rPr lang="en-US" dirty="0"/>
              <a:t>                             Animation</a:t>
            </a:r>
          </a:p>
        </p:txBody>
      </p:sp>
      <p:sp>
        <p:nvSpPr>
          <p:cNvPr id="3" name="Content Placeholder 2"/>
          <p:cNvSpPr>
            <a:spLocks noGrp="1"/>
          </p:cNvSpPr>
          <p:nvPr>
            <p:ph idx="1"/>
          </p:nvPr>
        </p:nvSpPr>
        <p:spPr/>
        <p:txBody>
          <a:bodyPr/>
          <a:lstStyle/>
          <a:p>
            <a:pPr marL="0" indent="0">
              <a:buNone/>
            </a:pPr>
            <a:r>
              <a:rPr lang="en-US" dirty="0"/>
              <a:t>Animation can add a very exciting element to your presentation.</a:t>
            </a:r>
          </a:p>
          <a:p>
            <a:pPr marL="0" indent="0">
              <a:buNone/>
            </a:pPr>
            <a:r>
              <a:rPr lang="en-US" dirty="0"/>
              <a:t>Animation is only made possible by persistence of vision, it is when an image stays in your mind even after you stopped looking at it.</a:t>
            </a:r>
          </a:p>
          <a:p>
            <a:pPr marL="0" indent="0">
              <a:buNone/>
            </a:pPr>
            <a:r>
              <a:rPr lang="en-US" dirty="0"/>
              <a:t>Animation looks amazing but it is a very long process and difficult</a:t>
            </a:r>
          </a:p>
        </p:txBody>
      </p:sp>
      <p:pic>
        <p:nvPicPr>
          <p:cNvPr id="4" name="Picture 3"/>
          <p:cNvPicPr>
            <a:picLocks noChangeAspect="1"/>
          </p:cNvPicPr>
          <p:nvPr/>
        </p:nvPicPr>
        <p:blipFill>
          <a:blip r:embed="rId2"/>
          <a:stretch>
            <a:fillRect/>
          </a:stretch>
        </p:blipFill>
        <p:spPr>
          <a:xfrm>
            <a:off x="8229600" y="329329"/>
            <a:ext cx="3757612" cy="1920158"/>
          </a:xfrm>
          <a:prstGeom prst="rect">
            <a:avLst/>
          </a:prstGeom>
        </p:spPr>
      </p:pic>
      <p:pic>
        <p:nvPicPr>
          <p:cNvPr id="5" name="Picture 4"/>
          <p:cNvPicPr>
            <a:picLocks noChangeAspect="1"/>
          </p:cNvPicPr>
          <p:nvPr/>
        </p:nvPicPr>
        <p:blipFill>
          <a:blip r:embed="rId3"/>
          <a:stretch>
            <a:fillRect/>
          </a:stretch>
        </p:blipFill>
        <p:spPr>
          <a:xfrm>
            <a:off x="9214920" y="4290391"/>
            <a:ext cx="2582102" cy="2459145"/>
          </a:xfrm>
          <a:prstGeom prst="rect">
            <a:avLst/>
          </a:prstGeom>
        </p:spPr>
      </p:pic>
      <p:sp>
        <p:nvSpPr>
          <p:cNvPr id="6" name="Arrow: Left 5">
            <a:hlinkClick r:id="rId4" action="ppaction://hlinksldjump"/>
          </p:cNvPr>
          <p:cNvSpPr/>
          <p:nvPr/>
        </p:nvSpPr>
        <p:spPr>
          <a:xfrm>
            <a:off x="834886" y="5327374"/>
            <a:ext cx="1762539" cy="768626"/>
          </a:xfrm>
          <a:prstGeom prst="lef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peech Bubble: Rectangle 7">
            <a:hlinkClick r:id="rId5" action="ppaction://hlinksldjump"/>
          </p:cNvPr>
          <p:cNvSpPr/>
          <p:nvPr/>
        </p:nvSpPr>
        <p:spPr>
          <a:xfrm>
            <a:off x="914398" y="355922"/>
            <a:ext cx="1683027" cy="1101818"/>
          </a:xfrm>
          <a:prstGeom prst="wedgeRectCallout">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Home</a:t>
            </a:r>
          </a:p>
        </p:txBody>
      </p:sp>
      <p:sp>
        <p:nvSpPr>
          <p:cNvPr id="9" name="Arrow: Right 8">
            <a:hlinkClick r:id="rId6" action="ppaction://hlinksldjump"/>
          </p:cNvPr>
          <p:cNvSpPr/>
          <p:nvPr/>
        </p:nvSpPr>
        <p:spPr>
          <a:xfrm>
            <a:off x="6785114" y="5327374"/>
            <a:ext cx="1680196" cy="722243"/>
          </a:xfrm>
          <a:prstGeom prst="righ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8017991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Video</a:t>
            </a:r>
          </a:p>
        </p:txBody>
      </p:sp>
      <p:sp>
        <p:nvSpPr>
          <p:cNvPr id="3" name="Content Placeholder 2"/>
          <p:cNvSpPr>
            <a:spLocks noGrp="1"/>
          </p:cNvSpPr>
          <p:nvPr>
            <p:ph idx="1"/>
          </p:nvPr>
        </p:nvSpPr>
        <p:spPr>
          <a:xfrm>
            <a:off x="1141412" y="2249486"/>
            <a:ext cx="9905999" cy="3700739"/>
          </a:xfrm>
        </p:spPr>
        <p:txBody>
          <a:bodyPr/>
          <a:lstStyle/>
          <a:p>
            <a:r>
              <a:rPr lang="en-US" dirty="0"/>
              <a:t>I think it is safe to say this is probably the most exciting for most people.</a:t>
            </a:r>
          </a:p>
          <a:p>
            <a:pPr marL="0" indent="0">
              <a:buNone/>
            </a:pPr>
            <a:r>
              <a:rPr lang="en-US" dirty="0"/>
              <a:t>In videos you are more engaged than in images or text. It is great for delivering messages to your audience as well.</a:t>
            </a:r>
          </a:p>
          <a:p>
            <a:pPr marL="0" indent="0">
              <a:buNone/>
            </a:pPr>
            <a:r>
              <a:rPr lang="en-US" dirty="0"/>
              <a:t>There are many computer editing programs personally my favorite are final cut pro and </a:t>
            </a:r>
            <a:r>
              <a:rPr lang="en-US" dirty="0" err="1"/>
              <a:t>filmora</a:t>
            </a:r>
            <a:r>
              <a:rPr lang="en-US" dirty="0"/>
              <a:t>.  </a:t>
            </a:r>
          </a:p>
          <a:p>
            <a:pPr marL="0" indent="0">
              <a:buNone/>
            </a:pPr>
            <a:r>
              <a:rPr lang="en-US" dirty="0"/>
              <a:t>https://www.youtube.com/watch?v=6MPSaFVH660</a:t>
            </a:r>
          </a:p>
          <a:p>
            <a:pPr marL="0" indent="0">
              <a:buNone/>
            </a:pPr>
            <a:endParaRPr lang="en-US" dirty="0"/>
          </a:p>
        </p:txBody>
      </p:sp>
      <p:sp>
        <p:nvSpPr>
          <p:cNvPr id="4" name="Arrow: Left 3">
            <a:hlinkClick r:id="rId2" action="ppaction://hlinksldjump"/>
          </p:cNvPr>
          <p:cNvSpPr/>
          <p:nvPr/>
        </p:nvSpPr>
        <p:spPr>
          <a:xfrm>
            <a:off x="503583" y="618518"/>
            <a:ext cx="1736034" cy="958491"/>
          </a:xfrm>
          <a:prstGeom prst="lef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hlinkClick r:id="rId3" action="ppaction://hlinksldjump"/>
          </p:cNvPr>
          <p:cNvSpPr/>
          <p:nvPr/>
        </p:nvSpPr>
        <p:spPr>
          <a:xfrm>
            <a:off x="9051235" y="751040"/>
            <a:ext cx="1736035" cy="825969"/>
          </a:xfrm>
          <a:prstGeom prst="righ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peech Bubble: Rectangle 5">
            <a:hlinkClick r:id="rId4" action="ppaction://hlinksldjump"/>
          </p:cNvPr>
          <p:cNvSpPr/>
          <p:nvPr/>
        </p:nvSpPr>
        <p:spPr>
          <a:xfrm>
            <a:off x="9250017" y="5022574"/>
            <a:ext cx="1444487" cy="927651"/>
          </a:xfrm>
          <a:prstGeom prst="wedgeRectCallout">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Home</a:t>
            </a:r>
          </a:p>
        </p:txBody>
      </p:sp>
    </p:spTree>
    <p:extLst>
      <p:ext uri="{BB962C8B-B14F-4D97-AF65-F5344CB8AC3E}">
        <p14:creationId xmlns:p14="http://schemas.microsoft.com/office/powerpoint/2010/main" val="3315103134"/>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Vaughn, Tay. </a:t>
            </a:r>
            <a:r>
              <a:rPr lang="en-US" i="1" dirty="0">
                <a:latin typeface="Arial"/>
                <a:cs typeface="Arial"/>
              </a:rPr>
              <a:t>Multimedia: Making It Work, Ninth Edition</a:t>
            </a:r>
            <a:r>
              <a:rPr lang="en-US" dirty="0"/>
              <a:t>. USA: </a:t>
            </a:r>
            <a:r>
              <a:rPr lang="en-US" dirty="0" err="1"/>
              <a:t>Cenveo</a:t>
            </a:r>
            <a:r>
              <a:rPr lang="en-US" dirty="0"/>
              <a:t> Publishing Services, 2014. Print</a:t>
            </a:r>
          </a:p>
          <a:p>
            <a:r>
              <a:rPr lang="en-US" dirty="0">
                <a:hlinkClick r:id="rId2"/>
              </a:rPr>
              <a:t>www.google.com</a:t>
            </a:r>
            <a:endParaRPr lang="en-US" dirty="0"/>
          </a:p>
          <a:p>
            <a:r>
              <a:rPr lang="en-US" dirty="0"/>
              <a:t>https://www.youtube.com/watch?v=6MPSaFVH660</a:t>
            </a:r>
          </a:p>
        </p:txBody>
      </p:sp>
    </p:spTree>
    <p:extLst>
      <p:ext uri="{BB962C8B-B14F-4D97-AF65-F5344CB8AC3E}">
        <p14:creationId xmlns:p14="http://schemas.microsoft.com/office/powerpoint/2010/main" val="256676077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                         Multimedia</a:t>
            </a:r>
          </a:p>
        </p:txBody>
      </p:sp>
      <p:sp>
        <p:nvSpPr>
          <p:cNvPr id="3" name="Content Placeholder 2"/>
          <p:cNvSpPr>
            <a:spLocks noGrp="1"/>
          </p:cNvSpPr>
          <p:nvPr>
            <p:ph idx="4294967295"/>
          </p:nvPr>
        </p:nvSpPr>
        <p:spPr>
          <a:xfrm>
            <a:off x="0" y="1828800"/>
            <a:ext cx="9906000" cy="4359275"/>
          </a:xfrm>
        </p:spPr>
        <p:txBody>
          <a:bodyPr>
            <a:normAutofit/>
          </a:bodyPr>
          <a:lstStyle/>
          <a:p>
            <a:r>
              <a:rPr lang="en-US" sz="3200" dirty="0">
                <a:latin typeface="+mj-lt"/>
              </a:rPr>
              <a:t>Multimedia is a combination of </a:t>
            </a:r>
          </a:p>
          <a:p>
            <a:r>
              <a:rPr lang="en-US" sz="3200" dirty="0">
                <a:latin typeface="+mj-lt"/>
                <a:hlinkClick r:id="rId2" action="ppaction://hlinksldjump"/>
              </a:rPr>
              <a:t>Text</a:t>
            </a:r>
            <a:endParaRPr lang="en-US" sz="3200" dirty="0">
              <a:latin typeface="+mj-lt"/>
            </a:endParaRPr>
          </a:p>
          <a:p>
            <a:r>
              <a:rPr lang="en-US" sz="3200" dirty="0">
                <a:latin typeface="+mj-lt"/>
                <a:hlinkClick r:id="rId3" action="ppaction://hlinksldjump"/>
              </a:rPr>
              <a:t>Audio</a:t>
            </a:r>
            <a:endParaRPr lang="en-US" sz="3200" dirty="0">
              <a:latin typeface="+mj-lt"/>
            </a:endParaRPr>
          </a:p>
          <a:p>
            <a:r>
              <a:rPr lang="en-US" sz="3200" dirty="0">
                <a:latin typeface="+mj-lt"/>
                <a:hlinkClick r:id="rId4" action="ppaction://hlinksldjump"/>
              </a:rPr>
              <a:t>Video</a:t>
            </a:r>
            <a:endParaRPr lang="en-US" sz="3200" dirty="0">
              <a:latin typeface="+mj-lt"/>
            </a:endParaRPr>
          </a:p>
          <a:p>
            <a:r>
              <a:rPr lang="en-US" sz="3200" dirty="0">
                <a:latin typeface="+mj-lt"/>
                <a:hlinkClick r:id="rId5" action="ppaction://hlinksldjump"/>
              </a:rPr>
              <a:t>Animation</a:t>
            </a:r>
            <a:endParaRPr lang="en-US" sz="3200" dirty="0">
              <a:latin typeface="+mj-lt"/>
            </a:endParaRPr>
          </a:p>
          <a:p>
            <a:r>
              <a:rPr lang="en-US" sz="3200" dirty="0">
                <a:latin typeface="+mj-lt"/>
                <a:hlinkClick r:id="rId6" action="ppaction://hlinksldjump"/>
              </a:rPr>
              <a:t>Images</a:t>
            </a:r>
            <a:endParaRPr lang="en-US" sz="3200" dirty="0">
              <a:latin typeface="+mj-lt"/>
            </a:endParaRPr>
          </a:p>
        </p:txBody>
      </p:sp>
      <p:sp>
        <p:nvSpPr>
          <p:cNvPr id="2" name="Arrow: Right 1">
            <a:hlinkClick r:id="rId7" action="ppaction://hlinksldjump"/>
          </p:cNvPr>
          <p:cNvSpPr/>
          <p:nvPr/>
        </p:nvSpPr>
        <p:spPr>
          <a:xfrm>
            <a:off x="9906000" y="5552661"/>
            <a:ext cx="1278835" cy="742122"/>
          </a:xfrm>
          <a:prstGeom prst="righ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Left 4">
            <a:hlinkClick r:id="rId8" action="ppaction://hlinksldjump"/>
          </p:cNvPr>
          <p:cNvSpPr/>
          <p:nvPr/>
        </p:nvSpPr>
        <p:spPr>
          <a:xfrm>
            <a:off x="2305878" y="5552661"/>
            <a:ext cx="1736035" cy="927653"/>
          </a:xfrm>
          <a:prstGeom prst="lef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36121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Interactive Multimedia</a:t>
            </a:r>
          </a:p>
        </p:txBody>
      </p:sp>
      <p:sp>
        <p:nvSpPr>
          <p:cNvPr id="3" name="Content Placeholder 2"/>
          <p:cNvSpPr>
            <a:spLocks noGrp="1"/>
          </p:cNvSpPr>
          <p:nvPr>
            <p:ph idx="1"/>
          </p:nvPr>
        </p:nvSpPr>
        <p:spPr>
          <a:xfrm>
            <a:off x="581216" y="2269545"/>
            <a:ext cx="10466195" cy="3521655"/>
          </a:xfrm>
        </p:spPr>
        <p:txBody>
          <a:bodyPr/>
          <a:lstStyle/>
          <a:p>
            <a:pPr marL="0" indent="0">
              <a:buNone/>
            </a:pPr>
            <a:r>
              <a:rPr lang="en-US" dirty="0">
                <a:latin typeface="Times New Roman" panose="02020603050405020304" pitchFamily="18" charset="0"/>
                <a:cs typeface="Times New Roman" panose="02020603050405020304" pitchFamily="18" charset="0"/>
              </a:rPr>
              <a:t>The same 5 elements that make up multimedia make up interactive multimedia but in a creative way to create more entertainment for the viewer.</a:t>
            </a:r>
          </a:p>
          <a:p>
            <a:pPr marL="0" indent="0">
              <a:buNone/>
            </a:pPr>
            <a:r>
              <a:rPr lang="en-US" dirty="0">
                <a:latin typeface="Times New Roman" panose="02020603050405020304" pitchFamily="18" charset="0"/>
                <a:cs typeface="Times New Roman" panose="02020603050405020304" pitchFamily="18" charset="0"/>
              </a:rPr>
              <a:t>The difference is the user or audience has control over the presentation.</a:t>
            </a:r>
          </a:p>
          <a:p>
            <a:pPr marL="0" indent="0">
              <a:buNone/>
            </a:pPr>
            <a:r>
              <a:rPr lang="en-US" dirty="0">
                <a:latin typeface="Times New Roman" panose="02020603050405020304" pitchFamily="18" charset="0"/>
                <a:cs typeface="Times New Roman" panose="02020603050405020304" pitchFamily="18" charset="0"/>
              </a:rPr>
              <a:t>You can use multimedia for games, education, training, corporate presentation</a:t>
            </a:r>
          </a:p>
          <a:p>
            <a:endParaRPr lang="en-US" dirty="0"/>
          </a:p>
        </p:txBody>
      </p:sp>
      <p:pic>
        <p:nvPicPr>
          <p:cNvPr id="1026" name="Picture 2" descr="Image result for interactive multimedia tex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31016" y="4261192"/>
            <a:ext cx="3462411" cy="2596808"/>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 3">
            <a:hlinkClick r:id="rId3" action="ppaction://hlinksldjump"/>
          </p:cNvPr>
          <p:cNvSpPr/>
          <p:nvPr/>
        </p:nvSpPr>
        <p:spPr>
          <a:xfrm>
            <a:off x="238540" y="5791200"/>
            <a:ext cx="1444487" cy="755374"/>
          </a:xfrm>
          <a:prstGeom prst="lef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hlinkClick r:id="rId4" action="ppaction://hlinksldjump"/>
          </p:cNvPr>
          <p:cNvSpPr/>
          <p:nvPr/>
        </p:nvSpPr>
        <p:spPr>
          <a:xfrm>
            <a:off x="9562221" y="577234"/>
            <a:ext cx="1643269" cy="880725"/>
          </a:xfrm>
          <a:prstGeom prst="righ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96278"/>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a:t>                      Text</a:t>
            </a:r>
          </a:p>
        </p:txBody>
      </p:sp>
      <p:sp>
        <p:nvSpPr>
          <p:cNvPr id="3" name="Content Placeholder 2"/>
          <p:cNvSpPr>
            <a:spLocks noGrp="1"/>
          </p:cNvSpPr>
          <p:nvPr>
            <p:ph idx="1"/>
          </p:nvPr>
        </p:nvSpPr>
        <p:spPr>
          <a:xfrm>
            <a:off x="2503935" y="1821409"/>
            <a:ext cx="7180953" cy="3979035"/>
          </a:xfrm>
        </p:spPr>
        <p:txBody>
          <a:bodyPr/>
          <a:lstStyle/>
          <a:p>
            <a:pPr marL="0" indent="0">
              <a:buNone/>
            </a:pPr>
            <a:r>
              <a:rPr lang="en-US" dirty="0">
                <a:latin typeface="Times New Roman" panose="02020603050405020304" pitchFamily="18" charset="0"/>
                <a:cs typeface="Times New Roman" panose="02020603050405020304" pitchFamily="18" charset="0"/>
              </a:rPr>
              <a:t>Text is how we communicate, symbols and letters.</a:t>
            </a:r>
          </a:p>
          <a:p>
            <a:pPr marL="0" indent="0">
              <a:buNone/>
            </a:pPr>
            <a:r>
              <a:rPr lang="en-US" dirty="0">
                <a:latin typeface="Times New Roman" panose="02020603050405020304" pitchFamily="18" charset="0"/>
                <a:cs typeface="Times New Roman" panose="02020603050405020304" pitchFamily="18" charset="0"/>
              </a:rPr>
              <a:t>We use text for just about everything in our lives. It is easy to forget how important it is. You learn to use it when you start school so makes sense. </a:t>
            </a:r>
          </a:p>
          <a:p>
            <a:pPr marL="0" indent="0">
              <a:buNone/>
            </a:pPr>
            <a:r>
              <a:rPr lang="en-US" dirty="0">
                <a:latin typeface="Times New Roman" panose="02020603050405020304" pitchFamily="18" charset="0"/>
                <a:cs typeface="Times New Roman" panose="02020603050405020304" pitchFamily="18" charset="0"/>
              </a:rPr>
              <a:t>You can even use text to navigate as well, for example use the arrow on the left to go back to the previous page and the arrow on the right to move forward.</a:t>
            </a:r>
          </a:p>
        </p:txBody>
      </p:sp>
      <p:sp>
        <p:nvSpPr>
          <p:cNvPr id="4" name="Arrow: Left 3">
            <a:hlinkClick r:id="rId2" action="ppaction://hlinksldjump"/>
          </p:cNvPr>
          <p:cNvSpPr/>
          <p:nvPr/>
        </p:nvSpPr>
        <p:spPr>
          <a:xfrm>
            <a:off x="463826" y="5301714"/>
            <a:ext cx="1683026" cy="997459"/>
          </a:xfrm>
          <a:prstGeom prst="lef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peech Bubble: Rectangle 4">
            <a:hlinkClick r:id="rId3" action="ppaction://hlinksldjump"/>
          </p:cNvPr>
          <p:cNvSpPr/>
          <p:nvPr/>
        </p:nvSpPr>
        <p:spPr>
          <a:xfrm>
            <a:off x="9448800" y="709755"/>
            <a:ext cx="2040834" cy="1020418"/>
          </a:xfrm>
          <a:prstGeom prst="wedgeRectCallout">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Back Home</a:t>
            </a:r>
          </a:p>
        </p:txBody>
      </p:sp>
      <p:sp>
        <p:nvSpPr>
          <p:cNvPr id="6" name="Arrow: Right 5">
            <a:hlinkClick r:id="rId4" action="ppaction://hlinksldjump"/>
          </p:cNvPr>
          <p:cNvSpPr/>
          <p:nvPr/>
        </p:nvSpPr>
        <p:spPr>
          <a:xfrm>
            <a:off x="9448800" y="5301714"/>
            <a:ext cx="1835925" cy="977496"/>
          </a:xfrm>
          <a:prstGeom prst="righ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5"/>
          <a:stretch>
            <a:fillRect/>
          </a:stretch>
        </p:blipFill>
        <p:spPr>
          <a:xfrm>
            <a:off x="346216" y="221209"/>
            <a:ext cx="2857500" cy="1600200"/>
          </a:xfrm>
          <a:prstGeom prst="rect">
            <a:avLst/>
          </a:prstGeom>
        </p:spPr>
      </p:pic>
    </p:spTree>
    <p:extLst>
      <p:ext uri="{BB962C8B-B14F-4D97-AF65-F5344CB8AC3E}">
        <p14:creationId xmlns:p14="http://schemas.microsoft.com/office/powerpoint/2010/main" val="243504376"/>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412" y="1311965"/>
            <a:ext cx="9905999" cy="4479236"/>
          </a:xfrm>
        </p:spPr>
        <p:txBody>
          <a:bodyPr/>
          <a:lstStyle/>
          <a:p>
            <a:pPr marL="0" indent="0">
              <a:buNone/>
            </a:pPr>
            <a:r>
              <a:rPr lang="en-US" dirty="0"/>
              <a:t>If your messages are part of an interactive project or web site where you know the user is seeking information, you will be able to pack a great deal of that information on the page.</a:t>
            </a:r>
          </a:p>
          <a:p>
            <a:pPr marL="0" indent="0">
              <a:buNone/>
            </a:pPr>
            <a:r>
              <a:rPr lang="en-US" dirty="0"/>
              <a:t>Use the most legible font available to make the text easy to read for your viewers. </a:t>
            </a:r>
          </a:p>
          <a:p>
            <a:pPr marL="0" indent="0">
              <a:buNone/>
            </a:pPr>
            <a:r>
              <a:rPr lang="en-US" dirty="0"/>
              <a:t>The size of the font can change depending on the importance of message</a:t>
            </a:r>
          </a:p>
          <a:p>
            <a:pPr marL="0" indent="0">
              <a:buNone/>
            </a:pPr>
            <a:r>
              <a:rPr lang="en-US" dirty="0"/>
              <a:t>Ex: </a:t>
            </a:r>
            <a:r>
              <a:rPr lang="en-US" sz="4000" dirty="0"/>
              <a:t>This Is Very Important!!!!! Read This</a:t>
            </a:r>
            <a:endParaRPr lang="en-US" dirty="0"/>
          </a:p>
        </p:txBody>
      </p:sp>
      <p:sp>
        <p:nvSpPr>
          <p:cNvPr id="4" name="Arrow: Right 3">
            <a:hlinkClick r:id="rId2" action="ppaction://hlinksldjump"/>
          </p:cNvPr>
          <p:cNvSpPr/>
          <p:nvPr/>
        </p:nvSpPr>
        <p:spPr>
          <a:xfrm>
            <a:off x="10045148" y="5976730"/>
            <a:ext cx="1457739" cy="675861"/>
          </a:xfrm>
          <a:prstGeom prst="righ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Left 4">
            <a:hlinkClick r:id="rId3" action="ppaction://hlinksldjump"/>
          </p:cNvPr>
          <p:cNvSpPr/>
          <p:nvPr/>
        </p:nvSpPr>
        <p:spPr>
          <a:xfrm>
            <a:off x="265043" y="5976730"/>
            <a:ext cx="1470992" cy="636106"/>
          </a:xfrm>
          <a:prstGeom prst="lef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3581060"/>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font tex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576" y="369225"/>
            <a:ext cx="4920519" cy="330590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font tex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5704" y="1012872"/>
            <a:ext cx="3976417" cy="1680357"/>
          </a:xfrm>
          <a:prstGeom prst="rect">
            <a:avLst/>
          </a:prstGeom>
          <a:noFill/>
          <a:extLst>
            <a:ext uri="{909E8E84-426E-40DD-AFC4-6F175D3DCCD1}">
              <a14:hiddenFill xmlns:a14="http://schemas.microsoft.com/office/drawing/2010/main">
                <a:solidFill>
                  <a:srgbClr val="FFFFFF"/>
                </a:solidFill>
              </a14:hiddenFill>
            </a:ext>
          </a:extLst>
        </p:spPr>
      </p:pic>
      <p:sp>
        <p:nvSpPr>
          <p:cNvPr id="2" name="Arrow: Left 1">
            <a:hlinkClick r:id="rId4" action="ppaction://hlinksldjump"/>
          </p:cNvPr>
          <p:cNvSpPr/>
          <p:nvPr/>
        </p:nvSpPr>
        <p:spPr>
          <a:xfrm>
            <a:off x="976698" y="5446644"/>
            <a:ext cx="1912276" cy="940903"/>
          </a:xfrm>
          <a:prstGeom prst="lef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Right 2">
            <a:hlinkClick r:id="rId5" action="ppaction://hlinksldjump"/>
          </p:cNvPr>
          <p:cNvSpPr/>
          <p:nvPr/>
        </p:nvSpPr>
        <p:spPr>
          <a:xfrm>
            <a:off x="9236766" y="5446644"/>
            <a:ext cx="1616766" cy="768624"/>
          </a:xfrm>
          <a:prstGeom prst="righ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178638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18518"/>
            <a:ext cx="2489683" cy="1478570"/>
          </a:xfrm>
        </p:spPr>
        <p:txBody>
          <a:bodyPr/>
          <a:lstStyle/>
          <a:p>
            <a:r>
              <a:rPr lang="en-US" dirty="0"/>
              <a:t>   Sound</a:t>
            </a:r>
          </a:p>
        </p:txBody>
      </p:sp>
      <p:sp>
        <p:nvSpPr>
          <p:cNvPr id="3" name="Content Placeholder 2"/>
          <p:cNvSpPr>
            <a:spLocks noGrp="1"/>
          </p:cNvSpPr>
          <p:nvPr>
            <p:ph idx="1"/>
          </p:nvPr>
        </p:nvSpPr>
        <p:spPr>
          <a:xfrm>
            <a:off x="1141412" y="2395260"/>
            <a:ext cx="9905999" cy="4124810"/>
          </a:xfrm>
        </p:spPr>
        <p:txBody>
          <a:bodyPr>
            <a:normAutofit/>
          </a:bodyPr>
          <a:lstStyle/>
          <a:p>
            <a:r>
              <a:rPr lang="en-US" dirty="0">
                <a:cs typeface="Arial"/>
              </a:rPr>
              <a:t>Audio is one of two senses that we can most easily manipulate with multimedia. </a:t>
            </a:r>
          </a:p>
          <a:p>
            <a:r>
              <a:rPr lang="en-US" dirty="0">
                <a:cs typeface="Arial"/>
              </a:rPr>
              <a:t>It can be used to point out a change or like text to</a:t>
            </a:r>
          </a:p>
          <a:p>
            <a:pPr marL="0" indent="0">
              <a:buNone/>
            </a:pPr>
            <a:r>
              <a:rPr lang="en-US" dirty="0">
                <a:cs typeface="Arial"/>
              </a:rPr>
              <a:t>give direction.</a:t>
            </a:r>
          </a:p>
          <a:p>
            <a:pPr marL="0" indent="0">
              <a:buNone/>
            </a:pPr>
            <a:r>
              <a:rPr lang="en-US" dirty="0">
                <a:cs typeface="Arial"/>
              </a:rPr>
              <a:t>Sound is meaningful in any language. WARNING: Too much can damage your hearing.</a:t>
            </a:r>
          </a:p>
          <a:p>
            <a:endParaRPr lang="en-US" dirty="0"/>
          </a:p>
        </p:txBody>
      </p:sp>
      <p:pic>
        <p:nvPicPr>
          <p:cNvPr id="3074" name="Picture 2" descr="Image result for bitmoji headphon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09428" y="20795"/>
            <a:ext cx="2214196" cy="222537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soun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1096" y="94164"/>
            <a:ext cx="3961987" cy="2226554"/>
          </a:xfrm>
          <a:prstGeom prst="rect">
            <a:avLst/>
          </a:prstGeom>
          <a:noFill/>
          <a:extLst>
            <a:ext uri="{909E8E84-426E-40DD-AFC4-6F175D3DCCD1}">
              <a14:hiddenFill xmlns:a14="http://schemas.microsoft.com/office/drawing/2010/main">
                <a:solidFill>
                  <a:srgbClr val="FFFFFF"/>
                </a:solidFill>
              </a14:hiddenFill>
            </a:ext>
          </a:extLst>
        </p:spPr>
      </p:pic>
      <p:pic>
        <p:nvPicPr>
          <p:cNvPr id="5" name="Deadpool 2 Teaser Trailer 1 Song (John Parr - St. Elmos fire - man in motion)">
            <a:hlinkClick r:id="" action="ppaction://media"/>
          </p:cNvPr>
          <p:cNvPicPr>
            <a:picLocks noChangeAspect="1"/>
          </p:cNvPicPr>
          <p:nvPr>
            <a:audioFile r:link="rId1"/>
            <p:extLst>
              <p:ext uri="{DAA4B4D4-6D71-4841-9C94-3DE7FCFB9230}">
                <p14:media xmlns:p14="http://schemas.microsoft.com/office/powerpoint/2010/main" r:embed="rId2">
                  <p14:trim st="119880" end="96322.1666"/>
                </p14:media>
              </p:ext>
            </p:extLst>
          </p:nvPr>
        </p:nvPicPr>
        <p:blipFill>
          <a:blip r:embed="rId6"/>
          <a:stretch>
            <a:fillRect/>
          </a:stretch>
        </p:blipFill>
        <p:spPr>
          <a:xfrm>
            <a:off x="8609428" y="3393191"/>
            <a:ext cx="1160059" cy="1160059"/>
          </a:xfrm>
          <a:prstGeom prst="rect">
            <a:avLst/>
          </a:prstGeom>
        </p:spPr>
      </p:pic>
      <p:sp>
        <p:nvSpPr>
          <p:cNvPr id="4" name="Arrow: Left 3">
            <a:hlinkClick r:id="rId7" action="ppaction://hlinksldjump"/>
          </p:cNvPr>
          <p:cNvSpPr/>
          <p:nvPr/>
        </p:nvSpPr>
        <p:spPr>
          <a:xfrm>
            <a:off x="1007165" y="5287617"/>
            <a:ext cx="1722783" cy="755374"/>
          </a:xfrm>
          <a:prstGeom prst="lef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Right 5">
            <a:hlinkClick r:id="rId8" action="ppaction://hlinksldjump"/>
          </p:cNvPr>
          <p:cNvSpPr/>
          <p:nvPr/>
        </p:nvSpPr>
        <p:spPr>
          <a:xfrm>
            <a:off x="8733183" y="5287617"/>
            <a:ext cx="1630017" cy="728869"/>
          </a:xfrm>
          <a:prstGeom prst="righ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326262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868"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                    Analog and digital</a:t>
            </a:r>
          </a:p>
        </p:txBody>
      </p:sp>
      <p:sp>
        <p:nvSpPr>
          <p:cNvPr id="6" name="Content Placeholder 5"/>
          <p:cNvSpPr>
            <a:spLocks noGrp="1"/>
          </p:cNvSpPr>
          <p:nvPr>
            <p:ph idx="1"/>
          </p:nvPr>
        </p:nvSpPr>
        <p:spPr/>
        <p:txBody>
          <a:bodyPr/>
          <a:lstStyle/>
          <a:p>
            <a:pPr marL="0" indent="0">
              <a:buNone/>
            </a:pPr>
            <a:r>
              <a:rPr lang="en-US" dirty="0">
                <a:latin typeface="+mj-lt"/>
              </a:rPr>
              <a:t>These are the 2 types of sound</a:t>
            </a:r>
          </a:p>
          <a:p>
            <a:pPr marL="0" indent="0">
              <a:buNone/>
            </a:pPr>
            <a:r>
              <a:rPr lang="en-US" dirty="0">
                <a:latin typeface="+mj-lt"/>
              </a:rPr>
              <a:t>Analog is the original sound signal </a:t>
            </a:r>
          </a:p>
          <a:p>
            <a:pPr marL="0" indent="0">
              <a:buNone/>
            </a:pPr>
            <a:r>
              <a:rPr lang="en-US" dirty="0">
                <a:latin typeface="+mj-lt"/>
              </a:rPr>
              <a:t>Digital is the sampling of the original </a:t>
            </a:r>
          </a:p>
          <a:p>
            <a:endParaRPr lang="en-US" dirty="0"/>
          </a:p>
        </p:txBody>
      </p:sp>
      <p:pic>
        <p:nvPicPr>
          <p:cNvPr id="2" name="Picture 1"/>
          <p:cNvPicPr>
            <a:picLocks noChangeAspect="1"/>
          </p:cNvPicPr>
          <p:nvPr/>
        </p:nvPicPr>
        <p:blipFill>
          <a:blip r:embed="rId2"/>
          <a:stretch>
            <a:fillRect/>
          </a:stretch>
        </p:blipFill>
        <p:spPr>
          <a:xfrm>
            <a:off x="6863467" y="1900140"/>
            <a:ext cx="4669284" cy="3487785"/>
          </a:xfrm>
          <a:prstGeom prst="rect">
            <a:avLst/>
          </a:prstGeom>
        </p:spPr>
      </p:pic>
      <p:sp>
        <p:nvSpPr>
          <p:cNvPr id="3" name="Arrow: Left 2">
            <a:hlinkClick r:id="rId3" action="ppaction://hlinksldjump"/>
          </p:cNvPr>
          <p:cNvSpPr/>
          <p:nvPr/>
        </p:nvSpPr>
        <p:spPr>
          <a:xfrm>
            <a:off x="1338469" y="5632174"/>
            <a:ext cx="1603514" cy="874644"/>
          </a:xfrm>
          <a:prstGeom prst="lef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Right 3">
            <a:hlinkClick r:id="rId4" action="ppaction://hlinksldjump"/>
          </p:cNvPr>
          <p:cNvSpPr/>
          <p:nvPr/>
        </p:nvSpPr>
        <p:spPr>
          <a:xfrm>
            <a:off x="9117496" y="5612296"/>
            <a:ext cx="1578109" cy="762000"/>
          </a:xfrm>
          <a:prstGeom prst="righ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90504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Images</a:t>
            </a:r>
          </a:p>
        </p:txBody>
      </p:sp>
      <p:sp>
        <p:nvSpPr>
          <p:cNvPr id="3" name="Content Placeholder 2"/>
          <p:cNvSpPr>
            <a:spLocks noGrp="1"/>
          </p:cNvSpPr>
          <p:nvPr>
            <p:ph idx="1"/>
          </p:nvPr>
        </p:nvSpPr>
        <p:spPr>
          <a:xfrm>
            <a:off x="1141412" y="2097088"/>
            <a:ext cx="9905999" cy="4316964"/>
          </a:xfrm>
        </p:spPr>
        <p:txBody>
          <a:bodyPr/>
          <a:lstStyle/>
          <a:p>
            <a:pPr marL="0" indent="0">
              <a:buNone/>
            </a:pPr>
            <a:r>
              <a:rPr lang="en-US" dirty="0">
                <a:cs typeface="Arial"/>
              </a:rPr>
              <a:t>Images can be photograph like bitmaps, vector-drawn graphics, 3D renderings, buttons to click.</a:t>
            </a:r>
          </a:p>
          <a:p>
            <a:pPr marL="0" indent="0">
              <a:buNone/>
            </a:pPr>
            <a:r>
              <a:rPr lang="en-US" dirty="0">
                <a:cs typeface="Arial"/>
              </a:rPr>
              <a:t>We use images for ads and posters etc.</a:t>
            </a:r>
          </a:p>
          <a:p>
            <a:pPr marL="0" indent="0">
              <a:buNone/>
            </a:pPr>
            <a:r>
              <a:rPr lang="en-US" dirty="0">
                <a:cs typeface="Arial"/>
              </a:rPr>
              <a:t>Image editing programs will enable you to add and delete elements in layers.</a:t>
            </a:r>
          </a:p>
          <a:p>
            <a:pPr marL="0" indent="0">
              <a:buNone/>
            </a:pPr>
            <a:r>
              <a:rPr lang="en-US" dirty="0">
                <a:cs typeface="Arial"/>
              </a:rPr>
              <a:t>Choose carefully the format you use for editing and image (specifically bitmaps)</a:t>
            </a:r>
          </a:p>
          <a:p>
            <a:endParaRPr lang="en-US" dirty="0">
              <a:cs typeface="Arial"/>
            </a:endParaRPr>
          </a:p>
          <a:p>
            <a:endParaRPr lang="en-US" dirty="0"/>
          </a:p>
        </p:txBody>
      </p:sp>
      <p:sp>
        <p:nvSpPr>
          <p:cNvPr id="4" name="Arrow: Right 3">
            <a:hlinkClick r:id="rId2" action="ppaction://hlinksldjump"/>
          </p:cNvPr>
          <p:cNvSpPr/>
          <p:nvPr/>
        </p:nvSpPr>
        <p:spPr>
          <a:xfrm>
            <a:off x="9210261" y="5459896"/>
            <a:ext cx="1837150" cy="781878"/>
          </a:xfrm>
          <a:prstGeom prst="rightArrow">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Left 4">
            <a:hlinkClick r:id="rId3" action="ppaction://hlinksldjump"/>
          </p:cNvPr>
          <p:cNvSpPr/>
          <p:nvPr/>
        </p:nvSpPr>
        <p:spPr>
          <a:xfrm>
            <a:off x="1141411" y="5459896"/>
            <a:ext cx="1813824" cy="728870"/>
          </a:xfrm>
          <a:prstGeom prst="leftArrow">
            <a:avLst>
              <a:gd name="adj1" fmla="val 44444"/>
              <a:gd name="adj2" fmla="val 50000"/>
            </a:avLst>
          </a:prstGeom>
          <a:solidFill>
            <a:schemeClr val="bg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3293574"/>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252C36"/>
      </a:dk2>
      <a:lt2>
        <a:srgbClr val="7C96A3"/>
      </a:lt2>
      <a:accent1>
        <a:srgbClr val="4FD093"/>
      </a:accent1>
      <a:accent2>
        <a:srgbClr val="54BCDF"/>
      </a:accent2>
      <a:accent3>
        <a:srgbClr val="A262D0"/>
      </a:accent3>
      <a:accent4>
        <a:srgbClr val="D7537B"/>
      </a:accent4>
      <a:accent5>
        <a:srgbClr val="E78045"/>
      </a:accent5>
      <a:accent6>
        <a:srgbClr val="84C350"/>
      </a:accent6>
      <a:hlink>
        <a:srgbClr val="22FFFF"/>
      </a:hlink>
      <a:folHlink>
        <a:srgbClr val="9BF3FD"/>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40000"/>
              </a:schemeClr>
            </a:gs>
            <a:gs pos="100000">
              <a:schemeClr val="phClr">
                <a:shade val="92000"/>
                <a:hueMod val="104000"/>
                <a:satMod val="140000"/>
                <a:lumMod val="48000"/>
              </a:schemeClr>
            </a:gs>
          </a:gsLst>
          <a:lin ang="5040000" scaled="0"/>
        </a:gradFill>
        <a:blipFill>
          <a:blip xmlns:r="http://schemas.openxmlformats.org/officeDocument/2006/relationships" r:embed="rId1">
            <a:duotone>
              <a:schemeClr val="phClr">
                <a:shade val="48000"/>
                <a:hueMod val="106000"/>
                <a:satMod val="140000"/>
                <a:lumMod val="42000"/>
              </a:schemeClr>
              <a:schemeClr val="phClr">
                <a:tint val="98000"/>
                <a:hueMod val="92000"/>
                <a:satMod val="220000"/>
                <a:lumMod val="9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142578CA-DEC9-49C3-80AF-C113973CC9A9}"/>
    </a:ext>
  </a:extLst>
</a:theme>
</file>

<file path=docProps/app.xml><?xml version="1.0" encoding="utf-8"?>
<Properties xmlns="http://schemas.openxmlformats.org/officeDocument/2006/extended-properties" xmlns:vt="http://schemas.openxmlformats.org/officeDocument/2006/docPropsVTypes">
  <Template>TM04033919[[fn=Circuit]]</Template>
  <TotalTime>348</TotalTime>
  <Words>545</Words>
  <Application>Microsoft Office PowerPoint</Application>
  <PresentationFormat>Widescreen</PresentationFormat>
  <Paragraphs>53</Paragraphs>
  <Slides>13</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Times New Roman</vt:lpstr>
      <vt:lpstr>Trebuchet MS</vt:lpstr>
      <vt:lpstr>Tw Cen MT</vt:lpstr>
      <vt:lpstr>Circuit</vt:lpstr>
      <vt:lpstr>Understanding Multimedia </vt:lpstr>
      <vt:lpstr>                         Multimedia</vt:lpstr>
      <vt:lpstr>               Interactive Multimedia</vt:lpstr>
      <vt:lpstr>                      Text</vt:lpstr>
      <vt:lpstr>PowerPoint Presentation</vt:lpstr>
      <vt:lpstr>PowerPoint Presentation</vt:lpstr>
      <vt:lpstr>   Sound</vt:lpstr>
      <vt:lpstr>                    Analog and digital</vt:lpstr>
      <vt:lpstr>                               Images</vt:lpstr>
      <vt:lpstr>PowerPoint Presentation</vt:lpstr>
      <vt:lpstr>                             Animation</vt:lpstr>
      <vt:lpstr>                                Video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Learning about Multimedia</dc:title>
  <dc:creator>Collin Diedhiou</dc:creator>
  <cp:lastModifiedBy>Collin Diedhiou</cp:lastModifiedBy>
  <cp:revision>29</cp:revision>
  <dcterms:created xsi:type="dcterms:W3CDTF">2017-03-23T02:24:01Z</dcterms:created>
  <dcterms:modified xsi:type="dcterms:W3CDTF">2017-03-24T03:53:35Z</dcterms:modified>
</cp:coreProperties>
</file>